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4404A-F94A-7D72-6B10-192CB8A78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F37E08-6F0C-8E7E-7D92-CE43D8480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DC6EB-03C7-16D2-7222-0398B29E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7563D-7380-DDA1-866B-DD06436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531A9-E3C4-0A14-9433-F5B86C5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9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673C5-41F2-7315-A57D-8E135B9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537C05-F5F3-7A21-65FF-D19CCE905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25F5C3-5669-920B-F58C-EC400AB5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EFB809-CA08-97F9-9FD3-A47EB9CB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1CEBB5-5A22-74A0-4018-29D57E6C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0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C751F4D-7F74-4AA8-DB0E-F2102CFF6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0C4E7A-52FE-93A0-9E5A-1CB4FF29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2A3C2C-E4BF-9C99-7897-95C2D355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918879-719E-7F12-D59F-3DDBF677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8126B8-C24F-FDDD-1293-A7CA845C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3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D6D55-4DB6-D026-5B16-15D36AC2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5FB42A-575F-3A3D-9750-F601311A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0C5E33-6206-491B-315F-7472AAEF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032F0-DDEC-5BFA-80A5-E011ACE4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39B3F5-B60D-6C93-1E4D-159FF45E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844FE-3238-AF52-F86B-A8BD8CE3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DA6-B9BC-00C9-1520-1244C575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5C01B1-9A73-4AC2-3799-453A4586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092D6-64D7-2356-364F-528BEA63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7A1A6-6EAE-0C23-4C7C-16D137988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68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0F9C8-CC05-3BD9-9A95-80953AD3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4993A-2D7C-739B-E9C2-E890FCC5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4F4AEC-5894-EBC0-87CC-9E8A2D75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44606E-1478-C9CE-9C1A-E7FB87AC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6F3099-02FD-7039-3E69-3168D637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81552-D450-C771-6C62-67EA8F98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68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DA7D2-9AC1-A077-95AC-FB800571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83B853-5E50-7F9E-0EBD-ABC2AD866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7F5D3F-EF35-EF54-5413-1727EA9C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28770B-7A52-D46A-2027-32EF76864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9B49F9-C949-529E-3E48-5FE7FE27D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93866D-3BA0-BE7C-42E6-CDCCD2F6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E78EA3-BE96-CF7E-C85E-90F18361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132709-BDC2-3336-3246-642A91BF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0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F0EF6-65BC-A4E8-A69B-30E05022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B07051-CCE5-EFAE-34D2-4FF04325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746AEE-C71A-B285-1D3C-04F5FC31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84B151-6C38-8BEE-7AA1-CE7B355A0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6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C8D7EB-D3B2-F2A1-F624-CA418AAC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5A0979-62B5-7674-316F-2CCEA96B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8B7C23-0A5A-D53E-3ABC-EBD9A62D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2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7B168-491B-7387-73F1-1D8EB369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E9329-B62B-57A5-6C3F-242054BD7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EDD8D7-9FA1-E8DF-6722-A55787755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B70543-403C-B6CF-4FD0-7922E2E3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EF8E41-338E-4266-C178-3E68A2C3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61CB93-C6DD-378B-513D-A6358252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7616B-98A9-5D13-D30F-D6E0D0CB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7F78A7-635F-F4C8-6DED-155F84CCA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C4F386-4EEA-E140-C5CD-A31AF8CF2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877EB3-D0C7-7218-DF8A-F2ECD52F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FEB584-6170-6164-6897-4032FC62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9CE0E2-4BFD-1D55-5D75-61D26F6C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88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7DBF50-9D9F-4064-05EB-2FD8964E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6BF0D-2414-5B1F-C207-B7E0EE13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3327F-3037-5C48-D49D-2CFC6F378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E864A-5B6C-4166-8700-39E6702C17CF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7B67F-A7CB-A414-FCB7-20CA5E2B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C2719-1786-4E27-F376-C9DFB9C08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8B4CC-0DAB-482C-9048-8BBE268D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EC9618C-94A9-B830-B0AA-32F99077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12" y="1808912"/>
            <a:ext cx="3240175" cy="32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09B9DD-DE8B-40D2-9AB1-C34E0ACCD210}"/>
              </a:ext>
            </a:extLst>
          </p:cNvPr>
          <p:cNvSpPr txBox="1"/>
          <p:nvPr/>
        </p:nvSpPr>
        <p:spPr>
          <a:xfrm>
            <a:off x="5302179" y="5554793"/>
            <a:ext cx="158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Alice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98223F-6F1F-A3AF-0643-BE063805A808}"/>
              </a:ext>
            </a:extLst>
          </p:cNvPr>
          <p:cNvSpPr txBox="1"/>
          <p:nvPr/>
        </p:nvSpPr>
        <p:spPr>
          <a:xfrm>
            <a:off x="5302178" y="595321"/>
            <a:ext cx="158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282984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A612-5EBC-170C-948A-2D62865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0487A4A-F0E1-5812-6B3D-3381CFE15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12" y="1808912"/>
            <a:ext cx="3240175" cy="324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189C168-96E7-5164-91D4-CEA4BE032F7E}"/>
              </a:ext>
            </a:extLst>
          </p:cNvPr>
          <p:cNvSpPr txBox="1"/>
          <p:nvPr/>
        </p:nvSpPr>
        <p:spPr>
          <a:xfrm>
            <a:off x="5302179" y="5554793"/>
            <a:ext cx="158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Bob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F245B5-1934-8BD5-E9BE-F4F858FE0F54}"/>
              </a:ext>
            </a:extLst>
          </p:cNvPr>
          <p:cNvSpPr txBox="1"/>
          <p:nvPr/>
        </p:nvSpPr>
        <p:spPr>
          <a:xfrm>
            <a:off x="5302178" y="595321"/>
            <a:ext cx="158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Prover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14931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1E236C5-B3B6-C78F-1687-54E734A3013E}"/>
              </a:ext>
            </a:extLst>
          </p:cNvPr>
          <p:cNvSpPr txBox="1"/>
          <p:nvPr/>
        </p:nvSpPr>
        <p:spPr>
          <a:xfrm>
            <a:off x="372808" y="485588"/>
            <a:ext cx="33147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Alice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190508-F478-FD3E-33A3-BF8A9A180897}"/>
              </a:ext>
            </a:extLst>
          </p:cNvPr>
          <p:cNvSpPr txBox="1"/>
          <p:nvPr/>
        </p:nvSpPr>
        <p:spPr>
          <a:xfrm>
            <a:off x="8708857" y="485588"/>
            <a:ext cx="2451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Bob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7F0E97D-CA5E-1517-8DBF-0A4C7F07D7E9}"/>
              </a:ext>
            </a:extLst>
          </p:cNvPr>
          <p:cNvSpPr/>
          <p:nvPr/>
        </p:nvSpPr>
        <p:spPr>
          <a:xfrm>
            <a:off x="3613301" y="1996891"/>
            <a:ext cx="4729509" cy="12955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Challenge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B95EAFD-4249-C1CF-33C1-66762A00198C}"/>
              </a:ext>
            </a:extLst>
          </p:cNvPr>
          <p:cNvSpPr/>
          <p:nvPr/>
        </p:nvSpPr>
        <p:spPr>
          <a:xfrm flipH="1">
            <a:off x="3613301" y="3417794"/>
            <a:ext cx="4729505" cy="12955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dirty="0"/>
              <a:t>Solution (</a:t>
            </a:r>
            <a:r>
              <a:rPr lang="fr-FR" sz="2500" dirty="0" err="1"/>
              <a:t>with</a:t>
            </a:r>
            <a:r>
              <a:rPr lang="fr-FR" sz="2500" dirty="0"/>
              <a:t> proba)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6CF706D-9792-5583-5145-E647C2ED1246}"/>
              </a:ext>
            </a:extLst>
          </p:cNvPr>
          <p:cNvSpPr txBox="1"/>
          <p:nvPr/>
        </p:nvSpPr>
        <p:spPr>
          <a:xfrm>
            <a:off x="976194" y="5344558"/>
            <a:ext cx="2107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n+1 qubits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829201-B78F-BE6B-D9F9-5E20B35ECD6A}"/>
              </a:ext>
            </a:extLst>
          </p:cNvPr>
          <p:cNvSpPr txBox="1"/>
          <p:nvPr/>
        </p:nvSpPr>
        <p:spPr>
          <a:xfrm>
            <a:off x="8049731" y="5344558"/>
            <a:ext cx="3769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/>
              <a:t>m </a:t>
            </a:r>
            <a:r>
              <a:rPr lang="fr-FR" sz="3000" dirty="0" err="1"/>
              <a:t>cells</a:t>
            </a:r>
            <a:r>
              <a:rPr lang="fr-FR" sz="3000" dirty="0"/>
              <a:t> of n+1 qubits</a:t>
            </a:r>
          </a:p>
        </p:txBody>
      </p:sp>
      <p:pic>
        <p:nvPicPr>
          <p:cNvPr id="19" name="Image 18" descr="Une image contenant clipart, Animation, dessin humoristique, illustration&#10;&#10;Le contenu généré par l’IA peut être incorrect.">
            <a:extLst>
              <a:ext uri="{FF2B5EF4-FFF2-40B4-BE49-F238E27FC236}">
                <a16:creationId xmlns:a16="http://schemas.microsoft.com/office/drawing/2014/main" id="{902724A4-5890-EA87-7D70-3A108ECE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06" y="1665603"/>
            <a:ext cx="3183315" cy="3183315"/>
          </a:xfrm>
          <a:prstGeom prst="rect">
            <a:avLst/>
          </a:prstGeom>
        </p:spPr>
      </p:pic>
      <p:pic>
        <p:nvPicPr>
          <p:cNvPr id="21" name="Image 20" descr="Une image contenant dessin humoristique, clipart, illustration&#10;&#10;Le contenu généré par l’IA peut être incorrect.">
            <a:extLst>
              <a:ext uri="{FF2B5EF4-FFF2-40B4-BE49-F238E27FC236}">
                <a16:creationId xmlns:a16="http://schemas.microsoft.com/office/drawing/2014/main" id="{5DF914CD-0BB9-2A28-DB2E-6E6D00FA1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4" y="1700776"/>
            <a:ext cx="3183315" cy="31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6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2F296A-6DC2-7D01-EAF4-63F2F24A81B8}"/>
              </a:ext>
            </a:extLst>
          </p:cNvPr>
          <p:cNvSpPr txBox="1"/>
          <p:nvPr/>
        </p:nvSpPr>
        <p:spPr>
          <a:xfrm>
            <a:off x="2364657" y="550605"/>
            <a:ext cx="7462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We</a:t>
            </a:r>
            <a:r>
              <a:rPr lang="fr-FR" sz="4000" dirty="0"/>
              <a:t> </a:t>
            </a:r>
            <a:r>
              <a:rPr lang="fr-FR" sz="4000" dirty="0" err="1"/>
              <a:t>give</a:t>
            </a:r>
            <a:r>
              <a:rPr lang="fr-FR" sz="4000" dirty="0"/>
              <a:t> the </a:t>
            </a:r>
            <a:r>
              <a:rPr lang="fr-FR" sz="4000" dirty="0" err="1"/>
              <a:t>algorithm</a:t>
            </a:r>
            <a:r>
              <a:rPr lang="fr-FR" sz="4000" dirty="0"/>
              <a:t> 2 entries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566DA4-160A-E01B-69E0-6D5A7EFF322E}"/>
              </a:ext>
            </a:extLst>
          </p:cNvPr>
          <p:cNvSpPr txBox="1"/>
          <p:nvPr/>
        </p:nvSpPr>
        <p:spPr>
          <a:xfrm>
            <a:off x="1278193" y="5599509"/>
            <a:ext cx="3313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The solution 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72F781-4594-D5D1-9263-061CD4BDF309}"/>
              </a:ext>
            </a:extLst>
          </p:cNvPr>
          <p:cNvSpPr txBox="1"/>
          <p:nvPr/>
        </p:nvSpPr>
        <p:spPr>
          <a:xfrm>
            <a:off x="6899787" y="5599509"/>
            <a:ext cx="4596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 </a:t>
            </a:r>
            <a:r>
              <a:rPr lang="fr-FR" sz="4000" dirty="0" err="1"/>
              <a:t>random</a:t>
            </a:r>
            <a:r>
              <a:rPr lang="fr-FR" sz="4000" dirty="0"/>
              <a:t> </a:t>
            </a:r>
            <a:r>
              <a:rPr lang="fr-FR" sz="4000" dirty="0" err="1"/>
              <a:t>integers</a:t>
            </a:r>
            <a:r>
              <a:rPr lang="fr-FR" sz="4000" dirty="0"/>
              <a:t> X</a:t>
            </a:r>
          </a:p>
        </p:txBody>
      </p:sp>
      <p:pic>
        <p:nvPicPr>
          <p:cNvPr id="8" name="Image 7" descr="Une image contenant illustration&#10;&#10;Le contenu généré par l’IA peut être incorrect.">
            <a:extLst>
              <a:ext uri="{FF2B5EF4-FFF2-40B4-BE49-F238E27FC236}">
                <a16:creationId xmlns:a16="http://schemas.microsoft.com/office/drawing/2014/main" id="{A8A3ADD1-E009-5D0A-3F64-DF5CD09E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3" y="1605114"/>
            <a:ext cx="3647770" cy="3647770"/>
          </a:xfrm>
          <a:prstGeom prst="rect">
            <a:avLst/>
          </a:prstGeom>
        </p:spPr>
      </p:pic>
      <p:pic>
        <p:nvPicPr>
          <p:cNvPr id="10" name="Image 9" descr="Une image contenant Graphique, conception&#10;&#10;Le contenu généré par l’IA peut être incorrect.">
            <a:extLst>
              <a:ext uri="{FF2B5EF4-FFF2-40B4-BE49-F238E27FC236}">
                <a16:creationId xmlns:a16="http://schemas.microsoft.com/office/drawing/2014/main" id="{F59549D1-C6D9-EE70-7F3E-0B4D7005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1" y="1605114"/>
            <a:ext cx="3647771" cy="36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E73D5EE5-90EA-91A2-47B4-C148DF52C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311" y="1677349"/>
            <a:ext cx="3011486" cy="3011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F270784-23E0-A09E-977C-ACA88FBE6126}"/>
              </a:ext>
            </a:extLst>
          </p:cNvPr>
          <p:cNvSpPr txBox="1"/>
          <p:nvPr/>
        </p:nvSpPr>
        <p:spPr>
          <a:xfrm>
            <a:off x="514203" y="4688835"/>
            <a:ext cx="3313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The entry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BDAD752-BE8C-009D-2460-90D73170C9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972" r="27817"/>
          <a:stretch>
            <a:fillRect/>
          </a:stretch>
        </p:blipFill>
        <p:spPr>
          <a:xfrm>
            <a:off x="514203" y="3804753"/>
            <a:ext cx="2944348" cy="7773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C8436A-B768-F6FD-4C55-98CE950E2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4" r="80011"/>
          <a:stretch>
            <a:fillRect/>
          </a:stretch>
        </p:blipFill>
        <p:spPr>
          <a:xfrm>
            <a:off x="518358" y="2244754"/>
            <a:ext cx="1542106" cy="77730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85E68EB-2B30-8DF0-3753-0129C8FBE72E}"/>
              </a:ext>
            </a:extLst>
          </p:cNvPr>
          <p:cNvSpPr txBox="1"/>
          <p:nvPr/>
        </p:nvSpPr>
        <p:spPr>
          <a:xfrm>
            <a:off x="934497" y="2869968"/>
            <a:ext cx="1241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/>
              <a:t>+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A2AA45-6118-4C8A-C6FB-4A91A3B00166}"/>
              </a:ext>
            </a:extLst>
          </p:cNvPr>
          <p:cNvSpPr txBox="1"/>
          <p:nvPr/>
        </p:nvSpPr>
        <p:spPr>
          <a:xfrm>
            <a:off x="7654941" y="4688835"/>
            <a:ext cx="5034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Quantum Fourier Transformation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9D25B1D1-E870-BC51-32A6-AE0B6C4DA14F}"/>
              </a:ext>
            </a:extLst>
          </p:cNvPr>
          <p:cNvSpPr/>
          <p:nvPr/>
        </p:nvSpPr>
        <p:spPr>
          <a:xfrm>
            <a:off x="5585113" y="1946787"/>
            <a:ext cx="2094271" cy="3175819"/>
          </a:xfrm>
          <a:prstGeom prst="rightArrow">
            <a:avLst>
              <a:gd name="adj1" fmla="val 35758"/>
              <a:gd name="adj2" fmla="val 579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AABC40-A81D-B1B6-1E16-EDF31E20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614"/>
          <a:stretch>
            <a:fillRect/>
          </a:stretch>
        </p:blipFill>
        <p:spPr>
          <a:xfrm>
            <a:off x="3416913" y="3804753"/>
            <a:ext cx="275303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3F11BCB8-3639-3772-C70A-BE4C30F66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2" y="2035505"/>
            <a:ext cx="2786989" cy="278698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0621934-0C0D-8B68-A9F3-0E410C161A65}"/>
              </a:ext>
            </a:extLst>
          </p:cNvPr>
          <p:cNvSpPr txBox="1"/>
          <p:nvPr/>
        </p:nvSpPr>
        <p:spPr>
          <a:xfrm>
            <a:off x="472630" y="5016908"/>
            <a:ext cx="3313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err="1"/>
              <a:t>We</a:t>
            </a:r>
            <a:r>
              <a:rPr lang="fr-FR" sz="4000" b="1" dirty="0"/>
              <a:t> </a:t>
            </a:r>
            <a:r>
              <a:rPr lang="fr-FR" sz="4000" b="1" dirty="0" err="1"/>
              <a:t>measure</a:t>
            </a:r>
            <a:r>
              <a:rPr lang="fr-FR" sz="4000" b="1" dirty="0"/>
              <a:t> the output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BB119615-4B50-703F-0134-5C6408F023FD}"/>
              </a:ext>
            </a:extLst>
          </p:cNvPr>
          <p:cNvSpPr/>
          <p:nvPr/>
        </p:nvSpPr>
        <p:spPr>
          <a:xfrm>
            <a:off x="4601824" y="1805526"/>
            <a:ext cx="2094271" cy="3175819"/>
          </a:xfrm>
          <a:prstGeom prst="rightArrow">
            <a:avLst>
              <a:gd name="adj1" fmla="val 35758"/>
              <a:gd name="adj2" fmla="val 579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 descr="Une image contenant Graphique, capture d’écran, symbole, graphisme&#10;&#10;Le contenu généré par l’IA peut être incorrect.">
            <a:extLst>
              <a:ext uri="{FF2B5EF4-FFF2-40B4-BE49-F238E27FC236}">
                <a16:creationId xmlns:a16="http://schemas.microsoft.com/office/drawing/2014/main" id="{55F1E7C5-6686-B262-1DF5-3F09784CC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807" y="1481598"/>
            <a:ext cx="3920191" cy="3920191"/>
          </a:xfrm>
          <a:prstGeom prst="rect">
            <a:avLst/>
          </a:prstGeom>
        </p:spPr>
      </p:pic>
      <p:pic>
        <p:nvPicPr>
          <p:cNvPr id="8" name="Image 7" descr="Une image contenant dessin humoristique, art&#10;&#10;Le contenu généré par l’IA peut être incorrect.">
            <a:extLst>
              <a:ext uri="{FF2B5EF4-FFF2-40B4-BE49-F238E27FC236}">
                <a16:creationId xmlns:a16="http://schemas.microsoft.com/office/drawing/2014/main" id="{3B238DD4-9BC6-C569-30A6-541E98779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23" y="382559"/>
            <a:ext cx="2198078" cy="219807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6E375BC-AEB1-E32F-728F-A4AB7E5B068E}"/>
              </a:ext>
            </a:extLst>
          </p:cNvPr>
          <p:cNvSpPr txBox="1"/>
          <p:nvPr/>
        </p:nvSpPr>
        <p:spPr>
          <a:xfrm>
            <a:off x="7686166" y="5016908"/>
            <a:ext cx="3313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Is </a:t>
            </a:r>
            <a:r>
              <a:rPr lang="fr-FR" sz="4000" b="1" dirty="0" err="1"/>
              <a:t>there</a:t>
            </a:r>
            <a:r>
              <a:rPr lang="fr-FR" sz="4000" b="1" dirty="0"/>
              <a:t> a collision ?</a:t>
            </a:r>
          </a:p>
        </p:txBody>
      </p:sp>
    </p:spTree>
    <p:extLst>
      <p:ext uri="{BB962C8B-B14F-4D97-AF65-F5344CB8AC3E}">
        <p14:creationId xmlns:p14="http://schemas.microsoft.com/office/powerpoint/2010/main" val="224477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2716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52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Enguerrand Le Niliot</dc:creator>
  <cp:lastModifiedBy>Enguerrand Le Niliot</cp:lastModifiedBy>
  <cp:revision>16</cp:revision>
  <dcterms:created xsi:type="dcterms:W3CDTF">2025-06-23T07:32:44Z</dcterms:created>
  <dcterms:modified xsi:type="dcterms:W3CDTF">2025-06-26T13:41:32Z</dcterms:modified>
</cp:coreProperties>
</file>