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5498e04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e15498e04e_0_3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2843a50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e2843a505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15498e04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e15498e04e_0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15498e0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e15498e04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15498e04e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e15498e04e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15498e04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e15498e04e_0_6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15498e04e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e15498e04e_0_6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15498e04e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e15498e04e_0_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15498e04e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e15498e04e_0_8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15498e04e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e15498e04e_0_7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15498e04e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e15498e04e_0_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15498e04e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e15498e04e_0_8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15498e04e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e15498e04e_0_9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2843a505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e2843a505a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15498e04e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e15498e04e_0_9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15498e0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e15498e04e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15498e0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15498e04e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15498e0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e15498e04e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15498e04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e15498e04e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15498e0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15498e04e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5498e04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15498e04e_0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5498e04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15498e04e_0_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68923" y="-1714845"/>
            <a:ext cx="4449922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1484784"/>
            <a:ext cx="7315200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›"/>
              <a:defRPr i="0" sz="2500" u="none" cap="none" strike="noStrike">
                <a:solidFill>
                  <a:schemeClr val="dk1"/>
                </a:solidFill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Char char="▪"/>
              <a:defRPr i="0" sz="2500" u="none" cap="none" strike="noStrike">
                <a:solidFill>
                  <a:schemeClr val="dk1"/>
                </a:solidFill>
              </a:defRPr>
            </a:lvl2pPr>
            <a:lvl3pPr indent="-3635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Char char="-"/>
              <a:defRPr i="0" sz="2500" u="none" cap="none" strike="noStrike">
                <a:solidFill>
                  <a:schemeClr val="dk1"/>
                </a:solidFill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  <a:defRPr i="0" sz="25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42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0" y="1274400"/>
            <a:ext cx="12192000" cy="1814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Biologically plausible model of human learning in simple arithmetic tasks</a:t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2100" y="5213425"/>
            <a:ext cx="121878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Boris Radovanovic</a:t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t/>
            </a:r>
            <a:endParaRPr sz="200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</a:pPr>
            <a:r>
              <a:rPr lang="nl-NL" sz="2002"/>
              <a:t>Supervised by Dr. Jelmer Borst</a:t>
            </a:r>
            <a:endParaRPr sz="200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Spiking leaky integrate-and-fire (LIF) neurons</a:t>
            </a:r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207971" y="3135391"/>
            <a:ext cx="1297660" cy="10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3905725" y="402892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718450" y="402892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71">
            <a:off x="4833176" y="3842177"/>
            <a:ext cx="1898195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846783" y="3668016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682871" y="265154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6000433" y="4596291"/>
            <a:ext cx="1297660" cy="10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/>
          <p:nvPr/>
        </p:nvSpPr>
        <p:spPr>
          <a:xfrm>
            <a:off x="6324600" y="5034275"/>
            <a:ext cx="212700" cy="212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6159750" y="4083150"/>
            <a:ext cx="212700" cy="21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5537575" y="3573375"/>
            <a:ext cx="212700" cy="21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6009075" y="3084938"/>
            <a:ext cx="212700" cy="2127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5312100" y="4490063"/>
            <a:ext cx="296700" cy="296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1335421" y="317949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71">
            <a:off x="960626" y="3886277"/>
            <a:ext cx="1898195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1974233" y="3712116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1810321" y="269564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2127883" y="4640391"/>
            <a:ext cx="1297660" cy="10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/>
          <p:nvPr/>
        </p:nvSpPr>
        <p:spPr>
          <a:xfrm>
            <a:off x="2452050" y="5078375"/>
            <a:ext cx="212700" cy="212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2287200" y="4127250"/>
            <a:ext cx="212700" cy="21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1665025" y="3617475"/>
            <a:ext cx="212700" cy="21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2136525" y="3129038"/>
            <a:ext cx="212700" cy="2127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439550" y="4534163"/>
            <a:ext cx="296700" cy="296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9034896" y="315664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71">
            <a:off x="8660101" y="3863427"/>
            <a:ext cx="1898195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9673708" y="3689266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9509796" y="267279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9827358" y="4617541"/>
            <a:ext cx="1297660" cy="108866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3"/>
          <p:cNvSpPr/>
          <p:nvPr/>
        </p:nvSpPr>
        <p:spPr>
          <a:xfrm>
            <a:off x="10151525" y="5055525"/>
            <a:ext cx="212700" cy="212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9986675" y="4104400"/>
            <a:ext cx="212700" cy="21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9364500" y="3594625"/>
            <a:ext cx="212700" cy="21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9836000" y="3106188"/>
            <a:ext cx="212700" cy="2127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9139025" y="4511313"/>
            <a:ext cx="296700" cy="296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11376125" y="3882975"/>
            <a:ext cx="57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...</a:t>
            </a:r>
            <a:endParaRPr sz="3200"/>
          </a:p>
        </p:txBody>
      </p:sp>
      <p:sp>
        <p:nvSpPr>
          <p:cNvPr id="276" name="Google Shape;276;p23"/>
          <p:cNvSpPr txBox="1"/>
          <p:nvPr/>
        </p:nvSpPr>
        <p:spPr>
          <a:xfrm>
            <a:off x="1439550" y="5630700"/>
            <a:ext cx="186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group 1</a:t>
            </a:r>
            <a:endParaRPr sz="3200"/>
          </a:p>
        </p:txBody>
      </p:sp>
      <p:sp>
        <p:nvSpPr>
          <p:cNvPr id="277" name="Google Shape;277;p23"/>
          <p:cNvSpPr txBox="1"/>
          <p:nvPr/>
        </p:nvSpPr>
        <p:spPr>
          <a:xfrm>
            <a:off x="5332950" y="5630700"/>
            <a:ext cx="186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group 2</a:t>
            </a:r>
            <a:endParaRPr sz="3200"/>
          </a:p>
        </p:txBody>
      </p:sp>
      <p:sp>
        <p:nvSpPr>
          <p:cNvPr id="278" name="Google Shape;278;p23"/>
          <p:cNvSpPr txBox="1"/>
          <p:nvPr/>
        </p:nvSpPr>
        <p:spPr>
          <a:xfrm>
            <a:off x="9159875" y="5630700"/>
            <a:ext cx="186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group 3</a:t>
            </a:r>
            <a:endParaRPr sz="3200"/>
          </a:p>
        </p:txBody>
      </p:sp>
      <p:sp>
        <p:nvSpPr>
          <p:cNvPr id="279" name="Google Shape;279;p23"/>
          <p:cNvSpPr txBox="1"/>
          <p:nvPr/>
        </p:nvSpPr>
        <p:spPr>
          <a:xfrm>
            <a:off x="3662238" y="3463925"/>
            <a:ext cx="9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f(x)</a:t>
            </a:r>
            <a:endParaRPr sz="2400"/>
          </a:p>
        </p:txBody>
      </p:sp>
      <p:sp>
        <p:nvSpPr>
          <p:cNvPr id="280" name="Google Shape;280;p23"/>
          <p:cNvSpPr txBox="1"/>
          <p:nvPr/>
        </p:nvSpPr>
        <p:spPr>
          <a:xfrm>
            <a:off x="7511975" y="3423925"/>
            <a:ext cx="9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g</a:t>
            </a:r>
            <a:r>
              <a:rPr lang="nl-NL" sz="2400"/>
              <a:t>(x)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Biologically plausible learning rules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415625" y="2809250"/>
            <a:ext cx="1177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800"/>
              <a:t>Voja</a:t>
            </a:r>
            <a:endParaRPr b="1" sz="2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800"/>
              <a:t>makes neurons selective on inputs over time.</a:t>
            </a:r>
            <a:endParaRPr sz="2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800"/>
              <a:t>PES</a:t>
            </a:r>
            <a:br>
              <a:rPr lang="nl-NL" sz="2800"/>
            </a:br>
            <a:r>
              <a:rPr lang="nl-NL" sz="2800"/>
              <a:t>	learns a function between neuron groups based on an error signal.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So</a:t>
            </a:r>
            <a:r>
              <a:rPr lang="nl-NL"/>
              <a:t>...</a:t>
            </a:r>
            <a:r>
              <a:rPr lang="nl-NL"/>
              <a:t>.</a:t>
            </a:r>
            <a:endParaRPr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1" y="21468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result ← </a:t>
            </a:r>
            <a:r>
              <a:rPr b="1" lang="nl-NL" sz="2200"/>
              <a:t>recall</a:t>
            </a:r>
            <a:r>
              <a:rPr lang="nl-NL" sz="2200"/>
              <a:t> L + N = ?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if</a:t>
            </a:r>
            <a:r>
              <a:rPr lang="nl-NL" sz="2200"/>
              <a:t> recall was </a:t>
            </a:r>
            <a:r>
              <a:rPr i="1" lang="nl-NL" sz="2200">
                <a:solidFill>
                  <a:srgbClr val="0B5394"/>
                </a:solidFill>
              </a:rPr>
              <a:t>not</a:t>
            </a:r>
            <a:r>
              <a:rPr lang="nl-NL" sz="2200">
                <a:solidFill>
                  <a:srgbClr val="0B5394"/>
                </a:solidFill>
              </a:rPr>
              <a:t> </a:t>
            </a:r>
            <a:r>
              <a:rPr lang="nl-NL" sz="2200"/>
              <a:t>successful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result ← 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count ← 0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until </a:t>
            </a:r>
            <a:r>
              <a:rPr lang="nl-NL" sz="2200"/>
              <a:t>count = N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result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count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nl-NL" sz="2200"/>
              <a:t>learn</a:t>
            </a:r>
            <a:r>
              <a:rPr lang="nl-NL" sz="2200"/>
              <a:t> L + N = result</a:t>
            </a:r>
            <a:endParaRPr sz="2200"/>
          </a:p>
        </p:txBody>
      </p:sp>
      <p:sp>
        <p:nvSpPr>
          <p:cNvPr id="293" name="Google Shape;293;p25"/>
          <p:cNvSpPr txBox="1"/>
          <p:nvPr/>
        </p:nvSpPr>
        <p:spPr>
          <a:xfrm>
            <a:off x="5629550" y="2844150"/>
            <a:ext cx="396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looks simple, but is </a:t>
            </a:r>
            <a:r>
              <a:rPr i="1" lang="nl-NL" sz="3200"/>
              <a:t>really </a:t>
            </a:r>
            <a:r>
              <a:rPr lang="nl-NL" sz="3200"/>
              <a:t>hard</a:t>
            </a:r>
            <a:endParaRPr sz="3200"/>
          </a:p>
        </p:txBody>
      </p:sp>
      <p:sp>
        <p:nvSpPr>
          <p:cNvPr id="294" name="Google Shape;294;p25"/>
          <p:cNvSpPr txBox="1"/>
          <p:nvPr/>
        </p:nvSpPr>
        <p:spPr>
          <a:xfrm>
            <a:off x="5629550" y="4427200"/>
            <a:ext cx="396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Models already exist, but are too brittle.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Counter intuitive behavior</a:t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4566125" y="2461000"/>
            <a:ext cx="2357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>
                <a:solidFill>
                  <a:srgbClr val="0B5394"/>
                </a:solidFill>
              </a:rPr>
              <a:t>var</a:t>
            </a:r>
            <a:r>
              <a:rPr lang="nl-NL" sz="3200"/>
              <a:t> x ← 0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x ← 1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...</a:t>
            </a:r>
            <a:endParaRPr sz="3200"/>
          </a:p>
        </p:txBody>
      </p:sp>
      <p:sp>
        <p:nvSpPr>
          <p:cNvPr id="301" name="Google Shape;301;p26"/>
          <p:cNvSpPr/>
          <p:nvPr/>
        </p:nvSpPr>
        <p:spPr>
          <a:xfrm>
            <a:off x="1486825" y="4399800"/>
            <a:ext cx="2631300" cy="22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6"/>
          <p:cNvCxnSpPr/>
          <p:nvPr/>
        </p:nvCxnSpPr>
        <p:spPr>
          <a:xfrm rot="10800000">
            <a:off x="1890225" y="4661100"/>
            <a:ext cx="0" cy="15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6"/>
          <p:cNvCxnSpPr/>
          <p:nvPr/>
        </p:nvCxnSpPr>
        <p:spPr>
          <a:xfrm>
            <a:off x="1890225" y="6256500"/>
            <a:ext cx="17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6"/>
          <p:cNvSpPr txBox="1"/>
          <p:nvPr/>
        </p:nvSpPr>
        <p:spPr>
          <a:xfrm>
            <a:off x="2368050" y="6182100"/>
            <a:ext cx="10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time</a:t>
            </a:r>
            <a:endParaRPr sz="2000"/>
          </a:p>
        </p:txBody>
      </p:sp>
      <p:sp>
        <p:nvSpPr>
          <p:cNvPr id="305" name="Google Shape;305;p26"/>
          <p:cNvSpPr txBox="1"/>
          <p:nvPr/>
        </p:nvSpPr>
        <p:spPr>
          <a:xfrm rot="-5400000">
            <a:off x="1553238" y="5195200"/>
            <a:ext cx="27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x</a:t>
            </a:r>
            <a:endParaRPr sz="2000"/>
          </a:p>
        </p:txBody>
      </p:sp>
      <p:cxnSp>
        <p:nvCxnSpPr>
          <p:cNvPr id="306" name="Google Shape;306;p26"/>
          <p:cNvCxnSpPr/>
          <p:nvPr/>
        </p:nvCxnSpPr>
        <p:spPr>
          <a:xfrm>
            <a:off x="1963575" y="6170375"/>
            <a:ext cx="71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6"/>
          <p:cNvSpPr/>
          <p:nvPr/>
        </p:nvSpPr>
        <p:spPr>
          <a:xfrm>
            <a:off x="7292225" y="4399800"/>
            <a:ext cx="2631300" cy="22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8" name="Google Shape;308;p26"/>
          <p:cNvCxnSpPr/>
          <p:nvPr/>
        </p:nvCxnSpPr>
        <p:spPr>
          <a:xfrm rot="10800000">
            <a:off x="7695625" y="4661100"/>
            <a:ext cx="0" cy="15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7695625" y="6256500"/>
            <a:ext cx="17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6"/>
          <p:cNvSpPr txBox="1"/>
          <p:nvPr/>
        </p:nvSpPr>
        <p:spPr>
          <a:xfrm>
            <a:off x="8173450" y="6182100"/>
            <a:ext cx="10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time</a:t>
            </a:r>
            <a:endParaRPr sz="2000"/>
          </a:p>
        </p:txBody>
      </p:sp>
      <p:sp>
        <p:nvSpPr>
          <p:cNvPr id="311" name="Google Shape;311;p26"/>
          <p:cNvSpPr txBox="1"/>
          <p:nvPr/>
        </p:nvSpPr>
        <p:spPr>
          <a:xfrm rot="-5400000">
            <a:off x="7314025" y="5290950"/>
            <a:ext cx="27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x</a:t>
            </a:r>
            <a:endParaRPr sz="2000"/>
          </a:p>
        </p:txBody>
      </p:sp>
      <p:cxnSp>
        <p:nvCxnSpPr>
          <p:cNvPr id="312" name="Google Shape;312;p26"/>
          <p:cNvCxnSpPr/>
          <p:nvPr/>
        </p:nvCxnSpPr>
        <p:spPr>
          <a:xfrm rot="10800000">
            <a:off x="2678775" y="5570375"/>
            <a:ext cx="0" cy="600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6"/>
          <p:cNvCxnSpPr/>
          <p:nvPr/>
        </p:nvCxnSpPr>
        <p:spPr>
          <a:xfrm>
            <a:off x="2678775" y="5570375"/>
            <a:ext cx="71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6"/>
          <p:cNvCxnSpPr/>
          <p:nvPr/>
        </p:nvCxnSpPr>
        <p:spPr>
          <a:xfrm rot="-5400000">
            <a:off x="8292975" y="5594400"/>
            <a:ext cx="638100" cy="253200"/>
          </a:xfrm>
          <a:prstGeom prst="curvedConnector3">
            <a:avLst>
              <a:gd fmla="val 918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6"/>
          <p:cNvCxnSpPr/>
          <p:nvPr/>
        </p:nvCxnSpPr>
        <p:spPr>
          <a:xfrm flipH="1" rot="5400000">
            <a:off x="8488925" y="5591100"/>
            <a:ext cx="600000" cy="221700"/>
          </a:xfrm>
          <a:prstGeom prst="curvedConnector3">
            <a:avLst>
              <a:gd fmla="val 9127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6"/>
          <p:cNvCxnSpPr/>
          <p:nvPr/>
        </p:nvCxnSpPr>
        <p:spPr>
          <a:xfrm>
            <a:off x="7760650" y="6020350"/>
            <a:ext cx="715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6"/>
          <p:cNvCxnSpPr/>
          <p:nvPr/>
        </p:nvCxnSpPr>
        <p:spPr>
          <a:xfrm>
            <a:off x="8899775" y="6001950"/>
            <a:ext cx="418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8" name="Google Shape;3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13" y="2224425"/>
            <a:ext cx="2460926" cy="184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388" y="2049114"/>
            <a:ext cx="2213787" cy="21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Everything always runs in parallel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1066675" y="4802225"/>
            <a:ext cx="34716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>
                <a:solidFill>
                  <a:schemeClr val="dk1"/>
                </a:solidFill>
              </a:rPr>
              <a:t>break invariants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    </a:t>
            </a:r>
            <a:r>
              <a:rPr lang="nl-NL" sz="3200"/>
              <a:t>do stuff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restore invariants</a:t>
            </a:r>
            <a:endParaRPr sz="3200"/>
          </a:p>
        </p:txBody>
      </p:sp>
      <p:sp>
        <p:nvSpPr>
          <p:cNvPr id="326" name="Google Shape;326;p27"/>
          <p:cNvSpPr txBox="1"/>
          <p:nvPr/>
        </p:nvSpPr>
        <p:spPr>
          <a:xfrm>
            <a:off x="5922825" y="4802225"/>
            <a:ext cx="52809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>
                <a:solidFill>
                  <a:srgbClr val="0B5394"/>
                </a:solidFill>
              </a:rPr>
              <a:t>while </a:t>
            </a:r>
            <a:r>
              <a:rPr lang="nl-NL" sz="3200">
                <a:solidFill>
                  <a:schemeClr val="dk1"/>
                </a:solidFill>
              </a:rPr>
              <a:t>maintaining invariants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    do stuff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>
                <a:solidFill>
                  <a:srgbClr val="0B5394"/>
                </a:solidFill>
              </a:rPr>
              <a:t>end</a:t>
            </a:r>
            <a:endParaRPr sz="3200">
              <a:solidFill>
                <a:srgbClr val="0B5394"/>
              </a:solidFill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1419925" y="4070125"/>
            <a:ext cx="27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synchronous</a:t>
            </a:r>
            <a:endParaRPr sz="2400"/>
          </a:p>
        </p:txBody>
      </p:sp>
      <p:sp>
        <p:nvSpPr>
          <p:cNvPr id="328" name="Google Shape;328;p27"/>
          <p:cNvSpPr txBox="1"/>
          <p:nvPr/>
        </p:nvSpPr>
        <p:spPr>
          <a:xfrm>
            <a:off x="7180725" y="4070125"/>
            <a:ext cx="276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parallel</a:t>
            </a:r>
            <a:endParaRPr sz="2400"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13" y="2224425"/>
            <a:ext cx="2460926" cy="184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388" y="2049114"/>
            <a:ext cx="2213787" cy="21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Noise accumulates over time</a:t>
            </a: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1201075" y="3658175"/>
            <a:ext cx="1292700" cy="1402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3975650" y="3658175"/>
            <a:ext cx="1292700" cy="1402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/>
          <p:nvPr/>
        </p:nvSpPr>
        <p:spPr>
          <a:xfrm rot="8869955">
            <a:off x="3902408" y="3507372"/>
            <a:ext cx="247373" cy="4677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 rot="8869955">
            <a:off x="3739208" y="3263897"/>
            <a:ext cx="247373" cy="46777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6640200" y="3658163"/>
            <a:ext cx="1292700" cy="1402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 rot="8869955">
            <a:off x="6566958" y="3507359"/>
            <a:ext cx="247373" cy="4677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 rot="8869955">
            <a:off x="6460408" y="3309709"/>
            <a:ext cx="247373" cy="467779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 rot="-9634524">
            <a:off x="7373745" y="3513787"/>
            <a:ext cx="247169" cy="4676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 rot="-9634524">
            <a:off x="7462469" y="3307519"/>
            <a:ext cx="247169" cy="46767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 rot="2175497">
            <a:off x="6717078" y="4235804"/>
            <a:ext cx="415944" cy="8513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 rot="2175497">
            <a:off x="6509769" y="4583251"/>
            <a:ext cx="415944" cy="85133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 rot="1262963">
            <a:off x="6934400" y="4388411"/>
            <a:ext cx="415956" cy="85135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 rot="-327831">
            <a:off x="6964292" y="4897270"/>
            <a:ext cx="415890" cy="851247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9361400" y="3612338"/>
            <a:ext cx="1292700" cy="1402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 rot="8869955">
            <a:off x="9288158" y="3461534"/>
            <a:ext cx="247373" cy="4677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 rot="8869955">
            <a:off x="9181608" y="3263884"/>
            <a:ext cx="247373" cy="467779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 rot="-9634524">
            <a:off x="10094945" y="3467962"/>
            <a:ext cx="247169" cy="4676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 rot="-9634524">
            <a:off x="10183669" y="3261694"/>
            <a:ext cx="247169" cy="467679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 rot="2175497">
            <a:off x="9438278" y="4189979"/>
            <a:ext cx="415944" cy="8513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 rot="2175497">
            <a:off x="9230969" y="4537426"/>
            <a:ext cx="415944" cy="85133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rot="1262963">
            <a:off x="9655600" y="4342586"/>
            <a:ext cx="415956" cy="85135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327831">
            <a:off x="9685492" y="4851445"/>
            <a:ext cx="415890" cy="851247"/>
          </a:xfrm>
          <a:prstGeom prst="triangle">
            <a:avLst>
              <a:gd fmla="val 50000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 rot="-2803505">
            <a:off x="10258818" y="4240723"/>
            <a:ext cx="415755" cy="851405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 rot="-2803505">
            <a:off x="10578333" y="4488930"/>
            <a:ext cx="415755" cy="851405"/>
          </a:xfrm>
          <a:prstGeom prst="triangle">
            <a:avLst>
              <a:gd fmla="val 50000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 rot="-3714046">
            <a:off x="10437001" y="4043593"/>
            <a:ext cx="415924" cy="851502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8"/>
          <p:cNvSpPr/>
          <p:nvPr/>
        </p:nvSpPr>
        <p:spPr>
          <a:xfrm rot="-5308249">
            <a:off x="10945419" y="4076053"/>
            <a:ext cx="415948" cy="851311"/>
          </a:xfrm>
          <a:prstGeom prst="triangle">
            <a:avLst>
              <a:gd fmla="val 50000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 rot="-6523348">
            <a:off x="10437002" y="3446178"/>
            <a:ext cx="415908" cy="851423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 rot="2178615">
            <a:off x="9598194" y="3648063"/>
            <a:ext cx="245712" cy="665373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 rot="8875667">
            <a:off x="10030427" y="4019107"/>
            <a:ext cx="109042" cy="248454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 rot="2339735">
            <a:off x="10578333" y="4707858"/>
            <a:ext cx="415726" cy="851347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 rot="3051361">
            <a:off x="8964391" y="4851495"/>
            <a:ext cx="415827" cy="851282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 rot="-8834132">
            <a:off x="9123325" y="3964370"/>
            <a:ext cx="247234" cy="467755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2941313" y="4114350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5621863" y="416697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353738" y="416697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Hyperparameters are everywhere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576675" y="2558000"/>
            <a:ext cx="55560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1800">
                <a:solidFill>
                  <a:srgbClr val="A61C00"/>
                </a:solidFill>
              </a:rPr>
              <a:t>0.3</a:t>
            </a:r>
            <a:r>
              <a:rPr b="1" lang="nl-NL" sz="1800">
                <a:solidFill>
                  <a:srgbClr val="38761D"/>
                </a:solidFill>
              </a:rPr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dot</a:t>
            </a:r>
            <a:r>
              <a:rPr lang="nl-NL" sz="1800"/>
              <a:t>(state, Run) + </a:t>
            </a:r>
            <a:r>
              <a:rPr b="1" lang="nl-NL" sz="1800">
                <a:solidFill>
                  <a:srgbClr val="A61C00"/>
                </a:solidFill>
              </a:rPr>
              <a:t>1.2</a:t>
            </a:r>
            <a:r>
              <a:rPr lang="nl-NL" sz="1800"/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load_result - inc_result →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assoc_result = </a:t>
            </a:r>
            <a:r>
              <a:rPr b="1" lang="nl-NL" sz="1800">
                <a:solidFill>
                  <a:srgbClr val="A61C00"/>
                </a:solidFill>
              </a:rPr>
              <a:t>2.5</a:t>
            </a:r>
            <a:r>
              <a:rPr b="1" lang="nl-NL" sz="1800">
                <a:solidFill>
                  <a:srgbClr val="38761D"/>
                </a:solidFill>
              </a:rPr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result_mem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total_assoc  = </a:t>
            </a:r>
            <a:r>
              <a:rPr b="1" lang="nl-NL" sz="1800">
                <a:solidFill>
                  <a:srgbClr val="A61C00"/>
                </a:solidFill>
              </a:rPr>
              <a:t>2.5</a:t>
            </a:r>
            <a:r>
              <a:rPr lang="nl-NL" sz="1800"/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total_mem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result_gate = Close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total_gate = Close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state_gate = Close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count_gate = Close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load_comp_a = </a:t>
            </a:r>
            <a:r>
              <a:rPr b="1" lang="nl-NL" sz="1800">
                <a:solidFill>
                  <a:srgbClr val="A61C00"/>
                </a:solidFill>
              </a:rPr>
              <a:t>0.75</a:t>
            </a:r>
            <a:r>
              <a:rPr lang="nl-NL" sz="1800"/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load_comp_b = </a:t>
            </a:r>
            <a:r>
              <a:rPr b="1" lang="nl-NL" sz="1800">
                <a:solidFill>
                  <a:srgbClr val="A61C00"/>
                </a:solidFill>
              </a:rPr>
              <a:t>0.75</a:t>
            </a:r>
            <a:r>
              <a:rPr lang="nl-NL" sz="1800"/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inc_comp_a = gen_inc_assoc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inc_comp_b = count_res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/>
              <a:t>    gen_inc_assoc = </a:t>
            </a:r>
            <a:r>
              <a:rPr b="1" lang="nl-NL" sz="1800">
                <a:solidFill>
                  <a:srgbClr val="A61C00"/>
                </a:solidFill>
              </a:rPr>
              <a:t>2.5</a:t>
            </a:r>
            <a:r>
              <a:rPr lang="nl-NL" sz="1800"/>
              <a:t> </a:t>
            </a:r>
            <a:r>
              <a:rPr lang="nl-NL" sz="1100">
                <a:solidFill>
                  <a:schemeClr val="dk1"/>
                </a:solidFill>
                <a:highlight>
                  <a:srgbClr val="FDFDFD"/>
                </a:highlight>
              </a:rPr>
              <a:t>• </a:t>
            </a:r>
            <a:r>
              <a:rPr lang="nl-NL" sz="1800"/>
              <a:t>result_mem</a:t>
            </a:r>
            <a:endParaRPr sz="1800"/>
          </a:p>
        </p:txBody>
      </p:sp>
      <p:sp>
        <p:nvSpPr>
          <p:cNvPr id="377" name="Google Shape;377;p29"/>
          <p:cNvSpPr/>
          <p:nvPr/>
        </p:nvSpPr>
        <p:spPr>
          <a:xfrm>
            <a:off x="504275" y="2502975"/>
            <a:ext cx="641700" cy="568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2316175" y="2856625"/>
            <a:ext cx="544500" cy="79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2792925" y="2548875"/>
            <a:ext cx="544500" cy="476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2459400" y="4430550"/>
            <a:ext cx="641700" cy="792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624450" y="5498900"/>
            <a:ext cx="544500" cy="568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 txBox="1"/>
          <p:nvPr/>
        </p:nvSpPr>
        <p:spPr>
          <a:xfrm>
            <a:off x="1447725" y="6106175"/>
            <a:ext cx="381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Aubin et al. (2016)</a:t>
            </a:r>
            <a:endParaRPr sz="2400"/>
          </a:p>
        </p:txBody>
      </p:sp>
      <p:sp>
        <p:nvSpPr>
          <p:cNvPr id="383" name="Google Shape;383;p29"/>
          <p:cNvSpPr txBox="1"/>
          <p:nvPr/>
        </p:nvSpPr>
        <p:spPr>
          <a:xfrm>
            <a:off x="7105550" y="2396475"/>
            <a:ext cx="389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5 hyperparameters in </a:t>
            </a:r>
            <a:r>
              <a:rPr b="1" lang="nl-NL" sz="3200"/>
              <a:t>1</a:t>
            </a:r>
            <a:r>
              <a:rPr lang="nl-NL" sz="3200"/>
              <a:t> rule</a:t>
            </a:r>
            <a:endParaRPr sz="3200"/>
          </a:p>
        </p:txBody>
      </p:sp>
      <p:sp>
        <p:nvSpPr>
          <p:cNvPr id="384" name="Google Shape;384;p29"/>
          <p:cNvSpPr txBox="1"/>
          <p:nvPr/>
        </p:nvSpPr>
        <p:spPr>
          <a:xfrm>
            <a:off x="7105550" y="3721188"/>
            <a:ext cx="389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Probably around 40 in the whole model</a:t>
            </a:r>
            <a:endParaRPr sz="3200"/>
          </a:p>
        </p:txBody>
      </p:sp>
      <p:sp>
        <p:nvSpPr>
          <p:cNvPr id="385" name="Google Shape;385;p29"/>
          <p:cNvSpPr txBox="1"/>
          <p:nvPr/>
        </p:nvSpPr>
        <p:spPr>
          <a:xfrm>
            <a:off x="7105550" y="5045900"/>
            <a:ext cx="389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Changing one parameter breaks </a:t>
            </a:r>
            <a:r>
              <a:rPr b="1" lang="nl-NL" sz="3200"/>
              <a:t>everything</a:t>
            </a:r>
            <a:endParaRPr b="1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Enough complaining..</a:t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600" y="2548825"/>
            <a:ext cx="3338001" cy="3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038" y="3281825"/>
            <a:ext cx="2460926" cy="1845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0"/>
          <p:cNvSpPr/>
          <p:nvPr/>
        </p:nvSpPr>
        <p:spPr>
          <a:xfrm>
            <a:off x="4437500" y="4012075"/>
            <a:ext cx="27873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4335500" y="2273025"/>
            <a:ext cx="299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500"/>
              <a:t>Solution?</a:t>
            </a:r>
            <a:endParaRPr sz="4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Solution 1: Cleanup memory</a:t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3145800" y="2933888"/>
            <a:ext cx="1292700" cy="1402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 rot="8869955">
            <a:off x="3072558" y="2783084"/>
            <a:ext cx="247373" cy="4677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 rot="8869955">
            <a:off x="2966008" y="2585434"/>
            <a:ext cx="247373" cy="467779"/>
          </a:xfrm>
          <a:prstGeom prst="triangle">
            <a:avLst>
              <a:gd fmla="val 50000" name="adj"/>
            </a:avLst>
          </a:prstGeom>
          <a:solidFill>
            <a:srgbClr val="B45F0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 rot="-9634524">
            <a:off x="3879345" y="2789512"/>
            <a:ext cx="247169" cy="46767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 rot="-9634524">
            <a:off x="3968069" y="2583244"/>
            <a:ext cx="247169" cy="46767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/>
          <p:nvPr/>
        </p:nvSpPr>
        <p:spPr>
          <a:xfrm rot="2175497">
            <a:off x="3222678" y="3511529"/>
            <a:ext cx="415944" cy="85133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/>
          <p:nvPr/>
        </p:nvSpPr>
        <p:spPr>
          <a:xfrm rot="2175497">
            <a:off x="3015369" y="3858976"/>
            <a:ext cx="415944" cy="85133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 rot="1262963">
            <a:off x="3440000" y="3664136"/>
            <a:ext cx="415956" cy="85135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 rot="-327831">
            <a:off x="3469892" y="4172995"/>
            <a:ext cx="415890" cy="851247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4859396" y="3442700"/>
            <a:ext cx="27585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38800" y="2933900"/>
            <a:ext cx="1292700" cy="1402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5165225" y="2933900"/>
            <a:ext cx="199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Cleanup</a:t>
            </a:r>
            <a:endParaRPr sz="2400"/>
          </a:p>
        </p:txBody>
      </p:sp>
      <p:cxnSp>
        <p:nvCxnSpPr>
          <p:cNvPr id="412" name="Google Shape;412;p31"/>
          <p:cNvCxnSpPr/>
          <p:nvPr/>
        </p:nvCxnSpPr>
        <p:spPr>
          <a:xfrm>
            <a:off x="8685150" y="4438500"/>
            <a:ext cx="0" cy="1421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3647975" y="5131850"/>
            <a:ext cx="0" cy="690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3612375" y="5822000"/>
            <a:ext cx="5097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1"/>
          <p:cNvSpPr txBox="1"/>
          <p:nvPr/>
        </p:nvSpPr>
        <p:spPr>
          <a:xfrm>
            <a:off x="3673200" y="5989600"/>
            <a:ext cx="48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Retains information permanently!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Solution 2: Clock</a:t>
            </a:r>
            <a:endParaRPr/>
          </a:p>
        </p:txBody>
      </p:sp>
      <p:pic>
        <p:nvPicPr>
          <p:cNvPr id="421" name="Google Shape;4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300" y="2485451"/>
            <a:ext cx="9089402" cy="22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 txBox="1"/>
          <p:nvPr/>
        </p:nvSpPr>
        <p:spPr>
          <a:xfrm>
            <a:off x="2492550" y="5134125"/>
            <a:ext cx="7202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Perform actions on high pulse.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Change states on low pulse.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Alphabet arithmetic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4642038" y="3090450"/>
            <a:ext cx="29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A + 2 = C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Eliminated most problems...</a:t>
            </a:r>
            <a:endParaRPr/>
          </a:p>
        </p:txBody>
      </p:sp>
      <p:sp>
        <p:nvSpPr>
          <p:cNvPr id="428" name="Google Shape;428;p33"/>
          <p:cNvSpPr txBox="1"/>
          <p:nvPr/>
        </p:nvSpPr>
        <p:spPr>
          <a:xfrm>
            <a:off x="512175" y="1934350"/>
            <a:ext cx="720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But model still didn’t work.</a:t>
            </a:r>
            <a:endParaRPr sz="3200"/>
          </a:p>
        </p:txBody>
      </p:sp>
      <p:sp>
        <p:nvSpPr>
          <p:cNvPr id="429" name="Google Shape;429;p33"/>
          <p:cNvSpPr txBox="1"/>
          <p:nvPr/>
        </p:nvSpPr>
        <p:spPr>
          <a:xfrm>
            <a:off x="5511225" y="5300375"/>
            <a:ext cx="1644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6200"/>
              <a:t>😞</a:t>
            </a:r>
            <a:endParaRPr sz="6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type="title"/>
          </p:nvPr>
        </p:nvSpPr>
        <p:spPr>
          <a:xfrm>
            <a:off x="0" y="1282700"/>
            <a:ext cx="12187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After a </a:t>
            </a:r>
            <a:r>
              <a:rPr lang="nl-NL"/>
              <a:t>month</a:t>
            </a:r>
            <a:r>
              <a:rPr lang="nl-NL"/>
              <a:t> of tinkering and rewriting,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2 days ago, the model </a:t>
            </a:r>
            <a:r>
              <a:rPr lang="nl-NL"/>
              <a:t>suddenly</a:t>
            </a:r>
            <a:r>
              <a:rPr lang="nl-NL"/>
              <a:t> worked!</a:t>
            </a:r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50" y="2796500"/>
            <a:ext cx="10378701" cy="38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/>
        </p:nvSpPr>
        <p:spPr>
          <a:xfrm>
            <a:off x="3661800" y="2778075"/>
            <a:ext cx="4868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200"/>
              <a:t>¯\_(ツ)_/¯</a:t>
            </a:r>
            <a:endParaRPr sz="5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Model is much simpler and more robust</a:t>
            </a:r>
            <a:endParaRPr/>
          </a:p>
        </p:txBody>
      </p:sp>
      <p:sp>
        <p:nvSpPr>
          <p:cNvPr id="446" name="Google Shape;446;p36"/>
          <p:cNvSpPr txBox="1"/>
          <p:nvPr/>
        </p:nvSpPr>
        <p:spPr>
          <a:xfrm>
            <a:off x="2494650" y="6001650"/>
            <a:ext cx="7202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Code matches diagram almost 1-to-1</a:t>
            </a:r>
            <a:endParaRPr sz="3200"/>
          </a:p>
        </p:txBody>
      </p:sp>
      <p:pic>
        <p:nvPicPr>
          <p:cNvPr id="447" name="Google Shape;4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00" y="2227400"/>
            <a:ext cx="5080651" cy="36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/>
        </p:nvSpPr>
        <p:spPr>
          <a:xfrm>
            <a:off x="3661800" y="2778075"/>
            <a:ext cx="4868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5200"/>
              <a:t>Thanks for listening!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3939800" y="2365200"/>
            <a:ext cx="4464900" cy="2373900"/>
          </a:xfrm>
          <a:prstGeom prst="cloudCallout">
            <a:avLst>
              <a:gd fmla="val 49810" name="adj1"/>
              <a:gd fmla="val 5764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Alphabet arithmetic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642038" y="3090450"/>
            <a:ext cx="29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A + 2 = C</a:t>
            </a:r>
            <a:endParaRPr sz="4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01" y="4279435"/>
            <a:ext cx="2903700" cy="2177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750" y="4313348"/>
            <a:ext cx="2637400" cy="21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413500" y="4087025"/>
            <a:ext cx="2526300" cy="2562600"/>
          </a:xfrm>
          <a:prstGeom prst="noSmoking">
            <a:avLst>
              <a:gd fmla="val 4444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88" y="5685950"/>
            <a:ext cx="1306126" cy="9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3750" y="4313348"/>
            <a:ext cx="2637400" cy="21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8091850" y="4121300"/>
            <a:ext cx="3496500" cy="2335800"/>
          </a:xfrm>
          <a:prstGeom prst="cloudCallout">
            <a:avLst>
              <a:gd fmla="val -80759" name="adj1"/>
              <a:gd fmla="val 3047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939800" y="2365200"/>
            <a:ext cx="4464900" cy="2373900"/>
          </a:xfrm>
          <a:prstGeom prst="cloudCallout">
            <a:avLst>
              <a:gd fmla="val 48698" name="adj1"/>
              <a:gd fmla="val 4511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Alphabet arithmetic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642038" y="3090450"/>
            <a:ext cx="290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A + 2 = C</a:t>
            </a:r>
            <a:endParaRPr sz="48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425" y="5772475"/>
            <a:ext cx="1465775" cy="6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Learning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92275" y="212547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A → B → C</a:t>
            </a:r>
            <a:endParaRPr sz="3200"/>
          </a:p>
        </p:txBody>
      </p:sp>
      <p:sp>
        <p:nvSpPr>
          <p:cNvPr id="109" name="Google Shape;109;p18"/>
          <p:cNvSpPr txBox="1"/>
          <p:nvPr/>
        </p:nvSpPr>
        <p:spPr>
          <a:xfrm>
            <a:off x="692275" y="37753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A → B → C</a:t>
            </a:r>
            <a:endParaRPr sz="3200"/>
          </a:p>
        </p:txBody>
      </p:sp>
      <p:sp>
        <p:nvSpPr>
          <p:cNvPr id="110" name="Google Shape;110;p18"/>
          <p:cNvSpPr txBox="1"/>
          <p:nvPr/>
        </p:nvSpPr>
        <p:spPr>
          <a:xfrm>
            <a:off x="692275" y="2953300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B + </a:t>
            </a:r>
            <a:r>
              <a:rPr lang="nl-NL" sz="3200"/>
              <a:t>4</a:t>
            </a:r>
            <a:r>
              <a:rPr lang="nl-NL" sz="3200"/>
              <a:t> : B → C → D → E → F</a:t>
            </a:r>
            <a:endParaRPr sz="3200"/>
          </a:p>
        </p:txBody>
      </p:sp>
      <p:sp>
        <p:nvSpPr>
          <p:cNvPr id="111" name="Google Shape;111;p18"/>
          <p:cNvSpPr txBox="1"/>
          <p:nvPr/>
        </p:nvSpPr>
        <p:spPr>
          <a:xfrm>
            <a:off x="692275" y="45872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C + 3 : C → D → E → F</a:t>
            </a:r>
            <a:endParaRPr sz="3200"/>
          </a:p>
        </p:txBody>
      </p:sp>
      <p:sp>
        <p:nvSpPr>
          <p:cNvPr id="112" name="Google Shape;112;p18"/>
          <p:cNvSpPr txBox="1"/>
          <p:nvPr/>
        </p:nvSpPr>
        <p:spPr>
          <a:xfrm>
            <a:off x="692275" y="57358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C</a:t>
            </a:r>
            <a:endParaRPr sz="3200"/>
          </a:p>
        </p:txBody>
      </p:sp>
      <p:sp>
        <p:nvSpPr>
          <p:cNvPr id="113" name="Google Shape;113;p18"/>
          <p:cNvSpPr txBox="1"/>
          <p:nvPr/>
        </p:nvSpPr>
        <p:spPr>
          <a:xfrm>
            <a:off x="3014525" y="5058725"/>
            <a:ext cx="57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...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389375" y="5794875"/>
            <a:ext cx="5822400" cy="532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89375" y="2169825"/>
            <a:ext cx="5822400" cy="3050700"/>
          </a:xfrm>
          <a:prstGeom prst="roundRect">
            <a:avLst>
              <a:gd fmla="val 4376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Learning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92275" y="212547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A → B → C</a:t>
            </a:r>
            <a:endParaRPr sz="3200"/>
          </a:p>
        </p:txBody>
      </p:sp>
      <p:sp>
        <p:nvSpPr>
          <p:cNvPr id="122" name="Google Shape;122;p19"/>
          <p:cNvSpPr txBox="1"/>
          <p:nvPr/>
        </p:nvSpPr>
        <p:spPr>
          <a:xfrm>
            <a:off x="692275" y="37753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A → B → C</a:t>
            </a:r>
            <a:endParaRPr sz="3200"/>
          </a:p>
        </p:txBody>
      </p:sp>
      <p:sp>
        <p:nvSpPr>
          <p:cNvPr id="123" name="Google Shape;123;p19"/>
          <p:cNvSpPr txBox="1"/>
          <p:nvPr/>
        </p:nvSpPr>
        <p:spPr>
          <a:xfrm>
            <a:off x="692275" y="2953300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B + 4 : B → C → D → E → F</a:t>
            </a:r>
            <a:endParaRPr sz="3200"/>
          </a:p>
        </p:txBody>
      </p:sp>
      <p:sp>
        <p:nvSpPr>
          <p:cNvPr id="124" name="Google Shape;124;p19"/>
          <p:cNvSpPr txBox="1"/>
          <p:nvPr/>
        </p:nvSpPr>
        <p:spPr>
          <a:xfrm>
            <a:off x="692275" y="45872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C + 3 : C → D → E → F</a:t>
            </a:r>
            <a:endParaRPr sz="3200"/>
          </a:p>
        </p:txBody>
      </p:sp>
      <p:sp>
        <p:nvSpPr>
          <p:cNvPr id="125" name="Google Shape;125;p19"/>
          <p:cNvSpPr txBox="1"/>
          <p:nvPr/>
        </p:nvSpPr>
        <p:spPr>
          <a:xfrm>
            <a:off x="692275" y="5735825"/>
            <a:ext cx="540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A + 2 : C</a:t>
            </a:r>
            <a:endParaRPr sz="3200"/>
          </a:p>
        </p:txBody>
      </p:sp>
      <p:sp>
        <p:nvSpPr>
          <p:cNvPr id="126" name="Google Shape;126;p19"/>
          <p:cNvSpPr txBox="1"/>
          <p:nvPr/>
        </p:nvSpPr>
        <p:spPr>
          <a:xfrm>
            <a:off x="6522550" y="3338475"/>
            <a:ext cx="318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CC0000"/>
                </a:solidFill>
              </a:rPr>
              <a:t>Counting</a:t>
            </a:r>
            <a:endParaRPr sz="2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CC0000"/>
                </a:solidFill>
              </a:rPr>
              <a:t>Procedural phase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522550" y="5643425"/>
            <a:ext cx="318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4A86E8"/>
                </a:solidFill>
              </a:rPr>
              <a:t>Recall</a:t>
            </a:r>
            <a:endParaRPr sz="2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200">
                <a:solidFill>
                  <a:srgbClr val="4A86E8"/>
                </a:solidFill>
              </a:rPr>
              <a:t>Associative phase</a:t>
            </a:r>
            <a:endParaRPr sz="2200">
              <a:solidFill>
                <a:srgbClr val="4A86E8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014525" y="5058725"/>
            <a:ext cx="57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/>
              <a:t>...</a:t>
            </a:r>
            <a:endParaRPr sz="3200"/>
          </a:p>
        </p:txBody>
      </p:sp>
      <p:sp>
        <p:nvSpPr>
          <p:cNvPr id="129" name="Google Shape;129;p19"/>
          <p:cNvSpPr/>
          <p:nvPr/>
        </p:nvSpPr>
        <p:spPr>
          <a:xfrm>
            <a:off x="6705725" y="4236850"/>
            <a:ext cx="915900" cy="13701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0000"/>
              </a:gs>
              <a:gs pos="100000">
                <a:schemeClr val="accen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405925" y="4125375"/>
            <a:ext cx="2549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200"/>
              <a:t>???</a:t>
            </a:r>
            <a:endParaRPr sz="9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" y="21468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result ← </a:t>
            </a:r>
            <a:r>
              <a:rPr b="1" lang="nl-NL" sz="2200"/>
              <a:t>recall</a:t>
            </a:r>
            <a:r>
              <a:rPr lang="nl-NL" sz="2200"/>
              <a:t> L + N = ?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if</a:t>
            </a:r>
            <a:r>
              <a:rPr lang="nl-NL" sz="2200"/>
              <a:t> recall was </a:t>
            </a:r>
            <a:r>
              <a:rPr i="1" lang="nl-NL" sz="2200"/>
              <a:t>not</a:t>
            </a:r>
            <a:r>
              <a:rPr lang="nl-NL" sz="2200"/>
              <a:t> successful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result ← 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count ← 0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until </a:t>
            </a:r>
            <a:r>
              <a:rPr lang="nl-NL" sz="2200"/>
              <a:t>count = N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result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count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nl-NL" sz="2200"/>
              <a:t>learn</a:t>
            </a:r>
            <a:r>
              <a:rPr lang="nl-NL" sz="2200"/>
              <a:t> L + N = result</a:t>
            </a:r>
            <a:endParaRPr sz="2200"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Procedure for letter (L) + number (N)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How do we actually do this with neurons?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" y="2146878"/>
            <a:ext cx="121878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result ← </a:t>
            </a:r>
            <a:r>
              <a:rPr b="1" lang="nl-NL" sz="2200"/>
              <a:t>recall</a:t>
            </a:r>
            <a:r>
              <a:rPr lang="nl-NL" sz="2200"/>
              <a:t> L + N = ?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if</a:t>
            </a:r>
            <a:r>
              <a:rPr lang="nl-NL" sz="2200"/>
              <a:t> recall was </a:t>
            </a:r>
            <a:r>
              <a:rPr i="1" lang="nl-NL" sz="2200"/>
              <a:t>not</a:t>
            </a:r>
            <a:r>
              <a:rPr lang="nl-NL" sz="2200"/>
              <a:t> successful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result ← L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count ← 0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until </a:t>
            </a:r>
            <a:r>
              <a:rPr lang="nl-NL" sz="2200"/>
              <a:t>count = N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result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	     </a:t>
            </a:r>
            <a:r>
              <a:rPr b="1" lang="nl-NL" sz="2200"/>
              <a:t>increment</a:t>
            </a:r>
            <a:r>
              <a:rPr lang="nl-NL" sz="2200"/>
              <a:t> count</a:t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/>
              <a:t>    </a:t>
            </a: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nl-NL" sz="2200">
                <a:solidFill>
                  <a:srgbClr val="0B5394"/>
                </a:solidFill>
              </a:rPr>
              <a:t>end</a:t>
            </a:r>
            <a:endParaRPr sz="2200">
              <a:solidFill>
                <a:srgbClr val="0B5394"/>
              </a:solidFill>
            </a:endParaRPr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200"/>
          </a:p>
          <a:p>
            <a:pPr indent="-90487" lvl="0" marL="24923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nl-NL" sz="2200"/>
              <a:t>learn</a:t>
            </a:r>
            <a:r>
              <a:rPr lang="nl-NL" sz="2200"/>
              <a:t> L + N = result</a:t>
            </a:r>
            <a:endParaRPr sz="22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25" y="2034425"/>
            <a:ext cx="4808325" cy="47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875" y="3316848"/>
            <a:ext cx="2637400" cy="210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1"/>
          <p:cNvCxnSpPr/>
          <p:nvPr/>
        </p:nvCxnSpPr>
        <p:spPr>
          <a:xfrm>
            <a:off x="2229325" y="2556700"/>
            <a:ext cx="19833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>
            <a:off x="1400950" y="4223500"/>
            <a:ext cx="19275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/>
          <p:nvPr/>
        </p:nvCxnSpPr>
        <p:spPr>
          <a:xfrm>
            <a:off x="1098800" y="6261575"/>
            <a:ext cx="25404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1069850" y="3084075"/>
            <a:ext cx="2631300" cy="22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1" y="1282700"/>
            <a:ext cx="12187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Spiking leaky integrate-and-fire (LIF) neurons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207971" y="3135391"/>
            <a:ext cx="1297660" cy="1088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2"/>
          <p:cNvCxnSpPr/>
          <p:nvPr/>
        </p:nvCxnSpPr>
        <p:spPr>
          <a:xfrm rot="10800000">
            <a:off x="1473250" y="3345375"/>
            <a:ext cx="0" cy="15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/>
          <p:nvPr/>
        </p:nvCxnSpPr>
        <p:spPr>
          <a:xfrm>
            <a:off x="1473250" y="4940775"/>
            <a:ext cx="17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 txBox="1"/>
          <p:nvPr/>
        </p:nvSpPr>
        <p:spPr>
          <a:xfrm>
            <a:off x="1951075" y="4866375"/>
            <a:ext cx="10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time</a:t>
            </a:r>
            <a:endParaRPr sz="2000"/>
          </a:p>
        </p:txBody>
      </p:sp>
      <p:sp>
        <p:nvSpPr>
          <p:cNvPr id="158" name="Google Shape;158;p22"/>
          <p:cNvSpPr txBox="1"/>
          <p:nvPr/>
        </p:nvSpPr>
        <p:spPr>
          <a:xfrm rot="-5400000">
            <a:off x="1091650" y="3975225"/>
            <a:ext cx="27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x</a:t>
            </a:r>
            <a:endParaRPr sz="2000"/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1546600" y="3681050"/>
            <a:ext cx="1402800" cy="117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2"/>
          <p:cNvSpPr/>
          <p:nvPr/>
        </p:nvSpPr>
        <p:spPr>
          <a:xfrm>
            <a:off x="8427650" y="3005625"/>
            <a:ext cx="2631300" cy="227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 rot="10800000">
            <a:off x="8831050" y="3266925"/>
            <a:ext cx="0" cy="159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8831050" y="4862325"/>
            <a:ext cx="1714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 txBox="1"/>
          <p:nvPr/>
        </p:nvSpPr>
        <p:spPr>
          <a:xfrm>
            <a:off x="9308875" y="4787925"/>
            <a:ext cx="103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time</a:t>
            </a:r>
            <a:endParaRPr sz="2000"/>
          </a:p>
        </p:txBody>
      </p:sp>
      <p:sp>
        <p:nvSpPr>
          <p:cNvPr id="164" name="Google Shape;164;p22"/>
          <p:cNvSpPr txBox="1"/>
          <p:nvPr/>
        </p:nvSpPr>
        <p:spPr>
          <a:xfrm rot="-5400000">
            <a:off x="7958350" y="3896775"/>
            <a:ext cx="125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000"/>
              <a:t>voltage</a:t>
            </a:r>
            <a:endParaRPr sz="2000"/>
          </a:p>
        </p:txBody>
      </p:sp>
      <p:cxnSp>
        <p:nvCxnSpPr>
          <p:cNvPr id="165" name="Google Shape;165;p22"/>
          <p:cNvCxnSpPr/>
          <p:nvPr/>
        </p:nvCxnSpPr>
        <p:spPr>
          <a:xfrm rot="10800000">
            <a:off x="8910375" y="456715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 rot="10800000">
            <a:off x="9043725" y="45671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 rot="10800000">
            <a:off x="9119950" y="45671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2"/>
          <p:cNvCxnSpPr/>
          <p:nvPr/>
        </p:nvCxnSpPr>
        <p:spPr>
          <a:xfrm rot="10800000">
            <a:off x="9172300" y="45671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 rot="10800000">
            <a:off x="9234225" y="45671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2"/>
          <p:cNvCxnSpPr/>
          <p:nvPr/>
        </p:nvCxnSpPr>
        <p:spPr>
          <a:xfrm rot="10800000">
            <a:off x="9286600" y="45671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2"/>
          <p:cNvCxnSpPr/>
          <p:nvPr/>
        </p:nvCxnSpPr>
        <p:spPr>
          <a:xfrm rot="10800000">
            <a:off x="9400900" y="45671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2"/>
          <p:cNvCxnSpPr/>
          <p:nvPr/>
        </p:nvCxnSpPr>
        <p:spPr>
          <a:xfrm rot="10800000">
            <a:off x="9572350" y="45671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2"/>
          <p:cNvCxnSpPr/>
          <p:nvPr/>
        </p:nvCxnSpPr>
        <p:spPr>
          <a:xfrm rot="10800000">
            <a:off x="9762850" y="456715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2"/>
          <p:cNvCxnSpPr/>
          <p:nvPr/>
        </p:nvCxnSpPr>
        <p:spPr>
          <a:xfrm rot="10800000">
            <a:off x="10034050" y="4567150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2"/>
          <p:cNvCxnSpPr/>
          <p:nvPr/>
        </p:nvCxnSpPr>
        <p:spPr>
          <a:xfrm rot="10800000">
            <a:off x="8831050" y="4779850"/>
            <a:ext cx="173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2"/>
          <p:cNvSpPr/>
          <p:nvPr/>
        </p:nvSpPr>
        <p:spPr>
          <a:xfrm>
            <a:off x="3905725" y="402892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7718450" y="4028925"/>
            <a:ext cx="586800" cy="38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71">
            <a:off x="4833176" y="3842177"/>
            <a:ext cx="1898195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846783" y="3668016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5682871" y="2651541"/>
            <a:ext cx="1297660" cy="108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77331">
            <a:off x="6000433" y="4596291"/>
            <a:ext cx="1297660" cy="1088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2"/>
          <p:cNvCxnSpPr/>
          <p:nvPr/>
        </p:nvCxnSpPr>
        <p:spPr>
          <a:xfrm rot="10800000">
            <a:off x="9071413" y="4271975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 rot="10800000">
            <a:off x="9204763" y="427197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 rot="10800000">
            <a:off x="9280988" y="427197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 rot="10800000">
            <a:off x="9333338" y="427197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/>
          <p:nvPr/>
        </p:nvCxnSpPr>
        <p:spPr>
          <a:xfrm rot="10800000">
            <a:off x="9395263" y="427197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 rot="10800000">
            <a:off x="9447638" y="427197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/>
          <p:nvPr/>
        </p:nvCxnSpPr>
        <p:spPr>
          <a:xfrm rot="10800000">
            <a:off x="9561938" y="427197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/>
          <p:nvPr/>
        </p:nvCxnSpPr>
        <p:spPr>
          <a:xfrm rot="10800000">
            <a:off x="9733388" y="427197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/>
          <p:nvPr/>
        </p:nvCxnSpPr>
        <p:spPr>
          <a:xfrm rot="10800000">
            <a:off x="9923888" y="4271975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 rot="10800000">
            <a:off x="10195088" y="4271975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/>
          <p:nvPr/>
        </p:nvCxnSpPr>
        <p:spPr>
          <a:xfrm rot="10800000">
            <a:off x="8831050" y="4484675"/>
            <a:ext cx="1737000" cy="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/>
          <p:nvPr/>
        </p:nvCxnSpPr>
        <p:spPr>
          <a:xfrm rot="10800000">
            <a:off x="8904400" y="3976800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2"/>
          <p:cNvCxnSpPr/>
          <p:nvPr/>
        </p:nvCxnSpPr>
        <p:spPr>
          <a:xfrm rot="10800000">
            <a:off x="9223500" y="397680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/>
          <p:nvPr/>
        </p:nvCxnSpPr>
        <p:spPr>
          <a:xfrm rot="10800000">
            <a:off x="9356850" y="397680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/>
          <p:nvPr/>
        </p:nvCxnSpPr>
        <p:spPr>
          <a:xfrm rot="10800000">
            <a:off x="9433075" y="397680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 rot="10800000">
            <a:off x="9485425" y="397680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 rot="10800000">
            <a:off x="9547350" y="397680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/>
          <p:nvPr/>
        </p:nvCxnSpPr>
        <p:spPr>
          <a:xfrm rot="10800000">
            <a:off x="9599725" y="397680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/>
          <p:nvPr/>
        </p:nvCxnSpPr>
        <p:spPr>
          <a:xfrm rot="10800000">
            <a:off x="9714025" y="397680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/>
          <p:nvPr/>
        </p:nvCxnSpPr>
        <p:spPr>
          <a:xfrm rot="10800000">
            <a:off x="9885475" y="397680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2"/>
          <p:cNvCxnSpPr/>
          <p:nvPr/>
        </p:nvCxnSpPr>
        <p:spPr>
          <a:xfrm rot="10800000">
            <a:off x="10075975" y="397680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/>
          <p:nvPr/>
        </p:nvCxnSpPr>
        <p:spPr>
          <a:xfrm rot="10800000">
            <a:off x="10347175" y="3976800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2"/>
          <p:cNvCxnSpPr/>
          <p:nvPr/>
        </p:nvCxnSpPr>
        <p:spPr>
          <a:xfrm rot="10800000">
            <a:off x="8819800" y="4189500"/>
            <a:ext cx="1737000" cy="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9041450" y="3681625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/>
          <p:nvPr/>
        </p:nvCxnSpPr>
        <p:spPr>
          <a:xfrm rot="10800000">
            <a:off x="9360550" y="3681625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/>
          <p:nvPr/>
        </p:nvCxnSpPr>
        <p:spPr>
          <a:xfrm rot="10800000">
            <a:off x="9493900" y="368162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/>
          <p:nvPr/>
        </p:nvCxnSpPr>
        <p:spPr>
          <a:xfrm rot="10800000">
            <a:off x="9570125" y="368162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/>
          <p:nvPr/>
        </p:nvCxnSpPr>
        <p:spPr>
          <a:xfrm rot="10800000">
            <a:off x="9622475" y="368162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2"/>
          <p:cNvCxnSpPr/>
          <p:nvPr/>
        </p:nvCxnSpPr>
        <p:spPr>
          <a:xfrm rot="10800000">
            <a:off x="9684400" y="368162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 rot="10800000">
            <a:off x="9736775" y="3681625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 rot="10800000">
            <a:off x="9851075" y="368162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/>
          <p:nvPr/>
        </p:nvCxnSpPr>
        <p:spPr>
          <a:xfrm rot="10800000">
            <a:off x="10022525" y="3681625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/>
          <p:nvPr/>
        </p:nvCxnSpPr>
        <p:spPr>
          <a:xfrm rot="10800000">
            <a:off x="10213025" y="3681625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/>
          <p:nvPr/>
        </p:nvCxnSpPr>
        <p:spPr>
          <a:xfrm rot="10800000">
            <a:off x="10484225" y="3681625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2"/>
          <p:cNvCxnSpPr/>
          <p:nvPr/>
        </p:nvCxnSpPr>
        <p:spPr>
          <a:xfrm rot="10800000">
            <a:off x="8831050" y="3894325"/>
            <a:ext cx="1737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/>
          <p:nvPr/>
        </p:nvCxnSpPr>
        <p:spPr>
          <a:xfrm rot="10800000">
            <a:off x="9223500" y="3386450"/>
            <a:ext cx="0" cy="2127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2"/>
          <p:cNvCxnSpPr/>
          <p:nvPr/>
        </p:nvCxnSpPr>
        <p:spPr>
          <a:xfrm rot="10800000">
            <a:off x="9542600" y="338645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/>
          <p:nvPr/>
        </p:nvCxnSpPr>
        <p:spPr>
          <a:xfrm rot="10800000">
            <a:off x="9675950" y="33864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9752175" y="33864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2"/>
          <p:cNvCxnSpPr/>
          <p:nvPr/>
        </p:nvCxnSpPr>
        <p:spPr>
          <a:xfrm rot="10800000">
            <a:off x="9804525" y="33864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2"/>
          <p:cNvCxnSpPr/>
          <p:nvPr/>
        </p:nvCxnSpPr>
        <p:spPr>
          <a:xfrm rot="10800000">
            <a:off x="9866450" y="33864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9918825" y="3386450"/>
            <a:ext cx="0" cy="212700"/>
          </a:xfrm>
          <a:prstGeom prst="straightConnector1">
            <a:avLst/>
          </a:prstGeom>
          <a:noFill/>
          <a:ln cap="flat" cmpd="sng" w="3810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2"/>
          <p:cNvCxnSpPr/>
          <p:nvPr/>
        </p:nvCxnSpPr>
        <p:spPr>
          <a:xfrm rot="10800000">
            <a:off x="10033125" y="33864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2"/>
          <p:cNvCxnSpPr/>
          <p:nvPr/>
        </p:nvCxnSpPr>
        <p:spPr>
          <a:xfrm rot="10800000">
            <a:off x="10204575" y="3386450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2"/>
          <p:cNvCxnSpPr/>
          <p:nvPr/>
        </p:nvCxnSpPr>
        <p:spPr>
          <a:xfrm rot="10800000">
            <a:off x="10395075" y="3386450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8831050" y="3599150"/>
            <a:ext cx="1737000" cy="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2"/>
          <p:cNvSpPr/>
          <p:nvPr/>
        </p:nvSpPr>
        <p:spPr>
          <a:xfrm>
            <a:off x="6324600" y="5034275"/>
            <a:ext cx="212700" cy="212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6159750" y="4083150"/>
            <a:ext cx="212700" cy="21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537575" y="3573375"/>
            <a:ext cx="212700" cy="2127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6009075" y="3084938"/>
            <a:ext cx="212700" cy="2127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5312100" y="4490063"/>
            <a:ext cx="296700" cy="2967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2"/>
          <p:cNvCxnSpPr/>
          <p:nvPr/>
        </p:nvCxnSpPr>
        <p:spPr>
          <a:xfrm>
            <a:off x="9764400" y="5519400"/>
            <a:ext cx="0" cy="78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2"/>
          <p:cNvCxnSpPr/>
          <p:nvPr/>
        </p:nvCxnSpPr>
        <p:spPr>
          <a:xfrm rot="10800000">
            <a:off x="2374675" y="6317050"/>
            <a:ext cx="73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2"/>
          <p:cNvCxnSpPr/>
          <p:nvPr/>
        </p:nvCxnSpPr>
        <p:spPr>
          <a:xfrm rot="10800000">
            <a:off x="2333700" y="6317050"/>
            <a:ext cx="7430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2"/>
          <p:cNvCxnSpPr/>
          <p:nvPr/>
        </p:nvCxnSpPr>
        <p:spPr>
          <a:xfrm>
            <a:off x="2330500" y="5519400"/>
            <a:ext cx="0" cy="78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22"/>
          <p:cNvSpPr txBox="1"/>
          <p:nvPr/>
        </p:nvSpPr>
        <p:spPr>
          <a:xfrm>
            <a:off x="4922094" y="6349700"/>
            <a:ext cx="301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/>
              <a:t>approximation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