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2/25/2021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80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495610-436F-4F9D-BE48-2A31D1DE1C6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" b="-1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511F1F-4A05-4C17-8A35-09F8F81A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de-DE" sz="4000" dirty="0"/>
              <a:t>Lazzaro </a:t>
            </a:r>
            <a:r>
              <a:rPr lang="de-DE" sz="4000" dirty="0" err="1"/>
              <a:t>Breakout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559C0-7727-43CB-863A-3EE314B7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de-DE" dirty="0"/>
              <a:t>Von Samuel </a:t>
            </a:r>
            <a:r>
              <a:rPr lang="de-DE" dirty="0" err="1"/>
              <a:t>Hajnik</a:t>
            </a:r>
            <a:r>
              <a:rPr lang="de-DE" dirty="0"/>
              <a:t> &amp; Raphael </a:t>
            </a:r>
            <a:r>
              <a:rPr lang="de-DE" dirty="0" err="1"/>
              <a:t>BlaaUw</a:t>
            </a:r>
            <a:endParaRPr lang="de-DE" dirty="0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5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EE552-F73D-4FB4-AFF6-726E35C4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5343C-93E9-4C38-A083-AF9799F1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Vorgehen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Fazit &amp; Demo</a:t>
            </a:r>
          </a:p>
        </p:txBody>
      </p:sp>
    </p:spTree>
    <p:extLst>
      <p:ext uri="{BB962C8B-B14F-4D97-AF65-F5344CB8AC3E}">
        <p14:creationId xmlns:p14="http://schemas.microsoft.com/office/powerpoint/2010/main" val="35707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EA649-F0EA-49A8-80AC-943CEF9E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6781D-B854-4B77-A70E-B4B5C39A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8352" cy="4351338"/>
          </a:xfrm>
        </p:spPr>
        <p:txBody>
          <a:bodyPr/>
          <a:lstStyle/>
          <a:p>
            <a:r>
              <a:rPr lang="de-DE" dirty="0"/>
              <a:t>Anzeige Spielelemente</a:t>
            </a:r>
          </a:p>
          <a:p>
            <a:r>
              <a:rPr lang="de-DE" dirty="0"/>
              <a:t>Bewegung</a:t>
            </a:r>
          </a:p>
          <a:p>
            <a:r>
              <a:rPr lang="de-DE" dirty="0"/>
              <a:t>Ziegelstein zerstören, Punkte, Leben verlieren (Gameplay)</a:t>
            </a:r>
          </a:p>
          <a:p>
            <a:r>
              <a:rPr lang="de-DE" dirty="0"/>
              <a:t>Navigation mit Start Screen und Gewinner/Verlier Screen</a:t>
            </a:r>
          </a:p>
          <a:p>
            <a:r>
              <a:rPr lang="de-DE" dirty="0"/>
              <a:t>+Zusatz Elemente (Power </a:t>
            </a:r>
            <a:r>
              <a:rPr lang="de-DE" dirty="0" err="1"/>
              <a:t>Ups</a:t>
            </a:r>
            <a:r>
              <a:rPr lang="de-DE" dirty="0"/>
              <a:t>, Schwierigkeitsgrad, Musik, Highscore)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E08C86-0456-4245-8932-B4EE7D90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500737" cy="37827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29564815-61CF-4C88-A89C-9F972A86C98C}"/>
              </a:ext>
            </a:extLst>
          </p:cNvPr>
          <p:cNvSpPr/>
          <p:nvPr/>
        </p:nvSpPr>
        <p:spPr>
          <a:xfrm>
            <a:off x="6337372" y="5074920"/>
            <a:ext cx="863600" cy="406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64CD25-D351-4CC4-86F1-3BBFA6DFDDBC}"/>
              </a:ext>
            </a:extLst>
          </p:cNvPr>
          <p:cNvSpPr/>
          <p:nvPr/>
        </p:nvSpPr>
        <p:spPr>
          <a:xfrm>
            <a:off x="7846132" y="4810760"/>
            <a:ext cx="1018468" cy="4724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AD43870-AB4C-42AE-B56D-9E059DE7F555}"/>
              </a:ext>
            </a:extLst>
          </p:cNvPr>
          <p:cNvSpPr/>
          <p:nvPr/>
        </p:nvSpPr>
        <p:spPr>
          <a:xfrm>
            <a:off x="9075492" y="5105496"/>
            <a:ext cx="911788" cy="3199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B716F29-D59A-4189-9403-749B412A8B83}"/>
              </a:ext>
            </a:extLst>
          </p:cNvPr>
          <p:cNvSpPr/>
          <p:nvPr/>
        </p:nvSpPr>
        <p:spPr>
          <a:xfrm>
            <a:off x="6687892" y="2595976"/>
            <a:ext cx="1048948" cy="406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6354709-871D-4843-8EED-DC6B641F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557506" cy="378279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7FE4A2A-FDD7-4830-B958-4EE9A9A79665}"/>
              </a:ext>
            </a:extLst>
          </p:cNvPr>
          <p:cNvCxnSpPr/>
          <p:nvPr/>
        </p:nvCxnSpPr>
        <p:spPr>
          <a:xfrm>
            <a:off x="7765225" y="5089574"/>
            <a:ext cx="1338652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02933AE-5FDF-4CF2-ABF7-E31A2B0788B0}"/>
              </a:ext>
            </a:extLst>
          </p:cNvPr>
          <p:cNvCxnSpPr>
            <a:cxnSpLocks/>
          </p:cNvCxnSpPr>
          <p:nvPr/>
        </p:nvCxnSpPr>
        <p:spPr>
          <a:xfrm flipV="1">
            <a:off x="8639620" y="3956299"/>
            <a:ext cx="487680" cy="540385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C08E67-15C3-43C3-B200-0D33786C8248}"/>
              </a:ext>
            </a:extLst>
          </p:cNvPr>
          <p:cNvCxnSpPr>
            <a:cxnSpLocks/>
          </p:cNvCxnSpPr>
          <p:nvPr/>
        </p:nvCxnSpPr>
        <p:spPr>
          <a:xfrm>
            <a:off x="8576120" y="4032722"/>
            <a:ext cx="551180" cy="460125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C13F4514-56FE-4FE3-AC7B-3D636768B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25625"/>
            <a:ext cx="4557505" cy="3837578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23A7F616-B63D-4D97-9927-40ABAF237750}"/>
              </a:ext>
            </a:extLst>
          </p:cNvPr>
          <p:cNvSpPr/>
          <p:nvPr/>
        </p:nvSpPr>
        <p:spPr>
          <a:xfrm>
            <a:off x="9127300" y="2595976"/>
            <a:ext cx="911788" cy="406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BB8378-BD82-4483-AAAE-42BB48EDC10F}"/>
              </a:ext>
            </a:extLst>
          </p:cNvPr>
          <p:cNvSpPr/>
          <p:nvPr/>
        </p:nvSpPr>
        <p:spPr>
          <a:xfrm>
            <a:off x="9706459" y="5200109"/>
            <a:ext cx="561641" cy="2641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3ECB6AE-4BC9-44B4-86DD-66D19CBF5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825625"/>
            <a:ext cx="4557505" cy="3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743A-C6DA-4DC4-B24B-637497D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ED335-ACF4-47CD-BB14-52718155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Dual Coding</a:t>
            </a:r>
          </a:p>
          <a:p>
            <a:r>
              <a:rPr lang="de-DE" dirty="0"/>
              <a:t>Aufteilung über Halbtage</a:t>
            </a:r>
          </a:p>
          <a:p>
            <a:r>
              <a:rPr lang="de-DE" dirty="0"/>
              <a:t>Ab Optionalen User Stories getrennt via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Bug Fixing Dual Coding</a:t>
            </a:r>
          </a:p>
        </p:txBody>
      </p:sp>
    </p:spTree>
    <p:extLst>
      <p:ext uri="{BB962C8B-B14F-4D97-AF65-F5344CB8AC3E}">
        <p14:creationId xmlns:p14="http://schemas.microsoft.com/office/powerpoint/2010/main" val="281207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9C608-F40C-4BBF-B76C-052E4C74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91CA7-2BF3-4DB9-912E-758CCB7B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9473" cy="4351338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via Kollegen vom BBC</a:t>
            </a:r>
          </a:p>
          <a:p>
            <a:r>
              <a:rPr lang="de-DE" dirty="0"/>
              <a:t>Testprotokoll</a:t>
            </a:r>
          </a:p>
          <a:p>
            <a:r>
              <a:rPr lang="de-DE" dirty="0"/>
              <a:t>Enge Verbindung mit User Stories</a:t>
            </a:r>
          </a:p>
          <a:p>
            <a:r>
              <a:rPr lang="de-DE" dirty="0"/>
              <a:t>Erfolgreich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F272D28-982D-4186-9583-3FCBAB4F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93322"/>
              </p:ext>
            </p:extLst>
          </p:nvPr>
        </p:nvGraphicFramePr>
        <p:xfrm>
          <a:off x="6317673" y="1606399"/>
          <a:ext cx="5133983" cy="2394895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1116084">
                  <a:extLst>
                    <a:ext uri="{9D8B030D-6E8A-4147-A177-3AD203B41FA5}">
                      <a16:colId xmlns:a16="http://schemas.microsoft.com/office/drawing/2014/main" val="1847022775"/>
                    </a:ext>
                  </a:extLst>
                </a:gridCol>
                <a:gridCol w="4017899">
                  <a:extLst>
                    <a:ext uri="{9D8B030D-6E8A-4147-A177-3AD203B41FA5}">
                      <a16:colId xmlns:a16="http://schemas.microsoft.com/office/drawing/2014/main" val="487667503"/>
                    </a:ext>
                  </a:extLst>
                </a:gridCol>
              </a:tblGrid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Abschnitt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 dirty="0">
                          <a:effectLst/>
                        </a:rPr>
                        <a:t>Inhalt</a:t>
                      </a:r>
                      <a:endParaRPr lang="de-CH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660439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ID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fr-CH" sz="1100">
                          <a:effectLst/>
                        </a:rPr>
                        <a:t>T-04</a:t>
                      </a:r>
                      <a:endParaRPr lang="fr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30123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Anforderungen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 dirty="0">
                          <a:effectLst/>
                        </a:rPr>
                        <a:t>US-12</a:t>
                      </a:r>
                      <a:endParaRPr lang="de-CH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95536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Vorbedingungen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 dirty="0">
                          <a:effectLst/>
                        </a:rPr>
                        <a:t>Das Spiel läuft</a:t>
                      </a:r>
                      <a:endParaRPr lang="de-CH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951119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Testdaten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-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811845"/>
                  </a:ext>
                </a:extLst>
              </a:tr>
              <a:tr h="494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Ablauf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Alle Leben müssen verloren werden indem der Ball unter der Plattform springt</a:t>
                      </a:r>
                      <a:endParaRPr lang="de-DE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15386"/>
                  </a:ext>
                </a:extLst>
              </a:tr>
              <a:tr h="494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Erwartetes Resultat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DE" sz="1100" dirty="0">
                          <a:effectLst/>
                        </a:rPr>
                        <a:t>Nachdem das letzte Leben verloren worden ist, wird ein «Loser»-Screen angezeigt.</a:t>
                      </a:r>
                      <a:endParaRPr lang="de-DE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80501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3FD7D38-56EE-4DD6-A062-6ED800D1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4972"/>
              </p:ext>
            </p:extLst>
          </p:nvPr>
        </p:nvGraphicFramePr>
        <p:xfrm>
          <a:off x="5249260" y="5242568"/>
          <a:ext cx="6202396" cy="856727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651705">
                  <a:extLst>
                    <a:ext uri="{9D8B030D-6E8A-4147-A177-3AD203B41FA5}">
                      <a16:colId xmlns:a16="http://schemas.microsoft.com/office/drawing/2014/main" val="2947751794"/>
                    </a:ext>
                  </a:extLst>
                </a:gridCol>
                <a:gridCol w="1282025">
                  <a:extLst>
                    <a:ext uri="{9D8B030D-6E8A-4147-A177-3AD203B41FA5}">
                      <a16:colId xmlns:a16="http://schemas.microsoft.com/office/drawing/2014/main" val="30287940"/>
                    </a:ext>
                  </a:extLst>
                </a:gridCol>
                <a:gridCol w="4268666">
                  <a:extLst>
                    <a:ext uri="{9D8B030D-6E8A-4147-A177-3AD203B41FA5}">
                      <a16:colId xmlns:a16="http://schemas.microsoft.com/office/drawing/2014/main" val="1837138642"/>
                    </a:ext>
                  </a:extLst>
                </a:gridCol>
              </a:tblGrid>
              <a:tr h="171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ID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Erfolgreich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 dirty="0">
                          <a:effectLst/>
                        </a:rPr>
                        <a:t>Bemerkungen</a:t>
                      </a:r>
                      <a:endParaRPr lang="de-CH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863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T-01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Ja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Ball springt richtig ab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50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T-02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Ja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Ich brauche 3 Kontakte bis der Ziegelstein verschwindet</a:t>
                      </a:r>
                      <a:endParaRPr lang="de-DE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17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T-03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 dirty="0">
                          <a:effectLst/>
                        </a:rPr>
                        <a:t>Ja</a:t>
                      </a:r>
                      <a:endParaRPr lang="de-CH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Der Winnerscreen erscheint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9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T-04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>
                          <a:effectLst/>
                        </a:rPr>
                        <a:t>Ja</a:t>
                      </a:r>
                      <a:endParaRPr lang="de-CH" sz="110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de-CH" sz="1100" dirty="0">
                          <a:effectLst/>
                        </a:rPr>
                        <a:t>Der </a:t>
                      </a:r>
                      <a:r>
                        <a:rPr lang="de-CH" sz="1100" dirty="0" err="1">
                          <a:effectLst/>
                        </a:rPr>
                        <a:t>Loserscreen</a:t>
                      </a:r>
                      <a:r>
                        <a:rPr lang="de-CH" sz="1100" dirty="0">
                          <a:effectLst/>
                        </a:rPr>
                        <a:t> erscheint</a:t>
                      </a:r>
                      <a:endParaRPr lang="de-CH" sz="1100" dirty="0">
                        <a:effectLst/>
                        <a:latin typeface="Titillium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307938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F5E7A97-ADC0-4F70-B9C9-B84698553C17}"/>
              </a:ext>
            </a:extLst>
          </p:cNvPr>
          <p:cNvSpPr txBox="1"/>
          <p:nvPr/>
        </p:nvSpPr>
        <p:spPr>
          <a:xfrm>
            <a:off x="5157820" y="4337636"/>
            <a:ext cx="490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ffectLst/>
                <a:latin typeface="Titillium"/>
                <a:ea typeface="Calibri" panose="020F0502020204030204" pitchFamily="34" charset="0"/>
                <a:cs typeface="Arial" panose="020B0604020202020204" pitchFamily="34" charset="0"/>
              </a:rPr>
              <a:t>Name des Testers: Oliver A.</a:t>
            </a:r>
          </a:p>
          <a:p>
            <a:r>
              <a:rPr lang="de-DE" dirty="0">
                <a:effectLst/>
                <a:latin typeface="Titillium"/>
                <a:ea typeface="Calibri" panose="020F0502020204030204" pitchFamily="34" charset="0"/>
                <a:cs typeface="Arial" panose="020B0604020202020204" pitchFamily="34" charset="0"/>
              </a:rPr>
              <a:t>Release: v1.1</a:t>
            </a:r>
          </a:p>
          <a:p>
            <a:r>
              <a:rPr lang="de-DE" dirty="0">
                <a:effectLst/>
                <a:latin typeface="Titillium"/>
                <a:ea typeface="Calibri" panose="020F0502020204030204" pitchFamily="34" charset="0"/>
                <a:cs typeface="Arial" panose="020B0604020202020204" pitchFamily="34" charset="0"/>
              </a:rPr>
              <a:t>Datum und Uhrzeit: 10:10 25.2.2021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1ACA3-B975-4BD1-A4A7-232BB54C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&amp; Demo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484F2BB-B9C4-47D1-AF7C-474CB6B26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521463"/>
              </p:ext>
            </p:extLst>
          </p:nvPr>
        </p:nvGraphicFramePr>
        <p:xfrm>
          <a:off x="1012825" y="1877219"/>
          <a:ext cx="6051550" cy="3368040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3025775">
                  <a:extLst>
                    <a:ext uri="{9D8B030D-6E8A-4147-A177-3AD203B41FA5}">
                      <a16:colId xmlns:a16="http://schemas.microsoft.com/office/drawing/2014/main" val="2284039341"/>
                    </a:ext>
                  </a:extLst>
                </a:gridCol>
                <a:gridCol w="3025775">
                  <a:extLst>
                    <a:ext uri="{9D8B030D-6E8A-4147-A177-3AD203B41FA5}">
                      <a16:colId xmlns:a16="http://schemas.microsoft.com/office/drawing/2014/main" val="604850557"/>
                    </a:ext>
                  </a:extLst>
                </a:gridCol>
              </a:tblGrid>
              <a:tr h="20808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900" dirty="0">
                          <a:effectLst/>
                        </a:rPr>
                        <a:t>(Was lief gut?)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Gute Zusammenarbeit</a:t>
                      </a:r>
                    </a:p>
                    <a:p>
                      <a:pPr algn="ctr"/>
                      <a:endParaRPr lang="de-DE" sz="14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Zeitgerechte Lösung</a:t>
                      </a:r>
                    </a:p>
                    <a:p>
                      <a:pPr algn="ctr"/>
                      <a:endParaRPr lang="de-DE" sz="1400" dirty="0">
                        <a:effectLst/>
                      </a:endParaRPr>
                    </a:p>
                    <a:p>
                      <a:pPr algn="ctr"/>
                      <a:r>
                        <a:rPr lang="de-DE" sz="1400" dirty="0" err="1">
                          <a:effectLst/>
                        </a:rPr>
                        <a:t>Grosser</a:t>
                      </a:r>
                      <a:r>
                        <a:rPr lang="de-DE" sz="1400" dirty="0">
                          <a:effectLst/>
                        </a:rPr>
                        <a:t> Lernfortschritt in Java</a:t>
                      </a:r>
                    </a:p>
                    <a:p>
                      <a:pPr algn="ctr"/>
                      <a:endParaRPr lang="de-DE" sz="14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Optionale Ziele eingebaut</a:t>
                      </a:r>
                      <a:br>
                        <a:rPr lang="de-DE" sz="1400" dirty="0">
                          <a:effectLst/>
                        </a:rPr>
                      </a:br>
                      <a:endParaRPr lang="de-DE" sz="1100" dirty="0">
                        <a:effectLst/>
                      </a:endParaRPr>
                    </a:p>
                    <a:p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  <a:sym typeface="Wingdings" panose="05000000000000000000" pitchFamily="2" charset="2"/>
                        </a:rPr>
                        <a:t></a:t>
                      </a:r>
                      <a:r>
                        <a:rPr lang="de-DE" sz="900" dirty="0">
                          <a:effectLst/>
                        </a:rPr>
                        <a:t>(Was lief weniger gut?)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Lange mit kleinen Problemen beschäftigt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Viel Dual Coding anstatt </a:t>
                      </a:r>
                      <a:r>
                        <a:rPr lang="de-DE" sz="1400" dirty="0" err="1">
                          <a:effectLst/>
                        </a:rPr>
                        <a:t>Git</a:t>
                      </a: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</a:endParaRPr>
                    </a:p>
                    <a:p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144227"/>
                  </a:ext>
                </a:extLst>
              </a:tr>
              <a:tr h="1261745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  <a:sym typeface="Wingdings" panose="05000000000000000000" pitchFamily="2" charset="2"/>
                        </a:rPr>
                        <a:t>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900" dirty="0">
                          <a:effectLst/>
                        </a:rPr>
                        <a:t>(Was machen wir nächstes Mal besser?)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Mehr mit </a:t>
                      </a:r>
                      <a:r>
                        <a:rPr lang="de-DE" sz="1400" dirty="0" err="1">
                          <a:effectLst/>
                        </a:rPr>
                        <a:t>Git</a:t>
                      </a:r>
                      <a:r>
                        <a:rPr lang="de-DE" sz="1400" dirty="0">
                          <a:effectLst/>
                        </a:rPr>
                        <a:t> getrennt arbeiten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</a:endParaRP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Mehr Recherchen zu Beginn  </a:t>
                      </a:r>
                    </a:p>
                    <a:p>
                      <a:pPr algn="ctr"/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</a:endParaRPr>
                    </a:p>
                    <a:p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98215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707EB962-ABBB-44DD-90CC-E34C476C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32" y="1877219"/>
            <a:ext cx="43417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928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77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Source Sans Pro</vt:lpstr>
      <vt:lpstr>Titillium</vt:lpstr>
      <vt:lpstr>Univers</vt:lpstr>
      <vt:lpstr>Wingdings</vt:lpstr>
      <vt:lpstr>FunkyShapesDarkVTI</vt:lpstr>
      <vt:lpstr>Lazzaro Breakout</vt:lpstr>
      <vt:lpstr>Agenda</vt:lpstr>
      <vt:lpstr>Planung</vt:lpstr>
      <vt:lpstr>Vorgehen</vt:lpstr>
      <vt:lpstr>Testing</vt:lpstr>
      <vt:lpstr>Fazit &amp;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Lazzaro Breakout</dc:title>
  <dc:creator>Raphael Blaauw (BMZ)</dc:creator>
  <cp:lastModifiedBy>Raphael Blaauw</cp:lastModifiedBy>
  <cp:revision>9</cp:revision>
  <dcterms:created xsi:type="dcterms:W3CDTF">2021-02-25T07:50:14Z</dcterms:created>
  <dcterms:modified xsi:type="dcterms:W3CDTF">2021-02-25T10:08:20Z</dcterms:modified>
</cp:coreProperties>
</file>