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lacial Indifference Bold" charset="1" panose="00000800000000000000"/>
      <p:regular r:id="rId17"/>
    </p:embeddedFont>
    <p:embeddedFont>
      <p:font typeface="Glacial Indifference" charset="1" panose="00000000000000000000"/>
      <p:regular r:id="rId18"/>
    </p:embeddedFont>
    <p:embeddedFont>
      <p:font typeface="Prompt Bold" charset="1" panose="00000800000000000000"/>
      <p:regular r:id="rId19"/>
    </p:embeddedFont>
    <p:embeddedFont>
      <p:font typeface="Prompt" charset="1" panose="00000500000000000000"/>
      <p:regular r:id="rId20"/>
    </p:embeddedFont>
    <p:embeddedFont>
      <p:font typeface="League Spartan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2.png" Type="http://schemas.openxmlformats.org/officeDocument/2006/relationships/image"/><Relationship Id="rId9" Target="../embeddings/oleObject3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jpeg" Type="http://schemas.openxmlformats.org/officeDocument/2006/relationships/image"/><Relationship Id="rId11" Target="../media/image44.jpeg" Type="http://schemas.openxmlformats.org/officeDocument/2006/relationships/image"/><Relationship Id="rId12" Target="../media/image4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jpeg" Type="http://schemas.openxmlformats.org/officeDocument/2006/relationships/image"/><Relationship Id="rId9" Target="../media/image4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11" Target="../media/image53.jpeg" Type="http://schemas.openxmlformats.org/officeDocument/2006/relationships/image"/><Relationship Id="rId12" Target="../media/image4.pn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jpeg" Type="http://schemas.openxmlformats.org/officeDocument/2006/relationships/image"/><Relationship Id="rId9" Target="../media/image5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oTbVFdQ0.mp4" Type="http://schemas.microsoft.com/office/2007/relationships/media"/><Relationship Id="rId11" Target="../media/image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4.png" Type="http://schemas.openxmlformats.org/officeDocument/2006/relationships/image"/><Relationship Id="rId7" Target="../media/image55.svg" Type="http://schemas.openxmlformats.org/officeDocument/2006/relationships/image"/><Relationship Id="rId8" Target="../media/image56.jpeg" Type="http://schemas.openxmlformats.org/officeDocument/2006/relationships/image"/><Relationship Id="rId9" Target="../media/VAGoTbVFdQ0.mp4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1.png" Type="http://schemas.openxmlformats.org/officeDocument/2006/relationships/image"/><Relationship Id="rId11" Target="../embeddings/oleObject2.bin" Type="http://schemas.openxmlformats.org/officeDocument/2006/relationships/oleObjec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195194" y="486818"/>
            <a:ext cx="1401785" cy="3047358"/>
          </a:xfrm>
          <a:custGeom>
            <a:avLst/>
            <a:gdLst/>
            <a:ahLst/>
            <a:cxnLst/>
            <a:rect r="r" b="b" t="t" l="l"/>
            <a:pathLst>
              <a:path h="3047358" w="1401785">
                <a:moveTo>
                  <a:pt x="0" y="0"/>
                </a:moveTo>
                <a:lnTo>
                  <a:pt x="1401785" y="0"/>
                </a:lnTo>
                <a:lnTo>
                  <a:pt x="1401785" y="3047358"/>
                </a:lnTo>
                <a:lnTo>
                  <a:pt x="0" y="3047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25745" y="486818"/>
            <a:ext cx="1939605" cy="3264275"/>
            <a:chOff x="0" y="0"/>
            <a:chExt cx="2586140" cy="435236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706" t="0" r="3456" b="0"/>
            <a:stretch>
              <a:fillRect/>
            </a:stretch>
          </p:blipFill>
          <p:spPr>
            <a:xfrm flipH="false" flipV="false">
              <a:off x="0" y="0"/>
              <a:ext cx="2586140" cy="4352366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-6501204">
            <a:off x="11485854" y="-5206717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5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058328">
            <a:off x="13680386" y="-3721816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8" y="0"/>
                </a:lnTo>
                <a:lnTo>
                  <a:pt x="7156478" y="6935278"/>
                </a:lnTo>
                <a:lnTo>
                  <a:pt x="0" y="69352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4331887" y="4377109"/>
            <a:ext cx="9811264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EYEGUARD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90215" y="3960642"/>
            <a:ext cx="7307570" cy="57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84"/>
              </a:lnSpc>
              <a:spcBef>
                <a:spcPct val="0"/>
              </a:spcBef>
            </a:pPr>
            <a:r>
              <a:rPr lang="en-US" sz="3345" spc="31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CUIDANDO TU SALUD VISUAL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09687" y="6683037"/>
            <a:ext cx="1255663" cy="90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586" spc="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Alcantar</a:t>
            </a:r>
          </a:p>
          <a:p>
            <a:pPr algn="ctr">
              <a:lnSpc>
                <a:spcPts val="3620"/>
              </a:lnSpc>
              <a:spcBef>
                <a:spcPct val="0"/>
              </a:spcBef>
            </a:pPr>
            <a:r>
              <a:rPr lang="en-US" sz="2586" spc="5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Becerril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318101">
            <a:off x="-7721080" y="7321170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6"/>
                </a:lnTo>
                <a:lnTo>
                  <a:pt x="0" y="1006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6800871">
            <a:off x="-6441919" y="-3900956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318101">
            <a:off x="13229068" y="8078449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318101">
            <a:off x="14833206" y="-7173610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6"/>
                </a:lnTo>
                <a:lnTo>
                  <a:pt x="0" y="100626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318101">
            <a:off x="14194033" y="-6569887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7" id="7"/>
          <p:cNvGraphicFramePr/>
          <p:nvPr/>
        </p:nvGraphicFramePr>
        <p:xfrm>
          <a:off x="694117" y="1028700"/>
          <a:ext cx="2514600" cy="4191000"/>
        </p:xfrm>
        <a:graphic>
          <a:graphicData uri="http://schemas.openxmlformats.org/presentationml/2006/ole">
            <p:oleObj imgW="3352800" imgH="50292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301337">
            <a:off x="13984501" y="-2600134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44340" y="4252774"/>
            <a:ext cx="5914960" cy="5914960"/>
          </a:xfrm>
          <a:custGeom>
            <a:avLst/>
            <a:gdLst/>
            <a:ahLst/>
            <a:cxnLst/>
            <a:rect r="r" b="b" t="t" l="l"/>
            <a:pathLst>
              <a:path h="5914960" w="5914960">
                <a:moveTo>
                  <a:pt x="0" y="0"/>
                </a:moveTo>
                <a:lnTo>
                  <a:pt x="5914960" y="0"/>
                </a:lnTo>
                <a:lnTo>
                  <a:pt x="5914960" y="5914960"/>
                </a:lnTo>
                <a:lnTo>
                  <a:pt x="0" y="5914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8430" y="2480766"/>
            <a:ext cx="11562633" cy="472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7"/>
              </a:lnSpc>
            </a:pPr>
            <a:r>
              <a:rPr lang="en-US" b="true" sz="3012" spc="-123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Millones experimentan visión borrosa, sequedad o dolor de cabeza por uso excesivo de pantallas."</a:t>
            </a:r>
          </a:p>
          <a:p>
            <a:pPr algn="just">
              <a:lnSpc>
                <a:spcPts val="4217"/>
              </a:lnSpc>
            </a:pPr>
          </a:p>
          <a:p>
            <a:pPr algn="just">
              <a:lnSpc>
                <a:spcPts val="4217"/>
              </a:lnSpc>
            </a:pPr>
            <a:r>
              <a:rPr lang="en-US" b="true" sz="3012" spc="-123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Millones de personas desconocen que tienen problemas visuales.</a:t>
            </a:r>
          </a:p>
          <a:p>
            <a:pPr algn="just">
              <a:lnSpc>
                <a:spcPts val="4217"/>
              </a:lnSpc>
            </a:pPr>
          </a:p>
          <a:p>
            <a:pPr algn="just">
              <a:lnSpc>
                <a:spcPts val="4217"/>
              </a:lnSpc>
            </a:pPr>
            <a:r>
              <a:rPr lang="en-US" b="true" sz="3012" spc="-123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Las revisiones oftalmológicas suelen posponerse.</a:t>
            </a:r>
          </a:p>
          <a:p>
            <a:pPr algn="just">
              <a:lnSpc>
                <a:spcPts val="4217"/>
              </a:lnSpc>
            </a:pPr>
          </a:p>
          <a:p>
            <a:pPr algn="just">
              <a:lnSpc>
                <a:spcPts val="4217"/>
              </a:lnSpc>
            </a:pPr>
            <a:r>
              <a:rPr lang="en-US" b="true" sz="3012" spc="-123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Falta de acceso fácil a pruebas básicas de visión.</a:t>
            </a:r>
          </a:p>
          <a:p>
            <a:pPr algn="just">
              <a:lnSpc>
                <a:spcPts val="421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6491717">
            <a:off x="14879938" y="7350659"/>
            <a:ext cx="5205406" cy="4505043"/>
          </a:xfrm>
          <a:custGeom>
            <a:avLst/>
            <a:gdLst/>
            <a:ahLst/>
            <a:cxnLst/>
            <a:rect r="r" b="b" t="t" l="l"/>
            <a:pathLst>
              <a:path h="4505043" w="5205406">
                <a:moveTo>
                  <a:pt x="0" y="0"/>
                </a:moveTo>
                <a:lnTo>
                  <a:pt x="5205406" y="0"/>
                </a:lnTo>
                <a:lnTo>
                  <a:pt x="5205406" y="4505042"/>
                </a:lnTo>
                <a:lnTo>
                  <a:pt x="0" y="4505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65503" y="218195"/>
            <a:ext cx="4315982" cy="587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6"/>
              </a:lnSpc>
              <a:spcBef>
                <a:spcPct val="0"/>
              </a:spcBef>
            </a:pPr>
            <a:r>
              <a:rPr lang="en-US" b="true" sz="3475" spc="-142">
                <a:solidFill>
                  <a:srgbClr val="FEFFFF"/>
                </a:solidFill>
                <a:latin typeface="Prompt Bold"/>
                <a:ea typeface="Prompt Bold"/>
                <a:cs typeface="Prompt Bold"/>
                <a:sym typeface="Prompt Bold"/>
              </a:rPr>
              <a:t>Problema detectado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 flipV="true">
            <a:off x="1586560" y="402884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1586560" y="5750759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1586560" y="747267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9" id="9"/>
          <p:cNvGraphicFramePr/>
          <p:nvPr/>
        </p:nvGraphicFramePr>
        <p:xfrm>
          <a:off x="329959" y="963064"/>
          <a:ext cx="10265427" cy="4316638"/>
        </p:xfrm>
        <a:graphic>
          <a:graphicData uri="http://schemas.openxmlformats.org/presentationml/2006/ole">
            <p:oleObj imgW="12306300" imgH="63627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491455" y="253021"/>
            <a:ext cx="8735701" cy="147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b="true" sz="4319" spc="-177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Una app completa para tu salud visual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97686" y="3550141"/>
            <a:ext cx="9087225" cy="398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5"/>
              </a:lnSpc>
            </a:pPr>
            <a:r>
              <a:rPr lang="en-US" sz="3210" spc="-131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Realiza pruebas básicas desde casa.</a:t>
            </a:r>
          </a:p>
          <a:p>
            <a:pPr algn="just">
              <a:lnSpc>
                <a:spcPts val="4495"/>
              </a:lnSpc>
            </a:pPr>
          </a:p>
          <a:p>
            <a:pPr algn="just">
              <a:lnSpc>
                <a:spcPts val="4495"/>
              </a:lnSpc>
            </a:pPr>
            <a:r>
              <a:rPr lang="en-US" sz="3210" spc="-131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Información útil y localización de especialistas.</a:t>
            </a:r>
          </a:p>
          <a:p>
            <a:pPr algn="just">
              <a:lnSpc>
                <a:spcPts val="4495"/>
              </a:lnSpc>
            </a:pPr>
          </a:p>
          <a:p>
            <a:pPr algn="just">
              <a:lnSpc>
                <a:spcPts val="4495"/>
              </a:lnSpc>
            </a:pPr>
            <a:r>
              <a:rPr lang="en-US" sz="3210" spc="-131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Registro digital de recetas médicas.</a:t>
            </a:r>
          </a:p>
          <a:p>
            <a:pPr algn="just">
              <a:lnSpc>
                <a:spcPts val="4495"/>
              </a:lnSpc>
            </a:pPr>
          </a:p>
          <a:p>
            <a:pPr algn="just">
              <a:lnSpc>
                <a:spcPts val="4495"/>
              </a:lnSpc>
            </a:pPr>
            <a:r>
              <a:rPr lang="en-US" sz="3210" spc="-131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Acceso a consejos y/o terapias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21148" y="1300990"/>
            <a:ext cx="3718811" cy="8084372"/>
          </a:xfrm>
          <a:custGeom>
            <a:avLst/>
            <a:gdLst/>
            <a:ahLst/>
            <a:cxnLst/>
            <a:rect r="r" b="b" t="t" l="l"/>
            <a:pathLst>
              <a:path h="8084372" w="3718811">
                <a:moveTo>
                  <a:pt x="0" y="0"/>
                </a:moveTo>
                <a:lnTo>
                  <a:pt x="3718811" y="0"/>
                </a:lnTo>
                <a:lnTo>
                  <a:pt x="3718811" y="8084371"/>
                </a:lnTo>
                <a:lnTo>
                  <a:pt x="0" y="80843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36885" y="1728179"/>
            <a:ext cx="3655149" cy="7945976"/>
          </a:xfrm>
          <a:custGeom>
            <a:avLst/>
            <a:gdLst/>
            <a:ahLst/>
            <a:cxnLst/>
            <a:rect r="r" b="b" t="t" l="l"/>
            <a:pathLst>
              <a:path h="7945976" w="3655149">
                <a:moveTo>
                  <a:pt x="0" y="0"/>
                </a:moveTo>
                <a:lnTo>
                  <a:pt x="3655149" y="0"/>
                </a:lnTo>
                <a:lnTo>
                  <a:pt x="3655149" y="7945976"/>
                </a:lnTo>
                <a:lnTo>
                  <a:pt x="0" y="7945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0050" y="1149219"/>
            <a:ext cx="4302196" cy="8688041"/>
            <a:chOff x="0" y="0"/>
            <a:chExt cx="5736262" cy="11584054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8"/>
            <a:srcRect l="8690" t="0" r="11440" b="0"/>
            <a:stretch>
              <a:fillRect/>
            </a:stretch>
          </p:blipFill>
          <p:spPr>
            <a:xfrm flipH="false" flipV="false">
              <a:off x="0" y="0"/>
              <a:ext cx="5736262" cy="11584054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3425963" y="1593548"/>
            <a:ext cx="4498604" cy="8560179"/>
            <a:chOff x="0" y="0"/>
            <a:chExt cx="5998138" cy="1141357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8"/>
            <a:srcRect l="6243" t="0" r="8993" b="0"/>
            <a:stretch>
              <a:fillRect/>
            </a:stretch>
          </p:blipFill>
          <p:spPr>
            <a:xfrm flipH="false" flipV="false">
              <a:off x="0" y="0"/>
              <a:ext cx="5998138" cy="11413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335" y="-4186954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19458">
            <a:off x="-709044" y="1112276"/>
            <a:ext cx="19305539" cy="3249078"/>
          </a:xfrm>
          <a:custGeom>
            <a:avLst/>
            <a:gdLst/>
            <a:ahLst/>
            <a:cxnLst/>
            <a:rect r="r" b="b" t="t" l="l"/>
            <a:pathLst>
              <a:path h="3249078" w="19305539">
                <a:moveTo>
                  <a:pt x="0" y="0"/>
                </a:moveTo>
                <a:lnTo>
                  <a:pt x="19305539" y="0"/>
                </a:lnTo>
                <a:lnTo>
                  <a:pt x="19305539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3104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248" y="-71318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44452" y="25249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548345" y="597348"/>
            <a:ext cx="9009316" cy="52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-127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Funciones principales    . . . (1)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005026" y="2183858"/>
            <a:ext cx="11946694" cy="6570682"/>
          </a:xfrm>
          <a:custGeom>
            <a:avLst/>
            <a:gdLst/>
            <a:ahLst/>
            <a:cxnLst/>
            <a:rect r="r" b="b" t="t" l="l"/>
            <a:pathLst>
              <a:path h="6570682" w="11946694">
                <a:moveTo>
                  <a:pt x="0" y="0"/>
                </a:moveTo>
                <a:lnTo>
                  <a:pt x="11946694" y="0"/>
                </a:lnTo>
                <a:lnTo>
                  <a:pt x="11946694" y="6570681"/>
                </a:lnTo>
                <a:lnTo>
                  <a:pt x="0" y="65706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8365" y="1821874"/>
            <a:ext cx="3179980" cy="6913000"/>
          </a:xfrm>
          <a:custGeom>
            <a:avLst/>
            <a:gdLst/>
            <a:ahLst/>
            <a:cxnLst/>
            <a:rect r="r" b="b" t="t" l="l"/>
            <a:pathLst>
              <a:path h="6913000" w="3179980">
                <a:moveTo>
                  <a:pt x="0" y="0"/>
                </a:moveTo>
                <a:lnTo>
                  <a:pt x="3179980" y="0"/>
                </a:lnTo>
                <a:lnTo>
                  <a:pt x="3179980" y="6913001"/>
                </a:lnTo>
                <a:lnTo>
                  <a:pt x="0" y="69130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25831" y="8991600"/>
            <a:ext cx="302251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spc="-98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Registro de usuarios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5026" y="8991600"/>
            <a:ext cx="1028897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spc="-98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Consola de administración de usuarios (Google Firebase)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44949" y="1593275"/>
            <a:ext cx="4447154" cy="7436426"/>
            <a:chOff x="0" y="0"/>
            <a:chExt cx="5929539" cy="9915234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10"/>
            <a:srcRect l="397" t="0" r="3147" b="0"/>
            <a:stretch>
              <a:fillRect/>
            </a:stretch>
          </p:blipFill>
          <p:spPr>
            <a:xfrm flipH="false" flipV="false">
              <a:off x="0" y="0"/>
              <a:ext cx="5929539" cy="9915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335" y="-4186954"/>
            <a:ext cx="19050326" cy="5975359"/>
            <a:chOff x="0" y="0"/>
            <a:chExt cx="5017370" cy="1573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7370" cy="1573757"/>
            </a:xfrm>
            <a:custGeom>
              <a:avLst/>
              <a:gdLst/>
              <a:ahLst/>
              <a:cxnLst/>
              <a:rect r="r" b="b" t="t" l="l"/>
              <a:pathLst>
                <a:path h="1573757" w="5017370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19458">
            <a:off x="-709044" y="1112276"/>
            <a:ext cx="19305539" cy="3249078"/>
          </a:xfrm>
          <a:custGeom>
            <a:avLst/>
            <a:gdLst/>
            <a:ahLst/>
            <a:cxnLst/>
            <a:rect r="r" b="b" t="t" l="l"/>
            <a:pathLst>
              <a:path h="3249078" w="19305539">
                <a:moveTo>
                  <a:pt x="0" y="0"/>
                </a:moveTo>
                <a:lnTo>
                  <a:pt x="19305539" y="0"/>
                </a:lnTo>
                <a:lnTo>
                  <a:pt x="19305539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93104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84248" y="-71318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44452" y="25249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993935" y="1431437"/>
            <a:ext cx="3366366" cy="7253554"/>
          </a:xfrm>
          <a:custGeom>
            <a:avLst/>
            <a:gdLst/>
            <a:ahLst/>
            <a:cxnLst/>
            <a:rect r="r" b="b" t="t" l="l"/>
            <a:pathLst>
              <a:path h="7253554" w="3366366">
                <a:moveTo>
                  <a:pt x="0" y="0"/>
                </a:moveTo>
                <a:lnTo>
                  <a:pt x="3366366" y="0"/>
                </a:lnTo>
                <a:lnTo>
                  <a:pt x="3366366" y="7253554"/>
                </a:lnTo>
                <a:lnTo>
                  <a:pt x="0" y="7253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45" r="0" b="-4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4452" y="1431437"/>
            <a:ext cx="3336635" cy="7253554"/>
          </a:xfrm>
          <a:custGeom>
            <a:avLst/>
            <a:gdLst/>
            <a:ahLst/>
            <a:cxnLst/>
            <a:rect r="r" b="b" t="t" l="l"/>
            <a:pathLst>
              <a:path h="7253554" w="3336635">
                <a:moveTo>
                  <a:pt x="0" y="0"/>
                </a:moveTo>
                <a:lnTo>
                  <a:pt x="3336635" y="0"/>
                </a:lnTo>
                <a:lnTo>
                  <a:pt x="3336635" y="7253554"/>
                </a:lnTo>
                <a:lnTo>
                  <a:pt x="0" y="7253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43418" y="1431811"/>
            <a:ext cx="3336635" cy="7253554"/>
          </a:xfrm>
          <a:custGeom>
            <a:avLst/>
            <a:gdLst/>
            <a:ahLst/>
            <a:cxnLst/>
            <a:rect r="r" b="b" t="t" l="l"/>
            <a:pathLst>
              <a:path h="7253554" w="3336635">
                <a:moveTo>
                  <a:pt x="0" y="0"/>
                </a:moveTo>
                <a:lnTo>
                  <a:pt x="3336635" y="0"/>
                </a:lnTo>
                <a:lnTo>
                  <a:pt x="3336635" y="7253554"/>
                </a:lnTo>
                <a:lnTo>
                  <a:pt x="0" y="72535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00366" y="1431811"/>
            <a:ext cx="3336635" cy="7253554"/>
          </a:xfrm>
          <a:custGeom>
            <a:avLst/>
            <a:gdLst/>
            <a:ahLst/>
            <a:cxnLst/>
            <a:rect r="r" b="b" t="t" l="l"/>
            <a:pathLst>
              <a:path h="7253554" w="3336635">
                <a:moveTo>
                  <a:pt x="0" y="0"/>
                </a:moveTo>
                <a:lnTo>
                  <a:pt x="3336634" y="0"/>
                </a:lnTo>
                <a:lnTo>
                  <a:pt x="3336634" y="7253554"/>
                </a:lnTo>
                <a:lnTo>
                  <a:pt x="0" y="7253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37506" y="757410"/>
            <a:ext cx="5765669" cy="46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1"/>
              </a:lnSpc>
            </a:pPr>
            <a:r>
              <a:rPr lang="en-US" b="true" sz="2851" spc="-116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Funciones principales    . . . (2)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3355" y="8848585"/>
            <a:ext cx="3218488" cy="40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6"/>
              </a:lnSpc>
            </a:pPr>
            <a:r>
              <a:rPr lang="en-US" sz="2375" spc="-97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Evalúa mi visión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4015" y="8848585"/>
            <a:ext cx="3218488" cy="40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6"/>
              </a:lnSpc>
            </a:pPr>
            <a:r>
              <a:rPr lang="en-US" sz="2375" spc="-97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Prueba de Snellen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1565" y="8848585"/>
            <a:ext cx="3218488" cy="40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6"/>
              </a:lnSpc>
            </a:pPr>
            <a:r>
              <a:rPr lang="en-US" sz="2375" spc="-97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Prueba de daltonismo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61958" y="8848585"/>
            <a:ext cx="3218488" cy="40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6"/>
              </a:lnSpc>
            </a:pPr>
            <a:r>
              <a:rPr lang="en-US" sz="2375" spc="-97">
                <a:solidFill>
                  <a:srgbClr val="152540"/>
                </a:solidFill>
                <a:latin typeface="Prompt"/>
                <a:ea typeface="Prompt"/>
                <a:cs typeface="Prompt"/>
                <a:sym typeface="Prompt"/>
              </a:rPr>
              <a:t>Resultados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56256" y="1248565"/>
            <a:ext cx="4447154" cy="7647645"/>
            <a:chOff x="0" y="0"/>
            <a:chExt cx="5929539" cy="10196860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12"/>
            <a:srcRect l="1729" t="0" r="4479" b="0"/>
            <a:stretch>
              <a:fillRect/>
            </a:stretch>
          </p:blipFill>
          <p:spPr>
            <a:xfrm flipH="false" flipV="false">
              <a:off x="0" y="0"/>
              <a:ext cx="5929539" cy="10196860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9053211" y="1278954"/>
            <a:ext cx="4447154" cy="7828690"/>
            <a:chOff x="0" y="0"/>
            <a:chExt cx="5929539" cy="10438253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2"/>
            <a:srcRect l="2813" t="0" r="5563" b="0"/>
            <a:stretch>
              <a:fillRect/>
            </a:stretch>
          </p:blipFill>
          <p:spPr>
            <a:xfrm flipH="false" flipV="false">
              <a:off x="0" y="0"/>
              <a:ext cx="5929539" cy="10438253"/>
            </a:xfrm>
            <a:prstGeom prst="rect">
              <a:avLst/>
            </a:prstGeom>
          </p:spPr>
        </p:pic>
      </p:grpSp>
      <p:grpSp>
        <p:nvGrpSpPr>
          <p:cNvPr name="Group 22" id="22"/>
          <p:cNvGrpSpPr/>
          <p:nvPr/>
        </p:nvGrpSpPr>
        <p:grpSpPr>
          <a:xfrm rot="0">
            <a:off x="4358677" y="1248565"/>
            <a:ext cx="4493826" cy="7859078"/>
            <a:chOff x="0" y="0"/>
            <a:chExt cx="5991768" cy="10478771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2"/>
            <a:srcRect l="2512" t="0" r="5261" b="0"/>
            <a:stretch>
              <a:fillRect/>
            </a:stretch>
          </p:blipFill>
          <p:spPr>
            <a:xfrm flipH="false" flipV="false">
              <a:off x="0" y="0"/>
              <a:ext cx="5991768" cy="10478771"/>
            </a:xfrm>
            <a:prstGeom prst="rect">
              <a:avLst/>
            </a:prstGeom>
          </p:spPr>
        </p:pic>
      </p:grpSp>
      <p:grpSp>
        <p:nvGrpSpPr>
          <p:cNvPr name="Group 24" id="24"/>
          <p:cNvGrpSpPr/>
          <p:nvPr/>
        </p:nvGrpSpPr>
        <p:grpSpPr>
          <a:xfrm rot="0">
            <a:off x="12881244" y="1248565"/>
            <a:ext cx="4574878" cy="7859078"/>
            <a:chOff x="0" y="0"/>
            <a:chExt cx="6099838" cy="10478771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2"/>
            <a:srcRect l="1680" t="0" r="4430" b="0"/>
            <a:stretch>
              <a:fillRect/>
            </a:stretch>
          </p:blipFill>
          <p:spPr>
            <a:xfrm flipH="false" flipV="false">
              <a:off x="0" y="0"/>
              <a:ext cx="6099838" cy="104787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5110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01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733961" y="1083183"/>
            <a:ext cx="3566407" cy="7753058"/>
          </a:xfrm>
          <a:custGeom>
            <a:avLst/>
            <a:gdLst/>
            <a:ahLst/>
            <a:cxnLst/>
            <a:rect r="r" b="b" t="t" l="l"/>
            <a:pathLst>
              <a:path h="7753058" w="3566407">
                <a:moveTo>
                  <a:pt x="0" y="0"/>
                </a:moveTo>
                <a:lnTo>
                  <a:pt x="3566406" y="0"/>
                </a:lnTo>
                <a:lnTo>
                  <a:pt x="3566406" y="7753057"/>
                </a:lnTo>
                <a:lnTo>
                  <a:pt x="0" y="77530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9294" y="1082383"/>
            <a:ext cx="3566590" cy="7753457"/>
          </a:xfrm>
          <a:custGeom>
            <a:avLst/>
            <a:gdLst/>
            <a:ahLst/>
            <a:cxnLst/>
            <a:rect r="r" b="b" t="t" l="l"/>
            <a:pathLst>
              <a:path h="7753457" w="3566590">
                <a:moveTo>
                  <a:pt x="0" y="0"/>
                </a:moveTo>
                <a:lnTo>
                  <a:pt x="3566590" y="0"/>
                </a:lnTo>
                <a:lnTo>
                  <a:pt x="3566590" y="7753458"/>
                </a:lnTo>
                <a:lnTo>
                  <a:pt x="0" y="77534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171218" y="1083582"/>
            <a:ext cx="3566223" cy="7752658"/>
          </a:xfrm>
          <a:custGeom>
            <a:avLst/>
            <a:gdLst/>
            <a:ahLst/>
            <a:cxnLst/>
            <a:rect r="r" b="b" t="t" l="l"/>
            <a:pathLst>
              <a:path h="7752658" w="3566223">
                <a:moveTo>
                  <a:pt x="0" y="0"/>
                </a:moveTo>
                <a:lnTo>
                  <a:pt x="3566223" y="0"/>
                </a:lnTo>
                <a:lnTo>
                  <a:pt x="3566223" y="7752658"/>
                </a:lnTo>
                <a:lnTo>
                  <a:pt x="0" y="77526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00310" y="1083582"/>
            <a:ext cx="3566039" cy="7752258"/>
          </a:xfrm>
          <a:custGeom>
            <a:avLst/>
            <a:gdLst/>
            <a:ahLst/>
            <a:cxnLst/>
            <a:rect r="r" b="b" t="t" l="l"/>
            <a:pathLst>
              <a:path h="7752258" w="3566039">
                <a:moveTo>
                  <a:pt x="0" y="0"/>
                </a:moveTo>
                <a:lnTo>
                  <a:pt x="3566038" y="0"/>
                </a:lnTo>
                <a:lnTo>
                  <a:pt x="3566038" y="7752259"/>
                </a:lnTo>
                <a:lnTo>
                  <a:pt x="0" y="7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82589" y="345479"/>
            <a:ext cx="6163030" cy="51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6"/>
              </a:lnSpc>
            </a:pPr>
            <a:r>
              <a:rPr lang="en-US" b="true" sz="3047" spc="-12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Beneficios de usar EyeGuard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297259"/>
            <a:ext cx="3440301" cy="43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 spc="-104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Recomendaciones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40487" y="9272022"/>
            <a:ext cx="3440301" cy="43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 spc="-104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Terapias sugeridas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60066" y="9204876"/>
            <a:ext cx="3440301" cy="88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 spc="-104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Registro de recetas médicas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27347" y="9272022"/>
            <a:ext cx="3440301" cy="43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 spc="-104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Especialistas cerca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0" y="857406"/>
            <a:ext cx="4792948" cy="8397732"/>
            <a:chOff x="0" y="0"/>
            <a:chExt cx="6390597" cy="11196977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12"/>
            <a:srcRect l="2597" t="0" r="5347" b="0"/>
            <a:stretch>
              <a:fillRect/>
            </a:stretch>
          </p:blipFill>
          <p:spPr>
            <a:xfrm flipH="false" flipV="false">
              <a:off x="0" y="0"/>
              <a:ext cx="6390597" cy="11196977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4643694" y="854768"/>
            <a:ext cx="4792948" cy="8397732"/>
            <a:chOff x="0" y="0"/>
            <a:chExt cx="6390597" cy="11196977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2"/>
            <a:srcRect l="2597" t="0" r="5347" b="0"/>
            <a:stretch>
              <a:fillRect/>
            </a:stretch>
          </p:blipFill>
          <p:spPr>
            <a:xfrm flipH="false" flipV="false">
              <a:off x="0" y="0"/>
              <a:ext cx="6390597" cy="11196977"/>
            </a:xfrm>
            <a:prstGeom prst="rect">
              <a:avLst/>
            </a:prstGeom>
          </p:spPr>
        </p:pic>
      </p:grpSp>
      <p:grpSp>
        <p:nvGrpSpPr>
          <p:cNvPr name="Group 22" id="22"/>
          <p:cNvGrpSpPr/>
          <p:nvPr/>
        </p:nvGrpSpPr>
        <p:grpSpPr>
          <a:xfrm rot="0">
            <a:off x="9072309" y="947152"/>
            <a:ext cx="4792948" cy="8397732"/>
            <a:chOff x="0" y="0"/>
            <a:chExt cx="6390597" cy="11196977"/>
          </a:xfrm>
        </p:grpSpPr>
        <p:pic>
          <p:nvPicPr>
            <p:cNvPr name="Picture 23" id="23"/>
            <p:cNvPicPr>
              <a:picLocks noChangeAspect="true"/>
            </p:cNvPicPr>
            <p:nvPr/>
          </p:nvPicPr>
          <p:blipFill>
            <a:blip r:embed="rId12"/>
            <a:srcRect l="2597" t="0" r="5347" b="0"/>
            <a:stretch>
              <a:fillRect/>
            </a:stretch>
          </p:blipFill>
          <p:spPr>
            <a:xfrm flipH="false" flipV="false">
              <a:off x="0" y="0"/>
              <a:ext cx="6390597" cy="11196977"/>
            </a:xfrm>
            <a:prstGeom prst="rect">
              <a:avLst/>
            </a:prstGeom>
          </p:spPr>
        </p:pic>
      </p:grpSp>
      <p:grpSp>
        <p:nvGrpSpPr>
          <p:cNvPr name="Group 24" id="24"/>
          <p:cNvGrpSpPr/>
          <p:nvPr/>
        </p:nvGrpSpPr>
        <p:grpSpPr>
          <a:xfrm rot="0">
            <a:off x="13495052" y="854768"/>
            <a:ext cx="4792948" cy="8397732"/>
            <a:chOff x="0" y="0"/>
            <a:chExt cx="6390597" cy="11196977"/>
          </a:xfrm>
        </p:grpSpPr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2"/>
            <a:srcRect l="2597" t="0" r="5347" b="0"/>
            <a:stretch>
              <a:fillRect/>
            </a:stretch>
          </p:blipFill>
          <p:spPr>
            <a:xfrm flipH="false" flipV="false">
              <a:off x="0" y="0"/>
              <a:ext cx="6390597" cy="11196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800871">
            <a:off x="-4986667" y="-3643506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4"/>
                </a:lnTo>
                <a:lnTo>
                  <a:pt x="0" y="7393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318101">
            <a:off x="14572390" y="867447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6"/>
                </a:lnTo>
                <a:lnTo>
                  <a:pt x="0" y="10062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318101">
            <a:off x="14194033" y="-6569887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318101">
            <a:off x="-7100013" y="6287738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9"/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8"/>
          <a:srcRect l="0" t="797" r="0" b="797"/>
          <a:stretch>
            <a:fillRect/>
          </a:stretch>
        </p:blipFill>
        <p:spPr>
          <a:xfrm flipH="false" flipV="false" rot="0">
            <a:off x="7111697" y="1128671"/>
            <a:ext cx="3867912" cy="8229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376591" y="293876"/>
            <a:ext cx="1791879" cy="22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  <a:spcBef>
                <a:spcPct val="0"/>
              </a:spcBef>
            </a:pPr>
            <a:r>
              <a:rPr lang="en-US" sz="1347">
                <a:solidFill>
                  <a:srgbClr val="EDE8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71694" y="255776"/>
            <a:ext cx="934791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-127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Diseño y desarrollo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463358" y="951286"/>
            <a:ext cx="4986201" cy="8977493"/>
            <a:chOff x="0" y="0"/>
            <a:chExt cx="6648269" cy="1196999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1"/>
            <a:srcRect l="3833" t="0" r="6583" b="0"/>
            <a:stretch>
              <a:fillRect/>
            </a:stretch>
          </p:blipFill>
          <p:spPr>
            <a:xfrm flipH="false" flipV="false">
              <a:off x="0" y="0"/>
              <a:ext cx="6648269" cy="119699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666785" y="738588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10571821">
            <a:off x="9902086" y="8392278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09"/>
                </a:lnTo>
                <a:lnTo>
                  <a:pt x="0" y="797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318101">
            <a:off x="-7721080" y="7321170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6"/>
                </a:lnTo>
                <a:lnTo>
                  <a:pt x="0" y="10062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800871">
            <a:off x="-6441919" y="-3900956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318101">
            <a:off x="13229068" y="8078449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14833206" y="-7173610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6"/>
                </a:lnTo>
                <a:lnTo>
                  <a:pt x="0" y="10062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0571821">
            <a:off x="3994833" y="8809749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7" y="0"/>
                </a:lnTo>
                <a:lnTo>
                  <a:pt x="5947317" y="7978109"/>
                </a:lnTo>
                <a:lnTo>
                  <a:pt x="0" y="797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3318101">
            <a:off x="14194033" y="-6569887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073787" y="208739"/>
            <a:ext cx="1791879" cy="28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3"/>
              </a:lnSpc>
              <a:spcBef>
                <a:spcPct val="0"/>
              </a:spcBef>
            </a:pPr>
            <a:r>
              <a:rPr lang="en-US" sz="1709">
                <a:solidFill>
                  <a:srgbClr val="EDE8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PREDECESORA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02254" y="264027"/>
            <a:ext cx="1796776" cy="21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8"/>
              </a:lnSpc>
            </a:pPr>
            <a:r>
              <a:rPr lang="en-US" sz="1486">
                <a:solidFill>
                  <a:srgbClr val="EDE8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DURACIÓN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0772" y="251146"/>
            <a:ext cx="1791879" cy="22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6"/>
              </a:lnSpc>
              <a:spcBef>
                <a:spcPct val="0"/>
              </a:spcBef>
            </a:pPr>
            <a:r>
              <a:rPr lang="en-US" sz="1347">
                <a:solidFill>
                  <a:srgbClr val="EDE8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24506" y="280954"/>
            <a:ext cx="1796776" cy="21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8"/>
              </a:lnSpc>
            </a:pPr>
            <a:r>
              <a:rPr lang="en-US" sz="1486">
                <a:solidFill>
                  <a:srgbClr val="EDE8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COSTOS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1694" y="255776"/>
            <a:ext cx="934791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-127">
                <a:solidFill>
                  <a:srgbClr val="152540"/>
                </a:solidFill>
                <a:latin typeface="Prompt Bold"/>
                <a:ea typeface="Prompt Bold"/>
                <a:cs typeface="Prompt Bold"/>
                <a:sym typeface="Prompt Bold"/>
              </a:rPr>
              <a:t>Seguridad y desarrollo</a:t>
            </a:r>
          </a:p>
        </p:txBody>
      </p:sp>
      <p:graphicFrame>
        <p:nvGraphicFramePr>
          <p:cNvPr name="Object 15" id="15"/>
          <p:cNvGraphicFramePr/>
          <p:nvPr/>
        </p:nvGraphicFramePr>
        <p:xfrm>
          <a:off x="1621045" y="1542957"/>
          <a:ext cx="5715000" cy="2933700"/>
        </p:xfrm>
        <a:graphic>
          <a:graphicData uri="http://schemas.openxmlformats.org/presentationml/2006/ole">
            <p:oleObj imgW="6858000" imgH="4076700" r:id="rId11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DAGoSya21Gk</dc:identifier>
  <dcterms:modified xsi:type="dcterms:W3CDTF">2011-08-01T06:04:30Z</dcterms:modified>
  <cp:revision>1</cp:revision>
  <dc:title>Copia de Memoria Técnica</dc:title>
</cp:coreProperties>
</file>