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96" r:id="rId1"/>
    <p:sldMasterId id="2147484565" r:id="rId2"/>
    <p:sldMasterId id="2147484578" r:id="rId3"/>
  </p:sldMasterIdLst>
  <p:notesMasterIdLst>
    <p:notesMasterId r:id="rId25"/>
  </p:notesMasterIdLst>
  <p:handoutMasterIdLst>
    <p:handoutMasterId r:id="rId26"/>
  </p:handoutMasterIdLst>
  <p:sldIdLst>
    <p:sldId id="537" r:id="rId4"/>
    <p:sldId id="448" r:id="rId5"/>
    <p:sldId id="532" r:id="rId6"/>
    <p:sldId id="528" r:id="rId7"/>
    <p:sldId id="529" r:id="rId8"/>
    <p:sldId id="530" r:id="rId9"/>
    <p:sldId id="531" r:id="rId10"/>
    <p:sldId id="539" r:id="rId11"/>
    <p:sldId id="540" r:id="rId12"/>
    <p:sldId id="541" r:id="rId13"/>
    <p:sldId id="542" r:id="rId14"/>
    <p:sldId id="543" r:id="rId15"/>
    <p:sldId id="544" r:id="rId16"/>
    <p:sldId id="550" r:id="rId17"/>
    <p:sldId id="545" r:id="rId18"/>
    <p:sldId id="546" r:id="rId19"/>
    <p:sldId id="547" r:id="rId20"/>
    <p:sldId id="469" r:id="rId21"/>
    <p:sldId id="407" r:id="rId22"/>
    <p:sldId id="403" r:id="rId23"/>
    <p:sldId id="534" r:id="rId24"/>
  </p:sldIdLst>
  <p:sldSz cx="9144000" cy="6858000" type="letter"/>
  <p:notesSz cx="9296400" cy="7010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2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2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2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2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584"/>
    <a:srgbClr val="A1A1A1"/>
    <a:srgbClr val="B2B2B2"/>
    <a:srgbClr val="FFFFFF"/>
    <a:srgbClr val="969696"/>
    <a:srgbClr val="777777"/>
    <a:srgbClr val="DDDDDD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92700" autoAdjust="0"/>
  </p:normalViewPr>
  <p:slideViewPr>
    <p:cSldViewPr snapToGrid="0">
      <p:cViewPr>
        <p:scale>
          <a:sx n="66" d="100"/>
          <a:sy n="66" d="100"/>
        </p:scale>
        <p:origin x="-1272" y="-348"/>
      </p:cViewPr>
      <p:guideLst>
        <p:guide orient="horz" pos="108"/>
        <p:guide orient="horz" pos="2508"/>
        <p:guide orient="horz" pos="2610"/>
        <p:guide pos="2112"/>
        <p:guide pos="2820"/>
        <p:guide pos="5108"/>
        <p:guide pos="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1596" y="-108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rbradesc\My%20Documents\databreach05-09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7741795714786597E-2"/>
          <c:y val="0.12350918549080786"/>
          <c:w val="0.875413604461175"/>
          <c:h val="0.7225850638651746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</c:spPr>
          <c:invertIfNegative val="0"/>
          <c:cat>
            <c:numLit>
              <c:formatCode>General</c:formatCode>
              <c:ptCount val="5"/>
              <c:pt idx="0">
                <c:v>2005</c:v>
              </c:pt>
              <c:pt idx="1">
                <c:v>2006</c:v>
              </c:pt>
              <c:pt idx="2">
                <c:v>2007</c:v>
              </c:pt>
              <c:pt idx="3">
                <c:v>2008</c:v>
              </c:pt>
              <c:pt idx="4">
                <c:v>2009</c:v>
              </c:pt>
            </c:numLit>
          </c:cat>
          <c:val>
            <c:numRef>
              <c:f>Sheet1!$D$2:$D$6</c:f>
              <c:numCache>
                <c:formatCode>0</c:formatCode>
                <c:ptCount val="5"/>
                <c:pt idx="0">
                  <c:v>55.988256</c:v>
                </c:pt>
                <c:pt idx="1">
                  <c:v>107.13276199999949</c:v>
                </c:pt>
                <c:pt idx="2">
                  <c:v>272.32533299999869</c:v>
                </c:pt>
                <c:pt idx="3">
                  <c:v>358.63639099999864</c:v>
                </c:pt>
                <c:pt idx="4">
                  <c:v>577.89323999999999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325440"/>
        <c:axId val="90043520"/>
      </c:barChart>
      <c:catAx>
        <c:axId val="8132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0043520"/>
        <c:crosses val="autoZero"/>
        <c:auto val="1"/>
        <c:lblAlgn val="ctr"/>
        <c:lblOffset val="100"/>
        <c:noMultiLvlLbl val="0"/>
      </c:catAx>
      <c:valAx>
        <c:axId val="90043520"/>
        <c:scaling>
          <c:orientation val="minMax"/>
          <c:max val="600"/>
        </c:scaling>
        <c:delete val="0"/>
        <c:axPos val="l"/>
        <c:majorGridlines>
          <c:spPr>
            <a:ln w="0">
              <a:solidFill>
                <a:srgbClr val="777777"/>
              </a:solidFill>
            </a:ln>
          </c:spPr>
        </c:majorGridlines>
        <c:numFmt formatCode="0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1325440"/>
        <c:crosses val="autoZero"/>
        <c:crossBetween val="between"/>
      </c:valAx>
      <c:spPr>
        <a:ln>
          <a:solidFill>
            <a:srgbClr val="777777"/>
          </a:solidFill>
        </a:ln>
      </c:spPr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81" tIns="46090" rIns="92181" bIns="46090" numCol="1" anchor="t" anchorCtr="0" compatLnSpc="1">
            <a:prstTxWarp prst="textNoShape">
              <a:avLst/>
            </a:prstTxWarp>
          </a:bodyPr>
          <a:lstStyle>
            <a:lvl1pPr algn="l" defTabSz="922338">
              <a:defRPr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81" tIns="46090" rIns="92181" bIns="46090" numCol="1" anchor="t" anchorCtr="0" compatLnSpc="1">
            <a:prstTxWarp prst="textNoShape">
              <a:avLst/>
            </a:prstTxWarp>
          </a:bodyPr>
          <a:lstStyle>
            <a:lvl1pPr algn="r" defTabSz="922338">
              <a:defRPr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C0EAF2E-1AFB-45DD-9AFB-95F3B14BD711}" type="datetime1">
              <a:rPr lang="en-US"/>
              <a:pPr>
                <a:defRPr/>
              </a:pPr>
              <a:t>19-Sep-11</a:t>
            </a:fld>
            <a:endParaRPr 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l" defTabSz="922338">
              <a:defRPr sz="12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Oracle Confidential</a:t>
            </a:r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 defTabSz="922338">
              <a:defRPr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D1FFDFC-E8E1-43D8-8DAF-A4E1562BD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32" tIns="46966" rIns="93932" bIns="46966" numCol="1" anchor="t" anchorCtr="0" compatLnSpc="1">
            <a:prstTxWarp prst="textNoShape">
              <a:avLst/>
            </a:prstTxWarp>
          </a:bodyPr>
          <a:lstStyle>
            <a:lvl1pPr algn="l" defTabSz="939800">
              <a:defRPr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32" tIns="46966" rIns="93932" bIns="46966" numCol="1" anchor="t" anchorCtr="0" compatLnSpc="1">
            <a:prstTxWarp prst="textNoShape">
              <a:avLst/>
            </a:prstTxWarp>
          </a:bodyPr>
          <a:lstStyle>
            <a:lvl1pPr algn="r" defTabSz="939800">
              <a:defRPr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5DAF76A-13AB-467D-A559-2F829EDF9309}" type="datetime1">
              <a:rPr lang="en-US"/>
              <a:pPr>
                <a:defRPr/>
              </a:pPr>
              <a:t>19-Sep-11</a:t>
            </a:fld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32" tIns="46966" rIns="93932" bIns="469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32" tIns="46966" rIns="93932" bIns="46966" numCol="1" anchor="b" anchorCtr="0" compatLnSpc="1">
            <a:prstTxWarp prst="textNoShape">
              <a:avLst/>
            </a:prstTxWarp>
          </a:bodyPr>
          <a:lstStyle>
            <a:lvl1pPr algn="l" defTabSz="939800">
              <a:defRPr sz="12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Oracle Confidential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32" tIns="46966" rIns="93932" bIns="46966" numCol="1" anchor="b" anchorCtr="0" compatLnSpc="1">
            <a:prstTxWarp prst="textNoShape">
              <a:avLst/>
            </a:prstTxWarp>
          </a:bodyPr>
          <a:lstStyle>
            <a:lvl1pPr algn="r" defTabSz="939800">
              <a:defRPr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B9C01FD-F665-4E97-8626-ADC397572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934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6" tIns="46968" rIns="93936" bIns="46968" anchor="b"/>
          <a:lstStyle/>
          <a:p>
            <a:pPr algn="r" defTabSz="939800"/>
            <a:fld id="{965D69ED-B1BE-41E7-9914-A5BB7901B81E}" type="slidenum">
              <a:rPr lang="en-US" b="0">
                <a:solidFill>
                  <a:schemeClr val="tx1"/>
                </a:solidFill>
              </a:rPr>
              <a:pPr algn="r" defTabSz="939800"/>
              <a:t>1</a:t>
            </a:fld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7188" y="523875"/>
            <a:ext cx="3506787" cy="26304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3330575"/>
            <a:ext cx="7435850" cy="3155950"/>
          </a:xfrm>
          <a:noFill/>
          <a:ln/>
        </p:spPr>
        <p:txBody>
          <a:bodyPr lIns="93936" tIns="46968" rIns="93936" bIns="4696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 txBox="1">
            <a:spLocks noGrp="1" noChangeArrowheads="1"/>
          </p:cNvSpPr>
          <p:nvPr/>
        </p:nvSpPr>
        <p:spPr bwMode="auto">
          <a:xfrm>
            <a:off x="5265539" y="0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2" tIns="46966" rIns="93932" bIns="46966"/>
          <a:lstStyle/>
          <a:p>
            <a:pPr algn="r" defTabSz="939800"/>
            <a:fld id="{F096171D-6A9F-4278-8121-DA55EB4E1E2C}" type="datetime1">
              <a:rPr lang="en-US" b="0">
                <a:solidFill>
                  <a:srgbClr val="000000"/>
                </a:solidFill>
              </a:rPr>
              <a:pPr algn="r" defTabSz="939800"/>
              <a:t>19-Sep-11</a:t>
            </a:fld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6259" name="Rectangle 6"/>
          <p:cNvSpPr txBox="1">
            <a:spLocks noGrp="1" noChangeArrowheads="1"/>
          </p:cNvSpPr>
          <p:nvPr/>
        </p:nvSpPr>
        <p:spPr bwMode="auto">
          <a:xfrm>
            <a:off x="0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2" tIns="46966" rIns="93932" bIns="46966" anchor="b"/>
          <a:lstStyle/>
          <a:p>
            <a:pPr algn="l" defTabSz="939800"/>
            <a:r>
              <a:rPr lang="en-US" b="0">
                <a:solidFill>
                  <a:srgbClr val="000000"/>
                </a:solidFill>
              </a:rPr>
              <a:t>Oracle Confidential</a:t>
            </a:r>
          </a:p>
        </p:txBody>
      </p:sp>
      <p:sp>
        <p:nvSpPr>
          <p:cNvPr id="96260" name="Rectangle 7"/>
          <p:cNvSpPr txBox="1">
            <a:spLocks noGrp="1" noChangeArrowheads="1"/>
          </p:cNvSpPr>
          <p:nvPr/>
        </p:nvSpPr>
        <p:spPr bwMode="auto">
          <a:xfrm>
            <a:off x="5265539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2" tIns="46966" rIns="93932" bIns="46966" anchor="b"/>
          <a:lstStyle/>
          <a:p>
            <a:pPr algn="r" defTabSz="939800"/>
            <a:fld id="{E22B4591-7ED5-4966-9558-079D8C9DE9C4}" type="slidenum">
              <a:rPr lang="en-US" b="0">
                <a:solidFill>
                  <a:srgbClr val="000000"/>
                </a:solidFill>
              </a:rPr>
              <a:pPr algn="r" defTabSz="939800"/>
              <a:t>10</a:t>
            </a:fld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6261" name="Rectangle 7"/>
          <p:cNvSpPr txBox="1">
            <a:spLocks noGrp="1" noChangeArrowheads="1"/>
          </p:cNvSpPr>
          <p:nvPr/>
        </p:nvSpPr>
        <p:spPr bwMode="auto">
          <a:xfrm>
            <a:off x="5265539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2" tIns="46966" rIns="93932" bIns="46966" anchor="b"/>
          <a:lstStyle/>
          <a:p>
            <a:pPr algn="r" defTabSz="939800"/>
            <a:fld id="{16E43FB3-A829-4890-B427-4A32FFF510E9}" type="slidenum">
              <a:rPr lang="en-US" b="0">
                <a:solidFill>
                  <a:srgbClr val="000000"/>
                </a:solidFill>
              </a:rPr>
              <a:pPr algn="r" defTabSz="939800"/>
              <a:t>10</a:t>
            </a:fld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6262" name="Text Box 3"/>
          <p:cNvSpPr txBox="1">
            <a:spLocks noGrp="1" noChangeArrowheads="1"/>
          </p:cNvSpPr>
          <p:nvPr/>
        </p:nvSpPr>
        <p:spPr bwMode="auto">
          <a:xfrm>
            <a:off x="5265539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76" tIns="46088" rIns="92176" bIns="46088" anchor="b"/>
          <a:lstStyle/>
          <a:p>
            <a:pPr algn="r" defTabSz="922338"/>
            <a:fld id="{0F995D58-3B52-4360-8314-4609A90956DF}" type="slidenum">
              <a:rPr lang="en-US" b="0">
                <a:solidFill>
                  <a:srgbClr val="000000"/>
                </a:solidFill>
              </a:rPr>
              <a:pPr algn="r" defTabSz="922338"/>
              <a:t>10</a:t>
            </a:fld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62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176" tIns="46088" rIns="92176" bIns="46088"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DC9B353-9915-40B1-AE9A-976CBB52DAC9}" type="datetime1">
              <a:rPr lang="en-US" smtClean="0">
                <a:solidFill>
                  <a:srgbClr val="FFFFFF"/>
                </a:solidFill>
              </a:rPr>
              <a:pPr/>
              <a:t>19-Sep-11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952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Oracle Confidential</a:t>
            </a:r>
          </a:p>
        </p:txBody>
      </p:sp>
      <p:sp>
        <p:nvSpPr>
          <p:cNvPr id="952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6BEC3-F624-4BE5-8B27-56D185809B1D}" type="slidenum">
              <a:rPr lang="en-US" smtClean="0">
                <a:solidFill>
                  <a:srgbClr val="FFFFFF"/>
                </a:solidFill>
              </a:rPr>
              <a:pPr/>
              <a:t>11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952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97819" y="527403"/>
            <a:ext cx="6100763" cy="2628900"/>
          </a:xfrm>
          <a:ln/>
        </p:spPr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732" y="3330172"/>
            <a:ext cx="6814939" cy="3152825"/>
          </a:xfrm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000" b="1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 txBox="1">
            <a:spLocks noGrp="1" noChangeArrowheads="1"/>
          </p:cNvSpPr>
          <p:nvPr/>
        </p:nvSpPr>
        <p:spPr bwMode="auto">
          <a:xfrm>
            <a:off x="5265539" y="0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2" tIns="46966" rIns="93932" bIns="46966"/>
          <a:lstStyle/>
          <a:p>
            <a:pPr algn="r" defTabSz="939800"/>
            <a:fld id="{59F71DAA-6A44-462A-9DD1-9A300E82199C}" type="datetime1">
              <a:rPr lang="en-US" b="0">
                <a:solidFill>
                  <a:srgbClr val="000000"/>
                </a:solidFill>
              </a:rPr>
              <a:pPr algn="r" defTabSz="939800"/>
              <a:t>19-Sep-11</a:t>
            </a:fld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4211" name="Rectangle 6"/>
          <p:cNvSpPr txBox="1">
            <a:spLocks noGrp="1" noChangeArrowheads="1"/>
          </p:cNvSpPr>
          <p:nvPr/>
        </p:nvSpPr>
        <p:spPr bwMode="auto">
          <a:xfrm>
            <a:off x="0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2" tIns="46966" rIns="93932" bIns="46966" anchor="b"/>
          <a:lstStyle/>
          <a:p>
            <a:pPr algn="l" defTabSz="939800"/>
            <a:r>
              <a:rPr lang="en-US" b="0">
                <a:solidFill>
                  <a:srgbClr val="000000"/>
                </a:solidFill>
              </a:rPr>
              <a:t>Oracle Confidential</a:t>
            </a:r>
          </a:p>
        </p:txBody>
      </p:sp>
      <p:sp>
        <p:nvSpPr>
          <p:cNvPr id="94212" name="Rectangle 7"/>
          <p:cNvSpPr txBox="1">
            <a:spLocks noGrp="1" noChangeArrowheads="1"/>
          </p:cNvSpPr>
          <p:nvPr/>
        </p:nvSpPr>
        <p:spPr bwMode="auto">
          <a:xfrm>
            <a:off x="5265539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2" tIns="46966" rIns="93932" bIns="46966" anchor="b"/>
          <a:lstStyle/>
          <a:p>
            <a:pPr algn="r" defTabSz="939800"/>
            <a:fld id="{6331E9A3-4031-4596-86DE-88E808D79677}" type="slidenum">
              <a:rPr lang="en-US" b="0">
                <a:solidFill>
                  <a:srgbClr val="000000"/>
                </a:solidFill>
              </a:rPr>
              <a:pPr algn="r" defTabSz="939800"/>
              <a:t>12</a:t>
            </a:fld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732" y="3330172"/>
            <a:ext cx="6814939" cy="3155144"/>
          </a:xfrm>
          <a:noFill/>
          <a:ln/>
        </p:spPr>
        <p:txBody>
          <a:bodyPr lIns="92033" tIns="46017" rIns="92033" bIns="46017"/>
          <a:lstStyle/>
          <a:p>
            <a:pPr eaLnBrk="1" hangingPunct="1"/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 txBox="1">
            <a:spLocks noGrp="1" noChangeArrowheads="1"/>
          </p:cNvSpPr>
          <p:nvPr/>
        </p:nvSpPr>
        <p:spPr bwMode="auto">
          <a:xfrm>
            <a:off x="5265539" y="0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2" tIns="46966" rIns="93932" bIns="46966"/>
          <a:lstStyle/>
          <a:p>
            <a:pPr algn="r" defTabSz="939800"/>
            <a:fld id="{3096BF34-3F86-44DA-84FE-EA382765CA93}" type="datetime1">
              <a:rPr lang="en-US" b="0">
                <a:solidFill>
                  <a:srgbClr val="000000"/>
                </a:solidFill>
              </a:rPr>
              <a:pPr algn="r" defTabSz="939800"/>
              <a:t>19-Sep-11</a:t>
            </a:fld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2163" name="Rectangle 6"/>
          <p:cNvSpPr txBox="1">
            <a:spLocks noGrp="1" noChangeArrowheads="1"/>
          </p:cNvSpPr>
          <p:nvPr/>
        </p:nvSpPr>
        <p:spPr bwMode="auto">
          <a:xfrm>
            <a:off x="0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2" tIns="46966" rIns="93932" bIns="46966" anchor="b"/>
          <a:lstStyle/>
          <a:p>
            <a:pPr algn="l" defTabSz="939800"/>
            <a:r>
              <a:rPr lang="en-US" b="0">
                <a:solidFill>
                  <a:srgbClr val="000000"/>
                </a:solidFill>
              </a:rPr>
              <a:t>Oracle Confidential</a:t>
            </a:r>
          </a:p>
        </p:txBody>
      </p:sp>
      <p:sp>
        <p:nvSpPr>
          <p:cNvPr id="92164" name="Rectangle 7"/>
          <p:cNvSpPr txBox="1">
            <a:spLocks noGrp="1" noChangeArrowheads="1"/>
          </p:cNvSpPr>
          <p:nvPr/>
        </p:nvSpPr>
        <p:spPr bwMode="auto">
          <a:xfrm>
            <a:off x="5265539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2" tIns="46966" rIns="93932" bIns="46966" anchor="b"/>
          <a:lstStyle/>
          <a:p>
            <a:pPr algn="r" defTabSz="939800"/>
            <a:fld id="{720AF509-CCFE-4BAF-BF27-E432071103FC}" type="slidenum">
              <a:rPr lang="en-US" b="0">
                <a:solidFill>
                  <a:srgbClr val="000000"/>
                </a:solidFill>
              </a:rPr>
              <a:pPr algn="r" defTabSz="939800"/>
              <a:t>13</a:t>
            </a:fld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2165" name="Rectangle 7"/>
          <p:cNvSpPr txBox="1">
            <a:spLocks noGrp="1" noChangeArrowheads="1"/>
          </p:cNvSpPr>
          <p:nvPr/>
        </p:nvSpPr>
        <p:spPr bwMode="auto">
          <a:xfrm>
            <a:off x="5265539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2" tIns="46966" rIns="93932" bIns="46966" anchor="b"/>
          <a:lstStyle/>
          <a:p>
            <a:pPr algn="r" defTabSz="939800"/>
            <a:fld id="{5B283E6A-D032-4133-A3F0-7D5C035652EE}" type="slidenum">
              <a:rPr lang="en-US" b="0">
                <a:solidFill>
                  <a:srgbClr val="000000"/>
                </a:solidFill>
              </a:rPr>
              <a:pPr algn="r" defTabSz="939800"/>
              <a:t>13</a:t>
            </a:fld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2166" name="Text Box 3"/>
          <p:cNvSpPr txBox="1">
            <a:spLocks noGrp="1" noChangeArrowheads="1"/>
          </p:cNvSpPr>
          <p:nvPr/>
        </p:nvSpPr>
        <p:spPr bwMode="auto">
          <a:xfrm>
            <a:off x="5265539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76" tIns="46088" rIns="92176" bIns="46088" anchor="b"/>
          <a:lstStyle/>
          <a:p>
            <a:pPr algn="r" defTabSz="922338"/>
            <a:fld id="{7A146626-9548-4FDC-BE16-FFAFA30076EB}" type="slidenum">
              <a:rPr lang="en-US" b="0">
                <a:solidFill>
                  <a:srgbClr val="000000"/>
                </a:solidFill>
              </a:rPr>
              <a:pPr algn="r" defTabSz="922338"/>
              <a:t>13</a:t>
            </a:fld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21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176" tIns="46088" rIns="92176" bIns="46088"/>
          <a:lstStyle/>
          <a:p>
            <a:pPr eaLnBrk="1" hangingPunct="1"/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3F68C08-0C75-4B16-B582-3E4E659CD34C}" type="datetime1">
              <a:rPr lang="en-US" smtClean="0"/>
              <a:pPr/>
              <a:t>19-Sep-11</a:t>
            </a:fld>
            <a:endParaRPr lang="en-US" smtClean="0"/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Oracle Confidential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44BBE-EBEE-4CD2-96D9-4E2BEEC6E86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7050"/>
            <a:ext cx="3505200" cy="2628900"/>
          </a:xfrm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3330575"/>
            <a:ext cx="6813550" cy="3152775"/>
          </a:xfrm>
          <a:noFill/>
          <a:ln/>
        </p:spPr>
        <p:txBody>
          <a:bodyPr/>
          <a:lstStyle/>
          <a:p>
            <a:endParaRPr lang="en-US" b="1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 txBox="1">
            <a:spLocks noGrp="1" noChangeArrowheads="1"/>
          </p:cNvSpPr>
          <p:nvPr/>
        </p:nvSpPr>
        <p:spPr bwMode="auto">
          <a:xfrm>
            <a:off x="5265539" y="0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2" tIns="46966" rIns="93932" bIns="46966"/>
          <a:lstStyle/>
          <a:p>
            <a:pPr algn="r" defTabSz="939800"/>
            <a:fld id="{DD98F755-6462-40A9-AC72-DBFBB8F11E2E}" type="datetime1">
              <a:rPr lang="en-US" b="0">
                <a:solidFill>
                  <a:srgbClr val="000000"/>
                </a:solidFill>
              </a:rPr>
              <a:pPr algn="r" defTabSz="939800"/>
              <a:t>19-Sep-11</a:t>
            </a:fld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88067" name="Rectangle 6"/>
          <p:cNvSpPr txBox="1">
            <a:spLocks noGrp="1" noChangeArrowheads="1"/>
          </p:cNvSpPr>
          <p:nvPr/>
        </p:nvSpPr>
        <p:spPr bwMode="auto">
          <a:xfrm>
            <a:off x="0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2" tIns="46966" rIns="93932" bIns="46966" anchor="b"/>
          <a:lstStyle/>
          <a:p>
            <a:pPr algn="l" defTabSz="939800"/>
            <a:r>
              <a:rPr lang="en-US" b="0">
                <a:solidFill>
                  <a:srgbClr val="000000"/>
                </a:solidFill>
              </a:rPr>
              <a:t>Oracle Confidential</a:t>
            </a:r>
          </a:p>
        </p:txBody>
      </p:sp>
      <p:sp>
        <p:nvSpPr>
          <p:cNvPr id="88068" name="Rectangle 7"/>
          <p:cNvSpPr txBox="1">
            <a:spLocks noGrp="1" noChangeArrowheads="1"/>
          </p:cNvSpPr>
          <p:nvPr/>
        </p:nvSpPr>
        <p:spPr bwMode="auto">
          <a:xfrm>
            <a:off x="5265539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2" tIns="46966" rIns="93932" bIns="46966" anchor="b"/>
          <a:lstStyle/>
          <a:p>
            <a:pPr algn="r" defTabSz="939800"/>
            <a:fld id="{1258E70F-0255-4806-85D5-850C5CABA0C4}" type="slidenum">
              <a:rPr lang="en-US" b="0">
                <a:solidFill>
                  <a:srgbClr val="000000"/>
                </a:solidFill>
              </a:rPr>
              <a:pPr algn="r" defTabSz="939800"/>
              <a:t>15</a:t>
            </a:fld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88069" name="Rectangle 7"/>
          <p:cNvSpPr txBox="1">
            <a:spLocks noGrp="1" noChangeArrowheads="1"/>
          </p:cNvSpPr>
          <p:nvPr/>
        </p:nvSpPr>
        <p:spPr bwMode="auto">
          <a:xfrm>
            <a:off x="5265539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2" tIns="46966" rIns="93932" bIns="46966" anchor="b"/>
          <a:lstStyle/>
          <a:p>
            <a:pPr algn="r" defTabSz="939800"/>
            <a:fld id="{B1749FEF-8A06-4E50-9A3B-03FB975D2991}" type="slidenum">
              <a:rPr lang="en-US" b="0">
                <a:solidFill>
                  <a:srgbClr val="000000"/>
                </a:solidFill>
              </a:rPr>
              <a:pPr algn="r" defTabSz="939800"/>
              <a:t>15</a:t>
            </a:fld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88070" name="Text Box 3"/>
          <p:cNvSpPr txBox="1">
            <a:spLocks noGrp="1" noChangeArrowheads="1"/>
          </p:cNvSpPr>
          <p:nvPr/>
        </p:nvSpPr>
        <p:spPr bwMode="auto">
          <a:xfrm>
            <a:off x="5265539" y="6658026"/>
            <a:ext cx="4028844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76" tIns="46088" rIns="92176" bIns="46088" anchor="b"/>
          <a:lstStyle/>
          <a:p>
            <a:pPr algn="r" defTabSz="922338"/>
            <a:fld id="{0E1866F4-DBD1-4D99-B572-7F487795FC57}" type="slidenum">
              <a:rPr lang="en-US" b="0">
                <a:solidFill>
                  <a:srgbClr val="000000"/>
                </a:solidFill>
              </a:rPr>
              <a:pPr algn="r" defTabSz="922338"/>
              <a:t>15</a:t>
            </a:fld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880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176" tIns="46088" rIns="92176" bIns="46088"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8A72F2A-8F99-4F4F-A62A-5937D21E2486}" type="datetime1">
              <a:rPr lang="en-US" smtClean="0">
                <a:solidFill>
                  <a:srgbClr val="FFFFFF"/>
                </a:solidFill>
              </a:rPr>
              <a:pPr/>
              <a:t>19-Sep-11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Oracle Confidential</a:t>
            </a:r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B2A99-91FB-4C8A-B75F-F3923661A424}" type="slidenum">
              <a:rPr lang="en-US" smtClean="0">
                <a:solidFill>
                  <a:srgbClr val="FFFFFF"/>
                </a:solidFill>
              </a:rPr>
              <a:pPr/>
              <a:t>16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97819" y="527403"/>
            <a:ext cx="6100763" cy="2628900"/>
          </a:xfrm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732" y="3330172"/>
            <a:ext cx="6814939" cy="3152825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 txBox="1">
            <a:spLocks noGrp="1" noChangeArrowheads="1"/>
          </p:cNvSpPr>
          <p:nvPr/>
        </p:nvSpPr>
        <p:spPr bwMode="auto">
          <a:xfrm>
            <a:off x="5265016" y="1"/>
            <a:ext cx="4029283" cy="3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13" tIns="47807" rIns="95613" bIns="47807"/>
          <a:lstStyle/>
          <a:p>
            <a:pPr algn="r" defTabSz="956625"/>
            <a:fld id="{0A44CCA5-8D53-4860-819B-FCA9ADD129A2}" type="datetime1">
              <a:rPr lang="en-US" sz="1800" b="0">
                <a:solidFill>
                  <a:prstClr val="black"/>
                </a:solidFill>
                <a:latin typeface="Gill Sans" pitchFamily="34" charset="0"/>
              </a:rPr>
              <a:pPr algn="r" defTabSz="956625"/>
              <a:t>19-Sep-11</a:t>
            </a:fld>
            <a:endParaRPr lang="en-US" sz="1800" b="0" dirty="0">
              <a:solidFill>
                <a:prstClr val="black"/>
              </a:solidFill>
              <a:latin typeface="Gill Sans" pitchFamily="34" charset="0"/>
            </a:endParaRPr>
          </a:p>
        </p:txBody>
      </p:sp>
      <p:sp>
        <p:nvSpPr>
          <p:cNvPr id="36867" name="Rectangle 6"/>
          <p:cNvSpPr txBox="1">
            <a:spLocks noGrp="1" noChangeArrowheads="1"/>
          </p:cNvSpPr>
          <p:nvPr/>
        </p:nvSpPr>
        <p:spPr bwMode="auto">
          <a:xfrm>
            <a:off x="2" y="6658445"/>
            <a:ext cx="4029283" cy="3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13" tIns="47807" rIns="95613" bIns="47807" anchor="b"/>
          <a:lstStyle/>
          <a:p>
            <a:pPr algn="l" defTabSz="956625"/>
            <a:r>
              <a:rPr lang="en-US" sz="1800" b="0" dirty="0">
                <a:solidFill>
                  <a:prstClr val="black"/>
                </a:solidFill>
                <a:latin typeface="Gill Sans" pitchFamily="34" charset="0"/>
              </a:rPr>
              <a:t>Oracle Confidential</a:t>
            </a:r>
          </a:p>
        </p:txBody>
      </p:sp>
      <p:sp>
        <p:nvSpPr>
          <p:cNvPr id="36868" name="Rectangle 7"/>
          <p:cNvSpPr txBox="1">
            <a:spLocks noGrp="1" noChangeArrowheads="1"/>
          </p:cNvSpPr>
          <p:nvPr/>
        </p:nvSpPr>
        <p:spPr bwMode="auto">
          <a:xfrm>
            <a:off x="5265016" y="6658445"/>
            <a:ext cx="4029283" cy="3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13" tIns="47807" rIns="95613" bIns="47807" anchor="b"/>
          <a:lstStyle/>
          <a:p>
            <a:pPr algn="r" defTabSz="956625"/>
            <a:fld id="{5EB1C8A9-BB3E-4080-90A0-1D45DE43C44C}" type="slidenum">
              <a:rPr lang="en-US" sz="1800" b="0">
                <a:solidFill>
                  <a:prstClr val="black"/>
                </a:solidFill>
                <a:latin typeface="Gill Sans" pitchFamily="34" charset="0"/>
              </a:rPr>
              <a:pPr algn="r" defTabSz="956625"/>
              <a:t>17</a:t>
            </a:fld>
            <a:endParaRPr lang="en-US" sz="1800" b="0" dirty="0">
              <a:solidFill>
                <a:prstClr val="black"/>
              </a:solidFill>
              <a:latin typeface="Gill Sans" pitchFamily="34" charset="0"/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7050"/>
            <a:ext cx="3506788" cy="2628900"/>
          </a:xfrm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2049" y="3330421"/>
            <a:ext cx="6812307" cy="3153244"/>
          </a:xfrm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F38F4B08-1B2A-4F74-9BD4-7869548ACC6C}" type="slidenum">
              <a:rPr lang="en-US" b="0">
                <a:solidFill>
                  <a:schemeClr val="tx1"/>
                </a:solidFill>
              </a:rPr>
              <a:pPr algn="r" defTabSz="931863"/>
              <a:t>18</a:t>
            </a:fld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7188" y="525463"/>
            <a:ext cx="3505200" cy="26289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838" y="3328988"/>
            <a:ext cx="6816725" cy="3155950"/>
          </a:xfrm>
          <a:noFill/>
          <a:ln/>
        </p:spPr>
        <p:txBody>
          <a:bodyPr lIns="93177" tIns="46589" rIns="93177" bIns="46589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C3B7758-17BA-4132-BE0B-5BCF1DEDB0B2}" type="datetime1">
              <a:rPr lang="en-US" smtClean="0"/>
              <a:pPr/>
              <a:t>19-Sep-11</a:t>
            </a:fld>
            <a:endParaRPr lang="en-US" smtClean="0"/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Oracle Confidential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93F92-56E0-44F8-97AB-C438546E3BA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8775" y="525463"/>
            <a:ext cx="3503613" cy="2627312"/>
          </a:xfrm>
          <a:ln w="12700" cap="flat">
            <a:solidFill>
              <a:schemeClr val="tx1"/>
            </a:solidFill>
          </a:ln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3013" y="3330575"/>
            <a:ext cx="6810375" cy="3154363"/>
          </a:xfrm>
          <a:noFill/>
          <a:ln/>
        </p:spPr>
        <p:txBody>
          <a:bodyPr lIns="97687" tIns="48843" rIns="97687" bIns="48843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3F5C9D8-053B-41E1-9ABF-A3DD9FA19032}" type="datetime1">
              <a:rPr lang="en-US" smtClean="0"/>
              <a:pPr/>
              <a:t>19-Sep-11</a:t>
            </a:fld>
            <a:endParaRPr lang="en-US" smtClean="0"/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Oracle Confidential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63A193-B517-40E5-8D39-189A4C2A0C3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7050"/>
            <a:ext cx="3505200" cy="2628900"/>
          </a:xfrm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3330575"/>
            <a:ext cx="6813550" cy="3152775"/>
          </a:xfrm>
          <a:noFill/>
          <a:ln/>
        </p:spPr>
        <p:txBody>
          <a:bodyPr/>
          <a:lstStyle/>
          <a:p>
            <a:endParaRPr lang="en-US" b="1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19D2DEF-581B-4EB3-9595-63B4BF06CD5D}" type="datetime1">
              <a:rPr lang="en-US" smtClean="0"/>
              <a:pPr/>
              <a:t>19-Sep-11</a:t>
            </a:fld>
            <a:endParaRPr lang="en-US" smtClean="0"/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Oracle Confidential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5C98E9-F61E-4569-8570-D0FEC235276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7188" y="527050"/>
            <a:ext cx="3500437" cy="2625725"/>
          </a:xfrm>
          <a:ln w="12700" cap="flat">
            <a:solidFill>
              <a:schemeClr val="tx1"/>
            </a:solidFill>
          </a:ln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3330575"/>
            <a:ext cx="6813550" cy="3152775"/>
          </a:xfrm>
          <a:noFill/>
          <a:ln/>
        </p:spPr>
        <p:txBody>
          <a:bodyPr lIns="92024" tIns="46013" rIns="92024" bIns="4601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C98460-FF07-462D-8AA5-CBCEBB625B38}" type="datetime1">
              <a:rPr lang="en-US" smtClean="0"/>
              <a:pPr/>
              <a:t>19-Sep-11</a:t>
            </a:fld>
            <a:endParaRPr lang="en-US" smtClean="0"/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Oracle Confidential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9685F-BD51-4DC3-941D-4140F2E6321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8638"/>
            <a:ext cx="3506788" cy="2630487"/>
          </a:xfrm>
          <a:ln w="12700" cap="flat">
            <a:solidFill>
              <a:schemeClr val="tx1"/>
            </a:solidFill>
          </a:ln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3013" y="3328988"/>
            <a:ext cx="6810375" cy="3154362"/>
          </a:xfrm>
          <a:noFill/>
          <a:ln/>
        </p:spPr>
        <p:txBody>
          <a:bodyPr lIns="93417" tIns="48319" rIns="93417" bIns="48319"/>
          <a:lstStyle/>
          <a:p>
            <a:pPr defTabSz="955675"/>
            <a:endParaRPr lang="nl-N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2B82589-31ED-437B-9173-0BC9AD5C1DE5}" type="datetime1">
              <a:rPr lang="en-US" smtClean="0"/>
              <a:pPr/>
              <a:t>19-Sep-11</a:t>
            </a:fld>
            <a:endParaRPr lang="en-US" smtClean="0"/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Oracle Confidential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A53CE-72D8-42E3-8A3C-BA54E1EB8B8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3330575"/>
            <a:ext cx="6813550" cy="315436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4139982-C282-4036-8F7D-E0C122AE17B8}" type="datetime1">
              <a:rPr lang="en-US" smtClean="0"/>
              <a:pPr/>
              <a:t>19-Sep-11</a:t>
            </a:fld>
            <a:endParaRPr lang="en-US" smtClean="0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Oracle Confidential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87161-3144-4C83-8261-BC933373064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31E7317-529E-4736-A201-86ACAE73AD6B}" type="datetime1">
              <a:rPr lang="en-US" smtClean="0"/>
              <a:pPr/>
              <a:t>19-Sep-11</a:t>
            </a:fld>
            <a:endParaRPr lang="en-US" smtClean="0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Oracle Confidential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A2F04-0164-4D98-95CB-B1E3FC7F4EE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838" y="3330575"/>
            <a:ext cx="6816725" cy="3154363"/>
          </a:xfrm>
          <a:noFill/>
          <a:ln/>
        </p:spPr>
        <p:txBody>
          <a:bodyPr lIns="89730" tIns="44865" rIns="89730" bIns="44865"/>
          <a:lstStyle/>
          <a:p>
            <a:r>
              <a:rPr lang="en-US" smtClean="0"/>
              <a:t>Source: DataLossDB http://datalossdb.org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955A963-C939-4922-9D4B-419668C5B1B7}" type="datetime1">
              <a:rPr lang="en-US" smtClean="0"/>
              <a:pPr/>
              <a:t>19-Sep-11</a:t>
            </a:fld>
            <a:endParaRPr lang="en-US" smtClean="0"/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Oracle Confidential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31978-A39B-48A6-98BA-7AB495FC2DE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http://online.wsj.com/article/SB123249174099899837.html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3ACE824-9962-4BA8-8E72-75A854AE7D8C}" type="datetime1">
              <a:rPr lang="en-US" smtClean="0"/>
              <a:pPr/>
              <a:t>19-Sep-11</a:t>
            </a:fld>
            <a:endParaRPr lang="en-US" smtClean="0"/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Oracle Confidential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825C55-A1AB-4111-B960-C53B4B039B1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Notes Placeholder 6"/>
          <p:cNvSpPr>
            <a:spLocks noGrp="1"/>
          </p:cNvSpPr>
          <p:nvPr/>
        </p:nvSpPr>
        <p:spPr bwMode="auto">
          <a:xfrm>
            <a:off x="930275" y="3330575"/>
            <a:ext cx="743585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32" tIns="46966" rIns="93932" bIns="46966"/>
          <a:lstStyle/>
          <a:p>
            <a:pPr algn="l" eaLnBrk="0" hangingPunct="0">
              <a:spcBef>
                <a:spcPct val="30000"/>
              </a:spcBef>
            </a:pPr>
            <a:endParaRPr 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 txBox="1">
            <a:spLocks noGrp="1" noChangeArrowheads="1"/>
          </p:cNvSpPr>
          <p:nvPr/>
        </p:nvSpPr>
        <p:spPr bwMode="auto">
          <a:xfrm>
            <a:off x="5265016" y="1"/>
            <a:ext cx="4029283" cy="3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13" tIns="47807" rIns="95613" bIns="47807"/>
          <a:lstStyle/>
          <a:p>
            <a:pPr algn="r" defTabSz="956625"/>
            <a:fld id="{0A44CCA5-8D53-4860-819B-FCA9ADD129A2}" type="datetime1">
              <a:rPr lang="en-US" sz="1800" b="0">
                <a:solidFill>
                  <a:prstClr val="black"/>
                </a:solidFill>
                <a:latin typeface="Gill Sans" pitchFamily="34" charset="0"/>
              </a:rPr>
              <a:pPr algn="r" defTabSz="956625"/>
              <a:t>19-Sep-11</a:t>
            </a:fld>
            <a:endParaRPr lang="en-US" sz="1800" b="0" dirty="0">
              <a:solidFill>
                <a:prstClr val="black"/>
              </a:solidFill>
              <a:latin typeface="Gill Sans" pitchFamily="34" charset="0"/>
            </a:endParaRPr>
          </a:p>
        </p:txBody>
      </p:sp>
      <p:sp>
        <p:nvSpPr>
          <p:cNvPr id="36867" name="Rectangle 6"/>
          <p:cNvSpPr txBox="1">
            <a:spLocks noGrp="1" noChangeArrowheads="1"/>
          </p:cNvSpPr>
          <p:nvPr/>
        </p:nvSpPr>
        <p:spPr bwMode="auto">
          <a:xfrm>
            <a:off x="2" y="6658445"/>
            <a:ext cx="4029283" cy="3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13" tIns="47807" rIns="95613" bIns="47807" anchor="b"/>
          <a:lstStyle/>
          <a:p>
            <a:pPr algn="l" defTabSz="956625"/>
            <a:r>
              <a:rPr lang="en-US" sz="1800" b="0" dirty="0">
                <a:solidFill>
                  <a:prstClr val="black"/>
                </a:solidFill>
                <a:latin typeface="Gill Sans" pitchFamily="34" charset="0"/>
              </a:rPr>
              <a:t>Oracle Confidential</a:t>
            </a:r>
          </a:p>
        </p:txBody>
      </p:sp>
      <p:sp>
        <p:nvSpPr>
          <p:cNvPr id="36868" name="Rectangle 7"/>
          <p:cNvSpPr txBox="1">
            <a:spLocks noGrp="1" noChangeArrowheads="1"/>
          </p:cNvSpPr>
          <p:nvPr/>
        </p:nvSpPr>
        <p:spPr bwMode="auto">
          <a:xfrm>
            <a:off x="5265016" y="6658445"/>
            <a:ext cx="4029283" cy="3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13" tIns="47807" rIns="95613" bIns="47807" anchor="b"/>
          <a:lstStyle/>
          <a:p>
            <a:pPr algn="r" defTabSz="956625"/>
            <a:fld id="{5EB1C8A9-BB3E-4080-90A0-1D45DE43C44C}" type="slidenum">
              <a:rPr lang="en-US" sz="1800" b="0">
                <a:solidFill>
                  <a:prstClr val="black"/>
                </a:solidFill>
                <a:latin typeface="Gill Sans" pitchFamily="34" charset="0"/>
              </a:rPr>
              <a:pPr algn="r" defTabSz="956625"/>
              <a:t>8</a:t>
            </a:fld>
            <a:endParaRPr lang="en-US" sz="1800" b="0" dirty="0">
              <a:solidFill>
                <a:prstClr val="black"/>
              </a:solidFill>
              <a:latin typeface="Gill Sans" pitchFamily="34" charset="0"/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7050"/>
            <a:ext cx="3506788" cy="2628900"/>
          </a:xfrm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2049" y="3330421"/>
            <a:ext cx="6812307" cy="3153244"/>
          </a:xfrm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827BC8-536B-4E99-B256-D981E2A8573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all 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Wide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700" y="4338638"/>
            <a:ext cx="2925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912813"/>
            <a:ext cx="282892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4800600"/>
            <a:ext cx="77724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715000"/>
            <a:ext cx="64008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04800"/>
            <a:ext cx="194627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8642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600200"/>
            <a:ext cx="753745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all 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Wide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700" y="4338638"/>
            <a:ext cx="2925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912813"/>
            <a:ext cx="282892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4800600"/>
            <a:ext cx="77724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715000"/>
            <a:ext cx="64008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0725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04800"/>
            <a:ext cx="194627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8642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600200"/>
            <a:ext cx="753745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all 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Wide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700" y="4338638"/>
            <a:ext cx="2925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912813"/>
            <a:ext cx="282892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4800600"/>
            <a:ext cx="77724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715000"/>
            <a:ext cx="64008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0725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04800"/>
            <a:ext cx="194627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8642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600200"/>
            <a:ext cx="753745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0725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d B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72200"/>
            <a:ext cx="9144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mall Red Squar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688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374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100"/>
          </a:p>
        </p:txBody>
      </p:sp>
      <p:pic>
        <p:nvPicPr>
          <p:cNvPr id="1031" name="Picture 7" descr="Oracle WHITE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20000" y="6226175"/>
            <a:ext cx="947738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Footer Placeholder 3"/>
          <p:cNvSpPr txBox="1">
            <a:spLocks noGrp="1"/>
          </p:cNvSpPr>
          <p:nvPr userDrawn="1"/>
        </p:nvSpPr>
        <p:spPr bwMode="auto">
          <a:xfrm>
            <a:off x="152400" y="6553200"/>
            <a:ext cx="883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0" hangingPunct="0">
              <a:defRPr/>
            </a:pPr>
            <a:fld id="{99E21AE9-BE72-406A-A653-5C8C48D78894}" type="slidenum">
              <a:rPr lang="en-US" b="0">
                <a:solidFill>
                  <a:schemeClr val="tx1"/>
                </a:solidFill>
              </a:rPr>
              <a:pPr algn="l" eaLnBrk="0" hangingPunct="0">
                <a:defRPr/>
              </a:pPr>
              <a:t>‹#›</a:t>
            </a:fld>
            <a:r>
              <a:rPr lang="en-US" b="0">
                <a:solidFill>
                  <a:schemeClr val="tx1"/>
                </a:solidFill>
              </a:rPr>
              <a:t>			</a:t>
            </a:r>
            <a:r>
              <a:rPr lang="en-US" sz="1000" b="0">
                <a:solidFill>
                  <a:schemeClr val="tx1"/>
                </a:solidFill>
                <a:cs typeface="Times New Roman" pitchFamily="18" charset="0"/>
              </a:rPr>
              <a:t>Copyright © 2010, Oracle.  All rights reserved</a:t>
            </a:r>
            <a:endParaRPr lang="en-US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53" r:id="rId2"/>
    <p:sldLayoutId id="2147484554" r:id="rId3"/>
    <p:sldLayoutId id="2147484555" r:id="rId4"/>
    <p:sldLayoutId id="2147484556" r:id="rId5"/>
    <p:sldLayoutId id="2147484557" r:id="rId6"/>
    <p:sldLayoutId id="2147484558" r:id="rId7"/>
    <p:sldLayoutId id="2147484559" r:id="rId8"/>
    <p:sldLayoutId id="2147484560" r:id="rId9"/>
    <p:sldLayoutId id="2147484561" r:id="rId10"/>
    <p:sldLayoutId id="2147484562" r:id="rId11"/>
    <p:sldLayoutId id="2147484563" r:id="rId12"/>
  </p:sldLayoutIdLst>
  <p:transition>
    <p:wipe dir="r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d B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72200"/>
            <a:ext cx="9144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Small Red Squar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688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374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100">
              <a:solidFill>
                <a:srgbClr val="FFFFFF"/>
              </a:solidFill>
              <a:cs typeface="Arial"/>
            </a:endParaRPr>
          </a:p>
        </p:txBody>
      </p:sp>
      <p:pic>
        <p:nvPicPr>
          <p:cNvPr id="4103" name="Picture 7" descr="Oracle WHITE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20000" y="6226175"/>
            <a:ext cx="947738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Rectangle 10"/>
          <p:cNvSpPr>
            <a:spLocks noChangeArrowheads="1"/>
          </p:cNvSpPr>
          <p:nvPr userDrawn="1"/>
        </p:nvSpPr>
        <p:spPr bwMode="auto">
          <a:xfrm>
            <a:off x="200025" y="6534150"/>
            <a:ext cx="883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0" hangingPunct="0">
              <a:defRPr/>
            </a:pPr>
            <a:r>
              <a:rPr lang="en-US" sz="900" b="0" dirty="0">
                <a:solidFill>
                  <a:srgbClr val="000000"/>
                </a:solidFill>
                <a:latin typeface="Arial" pitchFamily="34" charset="0"/>
                <a:cs typeface="Arial"/>
              </a:rPr>
              <a:t>© 2010 Oracle Corporation</a:t>
            </a:r>
          </a:p>
        </p:txBody>
      </p:sp>
      <p:sp>
        <p:nvSpPr>
          <p:cNvPr id="4106" name="Slide Number Placeholder 4"/>
          <p:cNvSpPr txBox="1">
            <a:spLocks noGrp="1"/>
          </p:cNvSpPr>
          <p:nvPr userDrawn="1"/>
        </p:nvSpPr>
        <p:spPr bwMode="auto">
          <a:xfrm>
            <a:off x="6819900" y="6505575"/>
            <a:ext cx="21336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fld id="{EC4BC142-ADC8-42F6-A72D-F374E33C5F67}" type="slidenum">
              <a:rPr lang="en-US" sz="1000" b="0">
                <a:solidFill>
                  <a:srgbClr val="000000"/>
                </a:solidFill>
                <a:latin typeface="Arial" pitchFamily="34" charset="0"/>
                <a:cs typeface="Arial"/>
              </a:rPr>
              <a:pPr algn="r" eaLnBrk="0" hangingPunct="0">
                <a:defRPr/>
              </a:pPr>
              <a:t>‹#›</a:t>
            </a:fld>
            <a:endParaRPr lang="en-US" sz="1000" b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6" r:id="rId1"/>
    <p:sldLayoutId id="2147484567" r:id="rId2"/>
    <p:sldLayoutId id="2147484568" r:id="rId3"/>
    <p:sldLayoutId id="2147484569" r:id="rId4"/>
    <p:sldLayoutId id="2147484570" r:id="rId5"/>
    <p:sldLayoutId id="2147484571" r:id="rId6"/>
    <p:sldLayoutId id="2147484572" r:id="rId7"/>
    <p:sldLayoutId id="2147484573" r:id="rId8"/>
    <p:sldLayoutId id="2147484574" r:id="rId9"/>
    <p:sldLayoutId id="2147484575" r:id="rId10"/>
    <p:sldLayoutId id="2147484576" r:id="rId11"/>
    <p:sldLayoutId id="2147484577" r:id="rId12"/>
  </p:sldLayoutIdLst>
  <p:transition>
    <p:wipe dir="r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d B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72200"/>
            <a:ext cx="9144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Small Red Squar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688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374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100">
              <a:solidFill>
                <a:srgbClr val="FFFFFF"/>
              </a:solidFill>
              <a:cs typeface="Arial"/>
            </a:endParaRPr>
          </a:p>
        </p:txBody>
      </p:sp>
      <p:pic>
        <p:nvPicPr>
          <p:cNvPr id="4103" name="Picture 7" descr="Oracle WHITE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20000" y="6226175"/>
            <a:ext cx="947738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Rectangle 10"/>
          <p:cNvSpPr>
            <a:spLocks noChangeArrowheads="1"/>
          </p:cNvSpPr>
          <p:nvPr userDrawn="1"/>
        </p:nvSpPr>
        <p:spPr bwMode="auto">
          <a:xfrm>
            <a:off x="200025" y="6534150"/>
            <a:ext cx="883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0" hangingPunct="0">
              <a:defRPr/>
            </a:pPr>
            <a:r>
              <a:rPr lang="en-US" sz="900" b="0" dirty="0">
                <a:solidFill>
                  <a:srgbClr val="000000"/>
                </a:solidFill>
                <a:latin typeface="Arial" pitchFamily="34" charset="0"/>
                <a:cs typeface="Arial"/>
              </a:rPr>
              <a:t>© 2010 Oracle Corporation</a:t>
            </a:r>
          </a:p>
        </p:txBody>
      </p:sp>
      <p:sp>
        <p:nvSpPr>
          <p:cNvPr id="4106" name="Slide Number Placeholder 4"/>
          <p:cNvSpPr txBox="1">
            <a:spLocks noGrp="1"/>
          </p:cNvSpPr>
          <p:nvPr userDrawn="1"/>
        </p:nvSpPr>
        <p:spPr bwMode="auto">
          <a:xfrm>
            <a:off x="6819900" y="6505575"/>
            <a:ext cx="21336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fld id="{EC4BC142-ADC8-42F6-A72D-F374E33C5F67}" type="slidenum">
              <a:rPr lang="en-US" sz="1000" b="0">
                <a:solidFill>
                  <a:srgbClr val="000000"/>
                </a:solidFill>
                <a:latin typeface="Arial" pitchFamily="34" charset="0"/>
                <a:cs typeface="Arial"/>
              </a:rPr>
              <a:pPr algn="r" eaLnBrk="0" hangingPunct="0">
                <a:defRPr/>
              </a:pPr>
              <a:t>‹#›</a:t>
            </a:fld>
            <a:endParaRPr lang="en-US" sz="1000" b="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9" r:id="rId1"/>
    <p:sldLayoutId id="2147484580" r:id="rId2"/>
    <p:sldLayoutId id="2147484581" r:id="rId3"/>
    <p:sldLayoutId id="2147484582" r:id="rId4"/>
    <p:sldLayoutId id="2147484583" r:id="rId5"/>
    <p:sldLayoutId id="2147484584" r:id="rId6"/>
    <p:sldLayoutId id="2147484585" r:id="rId7"/>
    <p:sldLayoutId id="2147484586" r:id="rId8"/>
    <p:sldLayoutId id="2147484587" r:id="rId9"/>
    <p:sldLayoutId id="2147484588" r:id="rId10"/>
    <p:sldLayoutId id="2147484589" r:id="rId11"/>
    <p:sldLayoutId id="2147484590" r:id="rId12"/>
  </p:sldLayoutIdLst>
  <p:transition>
    <p:wipe dir="r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9.png"/><Relationship Id="rId3" Type="http://schemas.openxmlformats.org/officeDocument/2006/relationships/image" Target="../media/image30.png"/><Relationship Id="rId7" Type="http://schemas.openxmlformats.org/officeDocument/2006/relationships/image" Target="../media/image46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5.png"/><Relationship Id="rId11" Type="http://schemas.openxmlformats.org/officeDocument/2006/relationships/image" Target="../media/image27.png"/><Relationship Id="rId5" Type="http://schemas.openxmlformats.org/officeDocument/2006/relationships/image" Target="../media/image44.png"/><Relationship Id="rId10" Type="http://schemas.openxmlformats.org/officeDocument/2006/relationships/image" Target="../media/image48.jpeg"/><Relationship Id="rId4" Type="http://schemas.openxmlformats.org/officeDocument/2006/relationships/image" Target="../media/image43.png"/><Relationship Id="rId9" Type="http://schemas.openxmlformats.org/officeDocument/2006/relationships/image" Target="../media/image26.png"/><Relationship Id="rId1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0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60.png"/><Relationship Id="rId18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59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5" Type="http://schemas.openxmlformats.org/officeDocument/2006/relationships/image" Target="../media/image52.png"/><Relationship Id="rId10" Type="http://schemas.openxmlformats.org/officeDocument/2006/relationships/image" Target="../media/image68.png"/><Relationship Id="rId19" Type="http://schemas.openxmlformats.org/officeDocument/2006/relationships/image" Target="../media/image73.png"/><Relationship Id="rId4" Type="http://schemas.openxmlformats.org/officeDocument/2006/relationships/image" Target="../media/image63.png"/><Relationship Id="rId9" Type="http://schemas.openxmlformats.org/officeDocument/2006/relationships/image" Target="../media/image56.png"/><Relationship Id="rId1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19150" y="4568825"/>
            <a:ext cx="8005763" cy="860425"/>
          </a:xfrm>
        </p:spPr>
        <p:txBody>
          <a:bodyPr lIns="91440" tIns="45720" rIns="91440" bIns="45720" anchor="b"/>
          <a:lstStyle/>
          <a:p>
            <a:pPr eaLnBrk="1" hangingPunct="1"/>
            <a:r>
              <a:rPr lang="en-US" sz="2400" smtClean="0"/>
              <a:t>Complete Database Security</a:t>
            </a: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0" y="733425"/>
            <a:ext cx="9144000" cy="310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3076" name="Picture 6" descr="09023754_banner_v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6458674" y="5588000"/>
            <a:ext cx="218367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400" b="0" dirty="0" smtClean="0">
                <a:solidFill>
                  <a:schemeClr val="bg2"/>
                </a:solidFill>
              </a:rPr>
              <a:t>Thomas </a:t>
            </a:r>
            <a:r>
              <a:rPr lang="en-US" sz="1400" b="0" dirty="0" err="1" smtClean="0">
                <a:solidFill>
                  <a:schemeClr val="bg2"/>
                </a:solidFill>
              </a:rPr>
              <a:t>Kyte</a:t>
            </a:r>
            <a:endParaRPr lang="en-US" sz="1400" b="0" dirty="0">
              <a:solidFill>
                <a:schemeClr val="bg2"/>
              </a:solidFill>
            </a:endParaRPr>
          </a:p>
          <a:p>
            <a:pPr algn="r">
              <a:defRPr/>
            </a:pPr>
            <a:r>
              <a:rPr lang="en-US" sz="1400" b="0" dirty="0" smtClean="0">
                <a:solidFill>
                  <a:schemeClr val="bg2"/>
                </a:solidFill>
              </a:rPr>
              <a:t>http://asktom.oracle.com/</a:t>
            </a:r>
            <a:endParaRPr lang="en-US" sz="1400" b="0" dirty="0">
              <a:solidFill>
                <a:schemeClr val="bg2"/>
              </a:solidFill>
            </a:endParaRPr>
          </a:p>
          <a:p>
            <a:pPr algn="r">
              <a:defRPr/>
            </a:pPr>
            <a:endParaRPr lang="en-US" sz="1400" b="0" dirty="0">
              <a:solidFill>
                <a:schemeClr val="bg2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 b="23215"/>
          <a:stretch>
            <a:fillRect/>
          </a:stretch>
        </p:blipFill>
        <p:spPr bwMode="auto">
          <a:xfrm>
            <a:off x="0" y="1160463"/>
            <a:ext cx="9144000" cy="23812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305550" y="3957638"/>
            <a:ext cx="2057400" cy="1219200"/>
            <a:chOff x="3024" y="2400"/>
            <a:chExt cx="1296" cy="768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24" y="2400"/>
              <a:ext cx="1296" cy="76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US"/>
            </a:p>
          </p:txBody>
        </p:sp>
        <p:pic>
          <p:nvPicPr>
            <p:cNvPr id="9" name="Picture 6" descr="asktom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448"/>
              <a:ext cx="1200" cy="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92"/>
          <p:cNvSpPr>
            <a:spLocks noChangeArrowheads="1"/>
          </p:cNvSpPr>
          <p:nvPr/>
        </p:nvSpPr>
        <p:spPr bwMode="auto">
          <a:xfrm>
            <a:off x="2778125" y="2963863"/>
            <a:ext cx="4378325" cy="900112"/>
          </a:xfrm>
          <a:prstGeom prst="rect">
            <a:avLst/>
          </a:prstGeom>
          <a:solidFill>
            <a:schemeClr val="accent1"/>
          </a:solidFill>
          <a:ln w="2857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60419" name="Picture 12" descr="CMA 5.GIF"/>
          <p:cNvPicPr>
            <a:picLocks/>
          </p:cNvPicPr>
          <p:nvPr/>
        </p:nvPicPr>
        <p:blipFill>
          <a:blip r:embed="rId3" cstate="print"/>
          <a:srcRect r="7451" b="6998"/>
          <a:stretch>
            <a:fillRect/>
          </a:stretch>
        </p:blipFill>
        <p:spPr bwMode="auto">
          <a:xfrm>
            <a:off x="914400" y="1325563"/>
            <a:ext cx="5929313" cy="20208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60420" name="AutoShape 223"/>
          <p:cNvSpPr>
            <a:spLocks noChangeArrowheads="1"/>
          </p:cNvSpPr>
          <p:nvPr/>
        </p:nvSpPr>
        <p:spPr bwMode="auto">
          <a:xfrm rot="10800000">
            <a:off x="2559050" y="2974975"/>
            <a:ext cx="1128713" cy="869950"/>
          </a:xfrm>
          <a:prstGeom prst="homePlate">
            <a:avLst>
              <a:gd name="adj" fmla="val 26646"/>
            </a:avLst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0421" name="AutoShape 218"/>
          <p:cNvSpPr>
            <a:spLocks noChangeArrowheads="1"/>
          </p:cNvSpPr>
          <p:nvPr/>
        </p:nvSpPr>
        <p:spPr bwMode="auto">
          <a:xfrm>
            <a:off x="6813550" y="2978150"/>
            <a:ext cx="1131888" cy="869950"/>
          </a:xfrm>
          <a:prstGeom prst="homePlate">
            <a:avLst>
              <a:gd name="adj" fmla="val 26642"/>
            </a:avLst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0422" name="Rectangle 9"/>
          <p:cNvSpPr>
            <a:spLocks noChangeArrowheads="1"/>
          </p:cNvSpPr>
          <p:nvPr/>
        </p:nvSpPr>
        <p:spPr bwMode="auto">
          <a:xfrm>
            <a:off x="0" y="3981450"/>
            <a:ext cx="9144000" cy="1947863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60423" name="Rectangle 5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8255000" cy="941388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Oracle Configuration Management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Secure Your Database Environment</a:t>
            </a:r>
          </a:p>
        </p:txBody>
      </p:sp>
      <p:sp>
        <p:nvSpPr>
          <p:cNvPr id="60424" name="Rectangle 42"/>
          <p:cNvSpPr>
            <a:spLocks noChangeArrowheads="1"/>
          </p:cNvSpPr>
          <p:nvPr/>
        </p:nvSpPr>
        <p:spPr bwMode="auto">
          <a:xfrm>
            <a:off x="263525" y="4095750"/>
            <a:ext cx="8756650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999" tIns="31999" rIns="63999" bIns="31999">
            <a:spAutoFit/>
          </a:bodyPr>
          <a:lstStyle/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Discover and classify databases into policy groups</a:t>
            </a:r>
          </a:p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Scan databases against 400+ best practices and industry standards, custom enterprise-specific configuration policies</a:t>
            </a:r>
          </a:p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Detect and event prevent unauthorized database configuration changes</a:t>
            </a:r>
          </a:p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Change management dashboards and compliance reports</a:t>
            </a:r>
          </a:p>
        </p:txBody>
      </p:sp>
      <p:sp>
        <p:nvSpPr>
          <p:cNvPr id="60425" name="Text Box 156"/>
          <p:cNvSpPr txBox="1">
            <a:spLocks noChangeArrowheads="1"/>
          </p:cNvSpPr>
          <p:nvPr/>
        </p:nvSpPr>
        <p:spPr bwMode="auto">
          <a:xfrm>
            <a:off x="7642225" y="1670050"/>
            <a:ext cx="744538" cy="274638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Monitor</a:t>
            </a:r>
          </a:p>
        </p:txBody>
      </p:sp>
      <p:sp>
        <p:nvSpPr>
          <p:cNvPr id="60426" name="AutoShape 193"/>
          <p:cNvSpPr>
            <a:spLocks noChangeArrowheads="1"/>
          </p:cNvSpPr>
          <p:nvPr/>
        </p:nvSpPr>
        <p:spPr bwMode="auto">
          <a:xfrm>
            <a:off x="6643688" y="3124200"/>
            <a:ext cx="1131887" cy="566738"/>
          </a:xfrm>
          <a:prstGeom prst="homePlate">
            <a:avLst>
              <a:gd name="adj" fmla="val 30725"/>
            </a:avLst>
          </a:prstGeom>
          <a:solidFill>
            <a:srgbClr val="53708D"/>
          </a:solidFill>
          <a:ln w="1905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0427" name="AutoShape 194"/>
          <p:cNvSpPr>
            <a:spLocks noChangeArrowheads="1"/>
          </p:cNvSpPr>
          <p:nvPr/>
        </p:nvSpPr>
        <p:spPr bwMode="auto">
          <a:xfrm>
            <a:off x="5700713" y="3124200"/>
            <a:ext cx="1131887" cy="566738"/>
          </a:xfrm>
          <a:prstGeom prst="homePlate">
            <a:avLst>
              <a:gd name="adj" fmla="val 30725"/>
            </a:avLst>
          </a:prstGeom>
          <a:solidFill>
            <a:srgbClr val="53708D"/>
          </a:solidFill>
          <a:ln w="1905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0428" name="AutoShape 195"/>
          <p:cNvSpPr>
            <a:spLocks noChangeArrowheads="1"/>
          </p:cNvSpPr>
          <p:nvPr/>
        </p:nvSpPr>
        <p:spPr bwMode="auto">
          <a:xfrm>
            <a:off x="4779963" y="3124200"/>
            <a:ext cx="1131887" cy="566738"/>
          </a:xfrm>
          <a:prstGeom prst="homePlate">
            <a:avLst>
              <a:gd name="adj" fmla="val 30725"/>
            </a:avLst>
          </a:prstGeom>
          <a:solidFill>
            <a:srgbClr val="53708D"/>
          </a:solidFill>
          <a:ln w="1905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0429" name="AutoShape 196"/>
          <p:cNvSpPr>
            <a:spLocks noChangeArrowheads="1"/>
          </p:cNvSpPr>
          <p:nvPr/>
        </p:nvSpPr>
        <p:spPr bwMode="auto">
          <a:xfrm>
            <a:off x="3873500" y="3124200"/>
            <a:ext cx="1131888" cy="566738"/>
          </a:xfrm>
          <a:prstGeom prst="homePlate">
            <a:avLst>
              <a:gd name="adj" fmla="val 30725"/>
            </a:avLst>
          </a:prstGeom>
          <a:solidFill>
            <a:srgbClr val="53708D"/>
          </a:solidFill>
          <a:ln w="1905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0430" name="Text Box 199"/>
          <p:cNvSpPr txBox="1">
            <a:spLocks noChangeArrowheads="1"/>
          </p:cNvSpPr>
          <p:nvPr/>
        </p:nvSpPr>
        <p:spPr bwMode="auto">
          <a:xfrm>
            <a:off x="5849938" y="3186113"/>
            <a:ext cx="933450" cy="458787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>
                <a:solidFill>
                  <a:srgbClr val="FFFFFF"/>
                </a:solidFill>
              </a:rPr>
              <a:t>Configuration</a:t>
            </a:r>
            <a:br>
              <a:rPr lang="en-US" sz="900">
                <a:solidFill>
                  <a:srgbClr val="FFFFFF"/>
                </a:solidFill>
              </a:rPr>
            </a:br>
            <a:r>
              <a:rPr lang="en-US" sz="900">
                <a:solidFill>
                  <a:srgbClr val="FFFFFF"/>
                </a:solidFill>
              </a:rPr>
              <a:t>Management</a:t>
            </a:r>
          </a:p>
          <a:p>
            <a:pPr>
              <a:lnSpc>
                <a:spcPct val="90000"/>
              </a:lnSpc>
            </a:pPr>
            <a:r>
              <a:rPr lang="en-US" sz="900">
                <a:solidFill>
                  <a:srgbClr val="FFFFFF"/>
                </a:solidFill>
              </a:rPr>
              <a:t>&amp; Audit</a:t>
            </a:r>
          </a:p>
        </p:txBody>
      </p:sp>
      <p:sp>
        <p:nvSpPr>
          <p:cNvPr id="60431" name="Text Box 200"/>
          <p:cNvSpPr txBox="1">
            <a:spLocks noChangeArrowheads="1"/>
          </p:cNvSpPr>
          <p:nvPr/>
        </p:nvSpPr>
        <p:spPr bwMode="auto">
          <a:xfrm>
            <a:off x="4975225" y="3246438"/>
            <a:ext cx="882650" cy="336550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>
                <a:solidFill>
                  <a:srgbClr val="FFFFFF"/>
                </a:solidFill>
              </a:rPr>
              <a:t>Vulnerability</a:t>
            </a:r>
          </a:p>
          <a:p>
            <a:pPr>
              <a:lnSpc>
                <a:spcPct val="90000"/>
              </a:lnSpc>
            </a:pPr>
            <a:r>
              <a:rPr lang="en-US" sz="900">
                <a:solidFill>
                  <a:srgbClr val="FFFFFF"/>
                </a:solidFill>
              </a:rPr>
              <a:t>Management</a:t>
            </a:r>
          </a:p>
        </p:txBody>
      </p:sp>
      <p:sp>
        <p:nvSpPr>
          <p:cNvPr id="60432" name="AutoShape 201"/>
          <p:cNvSpPr>
            <a:spLocks noChangeArrowheads="1"/>
          </p:cNvSpPr>
          <p:nvPr/>
        </p:nvSpPr>
        <p:spPr bwMode="auto">
          <a:xfrm>
            <a:off x="6051550" y="2913063"/>
            <a:ext cx="1039813" cy="261937"/>
          </a:xfrm>
          <a:prstGeom prst="rightArrow">
            <a:avLst>
              <a:gd name="adj1" fmla="val 61111"/>
              <a:gd name="adj2" fmla="val 86359"/>
            </a:avLst>
          </a:prstGeom>
          <a:solidFill>
            <a:schemeClr val="accent1"/>
          </a:solidFill>
          <a:ln w="1905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274320" anchor="ctr"/>
          <a:lstStyle/>
          <a:p>
            <a:r>
              <a:rPr lang="en-US" sz="900">
                <a:solidFill>
                  <a:srgbClr val="FFFFFF"/>
                </a:solidFill>
              </a:rPr>
              <a:t>Fix</a:t>
            </a:r>
          </a:p>
        </p:txBody>
      </p:sp>
      <p:sp>
        <p:nvSpPr>
          <p:cNvPr id="60433" name="Text Box 202"/>
          <p:cNvSpPr txBox="1">
            <a:spLocks noChangeArrowheads="1"/>
          </p:cNvSpPr>
          <p:nvPr/>
        </p:nvSpPr>
        <p:spPr bwMode="auto">
          <a:xfrm>
            <a:off x="6838950" y="3246438"/>
            <a:ext cx="768350" cy="336550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>
                <a:solidFill>
                  <a:srgbClr val="FFFFFF"/>
                </a:solidFill>
              </a:rPr>
              <a:t>Analysis &amp;</a:t>
            </a:r>
          </a:p>
          <a:p>
            <a:pPr>
              <a:lnSpc>
                <a:spcPct val="90000"/>
              </a:lnSpc>
            </a:pPr>
            <a:r>
              <a:rPr lang="en-US" sz="900">
                <a:solidFill>
                  <a:srgbClr val="FFFFFF"/>
                </a:solidFill>
              </a:rPr>
              <a:t>Analytics</a:t>
            </a:r>
          </a:p>
        </p:txBody>
      </p:sp>
      <p:sp>
        <p:nvSpPr>
          <p:cNvPr id="60434" name="AutoShape 203"/>
          <p:cNvSpPr>
            <a:spLocks noChangeArrowheads="1"/>
          </p:cNvSpPr>
          <p:nvPr/>
        </p:nvSpPr>
        <p:spPr bwMode="auto">
          <a:xfrm>
            <a:off x="5360988" y="2913063"/>
            <a:ext cx="996950" cy="261937"/>
          </a:xfrm>
          <a:prstGeom prst="rightArrow">
            <a:avLst>
              <a:gd name="adj1" fmla="val 61111"/>
              <a:gd name="adj2" fmla="val 82800"/>
            </a:avLst>
          </a:prstGeom>
          <a:solidFill>
            <a:schemeClr val="accent1"/>
          </a:solidFill>
          <a:ln w="1905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274320" anchor="ctr"/>
          <a:lstStyle/>
          <a:p>
            <a:r>
              <a:rPr lang="en-US" sz="900">
                <a:solidFill>
                  <a:srgbClr val="FFFFFF"/>
                </a:solidFill>
              </a:rPr>
              <a:t>Prioritize</a:t>
            </a:r>
          </a:p>
        </p:txBody>
      </p:sp>
      <p:sp>
        <p:nvSpPr>
          <p:cNvPr id="60435" name="Text Box 204"/>
          <p:cNvSpPr txBox="1">
            <a:spLocks noChangeArrowheads="1"/>
          </p:cNvSpPr>
          <p:nvPr/>
        </p:nvSpPr>
        <p:spPr bwMode="auto">
          <a:xfrm>
            <a:off x="4014788" y="3246438"/>
            <a:ext cx="882650" cy="336550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>
                <a:solidFill>
                  <a:srgbClr val="FFFFFF"/>
                </a:solidFill>
              </a:rPr>
              <a:t>Policy</a:t>
            </a:r>
            <a:br>
              <a:rPr lang="en-US" sz="900">
                <a:solidFill>
                  <a:srgbClr val="FFFFFF"/>
                </a:solidFill>
              </a:rPr>
            </a:br>
            <a:r>
              <a:rPr lang="en-US" sz="900">
                <a:solidFill>
                  <a:srgbClr val="FFFFFF"/>
                </a:solidFill>
              </a:rPr>
              <a:t>Management</a:t>
            </a:r>
          </a:p>
        </p:txBody>
      </p:sp>
      <p:sp>
        <p:nvSpPr>
          <p:cNvPr id="60436" name="AutoShape 205"/>
          <p:cNvSpPr>
            <a:spLocks noChangeArrowheads="1"/>
          </p:cNvSpPr>
          <p:nvPr/>
        </p:nvSpPr>
        <p:spPr bwMode="auto">
          <a:xfrm>
            <a:off x="4598988" y="2913063"/>
            <a:ext cx="992187" cy="261937"/>
          </a:xfrm>
          <a:prstGeom prst="rightArrow">
            <a:avLst>
              <a:gd name="adj1" fmla="val 61111"/>
              <a:gd name="adj2" fmla="val 82404"/>
            </a:avLst>
          </a:prstGeom>
          <a:solidFill>
            <a:schemeClr val="accent1"/>
          </a:solidFill>
          <a:ln w="1905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274320" anchor="ctr"/>
          <a:lstStyle/>
          <a:p>
            <a:r>
              <a:rPr lang="en-US" sz="900">
                <a:solidFill>
                  <a:srgbClr val="FFFFFF"/>
                </a:solidFill>
              </a:rPr>
              <a:t>Assess</a:t>
            </a:r>
          </a:p>
        </p:txBody>
      </p:sp>
      <p:sp>
        <p:nvSpPr>
          <p:cNvPr id="60437" name="AutoShape 206"/>
          <p:cNvSpPr>
            <a:spLocks noChangeArrowheads="1"/>
          </p:cNvSpPr>
          <p:nvPr/>
        </p:nvSpPr>
        <p:spPr bwMode="auto">
          <a:xfrm>
            <a:off x="3771900" y="2913063"/>
            <a:ext cx="1095375" cy="261937"/>
          </a:xfrm>
          <a:prstGeom prst="rightArrow">
            <a:avLst>
              <a:gd name="adj1" fmla="val 61111"/>
              <a:gd name="adj2" fmla="val 90974"/>
            </a:avLst>
          </a:prstGeom>
          <a:solidFill>
            <a:schemeClr val="accent1"/>
          </a:solidFill>
          <a:ln w="1905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274320" anchor="ctr"/>
          <a:lstStyle/>
          <a:p>
            <a:r>
              <a:rPr lang="en-US" sz="900">
                <a:solidFill>
                  <a:srgbClr val="FFFFFF"/>
                </a:solidFill>
              </a:rPr>
              <a:t>Classify</a:t>
            </a:r>
          </a:p>
        </p:txBody>
      </p:sp>
      <p:sp>
        <p:nvSpPr>
          <p:cNvPr id="60438" name="Text Box 211"/>
          <p:cNvSpPr txBox="1">
            <a:spLocks noChangeArrowheads="1"/>
          </p:cNvSpPr>
          <p:nvPr/>
        </p:nvSpPr>
        <p:spPr bwMode="auto">
          <a:xfrm>
            <a:off x="7070725" y="2933700"/>
            <a:ext cx="603250" cy="228600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900">
                <a:solidFill>
                  <a:srgbClr val="FFFFFF"/>
                </a:solidFill>
              </a:rPr>
              <a:t>Monitor</a:t>
            </a:r>
          </a:p>
        </p:txBody>
      </p:sp>
      <p:grpSp>
        <p:nvGrpSpPr>
          <p:cNvPr id="2" name="Group 222"/>
          <p:cNvGrpSpPr>
            <a:grpSpLocks/>
          </p:cNvGrpSpPr>
          <p:nvPr/>
        </p:nvGrpSpPr>
        <p:grpSpPr bwMode="auto">
          <a:xfrm>
            <a:off x="2741613" y="3124200"/>
            <a:ext cx="1327150" cy="569913"/>
            <a:chOff x="2213" y="1926"/>
            <a:chExt cx="836" cy="359"/>
          </a:xfrm>
        </p:grpSpPr>
        <p:sp>
          <p:nvSpPr>
            <p:cNvPr id="60446" name="AutoShape 197"/>
            <p:cNvSpPr>
              <a:spLocks noChangeArrowheads="1"/>
            </p:cNvSpPr>
            <p:nvPr/>
          </p:nvSpPr>
          <p:spPr bwMode="auto">
            <a:xfrm>
              <a:off x="2337" y="1926"/>
              <a:ext cx="712" cy="357"/>
            </a:xfrm>
            <a:prstGeom prst="homePlate">
              <a:avLst>
                <a:gd name="adj" fmla="val 30682"/>
              </a:avLst>
            </a:prstGeom>
            <a:solidFill>
              <a:srgbClr val="53708D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47" name="AutoShape 220"/>
            <p:cNvSpPr>
              <a:spLocks noChangeArrowheads="1"/>
            </p:cNvSpPr>
            <p:nvPr/>
          </p:nvSpPr>
          <p:spPr bwMode="auto">
            <a:xfrm rot="10800000">
              <a:off x="2213" y="1928"/>
              <a:ext cx="712" cy="357"/>
            </a:xfrm>
            <a:prstGeom prst="homePlate">
              <a:avLst>
                <a:gd name="adj" fmla="val 30682"/>
              </a:avLst>
            </a:prstGeom>
            <a:solidFill>
              <a:srgbClr val="53708D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48" name="Rectangle 221"/>
            <p:cNvSpPr>
              <a:spLocks noChangeArrowheads="1"/>
            </p:cNvSpPr>
            <p:nvPr/>
          </p:nvSpPr>
          <p:spPr bwMode="auto">
            <a:xfrm>
              <a:off x="2858" y="1938"/>
              <a:ext cx="74" cy="340"/>
            </a:xfrm>
            <a:prstGeom prst="rect">
              <a:avLst/>
            </a:prstGeom>
            <a:solidFill>
              <a:srgbClr val="53708D"/>
            </a:solidFill>
            <a:ln w="28575" algn="ctr">
              <a:noFill/>
              <a:miter lim="800000"/>
              <a:headEnd/>
              <a:tailEnd/>
            </a:ln>
          </p:spPr>
          <p:txBody>
            <a:bodyPr wrap="none" lIns="27432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0440" name="AutoShape 207"/>
          <p:cNvSpPr>
            <a:spLocks noChangeArrowheads="1"/>
          </p:cNvSpPr>
          <p:nvPr/>
        </p:nvSpPr>
        <p:spPr bwMode="auto">
          <a:xfrm>
            <a:off x="2919413" y="2913063"/>
            <a:ext cx="1046162" cy="261937"/>
          </a:xfrm>
          <a:prstGeom prst="rightArrow">
            <a:avLst>
              <a:gd name="adj1" fmla="val 61111"/>
              <a:gd name="adj2" fmla="val 86887"/>
            </a:avLst>
          </a:prstGeom>
          <a:solidFill>
            <a:schemeClr val="accent1"/>
          </a:solidFill>
          <a:ln w="1905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274320" anchor="ctr"/>
          <a:lstStyle/>
          <a:p>
            <a:r>
              <a:rPr lang="en-US" sz="900">
                <a:solidFill>
                  <a:srgbClr val="FFFFFF"/>
                </a:solidFill>
              </a:rPr>
              <a:t>Discover</a:t>
            </a:r>
          </a:p>
        </p:txBody>
      </p:sp>
      <p:sp>
        <p:nvSpPr>
          <p:cNvPr id="60441" name="Text Box 198"/>
          <p:cNvSpPr txBox="1">
            <a:spLocks noChangeArrowheads="1"/>
          </p:cNvSpPr>
          <p:nvPr/>
        </p:nvSpPr>
        <p:spPr bwMode="auto">
          <a:xfrm>
            <a:off x="2952750" y="3236913"/>
            <a:ext cx="882650" cy="336550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>
                <a:solidFill>
                  <a:srgbClr val="FFFFFF"/>
                </a:solidFill>
              </a:rPr>
              <a:t>Asset</a:t>
            </a:r>
            <a:br>
              <a:rPr lang="en-US" sz="900">
                <a:solidFill>
                  <a:srgbClr val="FFFFFF"/>
                </a:solidFill>
              </a:rPr>
            </a:br>
            <a:r>
              <a:rPr lang="en-US" sz="900">
                <a:solidFill>
                  <a:srgbClr val="FFFFFF"/>
                </a:solidFill>
              </a:rPr>
              <a:t>Management</a:t>
            </a:r>
          </a:p>
        </p:txBody>
      </p:sp>
      <p:grpSp>
        <p:nvGrpSpPr>
          <p:cNvPr id="3" name="Group 208"/>
          <p:cNvGrpSpPr>
            <a:grpSpLocks/>
          </p:cNvGrpSpPr>
          <p:nvPr/>
        </p:nvGrpSpPr>
        <p:grpSpPr bwMode="auto">
          <a:xfrm>
            <a:off x="2935288" y="2909888"/>
            <a:ext cx="257175" cy="260350"/>
            <a:chOff x="432" y="844"/>
            <a:chExt cx="284" cy="287"/>
          </a:xfrm>
        </p:grpSpPr>
        <p:sp>
          <p:nvSpPr>
            <p:cNvPr id="60444" name="AutoShape 209"/>
            <p:cNvSpPr>
              <a:spLocks noChangeArrowheads="1"/>
            </p:cNvSpPr>
            <p:nvPr/>
          </p:nvSpPr>
          <p:spPr bwMode="auto">
            <a:xfrm rot="5400000">
              <a:off x="448" y="864"/>
              <a:ext cx="287" cy="2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45" name="Rectangle 210"/>
            <p:cNvSpPr>
              <a:spLocks noChangeArrowheads="1"/>
            </p:cNvSpPr>
            <p:nvPr/>
          </p:nvSpPr>
          <p:spPr bwMode="auto">
            <a:xfrm>
              <a:off x="432" y="915"/>
              <a:ext cx="64" cy="156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112"/>
          <p:cNvSpPr>
            <a:spLocks noChangeShapeType="1"/>
          </p:cNvSpPr>
          <p:nvPr/>
        </p:nvSpPr>
        <p:spPr bwMode="auto">
          <a:xfrm>
            <a:off x="3771900" y="2152650"/>
            <a:ext cx="0" cy="390525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/>
          <a:lstStyle/>
          <a:p>
            <a:pPr algn="l"/>
            <a:endParaRPr lang="en-US" sz="1800" b="0">
              <a:solidFill>
                <a:srgbClr val="000000"/>
              </a:solidFill>
              <a:latin typeface="Gill Sans" pitchFamily="34" charset="0"/>
            </a:endParaRPr>
          </a:p>
        </p:txBody>
      </p:sp>
      <p:sp>
        <p:nvSpPr>
          <p:cNvPr id="59395" name="Line 133"/>
          <p:cNvSpPr>
            <a:spLocks noChangeShapeType="1"/>
          </p:cNvSpPr>
          <p:nvPr/>
        </p:nvSpPr>
        <p:spPr bwMode="auto">
          <a:xfrm>
            <a:off x="4981575" y="2152650"/>
            <a:ext cx="0" cy="390525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/>
          <a:lstStyle/>
          <a:p>
            <a:pPr algn="l"/>
            <a:endParaRPr lang="en-US" sz="1800" b="0">
              <a:solidFill>
                <a:srgbClr val="000000"/>
              </a:solidFill>
              <a:latin typeface="Gill Sans" pitchFamily="34" charset="0"/>
            </a:endParaRPr>
          </a:p>
        </p:txBody>
      </p:sp>
      <p:sp>
        <p:nvSpPr>
          <p:cNvPr id="59396" name="Line 134"/>
          <p:cNvSpPr>
            <a:spLocks noChangeShapeType="1"/>
          </p:cNvSpPr>
          <p:nvPr/>
        </p:nvSpPr>
        <p:spPr bwMode="auto">
          <a:xfrm>
            <a:off x="5724525" y="2152650"/>
            <a:ext cx="0" cy="390525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/>
          <a:lstStyle/>
          <a:p>
            <a:pPr algn="l"/>
            <a:endParaRPr lang="en-US" sz="1800" b="0">
              <a:solidFill>
                <a:srgbClr val="000000"/>
              </a:solidFill>
              <a:latin typeface="Gill Sans" pitchFamily="34" charset="0"/>
            </a:endParaRPr>
          </a:p>
        </p:txBody>
      </p:sp>
      <p:sp>
        <p:nvSpPr>
          <p:cNvPr id="59397" name="Rectangle 9"/>
          <p:cNvSpPr>
            <a:spLocks noChangeArrowheads="1"/>
          </p:cNvSpPr>
          <p:nvPr/>
        </p:nvSpPr>
        <p:spPr bwMode="auto">
          <a:xfrm>
            <a:off x="0" y="3981450"/>
            <a:ext cx="9144000" cy="1947863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593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Oracle Total Recall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Track Changes to Sensitive Data</a:t>
            </a:r>
          </a:p>
        </p:txBody>
      </p:sp>
      <p:sp>
        <p:nvSpPr>
          <p:cNvPr id="59399" name="Text Box 13"/>
          <p:cNvSpPr txBox="1">
            <a:spLocks noChangeArrowheads="1"/>
          </p:cNvSpPr>
          <p:nvPr/>
        </p:nvSpPr>
        <p:spPr bwMode="auto">
          <a:xfrm>
            <a:off x="3295650" y="1460500"/>
            <a:ext cx="4953000" cy="78263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lIns="365760" tIns="137160" rIns="365760" bIns="13716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sz="1400" b="0">
                <a:solidFill>
                  <a:srgbClr val="777777"/>
                </a:solidFill>
              </a:rPr>
              <a:t>select salary from emp AS OF TIMESTAMP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sz="1400" b="0">
                <a:solidFill>
                  <a:srgbClr val="777777"/>
                </a:solidFill>
              </a:rPr>
              <a:t>'02-MAY-09 12.00 AM‘ where emp.title = ‘admin’ </a:t>
            </a:r>
          </a:p>
        </p:txBody>
      </p:sp>
      <p:sp>
        <p:nvSpPr>
          <p:cNvPr id="59400" name="Rectangle 42"/>
          <p:cNvSpPr>
            <a:spLocks noChangeArrowheads="1"/>
          </p:cNvSpPr>
          <p:nvPr/>
        </p:nvSpPr>
        <p:spPr bwMode="auto">
          <a:xfrm>
            <a:off x="425450" y="4371975"/>
            <a:ext cx="7178675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999" tIns="31999" rIns="63999" bIns="31999">
            <a:spAutoFit/>
          </a:bodyPr>
          <a:lstStyle/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r>
              <a:rPr lang="en-US" sz="1800" b="0">
                <a:solidFill>
                  <a:srgbClr val="000000"/>
                </a:solidFill>
              </a:rPr>
              <a:t>Transparently track application data changes over time</a:t>
            </a:r>
          </a:p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r>
              <a:rPr lang="en-US" sz="1800" b="0">
                <a:solidFill>
                  <a:srgbClr val="000000"/>
                </a:solidFill>
              </a:rPr>
              <a:t>Efficient, tamper-resistant storage of archives in the database</a:t>
            </a:r>
          </a:p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r>
              <a:rPr lang="en-US" sz="1800" b="0">
                <a:solidFill>
                  <a:srgbClr val="000000"/>
                </a:solidFill>
              </a:rPr>
              <a:t>Real-time access to historical application data using SQL</a:t>
            </a:r>
          </a:p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r>
              <a:rPr lang="en-US" sz="1800" b="0">
                <a:solidFill>
                  <a:srgbClr val="000000"/>
                </a:solidFill>
              </a:rPr>
              <a:t>Simplified incident forensics and recovery</a:t>
            </a:r>
          </a:p>
        </p:txBody>
      </p:sp>
      <p:pic>
        <p:nvPicPr>
          <p:cNvPr id="59401" name="Picture 109" descr="db-op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075" y="1736725"/>
            <a:ext cx="18653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2" name="Freeform 111"/>
          <p:cNvSpPr>
            <a:spLocks/>
          </p:cNvSpPr>
          <p:nvPr/>
        </p:nvSpPr>
        <p:spPr bwMode="auto">
          <a:xfrm>
            <a:off x="2581275" y="2533650"/>
            <a:ext cx="4619625" cy="971550"/>
          </a:xfrm>
          <a:custGeom>
            <a:avLst/>
            <a:gdLst>
              <a:gd name="T0" fmla="*/ 0 w 2910"/>
              <a:gd name="T1" fmla="*/ 0 h 612"/>
              <a:gd name="T2" fmla="*/ 2147483647 w 2910"/>
              <a:gd name="T3" fmla="*/ 2147483647 h 612"/>
              <a:gd name="T4" fmla="*/ 2147483647 w 2910"/>
              <a:gd name="T5" fmla="*/ 2147483647 h 612"/>
              <a:gd name="T6" fmla="*/ 2147483647 w 2910"/>
              <a:gd name="T7" fmla="*/ 2147483647 h 612"/>
              <a:gd name="T8" fmla="*/ 2147483647 w 2910"/>
              <a:gd name="T9" fmla="*/ 2147483647 h 612"/>
              <a:gd name="T10" fmla="*/ 0 w 2910"/>
              <a:gd name="T11" fmla="*/ 2147483647 h 612"/>
              <a:gd name="T12" fmla="*/ 0 w 2910"/>
              <a:gd name="T13" fmla="*/ 0 h 6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10"/>
              <a:gd name="T22" fmla="*/ 0 h 612"/>
              <a:gd name="T23" fmla="*/ 2910 w 2910"/>
              <a:gd name="T24" fmla="*/ 612 h 6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10" h="612">
                <a:moveTo>
                  <a:pt x="0" y="0"/>
                </a:moveTo>
                <a:lnTo>
                  <a:pt x="306" y="48"/>
                </a:lnTo>
                <a:lnTo>
                  <a:pt x="2910" y="48"/>
                </a:lnTo>
                <a:lnTo>
                  <a:pt x="2910" y="612"/>
                </a:lnTo>
                <a:lnTo>
                  <a:pt x="318" y="606"/>
                </a:lnTo>
                <a:lnTo>
                  <a:pt x="0" y="55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B4B4B4"/>
              </a:gs>
              <a:gs pos="100000">
                <a:srgbClr val="ECECEC"/>
              </a:gs>
            </a:gsLst>
            <a:lin ang="0" scaled="1"/>
          </a:gradFill>
          <a:ln w="19050" cap="flat" cmpd="sng">
            <a:solidFill>
              <a:srgbClr val="B2B2B2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pPr algn="l"/>
            <a:endParaRPr lang="en-US" sz="1800" b="0">
              <a:solidFill>
                <a:srgbClr val="000000"/>
              </a:solidFill>
              <a:latin typeface="Gill Sans" pitchFamily="34" charset="0"/>
            </a:endParaRP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2876550" y="2263775"/>
            <a:ext cx="4295775" cy="1336675"/>
            <a:chOff x="1998" y="1462"/>
            <a:chExt cx="2706" cy="842"/>
          </a:xfrm>
        </p:grpSpPr>
        <p:pic>
          <p:nvPicPr>
            <p:cNvPr id="21595" name="Picture 91" descr="table"/>
            <p:cNvPicPr>
              <a:picLocks noChangeAspect="1" noChangeArrowheads="1"/>
            </p:cNvPicPr>
            <p:nvPr/>
          </p:nvPicPr>
          <p:blipFill>
            <a:blip r:embed="rId4" cstate="print">
              <a:lum bright="24000" contrast="-30000"/>
              <a:grayscl/>
            </a:blip>
            <a:srcRect/>
            <a:stretch>
              <a:fillRect/>
            </a:stretch>
          </p:blipFill>
          <p:spPr bwMode="auto">
            <a:xfrm>
              <a:off x="1998" y="1642"/>
              <a:ext cx="505" cy="662"/>
            </a:xfrm>
            <a:prstGeom prst="rect">
              <a:avLst/>
            </a:prstGeom>
            <a:noFill/>
            <a:effectLst>
              <a:outerShdw dist="40161" dir="11906097" algn="ctr" rotWithShape="0">
                <a:srgbClr val="717171">
                  <a:alpha val="50000"/>
                </a:srgbClr>
              </a:outerShdw>
            </a:effectLst>
          </p:spPr>
        </p:pic>
        <p:grpSp>
          <p:nvGrpSpPr>
            <p:cNvPr id="3" name="Group 106"/>
            <p:cNvGrpSpPr>
              <a:grpSpLocks/>
            </p:cNvGrpSpPr>
            <p:nvPr/>
          </p:nvGrpSpPr>
          <p:grpSpPr bwMode="auto">
            <a:xfrm>
              <a:off x="2275" y="1462"/>
              <a:ext cx="505" cy="662"/>
              <a:chOff x="2275" y="1462"/>
              <a:chExt cx="505" cy="662"/>
            </a:xfrm>
          </p:grpSpPr>
          <p:pic>
            <p:nvPicPr>
              <p:cNvPr id="21580" name="Picture 76" descr="table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18000"/>
              </a:blip>
              <a:srcRect/>
              <a:stretch>
                <a:fillRect/>
              </a:stretch>
            </p:blipFill>
            <p:spPr bwMode="auto">
              <a:xfrm>
                <a:off x="2275" y="1462"/>
                <a:ext cx="505" cy="662"/>
              </a:xfrm>
              <a:prstGeom prst="rect">
                <a:avLst/>
              </a:prstGeom>
              <a:noFill/>
              <a:effectLst>
                <a:outerShdw dist="38100" dir="10800000" algn="ctr" rotWithShape="0">
                  <a:srgbClr val="717171">
                    <a:alpha val="50000"/>
                  </a:srgbClr>
                </a:outerShdw>
              </a:effectLst>
            </p:spPr>
          </p:pic>
          <p:sp>
            <p:nvSpPr>
              <p:cNvPr id="59423" name="Freeform 102"/>
              <p:cNvSpPr>
                <a:spLocks/>
              </p:cNvSpPr>
              <p:nvPr/>
            </p:nvSpPr>
            <p:spPr bwMode="auto">
              <a:xfrm>
                <a:off x="2469" y="1728"/>
                <a:ext cx="69" cy="108"/>
              </a:xfrm>
              <a:custGeom>
                <a:avLst/>
                <a:gdLst>
                  <a:gd name="T0" fmla="*/ 0 w 69"/>
                  <a:gd name="T1" fmla="*/ 36 h 108"/>
                  <a:gd name="T2" fmla="*/ 0 w 69"/>
                  <a:gd name="T3" fmla="*/ 108 h 108"/>
                  <a:gd name="T4" fmla="*/ 69 w 69"/>
                  <a:gd name="T5" fmla="*/ 72 h 108"/>
                  <a:gd name="T6" fmla="*/ 69 w 69"/>
                  <a:gd name="T7" fmla="*/ 0 h 108"/>
                  <a:gd name="T8" fmla="*/ 0 w 69"/>
                  <a:gd name="T9" fmla="*/ 36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08"/>
                  <a:gd name="T17" fmla="*/ 69 w 69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08">
                    <a:moveTo>
                      <a:pt x="0" y="36"/>
                    </a:moveTo>
                    <a:lnTo>
                      <a:pt x="0" y="108"/>
                    </a:lnTo>
                    <a:lnTo>
                      <a:pt x="69" y="72"/>
                    </a:lnTo>
                    <a:lnTo>
                      <a:pt x="69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Gill Sans" pitchFamily="34" charset="0"/>
                </a:endParaRPr>
              </a:p>
            </p:txBody>
          </p:sp>
        </p:grpSp>
        <p:pic>
          <p:nvPicPr>
            <p:cNvPr id="21597" name="Picture 93" descr="table"/>
            <p:cNvPicPr>
              <a:picLocks noChangeAspect="1" noChangeArrowheads="1"/>
            </p:cNvPicPr>
            <p:nvPr/>
          </p:nvPicPr>
          <p:blipFill>
            <a:blip r:embed="rId4" cstate="print">
              <a:lum bright="24000" contrast="-30000"/>
              <a:grayscl/>
            </a:blip>
            <a:srcRect/>
            <a:stretch>
              <a:fillRect/>
            </a:stretch>
          </p:blipFill>
          <p:spPr bwMode="auto">
            <a:xfrm>
              <a:off x="2473" y="1636"/>
              <a:ext cx="505" cy="6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40161" dir="11906097" algn="ctr" rotWithShape="0">
                <a:srgbClr val="717171">
                  <a:alpha val="50000"/>
                </a:srgbClr>
              </a:outerShdw>
            </a:effectLst>
          </p:spPr>
        </p:pic>
        <p:pic>
          <p:nvPicPr>
            <p:cNvPr id="21598" name="Picture 94" descr="table"/>
            <p:cNvPicPr>
              <a:picLocks noChangeAspect="1" noChangeArrowheads="1"/>
            </p:cNvPicPr>
            <p:nvPr/>
          </p:nvPicPr>
          <p:blipFill>
            <a:blip r:embed="rId4" cstate="print">
              <a:lum bright="24000" contrast="-30000"/>
              <a:grayscl/>
            </a:blip>
            <a:srcRect/>
            <a:stretch>
              <a:fillRect/>
            </a:stretch>
          </p:blipFill>
          <p:spPr bwMode="auto">
            <a:xfrm>
              <a:off x="2678" y="1636"/>
              <a:ext cx="505" cy="6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40161" dir="11906097" algn="ctr" rotWithShape="0">
                <a:srgbClr val="717171">
                  <a:alpha val="50000"/>
                </a:srgbClr>
              </a:outerShdw>
            </a:effectLst>
          </p:spPr>
        </p:pic>
        <p:pic>
          <p:nvPicPr>
            <p:cNvPr id="21599" name="Picture 95" descr="table"/>
            <p:cNvPicPr>
              <a:picLocks noChangeAspect="1" noChangeArrowheads="1"/>
            </p:cNvPicPr>
            <p:nvPr/>
          </p:nvPicPr>
          <p:blipFill>
            <a:blip r:embed="rId4" cstate="print">
              <a:lum bright="24000" contrast="-30000"/>
              <a:grayscl/>
            </a:blip>
            <a:srcRect/>
            <a:stretch>
              <a:fillRect/>
            </a:stretch>
          </p:blipFill>
          <p:spPr bwMode="auto">
            <a:xfrm>
              <a:off x="2882" y="1636"/>
              <a:ext cx="505" cy="6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40161" dir="11906097" algn="ctr" rotWithShape="0">
                <a:srgbClr val="717171">
                  <a:alpha val="50000"/>
                </a:srgbClr>
              </a:outerShdw>
            </a:effectLst>
          </p:spPr>
        </p:pic>
        <p:grpSp>
          <p:nvGrpSpPr>
            <p:cNvPr id="4" name="Group 107"/>
            <p:cNvGrpSpPr>
              <a:grpSpLocks/>
            </p:cNvGrpSpPr>
            <p:nvPr/>
          </p:nvGrpSpPr>
          <p:grpSpPr bwMode="auto">
            <a:xfrm>
              <a:off x="3069" y="1462"/>
              <a:ext cx="505" cy="662"/>
              <a:chOff x="3069" y="1462"/>
              <a:chExt cx="505" cy="662"/>
            </a:xfrm>
          </p:grpSpPr>
          <p:pic>
            <p:nvPicPr>
              <p:cNvPr id="21600" name="Picture 96" descr="table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18000"/>
              </a:blip>
              <a:srcRect/>
              <a:stretch>
                <a:fillRect/>
              </a:stretch>
            </p:blipFill>
            <p:spPr bwMode="auto">
              <a:xfrm>
                <a:off x="3069" y="1462"/>
                <a:ext cx="505" cy="66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8100" dir="10800000" algn="ctr" rotWithShape="0">
                  <a:srgbClr val="717171">
                    <a:alpha val="50000"/>
                  </a:srgbClr>
                </a:outerShdw>
              </a:effectLst>
            </p:spPr>
          </p:pic>
          <p:sp>
            <p:nvSpPr>
              <p:cNvPr id="59420" name="Freeform 103"/>
              <p:cNvSpPr>
                <a:spLocks/>
              </p:cNvSpPr>
              <p:nvPr/>
            </p:nvSpPr>
            <p:spPr bwMode="auto">
              <a:xfrm>
                <a:off x="3324" y="1695"/>
                <a:ext cx="69" cy="108"/>
              </a:xfrm>
              <a:custGeom>
                <a:avLst/>
                <a:gdLst>
                  <a:gd name="T0" fmla="*/ 0 w 69"/>
                  <a:gd name="T1" fmla="*/ 36 h 108"/>
                  <a:gd name="T2" fmla="*/ 0 w 69"/>
                  <a:gd name="T3" fmla="*/ 108 h 108"/>
                  <a:gd name="T4" fmla="*/ 69 w 69"/>
                  <a:gd name="T5" fmla="*/ 72 h 108"/>
                  <a:gd name="T6" fmla="*/ 69 w 69"/>
                  <a:gd name="T7" fmla="*/ 0 h 108"/>
                  <a:gd name="T8" fmla="*/ 0 w 69"/>
                  <a:gd name="T9" fmla="*/ 36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08"/>
                  <a:gd name="T17" fmla="*/ 69 w 69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08">
                    <a:moveTo>
                      <a:pt x="0" y="36"/>
                    </a:moveTo>
                    <a:lnTo>
                      <a:pt x="0" y="108"/>
                    </a:lnTo>
                    <a:lnTo>
                      <a:pt x="69" y="72"/>
                    </a:lnTo>
                    <a:lnTo>
                      <a:pt x="69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Gill Sans" pitchFamily="34" charset="0"/>
                </a:endParaRPr>
              </a:p>
            </p:txBody>
          </p:sp>
          <p:sp>
            <p:nvSpPr>
              <p:cNvPr id="59421" name="Freeform 104"/>
              <p:cNvSpPr>
                <a:spLocks/>
              </p:cNvSpPr>
              <p:nvPr/>
            </p:nvSpPr>
            <p:spPr bwMode="auto">
              <a:xfrm>
                <a:off x="3195" y="1902"/>
                <a:ext cx="69" cy="108"/>
              </a:xfrm>
              <a:custGeom>
                <a:avLst/>
                <a:gdLst>
                  <a:gd name="T0" fmla="*/ 0 w 69"/>
                  <a:gd name="T1" fmla="*/ 36 h 108"/>
                  <a:gd name="T2" fmla="*/ 0 w 69"/>
                  <a:gd name="T3" fmla="*/ 108 h 108"/>
                  <a:gd name="T4" fmla="*/ 69 w 69"/>
                  <a:gd name="T5" fmla="*/ 72 h 108"/>
                  <a:gd name="T6" fmla="*/ 69 w 69"/>
                  <a:gd name="T7" fmla="*/ 0 h 108"/>
                  <a:gd name="T8" fmla="*/ 0 w 69"/>
                  <a:gd name="T9" fmla="*/ 36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08"/>
                  <a:gd name="T17" fmla="*/ 69 w 69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08">
                    <a:moveTo>
                      <a:pt x="0" y="36"/>
                    </a:moveTo>
                    <a:lnTo>
                      <a:pt x="0" y="108"/>
                    </a:lnTo>
                    <a:lnTo>
                      <a:pt x="69" y="72"/>
                    </a:lnTo>
                    <a:lnTo>
                      <a:pt x="69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Gill Sans" pitchFamily="34" charset="0"/>
                </a:endParaRPr>
              </a:p>
            </p:txBody>
          </p:sp>
        </p:grpSp>
        <p:sp>
          <p:nvSpPr>
            <p:cNvPr id="21601" name="AutoShape 97" descr="table"/>
            <p:cNvSpPr>
              <a:spLocks noChangeAspect="1" noChangeArrowheads="1"/>
            </p:cNvSpPr>
            <p:nvPr/>
          </p:nvSpPr>
          <p:spPr bwMode="auto">
            <a:xfrm>
              <a:off x="3345" y="1636"/>
              <a:ext cx="505" cy="6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40161" dir="11906097" algn="ctr" rotWithShape="0">
                <a:srgbClr val="D3D3D3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/>
              </a:endParaRPr>
            </a:p>
          </p:txBody>
        </p:sp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3538" y="1462"/>
              <a:ext cx="505" cy="662"/>
              <a:chOff x="3538" y="1462"/>
              <a:chExt cx="505" cy="662"/>
            </a:xfrm>
          </p:grpSpPr>
          <p:pic>
            <p:nvPicPr>
              <p:cNvPr id="21602" name="Picture 98" descr="table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18000"/>
              </a:blip>
              <a:srcRect/>
              <a:stretch>
                <a:fillRect/>
              </a:stretch>
            </p:blipFill>
            <p:spPr bwMode="auto">
              <a:xfrm>
                <a:off x="3538" y="1462"/>
                <a:ext cx="505" cy="66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8100" dir="10800000" algn="ctr" rotWithShape="0">
                  <a:srgbClr val="D3D3D3">
                    <a:alpha val="50000"/>
                  </a:srgbClr>
                </a:outerShdw>
              </a:effectLst>
            </p:spPr>
          </p:pic>
          <p:sp>
            <p:nvSpPr>
              <p:cNvPr id="59418" name="Freeform 105"/>
              <p:cNvSpPr>
                <a:spLocks/>
              </p:cNvSpPr>
              <p:nvPr/>
            </p:nvSpPr>
            <p:spPr bwMode="auto">
              <a:xfrm>
                <a:off x="3858" y="1662"/>
                <a:ext cx="69" cy="108"/>
              </a:xfrm>
              <a:custGeom>
                <a:avLst/>
                <a:gdLst>
                  <a:gd name="T0" fmla="*/ 0 w 69"/>
                  <a:gd name="T1" fmla="*/ 36 h 108"/>
                  <a:gd name="T2" fmla="*/ 0 w 69"/>
                  <a:gd name="T3" fmla="*/ 108 h 108"/>
                  <a:gd name="T4" fmla="*/ 69 w 69"/>
                  <a:gd name="T5" fmla="*/ 72 h 108"/>
                  <a:gd name="T6" fmla="*/ 69 w 69"/>
                  <a:gd name="T7" fmla="*/ 0 h 108"/>
                  <a:gd name="T8" fmla="*/ 0 w 69"/>
                  <a:gd name="T9" fmla="*/ 36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108"/>
                  <a:gd name="T17" fmla="*/ 69 w 69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108">
                    <a:moveTo>
                      <a:pt x="0" y="36"/>
                    </a:moveTo>
                    <a:lnTo>
                      <a:pt x="0" y="108"/>
                    </a:lnTo>
                    <a:lnTo>
                      <a:pt x="69" y="72"/>
                    </a:lnTo>
                    <a:lnTo>
                      <a:pt x="69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Gill Sans" pitchFamily="34" charset="0"/>
                </a:endParaRPr>
              </a:p>
            </p:txBody>
          </p:sp>
        </p:grpSp>
        <p:pic>
          <p:nvPicPr>
            <p:cNvPr id="21603" name="Picture 99" descr="table"/>
            <p:cNvPicPr>
              <a:picLocks noChangeAspect="1" noChangeArrowheads="1"/>
            </p:cNvPicPr>
            <p:nvPr/>
          </p:nvPicPr>
          <p:blipFill>
            <a:blip r:embed="rId4" cstate="print">
              <a:lum bright="24000" contrast="-30000"/>
              <a:grayscl/>
            </a:blip>
            <a:srcRect/>
            <a:stretch>
              <a:fillRect/>
            </a:stretch>
          </p:blipFill>
          <p:spPr bwMode="auto">
            <a:xfrm>
              <a:off x="3736" y="1636"/>
              <a:ext cx="505" cy="6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40161" dir="11906097" algn="ctr" rotWithShape="0">
                <a:srgbClr val="D3D3D3">
                  <a:alpha val="50000"/>
                </a:srgbClr>
              </a:outerShdw>
            </a:effectLst>
          </p:spPr>
        </p:pic>
        <p:pic>
          <p:nvPicPr>
            <p:cNvPr id="21604" name="Picture 100" descr="table"/>
            <p:cNvPicPr>
              <a:picLocks noChangeAspect="1" noChangeArrowheads="1"/>
            </p:cNvPicPr>
            <p:nvPr/>
          </p:nvPicPr>
          <p:blipFill>
            <a:blip r:embed="rId4" cstate="print">
              <a:lum bright="24000" contrast="-30000"/>
              <a:grayscl/>
            </a:blip>
            <a:srcRect/>
            <a:stretch>
              <a:fillRect/>
            </a:stretch>
          </p:blipFill>
          <p:spPr bwMode="auto">
            <a:xfrm>
              <a:off x="3941" y="1636"/>
              <a:ext cx="505" cy="6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40161" dir="11906097" algn="ctr" rotWithShape="0">
                <a:srgbClr val="D3D3D3">
                  <a:alpha val="50000"/>
                </a:srgbClr>
              </a:outerShdw>
            </a:effectLst>
          </p:spPr>
        </p:pic>
        <p:pic>
          <p:nvPicPr>
            <p:cNvPr id="21605" name="Picture 101" descr="table"/>
            <p:cNvPicPr>
              <a:picLocks noChangeAspect="1" noChangeArrowheads="1"/>
            </p:cNvPicPr>
            <p:nvPr/>
          </p:nvPicPr>
          <p:blipFill>
            <a:blip r:embed="rId4" cstate="print">
              <a:lum bright="24000" contrast="-30000"/>
              <a:grayscl/>
            </a:blip>
            <a:srcRect/>
            <a:stretch>
              <a:fillRect/>
            </a:stretch>
          </p:blipFill>
          <p:spPr bwMode="auto">
            <a:xfrm>
              <a:off x="4199" y="1636"/>
              <a:ext cx="505" cy="6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40161" dir="11906097" algn="ctr" rotWithShape="0">
                <a:srgbClr val="D3D3D3">
                  <a:alpha val="50000"/>
                </a:srgbClr>
              </a:outerShdw>
            </a:effectLst>
          </p:spPr>
        </p:pic>
      </p:grpSp>
      <p:sp>
        <p:nvSpPr>
          <p:cNvPr id="59404" name="Freeform 135"/>
          <p:cNvSpPr>
            <a:spLocks/>
          </p:cNvSpPr>
          <p:nvPr/>
        </p:nvSpPr>
        <p:spPr bwMode="auto">
          <a:xfrm>
            <a:off x="2566988" y="2533650"/>
            <a:ext cx="177800" cy="900113"/>
          </a:xfrm>
          <a:custGeom>
            <a:avLst/>
            <a:gdLst>
              <a:gd name="T0" fmla="*/ 0 w 112"/>
              <a:gd name="T1" fmla="*/ 0 h 567"/>
              <a:gd name="T2" fmla="*/ 2147483647 w 112"/>
              <a:gd name="T3" fmla="*/ 2147483647 h 567"/>
              <a:gd name="T4" fmla="*/ 2147483647 w 112"/>
              <a:gd name="T5" fmla="*/ 2147483647 h 567"/>
              <a:gd name="T6" fmla="*/ 2147483647 w 112"/>
              <a:gd name="T7" fmla="*/ 2147483647 h 567"/>
              <a:gd name="T8" fmla="*/ 0 60000 65536"/>
              <a:gd name="T9" fmla="*/ 0 60000 65536"/>
              <a:gd name="T10" fmla="*/ 0 60000 65536"/>
              <a:gd name="T11" fmla="*/ 0 60000 65536"/>
              <a:gd name="T12" fmla="*/ 0 w 112"/>
              <a:gd name="T13" fmla="*/ 0 h 567"/>
              <a:gd name="T14" fmla="*/ 112 w 112"/>
              <a:gd name="T15" fmla="*/ 567 h 5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" h="567">
                <a:moveTo>
                  <a:pt x="0" y="0"/>
                </a:moveTo>
                <a:lnTo>
                  <a:pt x="3" y="564"/>
                </a:lnTo>
                <a:lnTo>
                  <a:pt x="112" y="567"/>
                </a:lnTo>
                <a:lnTo>
                  <a:pt x="111" y="12"/>
                </a:lnTo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B2B2B2"/>
              </a:gs>
            </a:gsLst>
            <a:lin ang="0" scaled="1"/>
          </a:gradFill>
          <a:ln w="19050" cap="flat" cmpd="sng">
            <a:noFill/>
            <a:prstDash val="sysDot"/>
            <a:round/>
            <a:headEnd type="none" w="med" len="med"/>
            <a:tailEnd type="triangle" w="med" len="med"/>
          </a:ln>
        </p:spPr>
        <p:txBody>
          <a:bodyPr/>
          <a:lstStyle/>
          <a:p>
            <a:pPr algn="l"/>
            <a:endParaRPr lang="en-US" sz="1800" b="0">
              <a:solidFill>
                <a:srgbClr val="000000"/>
              </a:solidFill>
              <a:latin typeface="Gill Sans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4435475" y="1924050"/>
            <a:ext cx="2171700" cy="1095375"/>
            <a:chOff x="3636" y="1272"/>
            <a:chExt cx="1302" cy="690"/>
          </a:xfrm>
        </p:grpSpPr>
        <p:sp>
          <p:nvSpPr>
            <p:cNvPr id="58425" name="Line 147"/>
            <p:cNvSpPr>
              <a:spLocks noChangeShapeType="1"/>
            </p:cNvSpPr>
            <p:nvPr/>
          </p:nvSpPr>
          <p:spPr bwMode="auto">
            <a:xfrm>
              <a:off x="3636" y="1272"/>
              <a:ext cx="1302" cy="0"/>
            </a:xfrm>
            <a:prstGeom prst="line">
              <a:avLst/>
            </a:prstGeom>
            <a:noFill/>
            <a:ln w="12700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 sz="1800" b="0">
                <a:solidFill>
                  <a:srgbClr val="000000"/>
                </a:solidFill>
                <a:latin typeface="Gill Sans" pitchFamily="34" charset="0"/>
              </a:endParaRPr>
            </a:p>
          </p:txBody>
        </p:sp>
        <p:sp>
          <p:nvSpPr>
            <p:cNvPr id="58426" name="Line 148"/>
            <p:cNvSpPr>
              <a:spLocks noChangeShapeType="1"/>
            </p:cNvSpPr>
            <p:nvPr/>
          </p:nvSpPr>
          <p:spPr bwMode="auto">
            <a:xfrm>
              <a:off x="3636" y="1617"/>
              <a:ext cx="1302" cy="0"/>
            </a:xfrm>
            <a:prstGeom prst="line">
              <a:avLst/>
            </a:prstGeom>
            <a:noFill/>
            <a:ln w="12700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 sz="1800" b="0">
                <a:solidFill>
                  <a:srgbClr val="000000"/>
                </a:solidFill>
                <a:latin typeface="Gill Sans" pitchFamily="34" charset="0"/>
              </a:endParaRPr>
            </a:p>
          </p:txBody>
        </p:sp>
        <p:sp>
          <p:nvSpPr>
            <p:cNvPr id="58427" name="Line 149"/>
            <p:cNvSpPr>
              <a:spLocks noChangeShapeType="1"/>
            </p:cNvSpPr>
            <p:nvPr/>
          </p:nvSpPr>
          <p:spPr bwMode="auto">
            <a:xfrm>
              <a:off x="3636" y="1962"/>
              <a:ext cx="1302" cy="0"/>
            </a:xfrm>
            <a:prstGeom prst="line">
              <a:avLst/>
            </a:prstGeom>
            <a:noFill/>
            <a:ln w="12700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 sz="1800" b="0">
                <a:solidFill>
                  <a:srgbClr val="000000"/>
                </a:solidFill>
                <a:latin typeface="Gill Sans" pitchFamily="34" charset="0"/>
              </a:endParaRPr>
            </a:p>
          </p:txBody>
        </p:sp>
      </p:grpSp>
      <p:grpSp>
        <p:nvGrpSpPr>
          <p:cNvPr id="3" name="Group 143"/>
          <p:cNvGrpSpPr>
            <a:grpSpLocks/>
          </p:cNvGrpSpPr>
          <p:nvPr/>
        </p:nvGrpSpPr>
        <p:grpSpPr bwMode="auto">
          <a:xfrm>
            <a:off x="6715125" y="1200150"/>
            <a:ext cx="879475" cy="2628900"/>
            <a:chOff x="3600" y="726"/>
            <a:chExt cx="554" cy="1854"/>
          </a:xfrm>
        </p:grpSpPr>
        <p:sp>
          <p:nvSpPr>
            <p:cNvPr id="115856" name="AutoShape 144"/>
            <p:cNvSpPr>
              <a:spLocks noChangeArrowheads="1"/>
            </p:cNvSpPr>
            <p:nvPr/>
          </p:nvSpPr>
          <p:spPr bwMode="auto">
            <a:xfrm rot="5400000">
              <a:off x="2956" y="1382"/>
              <a:ext cx="1854" cy="54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/>
              </a:endParaRPr>
            </a:p>
          </p:txBody>
        </p:sp>
        <p:sp>
          <p:nvSpPr>
            <p:cNvPr id="58424" name="AutoShape 145"/>
            <p:cNvSpPr>
              <a:spLocks noChangeArrowheads="1"/>
            </p:cNvSpPr>
            <p:nvPr/>
          </p:nvSpPr>
          <p:spPr bwMode="auto">
            <a:xfrm rot="5400000">
              <a:off x="2944" y="1382"/>
              <a:ext cx="1854" cy="54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3028950" y="1200150"/>
            <a:ext cx="879475" cy="2628900"/>
            <a:chOff x="3600" y="726"/>
            <a:chExt cx="554" cy="1854"/>
          </a:xfrm>
        </p:grpSpPr>
        <p:sp>
          <p:nvSpPr>
            <p:cNvPr id="115804" name="AutoShape 92"/>
            <p:cNvSpPr>
              <a:spLocks noChangeArrowheads="1"/>
            </p:cNvSpPr>
            <p:nvPr/>
          </p:nvSpPr>
          <p:spPr bwMode="auto">
            <a:xfrm rot="5400000">
              <a:off x="2956" y="1382"/>
              <a:ext cx="1854" cy="54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/>
              </a:endParaRPr>
            </a:p>
          </p:txBody>
        </p:sp>
        <p:sp>
          <p:nvSpPr>
            <p:cNvPr id="58422" name="AutoShape 93"/>
            <p:cNvSpPr>
              <a:spLocks noChangeArrowheads="1"/>
            </p:cNvSpPr>
            <p:nvPr/>
          </p:nvSpPr>
          <p:spPr bwMode="auto">
            <a:xfrm rot="5400000">
              <a:off x="2944" y="1382"/>
              <a:ext cx="1854" cy="54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58373" name="Picture 35" descr="Database_old_and_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7613" y="1776413"/>
            <a:ext cx="1193800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Rectangle 9"/>
          <p:cNvSpPr>
            <a:spLocks noChangeArrowheads="1"/>
          </p:cNvSpPr>
          <p:nvPr/>
        </p:nvSpPr>
        <p:spPr bwMode="auto">
          <a:xfrm>
            <a:off x="0" y="3971925"/>
            <a:ext cx="9144000" cy="1947863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583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Oracle Audit Vault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Audit Database Activity in Real-Time</a:t>
            </a:r>
          </a:p>
        </p:txBody>
      </p:sp>
      <p:sp>
        <p:nvSpPr>
          <p:cNvPr id="58376" name="Rectangle 42"/>
          <p:cNvSpPr>
            <a:spLocks noChangeArrowheads="1"/>
          </p:cNvSpPr>
          <p:nvPr/>
        </p:nvSpPr>
        <p:spPr bwMode="auto">
          <a:xfrm>
            <a:off x="387350" y="4095750"/>
            <a:ext cx="8623300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999" tIns="31999" rIns="63999" bIns="31999">
            <a:spAutoFit/>
          </a:bodyPr>
          <a:lstStyle/>
          <a:p>
            <a:pPr marL="225425" indent="-225425" algn="l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sz="1800" b="0">
                <a:solidFill>
                  <a:srgbClr val="000000"/>
                </a:solidFill>
              </a:rPr>
              <a:t>Consolidate database audit trail into secure centralized repository</a:t>
            </a:r>
          </a:p>
          <a:p>
            <a:pPr marL="225425" indent="-225425" algn="l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sz="1800" b="0">
                <a:solidFill>
                  <a:srgbClr val="000000"/>
                </a:solidFill>
              </a:rPr>
              <a:t>Detect and alert on suspicious activities, including privileged users</a:t>
            </a:r>
          </a:p>
          <a:p>
            <a:pPr marL="225425" indent="-225425" algn="l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sz="1800" b="0">
                <a:solidFill>
                  <a:srgbClr val="000000"/>
                </a:solidFill>
              </a:rPr>
              <a:t>Out-of-the box compliance reports for SOX, PCI, and other regulations</a:t>
            </a:r>
          </a:p>
          <a:p>
            <a:pPr marL="682625" lvl="1" indent="-225425" algn="l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sz="1800" b="0">
                <a:solidFill>
                  <a:srgbClr val="000000"/>
                </a:solidFill>
              </a:rPr>
              <a:t>E.g., privileged user audit, entitlements, failed logins, regulated data changes</a:t>
            </a:r>
          </a:p>
          <a:p>
            <a:pPr marL="225425" indent="-225425" algn="l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sz="1800" b="0">
                <a:solidFill>
                  <a:srgbClr val="000000"/>
                </a:solidFill>
              </a:rPr>
              <a:t>Streamline audits with report generation, notification, attestation, archiving, etc.</a:t>
            </a:r>
          </a:p>
        </p:txBody>
      </p: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1471613" y="1504950"/>
            <a:ext cx="1398587" cy="1924050"/>
            <a:chOff x="927" y="956"/>
            <a:chExt cx="881" cy="1212"/>
          </a:xfrm>
        </p:grpSpPr>
        <p:sp>
          <p:nvSpPr>
            <p:cNvPr id="58413" name="Text Box 29"/>
            <p:cNvSpPr txBox="1">
              <a:spLocks noChangeArrowheads="1"/>
            </p:cNvSpPr>
            <p:nvPr/>
          </p:nvSpPr>
          <p:spPr bwMode="auto">
            <a:xfrm>
              <a:off x="996" y="1345"/>
              <a:ext cx="491" cy="130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none" lIns="63999" tIns="31999" rIns="63999" bIns="31999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100" b="0">
                  <a:solidFill>
                    <a:srgbClr val="777777"/>
                  </a:solidFill>
                </a:rPr>
                <a:t>CRM Data</a:t>
              </a:r>
            </a:p>
          </p:txBody>
        </p:sp>
        <p:sp>
          <p:nvSpPr>
            <p:cNvPr id="58414" name="Text Box 30"/>
            <p:cNvSpPr txBox="1">
              <a:spLocks noChangeArrowheads="1"/>
            </p:cNvSpPr>
            <p:nvPr/>
          </p:nvSpPr>
          <p:spPr bwMode="auto">
            <a:xfrm>
              <a:off x="1015" y="1677"/>
              <a:ext cx="472" cy="130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none" lIns="63999" tIns="31999" rIns="63999" bIns="31999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100" b="0">
                  <a:solidFill>
                    <a:srgbClr val="777777"/>
                  </a:solidFill>
                </a:rPr>
                <a:t>ERP Data</a:t>
              </a:r>
            </a:p>
          </p:txBody>
        </p:sp>
        <p:sp>
          <p:nvSpPr>
            <p:cNvPr id="58415" name="Text Box 31"/>
            <p:cNvSpPr txBox="1">
              <a:spLocks noChangeArrowheads="1"/>
            </p:cNvSpPr>
            <p:nvPr/>
          </p:nvSpPr>
          <p:spPr bwMode="auto">
            <a:xfrm>
              <a:off x="1022" y="2011"/>
              <a:ext cx="501" cy="130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none" lIns="63999" tIns="31999" rIns="63999" bIns="31999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100" b="0">
                  <a:solidFill>
                    <a:srgbClr val="777777"/>
                  </a:solidFill>
                </a:rPr>
                <a:t>Databases</a:t>
              </a:r>
            </a:p>
          </p:txBody>
        </p:sp>
        <p:sp>
          <p:nvSpPr>
            <p:cNvPr id="58416" name="Text Box 33"/>
            <p:cNvSpPr txBox="1">
              <a:spLocks noChangeArrowheads="1"/>
            </p:cNvSpPr>
            <p:nvPr/>
          </p:nvSpPr>
          <p:spPr bwMode="auto">
            <a:xfrm>
              <a:off x="927" y="1015"/>
              <a:ext cx="560" cy="130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lIns="63999" tIns="31999" rIns="63999" bIns="31999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100" b="0">
                  <a:solidFill>
                    <a:srgbClr val="777777"/>
                  </a:solidFill>
                </a:rPr>
                <a:t>HR Data</a:t>
              </a:r>
            </a:p>
          </p:txBody>
        </p:sp>
        <p:pic>
          <p:nvPicPr>
            <p:cNvPr id="58417" name="Picture 31" descr="Storag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44" y="956"/>
              <a:ext cx="264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418" name="Picture 32" descr="Storag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44" y="1298"/>
              <a:ext cx="264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419" name="Picture 33" descr="Storag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44" y="1652"/>
              <a:ext cx="264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420" name="Picture 34" descr="Storag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44" y="1970"/>
              <a:ext cx="264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5749" name="Text Box 37"/>
          <p:cNvSpPr txBox="1">
            <a:spLocks noChangeArrowheads="1"/>
          </p:cNvSpPr>
          <p:nvPr/>
        </p:nvSpPr>
        <p:spPr bwMode="auto">
          <a:xfrm>
            <a:off x="2692400" y="2224088"/>
            <a:ext cx="898525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1600">
                <a:solidFill>
                  <a:srgbClr val="000000"/>
                </a:solidFill>
                <a:cs typeface="Arial"/>
              </a:rPr>
              <a:t>Audit Data</a:t>
            </a:r>
          </a:p>
        </p:txBody>
      </p:sp>
      <p:grpSp>
        <p:nvGrpSpPr>
          <p:cNvPr id="6" name="Group 170"/>
          <p:cNvGrpSpPr>
            <a:grpSpLocks/>
          </p:cNvGrpSpPr>
          <p:nvPr/>
        </p:nvGrpSpPr>
        <p:grpSpPr bwMode="auto">
          <a:xfrm>
            <a:off x="5165725" y="3055938"/>
            <a:ext cx="1331913" cy="479425"/>
            <a:chOff x="3810" y="957"/>
            <a:chExt cx="839" cy="302"/>
          </a:xfrm>
        </p:grpSpPr>
        <p:sp>
          <p:nvSpPr>
            <p:cNvPr id="115722" name="Text Box 10"/>
            <p:cNvSpPr txBox="1">
              <a:spLocks noChangeArrowheads="1"/>
            </p:cNvSpPr>
            <p:nvPr/>
          </p:nvSpPr>
          <p:spPr bwMode="auto">
            <a:xfrm>
              <a:off x="4228" y="983"/>
              <a:ext cx="421" cy="1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100" b="0">
                  <a:solidFill>
                    <a:srgbClr val="777777"/>
                  </a:solidFill>
                  <a:cs typeface="Arial"/>
                </a:rPr>
                <a:t>Policies</a:t>
              </a:r>
            </a:p>
          </p:txBody>
        </p:sp>
        <p:pic>
          <p:nvPicPr>
            <p:cNvPr id="58412" name="Picture 114" descr="polic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10" y="957"/>
              <a:ext cx="429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21"/>
          <p:cNvGrpSpPr>
            <a:grpSpLocks/>
          </p:cNvGrpSpPr>
          <p:nvPr/>
        </p:nvGrpSpPr>
        <p:grpSpPr bwMode="auto">
          <a:xfrm>
            <a:off x="4084638" y="2289175"/>
            <a:ext cx="561975" cy="558800"/>
            <a:chOff x="4722" y="1313"/>
            <a:chExt cx="767" cy="763"/>
          </a:xfrm>
        </p:grpSpPr>
        <p:sp>
          <p:nvSpPr>
            <p:cNvPr id="58408" name="Oval 122"/>
            <p:cNvSpPr>
              <a:spLocks noChangeArrowheads="1"/>
            </p:cNvSpPr>
            <p:nvPr/>
          </p:nvSpPr>
          <p:spPr bwMode="auto">
            <a:xfrm>
              <a:off x="4722" y="1313"/>
              <a:ext cx="767" cy="7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3E3E3"/>
                </a:gs>
              </a:gsLst>
              <a:lin ang="5400000" scaled="1"/>
            </a:gradFill>
            <a:ln w="12700" algn="ctr">
              <a:solidFill>
                <a:schemeClr val="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409" name="Oval 123"/>
            <p:cNvSpPr>
              <a:spLocks noChangeArrowheads="1"/>
            </p:cNvSpPr>
            <p:nvPr/>
          </p:nvSpPr>
          <p:spPr bwMode="auto">
            <a:xfrm>
              <a:off x="4758" y="1348"/>
              <a:ext cx="695" cy="69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3E3E3"/>
                </a:gs>
              </a:gsLst>
              <a:lin ang="5400000" scaled="1"/>
            </a:gradFill>
            <a:ln w="28575" algn="ctr">
              <a:solidFill>
                <a:srgbClr val="DDDDDD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58410" name="Picture 124" descr="lock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96" y="1372"/>
              <a:ext cx="409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69"/>
          <p:cNvGrpSpPr>
            <a:grpSpLocks/>
          </p:cNvGrpSpPr>
          <p:nvPr/>
        </p:nvGrpSpPr>
        <p:grpSpPr bwMode="auto">
          <a:xfrm>
            <a:off x="5129213" y="1449388"/>
            <a:ext cx="1350962" cy="1501775"/>
            <a:chOff x="3807" y="1309"/>
            <a:chExt cx="851" cy="946"/>
          </a:xfrm>
        </p:grpSpPr>
        <p:pic>
          <p:nvPicPr>
            <p:cNvPr id="58398" name="Picture 146" descr="Customreport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07" y="1951"/>
              <a:ext cx="432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5723" name="Text Box 11"/>
            <p:cNvSpPr txBox="1">
              <a:spLocks noChangeArrowheads="1"/>
            </p:cNvSpPr>
            <p:nvPr/>
          </p:nvSpPr>
          <p:spPr bwMode="auto">
            <a:xfrm>
              <a:off x="4228" y="1640"/>
              <a:ext cx="424" cy="2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  <a:defRPr/>
              </a:pPr>
              <a:r>
                <a:rPr lang="en-US" sz="1100" b="0">
                  <a:solidFill>
                    <a:srgbClr val="777777"/>
                  </a:solidFill>
                  <a:cs typeface="Arial"/>
                </a:rPr>
                <a:t>Built-in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100" b="0">
                  <a:solidFill>
                    <a:srgbClr val="777777"/>
                  </a:solidFill>
                  <a:cs typeface="Arial"/>
                </a:rPr>
                <a:t>Reports</a:t>
              </a:r>
            </a:p>
          </p:txBody>
        </p:sp>
        <p:sp>
          <p:nvSpPr>
            <p:cNvPr id="115724" name="Text Box 12"/>
            <p:cNvSpPr txBox="1">
              <a:spLocks noChangeArrowheads="1"/>
            </p:cNvSpPr>
            <p:nvPr/>
          </p:nvSpPr>
          <p:spPr bwMode="auto">
            <a:xfrm>
              <a:off x="4228" y="1343"/>
              <a:ext cx="341" cy="1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100" b="0">
                  <a:solidFill>
                    <a:srgbClr val="777777"/>
                  </a:solidFill>
                  <a:cs typeface="Arial"/>
                </a:rPr>
                <a:t>Alerts</a:t>
              </a:r>
            </a:p>
          </p:txBody>
        </p:sp>
        <p:pic>
          <p:nvPicPr>
            <p:cNvPr id="58401" name="Picture 115" descr="report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" y="1617"/>
              <a:ext cx="429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5831" name="Text Box 119"/>
            <p:cNvSpPr txBox="1">
              <a:spLocks noChangeArrowheads="1"/>
            </p:cNvSpPr>
            <p:nvPr/>
          </p:nvSpPr>
          <p:spPr bwMode="auto">
            <a:xfrm>
              <a:off x="4234" y="1986"/>
              <a:ext cx="424" cy="2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  <a:defRPr/>
              </a:pPr>
              <a:r>
                <a:rPr lang="en-US" sz="1100" b="0">
                  <a:solidFill>
                    <a:srgbClr val="777777"/>
                  </a:solidFill>
                  <a:cs typeface="Arial"/>
                </a:rPr>
                <a:t>Custom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100" b="0">
                  <a:solidFill>
                    <a:srgbClr val="777777"/>
                  </a:solidFill>
                  <a:cs typeface="Arial"/>
                </a:rPr>
                <a:t>Reports</a:t>
              </a:r>
            </a:p>
          </p:txBody>
        </p:sp>
        <p:grpSp>
          <p:nvGrpSpPr>
            <p:cNvPr id="9" name="Group 135"/>
            <p:cNvGrpSpPr>
              <a:grpSpLocks/>
            </p:cNvGrpSpPr>
            <p:nvPr/>
          </p:nvGrpSpPr>
          <p:grpSpPr bwMode="auto">
            <a:xfrm>
              <a:off x="3917" y="1309"/>
              <a:ext cx="248" cy="260"/>
              <a:chOff x="5129" y="1267"/>
              <a:chExt cx="248" cy="260"/>
            </a:xfrm>
          </p:grpSpPr>
          <p:grpSp>
            <p:nvGrpSpPr>
              <p:cNvPr id="10" name="Group 129"/>
              <p:cNvGrpSpPr>
                <a:grpSpLocks/>
              </p:cNvGrpSpPr>
              <p:nvPr/>
            </p:nvGrpSpPr>
            <p:grpSpPr bwMode="auto">
              <a:xfrm>
                <a:off x="5129" y="1267"/>
                <a:ext cx="248" cy="246"/>
                <a:chOff x="3600" y="1661"/>
                <a:chExt cx="218" cy="217"/>
              </a:xfrm>
            </p:grpSpPr>
            <p:sp>
              <p:nvSpPr>
                <p:cNvPr id="58406" name="Oval 130"/>
                <p:cNvSpPr>
                  <a:spLocks noChangeArrowheads="1"/>
                </p:cNvSpPr>
                <p:nvPr/>
              </p:nvSpPr>
              <p:spPr bwMode="auto">
                <a:xfrm>
                  <a:off x="3600" y="1661"/>
                  <a:ext cx="218" cy="21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E3E3E3"/>
                    </a:gs>
                  </a:gsLst>
                  <a:lin ang="5400000" scaled="1"/>
                </a:gradFill>
                <a:ln w="12700" algn="ctr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5843" name="Oval 131"/>
                <p:cNvSpPr>
                  <a:spLocks noChangeArrowheads="1"/>
                </p:cNvSpPr>
                <p:nvPr/>
              </p:nvSpPr>
              <p:spPr bwMode="auto">
                <a:xfrm>
                  <a:off x="3610" y="1671"/>
                  <a:ext cx="200" cy="1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0392"/>
                        <a:invGamma/>
                      </a:schemeClr>
                    </a:gs>
                  </a:gsLst>
                  <a:lin ang="5400000" scaled="1"/>
                </a:gradFill>
                <a:ln w="28575" algn="ctr">
                  <a:solidFill>
                    <a:srgbClr val="DDDDDD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en-US">
                    <a:solidFill>
                      <a:srgbClr val="FFFFFF"/>
                    </a:solidFill>
                    <a:cs typeface="Arial"/>
                  </a:endParaRPr>
                </a:p>
              </p:txBody>
            </p:sp>
          </p:grpSp>
          <p:sp>
            <p:nvSpPr>
              <p:cNvPr id="58405" name="Text Box 133"/>
              <p:cNvSpPr txBox="1">
                <a:spLocks noChangeArrowheads="1"/>
              </p:cNvSpPr>
              <p:nvPr/>
            </p:nvSpPr>
            <p:spPr bwMode="auto">
              <a:xfrm>
                <a:off x="5172" y="1267"/>
                <a:ext cx="172" cy="260"/>
              </a:xfrm>
              <a:prstGeom prst="rect">
                <a:avLst/>
              </a:prstGeom>
              <a:noFill/>
              <a:ln w="1905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100">
                    <a:solidFill>
                      <a:srgbClr val="FFFFFF"/>
                    </a:solidFill>
                  </a:rPr>
                  <a:t>!</a:t>
                </a:r>
              </a:p>
            </p:txBody>
          </p:sp>
        </p:grpSp>
      </p:grpSp>
      <p:grpSp>
        <p:nvGrpSpPr>
          <p:cNvPr id="11" name="Group 156"/>
          <p:cNvGrpSpPr>
            <a:grpSpLocks/>
          </p:cNvGrpSpPr>
          <p:nvPr/>
        </p:nvGrpSpPr>
        <p:grpSpPr bwMode="auto">
          <a:xfrm>
            <a:off x="142875" y="2832100"/>
            <a:ext cx="1487488" cy="987425"/>
            <a:chOff x="4632" y="3074"/>
            <a:chExt cx="937" cy="622"/>
          </a:xfrm>
        </p:grpSpPr>
        <p:sp>
          <p:nvSpPr>
            <p:cNvPr id="58387" name="Rectangle 157"/>
            <p:cNvSpPr>
              <a:spLocks noChangeArrowheads="1"/>
            </p:cNvSpPr>
            <p:nvPr/>
          </p:nvSpPr>
          <p:spPr bwMode="auto">
            <a:xfrm>
              <a:off x="4732" y="3078"/>
              <a:ext cx="833" cy="55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388" name="Freeform 158"/>
            <p:cNvSpPr>
              <a:spLocks/>
            </p:cNvSpPr>
            <p:nvPr/>
          </p:nvSpPr>
          <p:spPr bwMode="auto">
            <a:xfrm>
              <a:off x="4728" y="3074"/>
              <a:ext cx="105" cy="561"/>
            </a:xfrm>
            <a:custGeom>
              <a:avLst/>
              <a:gdLst>
                <a:gd name="T0" fmla="*/ 2 w 156"/>
                <a:gd name="T1" fmla="*/ 0 h 834"/>
                <a:gd name="T2" fmla="*/ 0 w 156"/>
                <a:gd name="T3" fmla="*/ 0 h 834"/>
                <a:gd name="T4" fmla="*/ 0 w 156"/>
                <a:gd name="T5" fmla="*/ 11 h 834"/>
                <a:gd name="T6" fmla="*/ 2 w 156"/>
                <a:gd name="T7" fmla="*/ 11 h 8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834"/>
                <a:gd name="T14" fmla="*/ 156 w 156"/>
                <a:gd name="T15" fmla="*/ 834 h 8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834">
                  <a:moveTo>
                    <a:pt x="144" y="0"/>
                  </a:moveTo>
                  <a:lnTo>
                    <a:pt x="0" y="0"/>
                  </a:lnTo>
                  <a:lnTo>
                    <a:pt x="0" y="834"/>
                  </a:lnTo>
                  <a:lnTo>
                    <a:pt x="156" y="834"/>
                  </a:lnTo>
                </a:path>
              </a:pathLst>
            </a:custGeom>
            <a:noFill/>
            <a:ln w="19050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en-US" sz="1800" b="0">
                <a:solidFill>
                  <a:srgbClr val="000000"/>
                </a:solidFill>
                <a:latin typeface="Gill Sans" pitchFamily="34" charset="0"/>
              </a:endParaRPr>
            </a:p>
          </p:txBody>
        </p:sp>
        <p:sp>
          <p:nvSpPr>
            <p:cNvPr id="58389" name="Freeform 159"/>
            <p:cNvSpPr>
              <a:spLocks/>
            </p:cNvSpPr>
            <p:nvPr/>
          </p:nvSpPr>
          <p:spPr bwMode="auto">
            <a:xfrm flipH="1">
              <a:off x="5440" y="3074"/>
              <a:ext cx="129" cy="561"/>
            </a:xfrm>
            <a:custGeom>
              <a:avLst/>
              <a:gdLst>
                <a:gd name="T0" fmla="*/ 17 w 156"/>
                <a:gd name="T1" fmla="*/ 0 h 834"/>
                <a:gd name="T2" fmla="*/ 0 w 156"/>
                <a:gd name="T3" fmla="*/ 0 h 834"/>
                <a:gd name="T4" fmla="*/ 0 w 156"/>
                <a:gd name="T5" fmla="*/ 11 h 834"/>
                <a:gd name="T6" fmla="*/ 19 w 156"/>
                <a:gd name="T7" fmla="*/ 11 h 8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834"/>
                <a:gd name="T14" fmla="*/ 156 w 156"/>
                <a:gd name="T15" fmla="*/ 834 h 8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834">
                  <a:moveTo>
                    <a:pt x="144" y="0"/>
                  </a:moveTo>
                  <a:lnTo>
                    <a:pt x="0" y="0"/>
                  </a:lnTo>
                  <a:lnTo>
                    <a:pt x="0" y="834"/>
                  </a:lnTo>
                  <a:lnTo>
                    <a:pt x="156" y="834"/>
                  </a:lnTo>
                </a:path>
              </a:pathLst>
            </a:custGeom>
            <a:noFill/>
            <a:ln w="19050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en-US" sz="1800" b="0">
                <a:solidFill>
                  <a:srgbClr val="000000"/>
                </a:solidFill>
                <a:latin typeface="Gill Sans" pitchFamily="34" charset="0"/>
              </a:endParaRPr>
            </a:p>
          </p:txBody>
        </p:sp>
        <p:grpSp>
          <p:nvGrpSpPr>
            <p:cNvPr id="12" name="Group 160"/>
            <p:cNvGrpSpPr>
              <a:grpSpLocks/>
            </p:cNvGrpSpPr>
            <p:nvPr/>
          </p:nvGrpSpPr>
          <p:grpSpPr bwMode="auto">
            <a:xfrm>
              <a:off x="4632" y="3479"/>
              <a:ext cx="218" cy="217"/>
              <a:chOff x="3882" y="3264"/>
              <a:chExt cx="258" cy="258"/>
            </a:xfrm>
          </p:grpSpPr>
          <p:sp>
            <p:nvSpPr>
              <p:cNvPr id="58395" name="Oval 161"/>
              <p:cNvSpPr>
                <a:spLocks noChangeArrowheads="1"/>
              </p:cNvSpPr>
              <p:nvPr/>
            </p:nvSpPr>
            <p:spPr bwMode="auto">
              <a:xfrm>
                <a:off x="3882" y="3264"/>
                <a:ext cx="258" cy="25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12700" algn="ctr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8396" name="Oval 162"/>
              <p:cNvSpPr>
                <a:spLocks noChangeArrowheads="1"/>
              </p:cNvSpPr>
              <p:nvPr/>
            </p:nvSpPr>
            <p:spPr bwMode="auto">
              <a:xfrm>
                <a:off x="3894" y="3276"/>
                <a:ext cx="234" cy="23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28575" algn="ctr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8397" name="Freeform 163"/>
              <p:cNvSpPr>
                <a:spLocks/>
              </p:cNvSpPr>
              <p:nvPr/>
            </p:nvSpPr>
            <p:spPr bwMode="auto">
              <a:xfrm>
                <a:off x="3948" y="3318"/>
                <a:ext cx="126" cy="138"/>
              </a:xfrm>
              <a:custGeom>
                <a:avLst/>
                <a:gdLst>
                  <a:gd name="T0" fmla="*/ 0 w 258"/>
                  <a:gd name="T1" fmla="*/ 0 h 282"/>
                  <a:gd name="T2" fmla="*/ 0 w 258"/>
                  <a:gd name="T3" fmla="*/ 0 h 282"/>
                  <a:gd name="T4" fmla="*/ 0 w 258"/>
                  <a:gd name="T5" fmla="*/ 0 h 282"/>
                  <a:gd name="T6" fmla="*/ 0 w 258"/>
                  <a:gd name="T7" fmla="*/ 0 h 282"/>
                  <a:gd name="T8" fmla="*/ 0 w 258"/>
                  <a:gd name="T9" fmla="*/ 0 h 282"/>
                  <a:gd name="T10" fmla="*/ 0 w 258"/>
                  <a:gd name="T11" fmla="*/ 0 h 282"/>
                  <a:gd name="T12" fmla="*/ 0 w 258"/>
                  <a:gd name="T13" fmla="*/ 0 h 2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8"/>
                  <a:gd name="T22" fmla="*/ 0 h 282"/>
                  <a:gd name="T23" fmla="*/ 258 w 258"/>
                  <a:gd name="T24" fmla="*/ 282 h 28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8" h="282">
                    <a:moveTo>
                      <a:pt x="0" y="186"/>
                    </a:moveTo>
                    <a:lnTo>
                      <a:pt x="42" y="144"/>
                    </a:lnTo>
                    <a:lnTo>
                      <a:pt x="114" y="222"/>
                    </a:lnTo>
                    <a:lnTo>
                      <a:pt x="216" y="0"/>
                    </a:lnTo>
                    <a:lnTo>
                      <a:pt x="258" y="24"/>
                    </a:lnTo>
                    <a:lnTo>
                      <a:pt x="126" y="282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Gill Sans" pitchFamily="34" charset="0"/>
                </a:endParaRPr>
              </a:p>
            </p:txBody>
          </p:sp>
        </p:grpSp>
        <p:pic>
          <p:nvPicPr>
            <p:cNvPr id="58391" name="Picture 46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17" y="3225"/>
              <a:ext cx="375" cy="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58392" name="Picture 48" descr="IBM international recognition (1972-   )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296" y="3216"/>
              <a:ext cx="173" cy="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58393" name="Picture 59" descr="Microsoft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815" y="3391"/>
              <a:ext cx="35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394" name="Picture 60" descr="SyBase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27" y="3375"/>
              <a:ext cx="296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8383" name="Picture 112" descr="LaptopCile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00850" y="2020888"/>
            <a:ext cx="808038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84" name="Picture 174" descr="man_Blue"/>
          <p:cNvPicPr>
            <a:picLocks noChangeArrowheads="1"/>
          </p:cNvPicPr>
          <p:nvPr/>
        </p:nvPicPr>
        <p:blipFill>
          <a:blip r:embed="rId14" cstate="print">
            <a:lum bright="12000"/>
            <a:grayscl/>
          </a:blip>
          <a:srcRect/>
          <a:stretch>
            <a:fillRect/>
          </a:stretch>
        </p:blipFill>
        <p:spPr bwMode="auto">
          <a:xfrm>
            <a:off x="7453313" y="1897063"/>
            <a:ext cx="365125" cy="125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887" name="Text Box 175"/>
          <p:cNvSpPr txBox="1">
            <a:spLocks noChangeArrowheads="1"/>
          </p:cNvSpPr>
          <p:nvPr/>
        </p:nvSpPr>
        <p:spPr bwMode="auto">
          <a:xfrm>
            <a:off x="7124700" y="3151188"/>
            <a:ext cx="987425" cy="312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>
                <a:solidFill>
                  <a:srgbClr val="000000"/>
                </a:solidFill>
                <a:cs typeface="Arial"/>
              </a:rPr>
              <a:t>Auditor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4"/>
          <p:cNvSpPr>
            <a:spLocks noChangeShapeType="1"/>
          </p:cNvSpPr>
          <p:nvPr/>
        </p:nvSpPr>
        <p:spPr bwMode="auto">
          <a:xfrm>
            <a:off x="5029200" y="2743200"/>
            <a:ext cx="12192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pPr algn="l"/>
            <a:endParaRPr lang="en-US" sz="1800" b="0">
              <a:solidFill>
                <a:srgbClr val="000000"/>
              </a:solidFill>
              <a:latin typeface="Gill Sans" pitchFamily="34" charset="0"/>
            </a:endParaRPr>
          </a:p>
        </p:txBody>
      </p:sp>
      <p:sp>
        <p:nvSpPr>
          <p:cNvPr id="107" name="Line 87"/>
          <p:cNvSpPr>
            <a:spLocks noChangeShapeType="1"/>
          </p:cNvSpPr>
          <p:nvPr/>
        </p:nvSpPr>
        <p:spPr bwMode="auto">
          <a:xfrm flipH="1" flipV="1">
            <a:off x="7239000" y="3581400"/>
            <a:ext cx="762000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/>
          <a:lstStyle/>
          <a:p>
            <a:pPr algn="l"/>
            <a:endParaRPr lang="en-US" sz="1800" b="0">
              <a:solidFill>
                <a:srgbClr val="000000"/>
              </a:solidFill>
              <a:latin typeface="Gill Sans" pitchFamily="34" charset="0"/>
            </a:endParaRPr>
          </a:p>
        </p:txBody>
      </p:sp>
      <p:sp>
        <p:nvSpPr>
          <p:cNvPr id="56322" name="Rectangle 9"/>
          <p:cNvSpPr>
            <a:spLocks noChangeArrowheads="1"/>
          </p:cNvSpPr>
          <p:nvPr/>
        </p:nvSpPr>
        <p:spPr bwMode="auto">
          <a:xfrm>
            <a:off x="0" y="4038600"/>
            <a:ext cx="9144000" cy="1890713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56323" name="Freeform 86"/>
          <p:cNvSpPr>
            <a:spLocks/>
          </p:cNvSpPr>
          <p:nvPr/>
        </p:nvSpPr>
        <p:spPr bwMode="auto">
          <a:xfrm>
            <a:off x="5046662" y="3214687"/>
            <a:ext cx="552450" cy="333375"/>
          </a:xfrm>
          <a:custGeom>
            <a:avLst/>
            <a:gdLst>
              <a:gd name="T0" fmla="*/ 0 w 348"/>
              <a:gd name="T1" fmla="*/ 0 h 210"/>
              <a:gd name="T2" fmla="*/ 2147483647 w 348"/>
              <a:gd name="T3" fmla="*/ 0 h 210"/>
              <a:gd name="T4" fmla="*/ 2147483647 w 348"/>
              <a:gd name="T5" fmla="*/ 2147483647 h 210"/>
              <a:gd name="T6" fmla="*/ 0 60000 65536"/>
              <a:gd name="T7" fmla="*/ 0 60000 65536"/>
              <a:gd name="T8" fmla="*/ 0 60000 65536"/>
              <a:gd name="T9" fmla="*/ 0 w 348"/>
              <a:gd name="T10" fmla="*/ 0 h 210"/>
              <a:gd name="T11" fmla="*/ 348 w 348"/>
              <a:gd name="T12" fmla="*/ 210 h 2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8" h="210">
                <a:moveTo>
                  <a:pt x="0" y="0"/>
                </a:moveTo>
                <a:lnTo>
                  <a:pt x="348" y="0"/>
                </a:lnTo>
                <a:lnTo>
                  <a:pt x="348" y="21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pPr algn="l"/>
            <a:endParaRPr lang="en-US" sz="1800" b="0">
              <a:solidFill>
                <a:srgbClr val="000000"/>
              </a:solidFill>
              <a:latin typeface="Gill Sans" pitchFamily="34" charset="0"/>
            </a:endParaRPr>
          </a:p>
        </p:txBody>
      </p:sp>
      <p:pic>
        <p:nvPicPr>
          <p:cNvPr id="56328" name="Picture 5" descr="data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828800"/>
            <a:ext cx="1765300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itchFamily="34" charset="-127"/>
              </a:rPr>
              <a:t>Oracle Database Vault</a:t>
            </a:r>
            <a:br>
              <a:rPr lang="en-US" altLang="ko-KR" dirty="0" smtClean="0">
                <a:ea typeface="Gulim" pitchFamily="34" charset="-127"/>
              </a:rPr>
            </a:br>
            <a:r>
              <a:rPr lang="en-US" altLang="ko-KR" sz="2400" dirty="0" smtClean="0">
                <a:solidFill>
                  <a:schemeClr val="accent1"/>
                </a:solidFill>
              </a:rPr>
              <a:t>Enforce Security Policies Inside the Database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56330" name="Rectangle 42"/>
          <p:cNvSpPr>
            <a:spLocks noChangeArrowheads="1"/>
          </p:cNvSpPr>
          <p:nvPr/>
        </p:nvSpPr>
        <p:spPr bwMode="auto">
          <a:xfrm>
            <a:off x="434974" y="4200525"/>
            <a:ext cx="8328026" cy="200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999" tIns="31999" rIns="63999" bIns="31999">
            <a:spAutoFit/>
          </a:bodyPr>
          <a:lstStyle/>
          <a:p>
            <a:pPr marL="225425" indent="-225425" algn="l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Automatic and customizable DBA separation of duties and protective realms</a:t>
            </a:r>
          </a:p>
          <a:p>
            <a:pPr marL="225425" indent="-225425" algn="l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Enforce who, where, when, and how using rules and factors</a:t>
            </a:r>
          </a:p>
          <a:p>
            <a:pPr marL="682625" lvl="1" indent="-225425" algn="l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Enforce least privilege for privileged database users</a:t>
            </a:r>
          </a:p>
          <a:p>
            <a:pPr marL="682625" lvl="1" indent="-225425" algn="l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Prevent application by-pass and enforce enterprise data governance</a:t>
            </a:r>
          </a:p>
          <a:p>
            <a:pPr marL="225425" indent="-225425" algn="l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Securely consolidate application data or enable multi-tenant data management</a:t>
            </a:r>
          </a:p>
        </p:txBody>
      </p:sp>
      <p:sp>
        <p:nvSpPr>
          <p:cNvPr id="56331" name="Text Box 35"/>
          <p:cNvSpPr txBox="1">
            <a:spLocks noChangeArrowheads="1"/>
          </p:cNvSpPr>
          <p:nvPr/>
        </p:nvSpPr>
        <p:spPr bwMode="auto">
          <a:xfrm>
            <a:off x="3683000" y="2322512"/>
            <a:ext cx="1122363" cy="274638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2E8DB"/>
                </a:solidFill>
              </a:rPr>
              <a:t>Procurement</a:t>
            </a:r>
          </a:p>
        </p:txBody>
      </p:sp>
      <p:sp>
        <p:nvSpPr>
          <p:cNvPr id="56332" name="Text Box 36"/>
          <p:cNvSpPr txBox="1">
            <a:spLocks noChangeArrowheads="1"/>
          </p:cNvSpPr>
          <p:nvPr/>
        </p:nvSpPr>
        <p:spPr bwMode="auto">
          <a:xfrm>
            <a:off x="4043363" y="2760662"/>
            <a:ext cx="403225" cy="274638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BD9E3"/>
                </a:solidFill>
              </a:rPr>
              <a:t>HR</a:t>
            </a:r>
          </a:p>
        </p:txBody>
      </p:sp>
      <p:sp>
        <p:nvSpPr>
          <p:cNvPr id="56333" name="Text Box 37"/>
          <p:cNvSpPr txBox="1">
            <a:spLocks noChangeArrowheads="1"/>
          </p:cNvSpPr>
          <p:nvPr/>
        </p:nvSpPr>
        <p:spPr bwMode="auto">
          <a:xfrm>
            <a:off x="3868738" y="3200400"/>
            <a:ext cx="760412" cy="274637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717171"/>
                </a:solidFill>
              </a:rPr>
              <a:t>Finance</a:t>
            </a:r>
          </a:p>
        </p:txBody>
      </p:sp>
      <p:sp>
        <p:nvSpPr>
          <p:cNvPr id="56337" name="TextBox 108"/>
          <p:cNvSpPr txBox="1">
            <a:spLocks noChangeArrowheads="1"/>
          </p:cNvSpPr>
          <p:nvPr/>
        </p:nvSpPr>
        <p:spPr bwMode="auto">
          <a:xfrm>
            <a:off x="6553200" y="2133600"/>
            <a:ext cx="1154113" cy="933450"/>
          </a:xfrm>
          <a:prstGeom prst="rect">
            <a:avLst/>
          </a:prstGeom>
          <a:noFill/>
          <a:ln w="12700" algn="ctr">
            <a:noFill/>
            <a:prstDash val="lgDash"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en-US" sz="1500" dirty="0">
                <a:solidFill>
                  <a:srgbClr val="000000"/>
                </a:solidFill>
              </a:rPr>
              <a:t>Application</a:t>
            </a:r>
          </a:p>
          <a:p>
            <a:pPr eaLnBrk="0" hangingPunct="0"/>
            <a:r>
              <a:rPr lang="en-US" sz="1500" dirty="0">
                <a:solidFill>
                  <a:srgbClr val="000000"/>
                </a:solidFill>
              </a:rPr>
              <a:t>DBA</a:t>
            </a:r>
          </a:p>
        </p:txBody>
      </p:sp>
      <p:pic>
        <p:nvPicPr>
          <p:cNvPr id="56339" name="Picture 73" descr="man_Blue"/>
          <p:cNvPicPr>
            <a:picLocks noChangeAspect="1" noChangeArrowheads="1"/>
          </p:cNvPicPr>
          <p:nvPr/>
        </p:nvPicPr>
        <p:blipFill>
          <a:blip r:embed="rId4" cstate="print">
            <a:lum bright="12000"/>
            <a:grayscl/>
          </a:blip>
          <a:srcRect/>
          <a:stretch>
            <a:fillRect/>
          </a:stretch>
        </p:blipFill>
        <p:spPr bwMode="auto">
          <a:xfrm>
            <a:off x="457200" y="1676400"/>
            <a:ext cx="303213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0" name="Text Box 25"/>
          <p:cNvSpPr txBox="1">
            <a:spLocks noChangeArrowheads="1"/>
          </p:cNvSpPr>
          <p:nvPr/>
        </p:nvSpPr>
        <p:spPr bwMode="auto">
          <a:xfrm>
            <a:off x="5127625" y="3475037"/>
            <a:ext cx="2540000" cy="276225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>
                <a:solidFill>
                  <a:srgbClr val="4D4D4D"/>
                </a:solidFill>
              </a:rPr>
              <a:t>select * from finance.customers</a:t>
            </a:r>
          </a:p>
        </p:txBody>
      </p:sp>
      <p:sp>
        <p:nvSpPr>
          <p:cNvPr id="56341" name="Text Box 24"/>
          <p:cNvSpPr txBox="1">
            <a:spLocks noChangeArrowheads="1"/>
          </p:cNvSpPr>
          <p:nvPr/>
        </p:nvSpPr>
        <p:spPr bwMode="auto">
          <a:xfrm>
            <a:off x="8382000" y="3581400"/>
            <a:ext cx="539750" cy="257175"/>
          </a:xfrm>
          <a:prstGeom prst="rect">
            <a:avLst/>
          </a:prstGeom>
          <a:noFill/>
          <a:ln w="12700" algn="ctr">
            <a:noFill/>
            <a:prstDash val="lgDash"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en-US" sz="1500" dirty="0">
                <a:solidFill>
                  <a:srgbClr val="000000"/>
                </a:solidFill>
              </a:rPr>
              <a:t>DBA</a:t>
            </a:r>
          </a:p>
        </p:txBody>
      </p:sp>
      <p:pic>
        <p:nvPicPr>
          <p:cNvPr id="56342" name="Picture 77" descr="man_Blu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2743200"/>
            <a:ext cx="365125" cy="125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5715000" y="1524000"/>
            <a:ext cx="796925" cy="363538"/>
          </a:xfrm>
          <a:prstGeom prst="rect">
            <a:avLst/>
          </a:prstGeom>
          <a:noFill/>
          <a:ln w="12700" algn="ctr">
            <a:noFill/>
            <a:prstDash val="lgDash"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en-US" sz="1500" dirty="0" err="1">
                <a:solidFill>
                  <a:srgbClr val="000000"/>
                </a:solidFill>
              </a:rPr>
              <a:t>SecurityDBA</a:t>
            </a:r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56345" name="Picture 77" descr="man_Blu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1295400"/>
            <a:ext cx="365125" cy="125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Line 3"/>
          <p:cNvSpPr>
            <a:spLocks noChangeShapeType="1"/>
          </p:cNvSpPr>
          <p:nvPr/>
        </p:nvSpPr>
        <p:spPr bwMode="auto">
          <a:xfrm>
            <a:off x="1358900" y="2347912"/>
            <a:ext cx="1978025" cy="4763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ot"/>
            <a:round/>
            <a:headEnd/>
            <a:tailEnd type="none" w="med" len="sm"/>
          </a:ln>
        </p:spPr>
        <p:txBody>
          <a:bodyPr/>
          <a:lstStyle/>
          <a:p>
            <a:pPr algn="l"/>
            <a:endParaRPr lang="en-US" sz="1800" b="0">
              <a:solidFill>
                <a:srgbClr val="000000"/>
              </a:solidFill>
              <a:latin typeface="Gill Sans" pitchFamily="34" charset="0"/>
            </a:endParaRPr>
          </a:p>
        </p:txBody>
      </p: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1339850" y="2357437"/>
            <a:ext cx="2143125" cy="852488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pPr algn="l"/>
            <a:endParaRPr lang="en-US" sz="1800" b="0">
              <a:solidFill>
                <a:srgbClr val="000000"/>
              </a:solidFill>
              <a:latin typeface="Gill Sans" pitchFamily="34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546350" y="2079625"/>
            <a:ext cx="530225" cy="530225"/>
            <a:chOff x="3276" y="1265"/>
            <a:chExt cx="332" cy="330"/>
          </a:xfrm>
        </p:grpSpPr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3276" y="1265"/>
              <a:ext cx="332" cy="330"/>
              <a:chOff x="3600" y="1661"/>
              <a:chExt cx="218" cy="217"/>
            </a:xfrm>
          </p:grpSpPr>
          <p:sp>
            <p:nvSpPr>
              <p:cNvPr id="72" name="Oval 29"/>
              <p:cNvSpPr>
                <a:spLocks noChangeArrowheads="1"/>
              </p:cNvSpPr>
              <p:nvPr/>
            </p:nvSpPr>
            <p:spPr bwMode="auto">
              <a:xfrm>
                <a:off x="3600" y="1661"/>
                <a:ext cx="218" cy="2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12700" algn="ctr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Oval 30"/>
              <p:cNvSpPr>
                <a:spLocks noChangeArrowheads="1"/>
              </p:cNvSpPr>
              <p:nvPr/>
            </p:nvSpPr>
            <p:spPr bwMode="auto">
              <a:xfrm>
                <a:off x="3610" y="1671"/>
                <a:ext cx="198" cy="197"/>
              </a:xfrm>
              <a:prstGeom prst="ellipse">
                <a:avLst/>
              </a:prstGeom>
              <a:gradFill rotWithShape="1">
                <a:gsLst>
                  <a:gs pos="0">
                    <a:srgbClr val="7C92A8"/>
                  </a:gs>
                  <a:gs pos="100000">
                    <a:srgbClr val="53708D"/>
                  </a:gs>
                </a:gsLst>
                <a:lin ang="5400000" scaled="1"/>
              </a:gradFill>
              <a:ln w="28575" algn="ctr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71" name="Picture 31" descr="network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02" y="1342"/>
              <a:ext cx="281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849438" y="2044700"/>
            <a:ext cx="622300" cy="581025"/>
            <a:chOff x="120" y="728"/>
            <a:chExt cx="1140" cy="1098"/>
          </a:xfrm>
        </p:grpSpPr>
        <p:pic>
          <p:nvPicPr>
            <p:cNvPr id="75" name="Picture 33" descr="clock-re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" y="728"/>
              <a:ext cx="1140" cy="1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Oval 34"/>
            <p:cNvSpPr>
              <a:spLocks noChangeArrowheads="1"/>
            </p:cNvSpPr>
            <p:nvPr/>
          </p:nvSpPr>
          <p:spPr bwMode="auto">
            <a:xfrm>
              <a:off x="198" y="788"/>
              <a:ext cx="1002" cy="996"/>
            </a:xfrm>
            <a:prstGeom prst="ellipse">
              <a:avLst/>
            </a:prstGeom>
            <a:noFill/>
            <a:ln w="12700" algn="ctr">
              <a:solidFill>
                <a:schemeClr val="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77" name="Picture 40" descr="GrayApplicati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1688" y="1968500"/>
            <a:ext cx="5746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370263" y="3128962"/>
            <a:ext cx="198437" cy="198438"/>
            <a:chOff x="1368" y="3054"/>
            <a:chExt cx="258" cy="258"/>
          </a:xfrm>
        </p:grpSpPr>
        <p:sp>
          <p:nvSpPr>
            <p:cNvPr id="79" name="Oval 48"/>
            <p:cNvSpPr>
              <a:spLocks noChangeArrowheads="1"/>
            </p:cNvSpPr>
            <p:nvPr/>
          </p:nvSpPr>
          <p:spPr bwMode="auto">
            <a:xfrm>
              <a:off x="1368" y="3054"/>
              <a:ext cx="258" cy="2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3E3E3"/>
                </a:gs>
              </a:gsLst>
              <a:lin ang="5400000" scaled="1"/>
            </a:gradFill>
            <a:ln w="12700" algn="ctr">
              <a:solidFill>
                <a:schemeClr val="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Oval 49"/>
            <p:cNvSpPr>
              <a:spLocks noChangeArrowheads="1"/>
            </p:cNvSpPr>
            <p:nvPr/>
          </p:nvSpPr>
          <p:spPr bwMode="auto">
            <a:xfrm>
              <a:off x="1380" y="3066"/>
              <a:ext cx="234" cy="23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3E3E3"/>
                </a:gs>
              </a:gsLst>
              <a:lin ang="5400000" scaled="1"/>
            </a:gradFill>
            <a:ln w="28575" algn="ctr">
              <a:solidFill>
                <a:srgbClr val="0099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50"/>
            <p:cNvSpPr>
              <a:spLocks/>
            </p:cNvSpPr>
            <p:nvPr/>
          </p:nvSpPr>
          <p:spPr bwMode="auto">
            <a:xfrm>
              <a:off x="1434" y="3108"/>
              <a:ext cx="126" cy="138"/>
            </a:xfrm>
            <a:custGeom>
              <a:avLst/>
              <a:gdLst>
                <a:gd name="T0" fmla="*/ 0 w 258"/>
                <a:gd name="T1" fmla="*/ 0 h 282"/>
                <a:gd name="T2" fmla="*/ 0 w 258"/>
                <a:gd name="T3" fmla="*/ 0 h 282"/>
                <a:gd name="T4" fmla="*/ 0 w 258"/>
                <a:gd name="T5" fmla="*/ 0 h 282"/>
                <a:gd name="T6" fmla="*/ 0 w 258"/>
                <a:gd name="T7" fmla="*/ 0 h 282"/>
                <a:gd name="T8" fmla="*/ 0 w 258"/>
                <a:gd name="T9" fmla="*/ 0 h 282"/>
                <a:gd name="T10" fmla="*/ 0 w 258"/>
                <a:gd name="T11" fmla="*/ 0 h 282"/>
                <a:gd name="T12" fmla="*/ 0 w 258"/>
                <a:gd name="T13" fmla="*/ 0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8"/>
                <a:gd name="T22" fmla="*/ 0 h 282"/>
                <a:gd name="T23" fmla="*/ 258 w 258"/>
                <a:gd name="T24" fmla="*/ 282 h 2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8" h="282">
                  <a:moveTo>
                    <a:pt x="0" y="186"/>
                  </a:moveTo>
                  <a:lnTo>
                    <a:pt x="42" y="144"/>
                  </a:lnTo>
                  <a:lnTo>
                    <a:pt x="114" y="222"/>
                  </a:lnTo>
                  <a:lnTo>
                    <a:pt x="216" y="0"/>
                  </a:lnTo>
                  <a:lnTo>
                    <a:pt x="258" y="24"/>
                  </a:lnTo>
                  <a:lnTo>
                    <a:pt x="126" y="282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099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en-US" sz="1800" b="0">
                <a:solidFill>
                  <a:srgbClr val="000000"/>
                </a:solidFill>
                <a:latin typeface="Gill Sans" pitchFamily="34" charset="0"/>
              </a:endParaRP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3352800" y="2233612"/>
            <a:ext cx="193675" cy="193675"/>
            <a:chOff x="1894" y="3114"/>
            <a:chExt cx="258" cy="258"/>
          </a:xfrm>
        </p:grpSpPr>
        <p:sp>
          <p:nvSpPr>
            <p:cNvPr id="83" name="Oval 52"/>
            <p:cNvSpPr>
              <a:spLocks noChangeArrowheads="1"/>
            </p:cNvSpPr>
            <p:nvPr/>
          </p:nvSpPr>
          <p:spPr bwMode="auto">
            <a:xfrm>
              <a:off x="1894" y="3114"/>
              <a:ext cx="258" cy="2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3E3E3"/>
                </a:gs>
              </a:gsLst>
              <a:lin ang="5400000" scaled="1"/>
            </a:gradFill>
            <a:ln w="12700" algn="ctr">
              <a:solidFill>
                <a:schemeClr val="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1914" y="3134"/>
              <a:ext cx="218" cy="218"/>
              <a:chOff x="1906" y="3126"/>
              <a:chExt cx="234" cy="234"/>
            </a:xfrm>
          </p:grpSpPr>
          <p:sp>
            <p:nvSpPr>
              <p:cNvPr id="85" name="Oval 54"/>
              <p:cNvSpPr>
                <a:spLocks noChangeArrowheads="1"/>
              </p:cNvSpPr>
              <p:nvPr/>
            </p:nvSpPr>
            <p:spPr bwMode="auto">
              <a:xfrm>
                <a:off x="1906" y="3126"/>
                <a:ext cx="234" cy="23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2857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6" name="Line 55"/>
              <p:cNvSpPr>
                <a:spLocks noChangeShapeType="1"/>
              </p:cNvSpPr>
              <p:nvPr/>
            </p:nvSpPr>
            <p:spPr bwMode="auto">
              <a:xfrm flipV="1">
                <a:off x="1952" y="3160"/>
                <a:ext cx="144" cy="16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Gill Sans" pitchFamily="34" charset="0"/>
                </a:endParaRPr>
              </a:p>
            </p:txBody>
          </p:sp>
        </p:grpSp>
      </p:grpSp>
      <p:sp>
        <p:nvSpPr>
          <p:cNvPr id="92" name="Rectangle 14"/>
          <p:cNvSpPr>
            <a:spLocks noChangeArrowheads="1"/>
          </p:cNvSpPr>
          <p:nvPr/>
        </p:nvSpPr>
        <p:spPr bwMode="auto">
          <a:xfrm>
            <a:off x="533400" y="2667000"/>
            <a:ext cx="1168400" cy="333375"/>
          </a:xfrm>
          <a:prstGeom prst="rect">
            <a:avLst/>
          </a:prstGeom>
          <a:noFill/>
          <a:ln w="12700" algn="ctr">
            <a:noFill/>
            <a:prstDash val="lgDash"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en-US" sz="1500" dirty="0">
                <a:solidFill>
                  <a:srgbClr val="000000"/>
                </a:solidFill>
              </a:rPr>
              <a:t>Application</a:t>
            </a:r>
          </a:p>
        </p:txBody>
      </p: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381000" y="2971800"/>
            <a:ext cx="1487488" cy="987425"/>
            <a:chOff x="4398" y="2946"/>
            <a:chExt cx="1111" cy="738"/>
          </a:xfrm>
        </p:grpSpPr>
        <p:grpSp>
          <p:nvGrpSpPr>
            <p:cNvPr id="9" name="Group 90"/>
            <p:cNvGrpSpPr>
              <a:grpSpLocks/>
            </p:cNvGrpSpPr>
            <p:nvPr/>
          </p:nvGrpSpPr>
          <p:grpSpPr bwMode="auto">
            <a:xfrm>
              <a:off x="4512" y="2946"/>
              <a:ext cx="997" cy="666"/>
              <a:chOff x="4632" y="3018"/>
              <a:chExt cx="997" cy="666"/>
            </a:xfrm>
          </p:grpSpPr>
          <p:sp>
            <p:nvSpPr>
              <p:cNvPr id="99" name="Rectangle 91"/>
              <p:cNvSpPr>
                <a:spLocks noChangeArrowheads="1"/>
              </p:cNvSpPr>
              <p:nvPr/>
            </p:nvSpPr>
            <p:spPr bwMode="auto">
              <a:xfrm>
                <a:off x="4637" y="3023"/>
                <a:ext cx="987" cy="661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0" name="Picture 49"/>
              <p:cNvPicPr>
                <a:picLocks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198" y="3078"/>
                <a:ext cx="320" cy="1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101" name="Picture 50"/>
              <p:cNvPicPr>
                <a:picLocks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4969" y="3497"/>
                <a:ext cx="355" cy="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102" name="Picture 51"/>
              <p:cNvPicPr>
                <a:picLocks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737" y="3345"/>
                <a:ext cx="340" cy="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103" name="Picture 52"/>
              <p:cNvPicPr>
                <a:picLocks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737" y="3148"/>
                <a:ext cx="340" cy="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104" name="Picture 53"/>
              <p:cNvPicPr>
                <a:picLocks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250" y="3282"/>
                <a:ext cx="225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sp>
            <p:nvSpPr>
              <p:cNvPr id="105" name="Freeform 97"/>
              <p:cNvSpPr>
                <a:spLocks/>
              </p:cNvSpPr>
              <p:nvPr/>
            </p:nvSpPr>
            <p:spPr bwMode="auto">
              <a:xfrm>
                <a:off x="4632" y="3018"/>
                <a:ext cx="125" cy="666"/>
              </a:xfrm>
              <a:custGeom>
                <a:avLst/>
                <a:gdLst>
                  <a:gd name="T0" fmla="*/ 12 w 156"/>
                  <a:gd name="T1" fmla="*/ 0 h 834"/>
                  <a:gd name="T2" fmla="*/ 0 w 156"/>
                  <a:gd name="T3" fmla="*/ 0 h 834"/>
                  <a:gd name="T4" fmla="*/ 0 w 156"/>
                  <a:gd name="T5" fmla="*/ 69 h 834"/>
                  <a:gd name="T6" fmla="*/ 14 w 156"/>
                  <a:gd name="T7" fmla="*/ 69 h 8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834"/>
                  <a:gd name="T14" fmla="*/ 156 w 156"/>
                  <a:gd name="T15" fmla="*/ 834 h 8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834">
                    <a:moveTo>
                      <a:pt x="144" y="0"/>
                    </a:moveTo>
                    <a:lnTo>
                      <a:pt x="0" y="0"/>
                    </a:lnTo>
                    <a:lnTo>
                      <a:pt x="0" y="834"/>
                    </a:lnTo>
                    <a:lnTo>
                      <a:pt x="156" y="834"/>
                    </a:lnTo>
                  </a:path>
                </a:pathLst>
              </a:custGeom>
              <a:noFill/>
              <a:ln w="19050" cap="flat" cmpd="sng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Gill Sans" pitchFamily="34" charset="0"/>
                </a:endParaRPr>
              </a:p>
            </p:txBody>
          </p:sp>
          <p:sp>
            <p:nvSpPr>
              <p:cNvPr id="106" name="Freeform 98"/>
              <p:cNvSpPr>
                <a:spLocks/>
              </p:cNvSpPr>
              <p:nvPr/>
            </p:nvSpPr>
            <p:spPr bwMode="auto">
              <a:xfrm flipH="1">
                <a:off x="5476" y="3018"/>
                <a:ext cx="153" cy="666"/>
              </a:xfrm>
              <a:custGeom>
                <a:avLst/>
                <a:gdLst>
                  <a:gd name="T0" fmla="*/ 117 w 156"/>
                  <a:gd name="T1" fmla="*/ 0 h 834"/>
                  <a:gd name="T2" fmla="*/ 0 w 156"/>
                  <a:gd name="T3" fmla="*/ 0 h 834"/>
                  <a:gd name="T4" fmla="*/ 0 w 156"/>
                  <a:gd name="T5" fmla="*/ 69 h 834"/>
                  <a:gd name="T6" fmla="*/ 125 w 156"/>
                  <a:gd name="T7" fmla="*/ 69 h 8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834"/>
                  <a:gd name="T14" fmla="*/ 156 w 156"/>
                  <a:gd name="T15" fmla="*/ 834 h 8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834">
                    <a:moveTo>
                      <a:pt x="144" y="0"/>
                    </a:moveTo>
                    <a:lnTo>
                      <a:pt x="0" y="0"/>
                    </a:lnTo>
                    <a:lnTo>
                      <a:pt x="0" y="834"/>
                    </a:lnTo>
                    <a:lnTo>
                      <a:pt x="156" y="834"/>
                    </a:lnTo>
                  </a:path>
                </a:pathLst>
              </a:custGeom>
              <a:noFill/>
              <a:ln w="19050" cap="flat" cmpd="sng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Gill Sans" pitchFamily="34" charset="0"/>
                </a:endParaRPr>
              </a:p>
            </p:txBody>
          </p:sp>
        </p:grpSp>
        <p:grpSp>
          <p:nvGrpSpPr>
            <p:cNvPr id="10" name="Group 99"/>
            <p:cNvGrpSpPr>
              <a:grpSpLocks/>
            </p:cNvGrpSpPr>
            <p:nvPr/>
          </p:nvGrpSpPr>
          <p:grpSpPr bwMode="auto">
            <a:xfrm>
              <a:off x="4398" y="3426"/>
              <a:ext cx="258" cy="258"/>
              <a:chOff x="3882" y="3264"/>
              <a:chExt cx="258" cy="258"/>
            </a:xfrm>
          </p:grpSpPr>
          <p:sp>
            <p:nvSpPr>
              <p:cNvPr id="96" name="Oval 100"/>
              <p:cNvSpPr>
                <a:spLocks noChangeArrowheads="1"/>
              </p:cNvSpPr>
              <p:nvPr/>
            </p:nvSpPr>
            <p:spPr bwMode="auto">
              <a:xfrm>
                <a:off x="3882" y="3264"/>
                <a:ext cx="258" cy="25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12700" algn="ctr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7" name="Oval 101"/>
              <p:cNvSpPr>
                <a:spLocks noChangeArrowheads="1"/>
              </p:cNvSpPr>
              <p:nvPr/>
            </p:nvSpPr>
            <p:spPr bwMode="auto">
              <a:xfrm>
                <a:off x="3894" y="3276"/>
                <a:ext cx="234" cy="23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28575" algn="ctr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Freeform 102"/>
              <p:cNvSpPr>
                <a:spLocks/>
              </p:cNvSpPr>
              <p:nvPr/>
            </p:nvSpPr>
            <p:spPr bwMode="auto">
              <a:xfrm>
                <a:off x="3948" y="3318"/>
                <a:ext cx="126" cy="138"/>
              </a:xfrm>
              <a:custGeom>
                <a:avLst/>
                <a:gdLst>
                  <a:gd name="T0" fmla="*/ 0 w 258"/>
                  <a:gd name="T1" fmla="*/ 0 h 282"/>
                  <a:gd name="T2" fmla="*/ 0 w 258"/>
                  <a:gd name="T3" fmla="*/ 0 h 282"/>
                  <a:gd name="T4" fmla="*/ 0 w 258"/>
                  <a:gd name="T5" fmla="*/ 0 h 282"/>
                  <a:gd name="T6" fmla="*/ 0 w 258"/>
                  <a:gd name="T7" fmla="*/ 0 h 282"/>
                  <a:gd name="T8" fmla="*/ 0 w 258"/>
                  <a:gd name="T9" fmla="*/ 0 h 282"/>
                  <a:gd name="T10" fmla="*/ 0 w 258"/>
                  <a:gd name="T11" fmla="*/ 0 h 282"/>
                  <a:gd name="T12" fmla="*/ 0 w 258"/>
                  <a:gd name="T13" fmla="*/ 0 h 2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8"/>
                  <a:gd name="T22" fmla="*/ 0 h 282"/>
                  <a:gd name="T23" fmla="*/ 258 w 258"/>
                  <a:gd name="T24" fmla="*/ 282 h 28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8" h="282">
                    <a:moveTo>
                      <a:pt x="0" y="186"/>
                    </a:moveTo>
                    <a:lnTo>
                      <a:pt x="42" y="144"/>
                    </a:lnTo>
                    <a:lnTo>
                      <a:pt x="114" y="222"/>
                    </a:lnTo>
                    <a:lnTo>
                      <a:pt x="216" y="0"/>
                    </a:lnTo>
                    <a:lnTo>
                      <a:pt x="258" y="24"/>
                    </a:lnTo>
                    <a:lnTo>
                      <a:pt x="126" y="282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Gill Sans" pitchFamily="34" charset="0"/>
                </a:endParaRPr>
              </a:p>
            </p:txBody>
          </p:sp>
        </p:grp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5486400" y="2514600"/>
            <a:ext cx="530225" cy="530225"/>
            <a:chOff x="3432" y="1397"/>
            <a:chExt cx="332" cy="330"/>
          </a:xfrm>
        </p:grpSpPr>
        <p:grpSp>
          <p:nvGrpSpPr>
            <p:cNvPr id="12" name="Group 42"/>
            <p:cNvGrpSpPr>
              <a:grpSpLocks/>
            </p:cNvGrpSpPr>
            <p:nvPr/>
          </p:nvGrpSpPr>
          <p:grpSpPr bwMode="auto">
            <a:xfrm>
              <a:off x="3432" y="1397"/>
              <a:ext cx="332" cy="330"/>
              <a:chOff x="3600" y="1661"/>
              <a:chExt cx="218" cy="217"/>
            </a:xfrm>
          </p:grpSpPr>
          <p:sp>
            <p:nvSpPr>
              <p:cNvPr id="112" name="Oval 43"/>
              <p:cNvSpPr>
                <a:spLocks noChangeArrowheads="1"/>
              </p:cNvSpPr>
              <p:nvPr/>
            </p:nvSpPr>
            <p:spPr bwMode="auto">
              <a:xfrm>
                <a:off x="3600" y="1661"/>
                <a:ext cx="218" cy="2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12700" algn="ctr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Oval 44"/>
              <p:cNvSpPr>
                <a:spLocks noChangeArrowheads="1"/>
              </p:cNvSpPr>
              <p:nvPr/>
            </p:nvSpPr>
            <p:spPr bwMode="auto">
              <a:xfrm>
                <a:off x="3610" y="1671"/>
                <a:ext cx="198" cy="198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0392"/>
                      <a:invGamma/>
                    </a:schemeClr>
                  </a:gs>
                </a:gsLst>
                <a:lin ang="5400000" scaled="1"/>
              </a:gradFill>
              <a:ln w="28575" algn="ctr">
                <a:solidFill>
                  <a:srgbClr val="DDDDDD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solidFill>
                    <a:srgbClr val="FFFFFF"/>
                  </a:solidFill>
                  <a:cs typeface="Arial"/>
                </a:endParaRPr>
              </a:p>
            </p:txBody>
          </p:sp>
        </p:grpSp>
        <p:pic>
          <p:nvPicPr>
            <p:cNvPr id="111" name="Picture 45" descr="GrayApplication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501" y="1423"/>
              <a:ext cx="19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4" name="Picture 46" descr="man_Blue"/>
          <p:cNvPicPr>
            <a:picLocks noChangeArrowheads="1"/>
          </p:cNvPicPr>
          <p:nvPr/>
        </p:nvPicPr>
        <p:blipFill>
          <a:blip r:embed="rId5" cstate="print">
            <a:lum bright="12000"/>
            <a:grayscl/>
          </a:blip>
          <a:srcRect/>
          <a:stretch>
            <a:fillRect/>
          </a:stretch>
        </p:blipFill>
        <p:spPr bwMode="auto">
          <a:xfrm>
            <a:off x="6172200" y="2057400"/>
            <a:ext cx="365125" cy="125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4876800" y="2667000"/>
            <a:ext cx="198437" cy="198438"/>
            <a:chOff x="1368" y="3054"/>
            <a:chExt cx="258" cy="258"/>
          </a:xfrm>
        </p:grpSpPr>
        <p:sp>
          <p:nvSpPr>
            <p:cNvPr id="126" name="Oval 48"/>
            <p:cNvSpPr>
              <a:spLocks noChangeArrowheads="1"/>
            </p:cNvSpPr>
            <p:nvPr/>
          </p:nvSpPr>
          <p:spPr bwMode="auto">
            <a:xfrm>
              <a:off x="1368" y="3054"/>
              <a:ext cx="258" cy="2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3E3E3"/>
                </a:gs>
              </a:gsLst>
              <a:lin ang="5400000" scaled="1"/>
            </a:gradFill>
            <a:ln w="12700" algn="ctr">
              <a:solidFill>
                <a:schemeClr val="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Oval 49"/>
            <p:cNvSpPr>
              <a:spLocks noChangeArrowheads="1"/>
            </p:cNvSpPr>
            <p:nvPr/>
          </p:nvSpPr>
          <p:spPr bwMode="auto">
            <a:xfrm>
              <a:off x="1380" y="3066"/>
              <a:ext cx="234" cy="23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3E3E3"/>
                </a:gs>
              </a:gsLst>
              <a:lin ang="5400000" scaled="1"/>
            </a:gradFill>
            <a:ln w="28575" algn="ctr">
              <a:solidFill>
                <a:srgbClr val="0099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50"/>
            <p:cNvSpPr>
              <a:spLocks/>
            </p:cNvSpPr>
            <p:nvPr/>
          </p:nvSpPr>
          <p:spPr bwMode="auto">
            <a:xfrm>
              <a:off x="1434" y="3108"/>
              <a:ext cx="126" cy="138"/>
            </a:xfrm>
            <a:custGeom>
              <a:avLst/>
              <a:gdLst>
                <a:gd name="T0" fmla="*/ 0 w 258"/>
                <a:gd name="T1" fmla="*/ 0 h 282"/>
                <a:gd name="T2" fmla="*/ 0 w 258"/>
                <a:gd name="T3" fmla="*/ 0 h 282"/>
                <a:gd name="T4" fmla="*/ 0 w 258"/>
                <a:gd name="T5" fmla="*/ 0 h 282"/>
                <a:gd name="T6" fmla="*/ 0 w 258"/>
                <a:gd name="T7" fmla="*/ 0 h 282"/>
                <a:gd name="T8" fmla="*/ 0 w 258"/>
                <a:gd name="T9" fmla="*/ 0 h 282"/>
                <a:gd name="T10" fmla="*/ 0 w 258"/>
                <a:gd name="T11" fmla="*/ 0 h 282"/>
                <a:gd name="T12" fmla="*/ 0 w 258"/>
                <a:gd name="T13" fmla="*/ 0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8"/>
                <a:gd name="T22" fmla="*/ 0 h 282"/>
                <a:gd name="T23" fmla="*/ 258 w 258"/>
                <a:gd name="T24" fmla="*/ 282 h 2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8" h="282">
                  <a:moveTo>
                    <a:pt x="0" y="186"/>
                  </a:moveTo>
                  <a:lnTo>
                    <a:pt x="42" y="144"/>
                  </a:lnTo>
                  <a:lnTo>
                    <a:pt x="114" y="222"/>
                  </a:lnTo>
                  <a:lnTo>
                    <a:pt x="216" y="0"/>
                  </a:lnTo>
                  <a:lnTo>
                    <a:pt x="258" y="24"/>
                  </a:lnTo>
                  <a:lnTo>
                    <a:pt x="126" y="282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099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en-US" sz="1800" b="0">
                <a:solidFill>
                  <a:srgbClr val="000000"/>
                </a:solidFill>
                <a:latin typeface="Gill Sans" pitchFamily="34" charset="0"/>
              </a:endParaRPr>
            </a:p>
          </p:txBody>
        </p: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4953000" y="3124200"/>
            <a:ext cx="193675" cy="193675"/>
            <a:chOff x="1894" y="3114"/>
            <a:chExt cx="258" cy="258"/>
          </a:xfrm>
        </p:grpSpPr>
        <p:sp>
          <p:nvSpPr>
            <p:cNvPr id="130" name="Oval 52"/>
            <p:cNvSpPr>
              <a:spLocks noChangeArrowheads="1"/>
            </p:cNvSpPr>
            <p:nvPr/>
          </p:nvSpPr>
          <p:spPr bwMode="auto">
            <a:xfrm>
              <a:off x="1894" y="3114"/>
              <a:ext cx="258" cy="2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3E3E3"/>
                </a:gs>
              </a:gsLst>
              <a:lin ang="5400000" scaled="1"/>
            </a:gradFill>
            <a:ln w="12700" algn="ctr">
              <a:solidFill>
                <a:schemeClr val="hlink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5" name="Group 53"/>
            <p:cNvGrpSpPr>
              <a:grpSpLocks/>
            </p:cNvGrpSpPr>
            <p:nvPr/>
          </p:nvGrpSpPr>
          <p:grpSpPr bwMode="auto">
            <a:xfrm>
              <a:off x="1914" y="3134"/>
              <a:ext cx="218" cy="218"/>
              <a:chOff x="1906" y="3126"/>
              <a:chExt cx="234" cy="234"/>
            </a:xfrm>
          </p:grpSpPr>
          <p:sp>
            <p:nvSpPr>
              <p:cNvPr id="132" name="Oval 54"/>
              <p:cNvSpPr>
                <a:spLocks noChangeArrowheads="1"/>
              </p:cNvSpPr>
              <p:nvPr/>
            </p:nvSpPr>
            <p:spPr bwMode="auto">
              <a:xfrm>
                <a:off x="1906" y="3126"/>
                <a:ext cx="234" cy="23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28575" algn="ctr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3" name="Line 55"/>
              <p:cNvSpPr>
                <a:spLocks noChangeShapeType="1"/>
              </p:cNvSpPr>
              <p:nvPr/>
            </p:nvSpPr>
            <p:spPr bwMode="auto">
              <a:xfrm flipV="1">
                <a:off x="1952" y="3160"/>
                <a:ext cx="144" cy="16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Gill Sans" pitchFamily="34" charset="0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18" descr="data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1595438"/>
            <a:ext cx="1765300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9"/>
          <p:cNvSpPr>
            <a:spLocks noChangeArrowheads="1"/>
          </p:cNvSpPr>
          <p:nvPr/>
        </p:nvSpPr>
        <p:spPr bwMode="auto">
          <a:xfrm>
            <a:off x="0" y="3981450"/>
            <a:ext cx="9144000" cy="1947863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21508" name="Rectangle 42"/>
          <p:cNvSpPr>
            <a:spLocks noChangeArrowheads="1"/>
          </p:cNvSpPr>
          <p:nvPr/>
        </p:nvSpPr>
        <p:spPr bwMode="auto">
          <a:xfrm>
            <a:off x="689429" y="4186918"/>
            <a:ext cx="7029450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999" tIns="31999" rIns="63999" bIns="31999">
            <a:spAutoFit/>
          </a:bodyPr>
          <a:lstStyle/>
          <a:p>
            <a:pPr marL="177800" indent="-177800" algn="l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0">
                <a:solidFill>
                  <a:srgbClr val="000000"/>
                </a:solidFill>
              </a:rPr>
              <a:t>Classify users and data based on business drivers</a:t>
            </a:r>
          </a:p>
          <a:p>
            <a:pPr marL="177800" indent="-177800" algn="l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0">
                <a:solidFill>
                  <a:srgbClr val="000000"/>
                </a:solidFill>
              </a:rPr>
              <a:t>Database enforced row level access control</a:t>
            </a:r>
          </a:p>
          <a:p>
            <a:pPr marL="177800" indent="-177800" algn="l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0">
                <a:solidFill>
                  <a:srgbClr val="000000"/>
                </a:solidFill>
              </a:rPr>
              <a:t>Users classification through Oracle Identity Management Suite</a:t>
            </a:r>
          </a:p>
          <a:p>
            <a:pPr marL="177800" indent="-177800" algn="l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0">
                <a:solidFill>
                  <a:srgbClr val="000000"/>
                </a:solidFill>
              </a:rPr>
              <a:t>Classification labels can be factors in other policies</a:t>
            </a:r>
          </a:p>
        </p:txBody>
      </p:sp>
      <p:sp>
        <p:nvSpPr>
          <p:cNvPr id="21509" name="Rectangle 20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964714" cy="941388"/>
          </a:xfrm>
        </p:spPr>
        <p:txBody>
          <a:bodyPr/>
          <a:lstStyle/>
          <a:p>
            <a:pPr eaLnBrk="1" hangingPunct="1"/>
            <a:r>
              <a:rPr lang="en-US" dirty="0" smtClean="0"/>
              <a:t>Oracle Label Security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Classify Data and Users to Automate Access Control</a:t>
            </a:r>
          </a:p>
        </p:txBody>
      </p:sp>
      <p:pic>
        <p:nvPicPr>
          <p:cNvPr id="21510" name="Picture 73" descr="man_Blue"/>
          <p:cNvPicPr>
            <a:picLocks noChangeAspect="1" noChangeArrowheads="1"/>
          </p:cNvPicPr>
          <p:nvPr/>
        </p:nvPicPr>
        <p:blipFill>
          <a:blip r:embed="rId4" cstate="print">
            <a:lum bright="52000" contrast="-70000"/>
          </a:blip>
          <a:srcRect/>
          <a:stretch>
            <a:fillRect/>
          </a:stretch>
        </p:blipFill>
        <p:spPr bwMode="auto">
          <a:xfrm>
            <a:off x="1920875" y="1814513"/>
            <a:ext cx="366713" cy="125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Text Box 96"/>
          <p:cNvSpPr txBox="1">
            <a:spLocks noChangeArrowheads="1"/>
          </p:cNvSpPr>
          <p:nvPr/>
        </p:nvSpPr>
        <p:spPr bwMode="auto">
          <a:xfrm>
            <a:off x="1152525" y="3225800"/>
            <a:ext cx="1282700" cy="320675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solidFill>
                  <a:schemeClr val="hlink"/>
                </a:solidFill>
              </a:rPr>
              <a:t>Confidential</a:t>
            </a:r>
          </a:p>
        </p:txBody>
      </p:sp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2095500" y="1981200"/>
            <a:ext cx="1676400" cy="942975"/>
            <a:chOff x="984" y="1248"/>
            <a:chExt cx="900" cy="642"/>
          </a:xfrm>
        </p:grpSpPr>
        <p:sp>
          <p:nvSpPr>
            <p:cNvPr id="21553" name="Line 148"/>
            <p:cNvSpPr>
              <a:spLocks noChangeShapeType="1"/>
            </p:cNvSpPr>
            <p:nvPr/>
          </p:nvSpPr>
          <p:spPr bwMode="auto">
            <a:xfrm>
              <a:off x="984" y="1569"/>
              <a:ext cx="90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50"/>
            <p:cNvSpPr>
              <a:spLocks/>
            </p:cNvSpPr>
            <p:nvPr/>
          </p:nvSpPr>
          <p:spPr bwMode="auto">
            <a:xfrm>
              <a:off x="1602" y="1248"/>
              <a:ext cx="282" cy="642"/>
            </a:xfrm>
            <a:custGeom>
              <a:avLst/>
              <a:gdLst>
                <a:gd name="T0" fmla="*/ 276 w 282"/>
                <a:gd name="T1" fmla="*/ 0 h 936"/>
                <a:gd name="T2" fmla="*/ 0 w 282"/>
                <a:gd name="T3" fmla="*/ 0 h 936"/>
                <a:gd name="T4" fmla="*/ 0 w 282"/>
                <a:gd name="T5" fmla="*/ 22 h 936"/>
                <a:gd name="T6" fmla="*/ 282 w 282"/>
                <a:gd name="T7" fmla="*/ 22 h 9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936"/>
                <a:gd name="T14" fmla="*/ 282 w 282"/>
                <a:gd name="T15" fmla="*/ 936 h 9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936">
                  <a:moveTo>
                    <a:pt x="276" y="0"/>
                  </a:moveTo>
                  <a:lnTo>
                    <a:pt x="0" y="0"/>
                  </a:lnTo>
                  <a:lnTo>
                    <a:pt x="0" y="936"/>
                  </a:lnTo>
                  <a:lnTo>
                    <a:pt x="282" y="936"/>
                  </a:ln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1513" name="Picture 151" descr="man_Blu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1800" y="1871663"/>
            <a:ext cx="366713" cy="125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4" name="Picture 154" descr="man_Blue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1473200" y="1957388"/>
            <a:ext cx="366713" cy="125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5" name="Text Box 160"/>
          <p:cNvSpPr txBox="1">
            <a:spLocks noChangeArrowheads="1"/>
          </p:cNvSpPr>
          <p:nvPr/>
        </p:nvSpPr>
        <p:spPr bwMode="auto">
          <a:xfrm>
            <a:off x="6624638" y="3225800"/>
            <a:ext cx="1020762" cy="320675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solidFill>
                  <a:schemeClr val="accent1"/>
                </a:solidFill>
              </a:rPr>
              <a:t>Sensitive</a:t>
            </a:r>
          </a:p>
        </p:txBody>
      </p:sp>
      <p:grpSp>
        <p:nvGrpSpPr>
          <p:cNvPr id="3" name="Group 199"/>
          <p:cNvGrpSpPr>
            <a:grpSpLocks/>
          </p:cNvGrpSpPr>
          <p:nvPr/>
        </p:nvGrpSpPr>
        <p:grpSpPr bwMode="auto">
          <a:xfrm>
            <a:off x="3589338" y="1876425"/>
            <a:ext cx="198437" cy="1143000"/>
            <a:chOff x="2309" y="1182"/>
            <a:chExt cx="125" cy="720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2309" y="1478"/>
              <a:ext cx="125" cy="125"/>
              <a:chOff x="1368" y="3054"/>
              <a:chExt cx="258" cy="258"/>
            </a:xfrm>
          </p:grpSpPr>
          <p:sp>
            <p:nvSpPr>
              <p:cNvPr id="21550" name="Oval 76"/>
              <p:cNvSpPr>
                <a:spLocks noChangeArrowheads="1"/>
              </p:cNvSpPr>
              <p:nvPr/>
            </p:nvSpPr>
            <p:spPr bwMode="auto">
              <a:xfrm>
                <a:off x="1368" y="3054"/>
                <a:ext cx="258" cy="25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12700" algn="ctr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51" name="Oval 77"/>
              <p:cNvSpPr>
                <a:spLocks noChangeArrowheads="1"/>
              </p:cNvSpPr>
              <p:nvPr/>
            </p:nvSpPr>
            <p:spPr bwMode="auto">
              <a:xfrm>
                <a:off x="1380" y="3066"/>
                <a:ext cx="234" cy="23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28575" algn="ctr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52" name="Freeform 78"/>
              <p:cNvSpPr>
                <a:spLocks/>
              </p:cNvSpPr>
              <p:nvPr/>
            </p:nvSpPr>
            <p:spPr bwMode="auto">
              <a:xfrm>
                <a:off x="1434" y="3108"/>
                <a:ext cx="126" cy="138"/>
              </a:xfrm>
              <a:custGeom>
                <a:avLst/>
                <a:gdLst>
                  <a:gd name="T0" fmla="*/ 0 w 258"/>
                  <a:gd name="T1" fmla="*/ 0 h 282"/>
                  <a:gd name="T2" fmla="*/ 0 w 258"/>
                  <a:gd name="T3" fmla="*/ 0 h 282"/>
                  <a:gd name="T4" fmla="*/ 0 w 258"/>
                  <a:gd name="T5" fmla="*/ 0 h 282"/>
                  <a:gd name="T6" fmla="*/ 0 w 258"/>
                  <a:gd name="T7" fmla="*/ 0 h 282"/>
                  <a:gd name="T8" fmla="*/ 0 w 258"/>
                  <a:gd name="T9" fmla="*/ 0 h 282"/>
                  <a:gd name="T10" fmla="*/ 0 w 258"/>
                  <a:gd name="T11" fmla="*/ 0 h 282"/>
                  <a:gd name="T12" fmla="*/ 0 w 258"/>
                  <a:gd name="T13" fmla="*/ 0 h 2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8"/>
                  <a:gd name="T22" fmla="*/ 0 h 282"/>
                  <a:gd name="T23" fmla="*/ 258 w 258"/>
                  <a:gd name="T24" fmla="*/ 282 h 28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8" h="282">
                    <a:moveTo>
                      <a:pt x="0" y="186"/>
                    </a:moveTo>
                    <a:lnTo>
                      <a:pt x="42" y="144"/>
                    </a:lnTo>
                    <a:lnTo>
                      <a:pt x="114" y="222"/>
                    </a:lnTo>
                    <a:lnTo>
                      <a:pt x="216" y="0"/>
                    </a:lnTo>
                    <a:lnTo>
                      <a:pt x="258" y="24"/>
                    </a:lnTo>
                    <a:lnTo>
                      <a:pt x="126" y="282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009900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79"/>
            <p:cNvGrpSpPr>
              <a:grpSpLocks/>
            </p:cNvGrpSpPr>
            <p:nvPr/>
          </p:nvGrpSpPr>
          <p:grpSpPr bwMode="auto">
            <a:xfrm>
              <a:off x="2312" y="1182"/>
              <a:ext cx="122" cy="122"/>
              <a:chOff x="1894" y="3114"/>
              <a:chExt cx="258" cy="258"/>
            </a:xfrm>
          </p:grpSpPr>
          <p:sp>
            <p:nvSpPr>
              <p:cNvPr id="21546" name="Oval 80"/>
              <p:cNvSpPr>
                <a:spLocks noChangeArrowheads="1"/>
              </p:cNvSpPr>
              <p:nvPr/>
            </p:nvSpPr>
            <p:spPr bwMode="auto">
              <a:xfrm>
                <a:off x="1894" y="3114"/>
                <a:ext cx="258" cy="25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12700" algn="ctr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" name="Group 81"/>
              <p:cNvGrpSpPr>
                <a:grpSpLocks/>
              </p:cNvGrpSpPr>
              <p:nvPr/>
            </p:nvGrpSpPr>
            <p:grpSpPr bwMode="auto">
              <a:xfrm>
                <a:off x="1914" y="3134"/>
                <a:ext cx="218" cy="218"/>
                <a:chOff x="1906" y="3126"/>
                <a:chExt cx="234" cy="234"/>
              </a:xfrm>
            </p:grpSpPr>
            <p:sp>
              <p:nvSpPr>
                <p:cNvPr id="21548" name="Oval 82"/>
                <p:cNvSpPr>
                  <a:spLocks noChangeArrowheads="1"/>
                </p:cNvSpPr>
                <p:nvPr/>
              </p:nvSpPr>
              <p:spPr bwMode="auto">
                <a:xfrm>
                  <a:off x="1906" y="3126"/>
                  <a:ext cx="234" cy="2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E3E3E3"/>
                    </a:gs>
                  </a:gsLst>
                  <a:lin ang="5400000" scaled="1"/>
                </a:gradFill>
                <a:ln w="28575" algn="ctr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49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1952" y="3160"/>
                  <a:ext cx="144" cy="168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84"/>
            <p:cNvGrpSpPr>
              <a:grpSpLocks/>
            </p:cNvGrpSpPr>
            <p:nvPr/>
          </p:nvGrpSpPr>
          <p:grpSpPr bwMode="auto">
            <a:xfrm>
              <a:off x="2309" y="1777"/>
              <a:ext cx="125" cy="125"/>
              <a:chOff x="1368" y="3054"/>
              <a:chExt cx="258" cy="258"/>
            </a:xfrm>
          </p:grpSpPr>
          <p:sp>
            <p:nvSpPr>
              <p:cNvPr id="21543" name="Oval 85"/>
              <p:cNvSpPr>
                <a:spLocks noChangeArrowheads="1"/>
              </p:cNvSpPr>
              <p:nvPr/>
            </p:nvSpPr>
            <p:spPr bwMode="auto">
              <a:xfrm>
                <a:off x="1368" y="3054"/>
                <a:ext cx="258" cy="25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12700" algn="ctr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44" name="Oval 86"/>
              <p:cNvSpPr>
                <a:spLocks noChangeArrowheads="1"/>
              </p:cNvSpPr>
              <p:nvPr/>
            </p:nvSpPr>
            <p:spPr bwMode="auto">
              <a:xfrm>
                <a:off x="1380" y="3066"/>
                <a:ext cx="234" cy="23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28575" algn="ctr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45" name="Freeform 87"/>
              <p:cNvSpPr>
                <a:spLocks/>
              </p:cNvSpPr>
              <p:nvPr/>
            </p:nvSpPr>
            <p:spPr bwMode="auto">
              <a:xfrm>
                <a:off x="1434" y="3108"/>
                <a:ext cx="126" cy="138"/>
              </a:xfrm>
              <a:custGeom>
                <a:avLst/>
                <a:gdLst>
                  <a:gd name="T0" fmla="*/ 0 w 258"/>
                  <a:gd name="T1" fmla="*/ 0 h 282"/>
                  <a:gd name="T2" fmla="*/ 0 w 258"/>
                  <a:gd name="T3" fmla="*/ 0 h 282"/>
                  <a:gd name="T4" fmla="*/ 0 w 258"/>
                  <a:gd name="T5" fmla="*/ 0 h 282"/>
                  <a:gd name="T6" fmla="*/ 0 w 258"/>
                  <a:gd name="T7" fmla="*/ 0 h 282"/>
                  <a:gd name="T8" fmla="*/ 0 w 258"/>
                  <a:gd name="T9" fmla="*/ 0 h 282"/>
                  <a:gd name="T10" fmla="*/ 0 w 258"/>
                  <a:gd name="T11" fmla="*/ 0 h 282"/>
                  <a:gd name="T12" fmla="*/ 0 w 258"/>
                  <a:gd name="T13" fmla="*/ 0 h 2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8"/>
                  <a:gd name="T22" fmla="*/ 0 h 282"/>
                  <a:gd name="T23" fmla="*/ 258 w 258"/>
                  <a:gd name="T24" fmla="*/ 282 h 28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8" h="282">
                    <a:moveTo>
                      <a:pt x="0" y="186"/>
                    </a:moveTo>
                    <a:lnTo>
                      <a:pt x="42" y="144"/>
                    </a:lnTo>
                    <a:lnTo>
                      <a:pt x="114" y="222"/>
                    </a:lnTo>
                    <a:lnTo>
                      <a:pt x="216" y="0"/>
                    </a:lnTo>
                    <a:lnTo>
                      <a:pt x="258" y="24"/>
                    </a:lnTo>
                    <a:lnTo>
                      <a:pt x="126" y="282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009900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1517" name="Line 202"/>
          <p:cNvSpPr>
            <a:spLocks noChangeShapeType="1"/>
          </p:cNvSpPr>
          <p:nvPr/>
        </p:nvSpPr>
        <p:spPr bwMode="auto">
          <a:xfrm flipH="1">
            <a:off x="5343525" y="2452688"/>
            <a:ext cx="1704975" cy="1587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Freeform 203"/>
          <p:cNvSpPr>
            <a:spLocks/>
          </p:cNvSpPr>
          <p:nvPr/>
        </p:nvSpPr>
        <p:spPr bwMode="auto">
          <a:xfrm flipH="1">
            <a:off x="5343525" y="1981200"/>
            <a:ext cx="331788" cy="942975"/>
          </a:xfrm>
          <a:custGeom>
            <a:avLst/>
            <a:gdLst>
              <a:gd name="T0" fmla="*/ 2147483647 w 282"/>
              <a:gd name="T1" fmla="*/ 0 h 936"/>
              <a:gd name="T2" fmla="*/ 0 w 282"/>
              <a:gd name="T3" fmla="*/ 0 h 936"/>
              <a:gd name="T4" fmla="*/ 0 w 282"/>
              <a:gd name="T5" fmla="*/ 2147483647 h 936"/>
              <a:gd name="T6" fmla="*/ 2147483647 w 282"/>
              <a:gd name="T7" fmla="*/ 2147483647 h 936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936"/>
              <a:gd name="T14" fmla="*/ 282 w 282"/>
              <a:gd name="T15" fmla="*/ 936 h 9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936">
                <a:moveTo>
                  <a:pt x="276" y="0"/>
                </a:moveTo>
                <a:lnTo>
                  <a:pt x="0" y="0"/>
                </a:lnTo>
                <a:lnTo>
                  <a:pt x="0" y="936"/>
                </a:lnTo>
                <a:lnTo>
                  <a:pt x="282" y="936"/>
                </a:lnTo>
              </a:path>
            </a:pathLst>
          </a:custGeom>
          <a:noFill/>
          <a:ln w="19050" cap="flat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1519" name="Picture 152" descr="man_Blu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73888" y="1871663"/>
            <a:ext cx="365125" cy="125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00"/>
          <p:cNvGrpSpPr>
            <a:grpSpLocks/>
          </p:cNvGrpSpPr>
          <p:nvPr/>
        </p:nvGrpSpPr>
        <p:grpSpPr bwMode="auto">
          <a:xfrm>
            <a:off x="5151438" y="1897063"/>
            <a:ext cx="198437" cy="1122362"/>
            <a:chOff x="3293" y="1195"/>
            <a:chExt cx="125" cy="707"/>
          </a:xfrm>
        </p:grpSpPr>
        <p:grpSp>
          <p:nvGrpSpPr>
            <p:cNvPr id="9" name="Group 176"/>
            <p:cNvGrpSpPr>
              <a:grpSpLocks/>
            </p:cNvGrpSpPr>
            <p:nvPr/>
          </p:nvGrpSpPr>
          <p:grpSpPr bwMode="auto">
            <a:xfrm>
              <a:off x="3293" y="1486"/>
              <a:ext cx="125" cy="125"/>
              <a:chOff x="1368" y="3054"/>
              <a:chExt cx="258" cy="258"/>
            </a:xfrm>
          </p:grpSpPr>
          <p:sp>
            <p:nvSpPr>
              <p:cNvPr id="21537" name="Oval 177"/>
              <p:cNvSpPr>
                <a:spLocks noChangeArrowheads="1"/>
              </p:cNvSpPr>
              <p:nvPr/>
            </p:nvSpPr>
            <p:spPr bwMode="auto">
              <a:xfrm>
                <a:off x="1368" y="3054"/>
                <a:ext cx="258" cy="25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12700" algn="ctr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38" name="Oval 178"/>
              <p:cNvSpPr>
                <a:spLocks noChangeArrowheads="1"/>
              </p:cNvSpPr>
              <p:nvPr/>
            </p:nvSpPr>
            <p:spPr bwMode="auto">
              <a:xfrm>
                <a:off x="1380" y="3066"/>
                <a:ext cx="234" cy="23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28575" algn="ctr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39" name="Freeform 179"/>
              <p:cNvSpPr>
                <a:spLocks/>
              </p:cNvSpPr>
              <p:nvPr/>
            </p:nvSpPr>
            <p:spPr bwMode="auto">
              <a:xfrm>
                <a:off x="1434" y="3108"/>
                <a:ext cx="126" cy="138"/>
              </a:xfrm>
              <a:custGeom>
                <a:avLst/>
                <a:gdLst>
                  <a:gd name="T0" fmla="*/ 0 w 258"/>
                  <a:gd name="T1" fmla="*/ 0 h 282"/>
                  <a:gd name="T2" fmla="*/ 0 w 258"/>
                  <a:gd name="T3" fmla="*/ 0 h 282"/>
                  <a:gd name="T4" fmla="*/ 0 w 258"/>
                  <a:gd name="T5" fmla="*/ 0 h 282"/>
                  <a:gd name="T6" fmla="*/ 0 w 258"/>
                  <a:gd name="T7" fmla="*/ 0 h 282"/>
                  <a:gd name="T8" fmla="*/ 0 w 258"/>
                  <a:gd name="T9" fmla="*/ 0 h 282"/>
                  <a:gd name="T10" fmla="*/ 0 w 258"/>
                  <a:gd name="T11" fmla="*/ 0 h 282"/>
                  <a:gd name="T12" fmla="*/ 0 w 258"/>
                  <a:gd name="T13" fmla="*/ 0 h 2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8"/>
                  <a:gd name="T22" fmla="*/ 0 h 282"/>
                  <a:gd name="T23" fmla="*/ 258 w 258"/>
                  <a:gd name="T24" fmla="*/ 282 h 28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8" h="282">
                    <a:moveTo>
                      <a:pt x="0" y="186"/>
                    </a:moveTo>
                    <a:lnTo>
                      <a:pt x="42" y="144"/>
                    </a:lnTo>
                    <a:lnTo>
                      <a:pt x="114" y="222"/>
                    </a:lnTo>
                    <a:lnTo>
                      <a:pt x="216" y="0"/>
                    </a:lnTo>
                    <a:lnTo>
                      <a:pt x="258" y="24"/>
                    </a:lnTo>
                    <a:lnTo>
                      <a:pt x="126" y="282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009900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85"/>
            <p:cNvGrpSpPr>
              <a:grpSpLocks/>
            </p:cNvGrpSpPr>
            <p:nvPr/>
          </p:nvGrpSpPr>
          <p:grpSpPr bwMode="auto">
            <a:xfrm>
              <a:off x="3293" y="1777"/>
              <a:ext cx="125" cy="125"/>
              <a:chOff x="1368" y="3054"/>
              <a:chExt cx="258" cy="258"/>
            </a:xfrm>
          </p:grpSpPr>
          <p:sp>
            <p:nvSpPr>
              <p:cNvPr id="21534" name="Oval 186"/>
              <p:cNvSpPr>
                <a:spLocks noChangeArrowheads="1"/>
              </p:cNvSpPr>
              <p:nvPr/>
            </p:nvSpPr>
            <p:spPr bwMode="auto">
              <a:xfrm>
                <a:off x="1368" y="3054"/>
                <a:ext cx="258" cy="25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12700" algn="ctr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35" name="Oval 187"/>
              <p:cNvSpPr>
                <a:spLocks noChangeArrowheads="1"/>
              </p:cNvSpPr>
              <p:nvPr/>
            </p:nvSpPr>
            <p:spPr bwMode="auto">
              <a:xfrm>
                <a:off x="1380" y="3066"/>
                <a:ext cx="234" cy="23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28575" algn="ctr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36" name="Freeform 188"/>
              <p:cNvSpPr>
                <a:spLocks/>
              </p:cNvSpPr>
              <p:nvPr/>
            </p:nvSpPr>
            <p:spPr bwMode="auto">
              <a:xfrm>
                <a:off x="1434" y="3108"/>
                <a:ext cx="126" cy="138"/>
              </a:xfrm>
              <a:custGeom>
                <a:avLst/>
                <a:gdLst>
                  <a:gd name="T0" fmla="*/ 0 w 258"/>
                  <a:gd name="T1" fmla="*/ 0 h 282"/>
                  <a:gd name="T2" fmla="*/ 0 w 258"/>
                  <a:gd name="T3" fmla="*/ 0 h 282"/>
                  <a:gd name="T4" fmla="*/ 0 w 258"/>
                  <a:gd name="T5" fmla="*/ 0 h 282"/>
                  <a:gd name="T6" fmla="*/ 0 w 258"/>
                  <a:gd name="T7" fmla="*/ 0 h 282"/>
                  <a:gd name="T8" fmla="*/ 0 w 258"/>
                  <a:gd name="T9" fmla="*/ 0 h 282"/>
                  <a:gd name="T10" fmla="*/ 0 w 258"/>
                  <a:gd name="T11" fmla="*/ 0 h 282"/>
                  <a:gd name="T12" fmla="*/ 0 w 258"/>
                  <a:gd name="T13" fmla="*/ 0 h 2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8"/>
                  <a:gd name="T22" fmla="*/ 0 h 282"/>
                  <a:gd name="T23" fmla="*/ 258 w 258"/>
                  <a:gd name="T24" fmla="*/ 282 h 28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8" h="282">
                    <a:moveTo>
                      <a:pt x="0" y="186"/>
                    </a:moveTo>
                    <a:lnTo>
                      <a:pt x="42" y="144"/>
                    </a:lnTo>
                    <a:lnTo>
                      <a:pt x="114" y="222"/>
                    </a:lnTo>
                    <a:lnTo>
                      <a:pt x="216" y="0"/>
                    </a:lnTo>
                    <a:lnTo>
                      <a:pt x="258" y="24"/>
                    </a:lnTo>
                    <a:lnTo>
                      <a:pt x="126" y="282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009900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189"/>
            <p:cNvGrpSpPr>
              <a:grpSpLocks/>
            </p:cNvGrpSpPr>
            <p:nvPr/>
          </p:nvGrpSpPr>
          <p:grpSpPr bwMode="auto">
            <a:xfrm>
              <a:off x="3293" y="1195"/>
              <a:ext cx="125" cy="125"/>
              <a:chOff x="1368" y="3054"/>
              <a:chExt cx="258" cy="258"/>
            </a:xfrm>
          </p:grpSpPr>
          <p:sp>
            <p:nvSpPr>
              <p:cNvPr id="21531" name="Oval 190"/>
              <p:cNvSpPr>
                <a:spLocks noChangeArrowheads="1"/>
              </p:cNvSpPr>
              <p:nvPr/>
            </p:nvSpPr>
            <p:spPr bwMode="auto">
              <a:xfrm>
                <a:off x="1368" y="3054"/>
                <a:ext cx="258" cy="25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12700" algn="ctr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32" name="Oval 191"/>
              <p:cNvSpPr>
                <a:spLocks noChangeArrowheads="1"/>
              </p:cNvSpPr>
              <p:nvPr/>
            </p:nvSpPr>
            <p:spPr bwMode="auto">
              <a:xfrm>
                <a:off x="1380" y="3066"/>
                <a:ext cx="234" cy="23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28575" algn="ctr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33" name="Freeform 192"/>
              <p:cNvSpPr>
                <a:spLocks/>
              </p:cNvSpPr>
              <p:nvPr/>
            </p:nvSpPr>
            <p:spPr bwMode="auto">
              <a:xfrm>
                <a:off x="1434" y="3108"/>
                <a:ext cx="126" cy="138"/>
              </a:xfrm>
              <a:custGeom>
                <a:avLst/>
                <a:gdLst>
                  <a:gd name="T0" fmla="*/ 0 w 258"/>
                  <a:gd name="T1" fmla="*/ 0 h 282"/>
                  <a:gd name="T2" fmla="*/ 0 w 258"/>
                  <a:gd name="T3" fmla="*/ 0 h 282"/>
                  <a:gd name="T4" fmla="*/ 0 w 258"/>
                  <a:gd name="T5" fmla="*/ 0 h 282"/>
                  <a:gd name="T6" fmla="*/ 0 w 258"/>
                  <a:gd name="T7" fmla="*/ 0 h 282"/>
                  <a:gd name="T8" fmla="*/ 0 w 258"/>
                  <a:gd name="T9" fmla="*/ 0 h 282"/>
                  <a:gd name="T10" fmla="*/ 0 w 258"/>
                  <a:gd name="T11" fmla="*/ 0 h 282"/>
                  <a:gd name="T12" fmla="*/ 0 w 258"/>
                  <a:gd name="T13" fmla="*/ 0 h 2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8"/>
                  <a:gd name="T22" fmla="*/ 0 h 282"/>
                  <a:gd name="T23" fmla="*/ 258 w 258"/>
                  <a:gd name="T24" fmla="*/ 282 h 28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8" h="282">
                    <a:moveTo>
                      <a:pt x="0" y="186"/>
                    </a:moveTo>
                    <a:lnTo>
                      <a:pt x="42" y="144"/>
                    </a:lnTo>
                    <a:lnTo>
                      <a:pt x="114" y="222"/>
                    </a:lnTo>
                    <a:lnTo>
                      <a:pt x="216" y="0"/>
                    </a:lnTo>
                    <a:lnTo>
                      <a:pt x="258" y="24"/>
                    </a:lnTo>
                    <a:lnTo>
                      <a:pt x="126" y="282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009900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1521" name="Text Box 219"/>
          <p:cNvSpPr txBox="1">
            <a:spLocks noChangeArrowheads="1"/>
          </p:cNvSpPr>
          <p:nvPr/>
        </p:nvSpPr>
        <p:spPr bwMode="auto">
          <a:xfrm>
            <a:off x="4029075" y="2147888"/>
            <a:ext cx="895350" cy="228600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C2E8DB"/>
                </a:solidFill>
              </a:rPr>
              <a:t>Transactions</a:t>
            </a:r>
          </a:p>
        </p:txBody>
      </p:sp>
      <p:sp>
        <p:nvSpPr>
          <p:cNvPr id="21522" name="Text Box 220"/>
          <p:cNvSpPr txBox="1">
            <a:spLocks noChangeArrowheads="1"/>
          </p:cNvSpPr>
          <p:nvPr/>
        </p:nvSpPr>
        <p:spPr bwMode="auto">
          <a:xfrm>
            <a:off x="4060825" y="2633663"/>
            <a:ext cx="831850" cy="228600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CBD9E3"/>
                </a:solidFill>
              </a:rPr>
              <a:t>Report Data</a:t>
            </a:r>
          </a:p>
        </p:txBody>
      </p:sp>
      <p:sp>
        <p:nvSpPr>
          <p:cNvPr id="21523" name="Text Box 221"/>
          <p:cNvSpPr txBox="1">
            <a:spLocks noChangeArrowheads="1"/>
          </p:cNvSpPr>
          <p:nvPr/>
        </p:nvSpPr>
        <p:spPr bwMode="auto">
          <a:xfrm>
            <a:off x="4170363" y="3071813"/>
            <a:ext cx="615950" cy="228600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717171"/>
                </a:solidFill>
              </a:rPr>
              <a:t>Reports</a:t>
            </a:r>
          </a:p>
        </p:txBody>
      </p:sp>
      <p:sp>
        <p:nvSpPr>
          <p:cNvPr id="17630" name="AutoShape 222"/>
          <p:cNvSpPr>
            <a:spLocks noChangeArrowheads="1"/>
          </p:cNvSpPr>
          <p:nvPr/>
        </p:nvSpPr>
        <p:spPr bwMode="auto">
          <a:xfrm rot="16200000">
            <a:off x="4364038" y="1501775"/>
            <a:ext cx="228600" cy="1066800"/>
          </a:xfrm>
          <a:prstGeom prst="flowChartOnlineStorage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chemeClr val="hlink"/>
            </a:outerShdw>
          </a:effectLst>
        </p:spPr>
        <p:txBody>
          <a:bodyPr vert="eaVert" wrap="none" lIns="0" tIns="0" rIns="18288" bIns="0" anchor="ctr"/>
          <a:lstStyle/>
          <a:p>
            <a:pPr>
              <a:defRPr/>
            </a:pPr>
            <a:r>
              <a:rPr lang="en-US" sz="1300"/>
              <a:t>Sensitive</a:t>
            </a:r>
          </a:p>
        </p:txBody>
      </p:sp>
      <p:sp>
        <p:nvSpPr>
          <p:cNvPr id="17631" name="AutoShape 223"/>
          <p:cNvSpPr>
            <a:spLocks noChangeArrowheads="1"/>
          </p:cNvSpPr>
          <p:nvPr/>
        </p:nvSpPr>
        <p:spPr bwMode="auto">
          <a:xfrm rot="16200000">
            <a:off x="4362450" y="1958975"/>
            <a:ext cx="228600" cy="1066800"/>
          </a:xfrm>
          <a:prstGeom prst="flowChartOnlineStorage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chemeClr val="hlink"/>
            </a:outerShdw>
          </a:effectLst>
        </p:spPr>
        <p:txBody>
          <a:bodyPr vert="eaVert" wrap="none" lIns="0" tIns="0" rIns="18288" bIns="0" anchor="ctr"/>
          <a:lstStyle/>
          <a:p>
            <a:pPr>
              <a:defRPr/>
            </a:pPr>
            <a:r>
              <a:rPr lang="en-US" sz="1300"/>
              <a:t>Confidential</a:t>
            </a:r>
          </a:p>
        </p:txBody>
      </p:sp>
      <p:sp>
        <p:nvSpPr>
          <p:cNvPr id="17632" name="AutoShape 224"/>
          <p:cNvSpPr>
            <a:spLocks noChangeArrowheads="1"/>
          </p:cNvSpPr>
          <p:nvPr/>
        </p:nvSpPr>
        <p:spPr bwMode="auto">
          <a:xfrm rot="16200000">
            <a:off x="4362450" y="2403475"/>
            <a:ext cx="228600" cy="1066800"/>
          </a:xfrm>
          <a:prstGeom prst="flowChartOnlineStorage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chemeClr val="hlink"/>
            </a:outerShdw>
          </a:effectLst>
        </p:spPr>
        <p:txBody>
          <a:bodyPr vert="eaVert" wrap="none" lIns="0" tIns="0" rIns="18288" bIns="0" anchor="ctr"/>
          <a:lstStyle/>
          <a:p>
            <a:pPr>
              <a:defRPr/>
            </a:pPr>
            <a:r>
              <a:rPr lang="en-US" sz="1300"/>
              <a:t>Public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92" descr="dataWave2"/>
          <p:cNvPicPr>
            <a:picLocks noChangeAspect="1" noChangeArrowheads="1"/>
          </p:cNvPicPr>
          <p:nvPr/>
        </p:nvPicPr>
        <p:blipFill>
          <a:blip r:embed="rId3" cstate="print"/>
          <a:srcRect l="7246" t="46297" r="74696" b="-4361"/>
          <a:stretch>
            <a:fillRect/>
          </a:stretch>
        </p:blipFill>
        <p:spPr bwMode="auto">
          <a:xfrm>
            <a:off x="3365500" y="2219325"/>
            <a:ext cx="8509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91" descr="dataWave2"/>
          <p:cNvPicPr>
            <a:picLocks noChangeAspect="1" noChangeArrowheads="1"/>
          </p:cNvPicPr>
          <p:nvPr/>
        </p:nvPicPr>
        <p:blipFill>
          <a:blip r:embed="rId4" cstate="print"/>
          <a:srcRect l="77122" t="-4361" r="7246" b="50539"/>
          <a:stretch>
            <a:fillRect/>
          </a:stretch>
        </p:blipFill>
        <p:spPr bwMode="auto">
          <a:xfrm>
            <a:off x="2057400" y="1774825"/>
            <a:ext cx="6731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5794375" y="1420813"/>
            <a:ext cx="2325688" cy="2143125"/>
            <a:chOff x="3650" y="895"/>
            <a:chExt cx="1465" cy="1350"/>
          </a:xfrm>
        </p:grpSpPr>
        <p:sp>
          <p:nvSpPr>
            <p:cNvPr id="52271" name="Line 56"/>
            <p:cNvSpPr>
              <a:spLocks noChangeShapeType="1"/>
            </p:cNvSpPr>
            <p:nvPr/>
          </p:nvSpPr>
          <p:spPr bwMode="auto">
            <a:xfrm>
              <a:off x="3650" y="1196"/>
              <a:ext cx="1336" cy="0"/>
            </a:xfrm>
            <a:prstGeom prst="line">
              <a:avLst/>
            </a:prstGeom>
            <a:noFill/>
            <a:ln w="12700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 sz="1800" b="0">
                <a:solidFill>
                  <a:srgbClr val="000000"/>
                </a:solidFill>
                <a:latin typeface="Gill Sans" pitchFamily="34" charset="0"/>
              </a:endParaRPr>
            </a:p>
          </p:txBody>
        </p:sp>
        <p:sp>
          <p:nvSpPr>
            <p:cNvPr id="52272" name="Line 57"/>
            <p:cNvSpPr>
              <a:spLocks noChangeShapeType="1"/>
            </p:cNvSpPr>
            <p:nvPr/>
          </p:nvSpPr>
          <p:spPr bwMode="auto">
            <a:xfrm>
              <a:off x="3650" y="1565"/>
              <a:ext cx="1336" cy="0"/>
            </a:xfrm>
            <a:prstGeom prst="line">
              <a:avLst/>
            </a:prstGeom>
            <a:noFill/>
            <a:ln w="12700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 sz="1800" b="0">
                <a:solidFill>
                  <a:srgbClr val="000000"/>
                </a:solidFill>
                <a:latin typeface="Gill Sans" pitchFamily="34" charset="0"/>
              </a:endParaRPr>
            </a:p>
          </p:txBody>
        </p:sp>
        <p:sp>
          <p:nvSpPr>
            <p:cNvPr id="52273" name="Line 58"/>
            <p:cNvSpPr>
              <a:spLocks noChangeShapeType="1"/>
            </p:cNvSpPr>
            <p:nvPr/>
          </p:nvSpPr>
          <p:spPr bwMode="auto">
            <a:xfrm>
              <a:off x="3650" y="1910"/>
              <a:ext cx="1336" cy="0"/>
            </a:xfrm>
            <a:prstGeom prst="line">
              <a:avLst/>
            </a:prstGeom>
            <a:noFill/>
            <a:ln w="12700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 sz="1800" b="0">
                <a:solidFill>
                  <a:srgbClr val="000000"/>
                </a:solidFill>
                <a:latin typeface="Gill Sans" pitchFamily="34" charset="0"/>
              </a:endParaRPr>
            </a:p>
          </p:txBody>
        </p:sp>
        <p:pic>
          <p:nvPicPr>
            <p:cNvPr id="52274" name="Picture 31" descr="serv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46" y="1610"/>
              <a:ext cx="143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75" name="Picture 32" descr="C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90" y="1257"/>
              <a:ext cx="277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76" name="Picture 33" descr="Warehouse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46" y="1983"/>
              <a:ext cx="334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77" name="Picture 36" descr="storage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188" y="895"/>
              <a:ext cx="25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5966" name="Text Box 78"/>
            <p:cNvSpPr txBox="1">
              <a:spLocks noChangeArrowheads="1"/>
            </p:cNvSpPr>
            <p:nvPr/>
          </p:nvSpPr>
          <p:spPr bwMode="auto">
            <a:xfrm>
              <a:off x="4552" y="959"/>
              <a:ext cx="288" cy="1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100" b="0">
                  <a:solidFill>
                    <a:srgbClr val="777777"/>
                  </a:solidFill>
                  <a:cs typeface="Arial"/>
                </a:rPr>
                <a:t>Disk</a:t>
              </a:r>
            </a:p>
          </p:txBody>
        </p:sp>
        <p:sp>
          <p:nvSpPr>
            <p:cNvPr id="165968" name="Text Box 80"/>
            <p:cNvSpPr txBox="1">
              <a:spLocks noChangeArrowheads="1"/>
            </p:cNvSpPr>
            <p:nvPr/>
          </p:nvSpPr>
          <p:spPr bwMode="auto">
            <a:xfrm>
              <a:off x="4552" y="1303"/>
              <a:ext cx="454" cy="1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100" b="0">
                  <a:solidFill>
                    <a:srgbClr val="777777"/>
                  </a:solidFill>
                  <a:cs typeface="Arial"/>
                </a:rPr>
                <a:t>Backups</a:t>
              </a:r>
            </a:p>
          </p:txBody>
        </p:sp>
        <p:sp>
          <p:nvSpPr>
            <p:cNvPr id="165969" name="Text Box 81"/>
            <p:cNvSpPr txBox="1">
              <a:spLocks noChangeArrowheads="1"/>
            </p:cNvSpPr>
            <p:nvPr/>
          </p:nvSpPr>
          <p:spPr bwMode="auto">
            <a:xfrm>
              <a:off x="4552" y="1655"/>
              <a:ext cx="414" cy="1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100" b="0">
                  <a:solidFill>
                    <a:srgbClr val="777777"/>
                  </a:solidFill>
                  <a:cs typeface="Arial"/>
                </a:rPr>
                <a:t>Exports</a:t>
              </a:r>
            </a:p>
          </p:txBody>
        </p:sp>
        <p:sp>
          <p:nvSpPr>
            <p:cNvPr id="165970" name="Text Box 82"/>
            <p:cNvSpPr txBox="1">
              <a:spLocks noChangeArrowheads="1"/>
            </p:cNvSpPr>
            <p:nvPr/>
          </p:nvSpPr>
          <p:spPr bwMode="auto">
            <a:xfrm>
              <a:off x="4552" y="1975"/>
              <a:ext cx="563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1100" b="0">
                  <a:solidFill>
                    <a:srgbClr val="777777"/>
                  </a:solidFill>
                  <a:cs typeface="Arial"/>
                </a:rPr>
                <a:t>Off-Site</a:t>
              </a:r>
            </a:p>
            <a:p>
              <a:pPr algn="l">
                <a:defRPr/>
              </a:pPr>
              <a:r>
                <a:rPr lang="en-US" sz="1100" b="0">
                  <a:solidFill>
                    <a:srgbClr val="777777"/>
                  </a:solidFill>
                  <a:cs typeface="Arial"/>
                </a:rPr>
                <a:t>Facilities</a:t>
              </a:r>
            </a:p>
          </p:txBody>
        </p:sp>
      </p:grpSp>
      <p:sp>
        <p:nvSpPr>
          <p:cNvPr id="52229" name="Rectangle 9"/>
          <p:cNvSpPr>
            <a:spLocks noChangeArrowheads="1"/>
          </p:cNvSpPr>
          <p:nvPr/>
        </p:nvSpPr>
        <p:spPr bwMode="auto">
          <a:xfrm>
            <a:off x="0" y="3981450"/>
            <a:ext cx="9144000" cy="1881188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5223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Advanced Security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Protect Data from Unauthorized Users</a:t>
            </a:r>
          </a:p>
        </p:txBody>
      </p:sp>
      <p:sp>
        <p:nvSpPr>
          <p:cNvPr id="52231" name="Rectangle 42"/>
          <p:cNvSpPr>
            <a:spLocks noChangeArrowheads="1"/>
          </p:cNvSpPr>
          <p:nvPr/>
        </p:nvSpPr>
        <p:spPr bwMode="auto">
          <a:xfrm>
            <a:off x="533400" y="4038600"/>
            <a:ext cx="7842250" cy="297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999" tIns="31999" rIns="63999" bIns="31999">
            <a:spAutoFit/>
          </a:bodyPr>
          <a:lstStyle/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Complete encryption for application data at rest to prevent direct access to data stored in database files, on tape, exports, etc. by IT Staff/OS users</a:t>
            </a:r>
          </a:p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Efficient application data encryption without application changes</a:t>
            </a:r>
          </a:p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Built-in two-tier key management for </a:t>
            </a:r>
            <a:r>
              <a:rPr lang="en-US" sz="1800" b="0" dirty="0" err="1">
                <a:solidFill>
                  <a:srgbClr val="000000"/>
                </a:solidFill>
              </a:rPr>
              <a:t>SoD</a:t>
            </a:r>
            <a:r>
              <a:rPr lang="en-US" sz="1800" b="0" dirty="0">
                <a:solidFill>
                  <a:srgbClr val="000000"/>
                </a:solidFill>
              </a:rPr>
              <a:t> with support for centralized key management using HSM/KMS</a:t>
            </a:r>
          </a:p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Strong authentication of database users for greater identity assurance</a:t>
            </a:r>
          </a:p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endParaRPr lang="en-US" sz="1800" b="0" dirty="0">
              <a:solidFill>
                <a:srgbClr val="000000"/>
              </a:solidFill>
            </a:endParaRPr>
          </a:p>
          <a:p>
            <a:pPr marL="177800" indent="-177800" algn="l">
              <a:spcBef>
                <a:spcPct val="50000"/>
              </a:spcBef>
              <a:buClr>
                <a:srgbClr val="FD0000"/>
              </a:buClr>
            </a:pPr>
            <a:endParaRPr lang="en-US" sz="1800" b="0" dirty="0">
              <a:solidFill>
                <a:srgbClr val="000000"/>
              </a:solidFill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5300" y="2752725"/>
            <a:ext cx="1763713" cy="1171575"/>
            <a:chOff x="4398" y="2946"/>
            <a:chExt cx="1111" cy="738"/>
          </a:xfrm>
        </p:grpSpPr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4512" y="2946"/>
              <a:ext cx="997" cy="666"/>
              <a:chOff x="4632" y="3018"/>
              <a:chExt cx="997" cy="666"/>
            </a:xfrm>
          </p:grpSpPr>
          <p:sp>
            <p:nvSpPr>
              <p:cNvPr id="52263" name="Rectangle 15"/>
              <p:cNvSpPr>
                <a:spLocks noChangeArrowheads="1"/>
              </p:cNvSpPr>
              <p:nvPr/>
            </p:nvSpPr>
            <p:spPr bwMode="auto">
              <a:xfrm>
                <a:off x="4637" y="3023"/>
                <a:ext cx="987" cy="661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52264" name="Picture 49"/>
              <p:cNvPicPr>
                <a:picLocks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198" y="3078"/>
                <a:ext cx="320" cy="1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2265" name="Picture 50"/>
              <p:cNvPicPr>
                <a:picLocks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4969" y="3497"/>
                <a:ext cx="355" cy="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2266" name="Picture 51"/>
              <p:cNvPicPr>
                <a:picLocks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737" y="3345"/>
                <a:ext cx="340" cy="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2267" name="Picture 52"/>
              <p:cNvPicPr>
                <a:picLocks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737" y="3148"/>
                <a:ext cx="340" cy="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2268" name="Picture 53"/>
              <p:cNvPicPr>
                <a:picLocks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250" y="3282"/>
                <a:ext cx="225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sp>
            <p:nvSpPr>
              <p:cNvPr id="52269" name="Freeform 21"/>
              <p:cNvSpPr>
                <a:spLocks/>
              </p:cNvSpPr>
              <p:nvPr/>
            </p:nvSpPr>
            <p:spPr bwMode="auto">
              <a:xfrm>
                <a:off x="4632" y="3018"/>
                <a:ext cx="125" cy="666"/>
              </a:xfrm>
              <a:custGeom>
                <a:avLst/>
                <a:gdLst>
                  <a:gd name="T0" fmla="*/ 12 w 156"/>
                  <a:gd name="T1" fmla="*/ 0 h 834"/>
                  <a:gd name="T2" fmla="*/ 0 w 156"/>
                  <a:gd name="T3" fmla="*/ 0 h 834"/>
                  <a:gd name="T4" fmla="*/ 0 w 156"/>
                  <a:gd name="T5" fmla="*/ 69 h 834"/>
                  <a:gd name="T6" fmla="*/ 14 w 156"/>
                  <a:gd name="T7" fmla="*/ 69 h 8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834"/>
                  <a:gd name="T14" fmla="*/ 156 w 156"/>
                  <a:gd name="T15" fmla="*/ 834 h 8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834">
                    <a:moveTo>
                      <a:pt x="144" y="0"/>
                    </a:moveTo>
                    <a:lnTo>
                      <a:pt x="0" y="0"/>
                    </a:lnTo>
                    <a:lnTo>
                      <a:pt x="0" y="834"/>
                    </a:lnTo>
                    <a:lnTo>
                      <a:pt x="156" y="834"/>
                    </a:lnTo>
                  </a:path>
                </a:pathLst>
              </a:custGeom>
              <a:noFill/>
              <a:ln w="19050" cap="flat" cmpd="sng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Gill Sans" pitchFamily="34" charset="0"/>
                </a:endParaRPr>
              </a:p>
            </p:txBody>
          </p:sp>
          <p:sp>
            <p:nvSpPr>
              <p:cNvPr id="52270" name="Freeform 22"/>
              <p:cNvSpPr>
                <a:spLocks/>
              </p:cNvSpPr>
              <p:nvPr/>
            </p:nvSpPr>
            <p:spPr bwMode="auto">
              <a:xfrm flipH="1">
                <a:off x="5476" y="3018"/>
                <a:ext cx="153" cy="666"/>
              </a:xfrm>
              <a:custGeom>
                <a:avLst/>
                <a:gdLst>
                  <a:gd name="T0" fmla="*/ 117 w 156"/>
                  <a:gd name="T1" fmla="*/ 0 h 834"/>
                  <a:gd name="T2" fmla="*/ 0 w 156"/>
                  <a:gd name="T3" fmla="*/ 0 h 834"/>
                  <a:gd name="T4" fmla="*/ 0 w 156"/>
                  <a:gd name="T5" fmla="*/ 69 h 834"/>
                  <a:gd name="T6" fmla="*/ 125 w 156"/>
                  <a:gd name="T7" fmla="*/ 69 h 8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834"/>
                  <a:gd name="T14" fmla="*/ 156 w 156"/>
                  <a:gd name="T15" fmla="*/ 834 h 8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834">
                    <a:moveTo>
                      <a:pt x="144" y="0"/>
                    </a:moveTo>
                    <a:lnTo>
                      <a:pt x="0" y="0"/>
                    </a:lnTo>
                    <a:lnTo>
                      <a:pt x="0" y="834"/>
                    </a:lnTo>
                    <a:lnTo>
                      <a:pt x="156" y="834"/>
                    </a:lnTo>
                  </a:path>
                </a:pathLst>
              </a:custGeom>
              <a:noFill/>
              <a:ln w="19050" cap="flat" cmpd="sng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Gill Sans" pitchFamily="34" charset="0"/>
                </a:endParaRPr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4398" y="3426"/>
              <a:ext cx="258" cy="258"/>
              <a:chOff x="3882" y="3264"/>
              <a:chExt cx="258" cy="258"/>
            </a:xfrm>
          </p:grpSpPr>
          <p:sp>
            <p:nvSpPr>
              <p:cNvPr id="52260" name="Oval 24"/>
              <p:cNvSpPr>
                <a:spLocks noChangeArrowheads="1"/>
              </p:cNvSpPr>
              <p:nvPr/>
            </p:nvSpPr>
            <p:spPr bwMode="auto">
              <a:xfrm>
                <a:off x="3882" y="3264"/>
                <a:ext cx="258" cy="25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12700" algn="ctr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261" name="Oval 25"/>
              <p:cNvSpPr>
                <a:spLocks noChangeArrowheads="1"/>
              </p:cNvSpPr>
              <p:nvPr/>
            </p:nvSpPr>
            <p:spPr bwMode="auto">
              <a:xfrm>
                <a:off x="3894" y="3276"/>
                <a:ext cx="234" cy="23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28575" algn="ctr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262" name="Freeform 26"/>
              <p:cNvSpPr>
                <a:spLocks/>
              </p:cNvSpPr>
              <p:nvPr/>
            </p:nvSpPr>
            <p:spPr bwMode="auto">
              <a:xfrm>
                <a:off x="3948" y="3318"/>
                <a:ext cx="126" cy="138"/>
              </a:xfrm>
              <a:custGeom>
                <a:avLst/>
                <a:gdLst>
                  <a:gd name="T0" fmla="*/ 0 w 258"/>
                  <a:gd name="T1" fmla="*/ 0 h 282"/>
                  <a:gd name="T2" fmla="*/ 0 w 258"/>
                  <a:gd name="T3" fmla="*/ 0 h 282"/>
                  <a:gd name="T4" fmla="*/ 0 w 258"/>
                  <a:gd name="T5" fmla="*/ 0 h 282"/>
                  <a:gd name="T6" fmla="*/ 0 w 258"/>
                  <a:gd name="T7" fmla="*/ 0 h 282"/>
                  <a:gd name="T8" fmla="*/ 0 w 258"/>
                  <a:gd name="T9" fmla="*/ 0 h 282"/>
                  <a:gd name="T10" fmla="*/ 0 w 258"/>
                  <a:gd name="T11" fmla="*/ 0 h 282"/>
                  <a:gd name="T12" fmla="*/ 0 w 258"/>
                  <a:gd name="T13" fmla="*/ 0 h 2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8"/>
                  <a:gd name="T22" fmla="*/ 0 h 282"/>
                  <a:gd name="T23" fmla="*/ 258 w 258"/>
                  <a:gd name="T24" fmla="*/ 282 h 28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8" h="282">
                    <a:moveTo>
                      <a:pt x="0" y="186"/>
                    </a:moveTo>
                    <a:lnTo>
                      <a:pt x="42" y="144"/>
                    </a:lnTo>
                    <a:lnTo>
                      <a:pt x="114" y="222"/>
                    </a:lnTo>
                    <a:lnTo>
                      <a:pt x="216" y="0"/>
                    </a:lnTo>
                    <a:lnTo>
                      <a:pt x="258" y="24"/>
                    </a:lnTo>
                    <a:lnTo>
                      <a:pt x="126" y="282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Gill Sans" pitchFamily="34" charset="0"/>
                </a:endParaRPr>
              </a:p>
            </p:txBody>
          </p:sp>
        </p:grpSp>
      </p:grp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879475" y="2506663"/>
            <a:ext cx="11477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400">
                <a:solidFill>
                  <a:srgbClr val="777777"/>
                </a:solidFill>
                <a:cs typeface="Arial"/>
              </a:rPr>
              <a:t>Application</a:t>
            </a:r>
          </a:p>
        </p:txBody>
      </p:sp>
      <p:pic>
        <p:nvPicPr>
          <p:cNvPr id="52234" name="Picture 39" descr="GrayApplicatio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7300" y="1343025"/>
            <a:ext cx="817563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5" name="Picture 51" descr="man_Blue"/>
          <p:cNvPicPr>
            <a:picLocks noChangeAspect="1" noChangeArrowheads="1"/>
          </p:cNvPicPr>
          <p:nvPr/>
        </p:nvPicPr>
        <p:blipFill>
          <a:blip r:embed="rId15" cstate="print">
            <a:lum bright="12000"/>
            <a:grayscl/>
          </a:blip>
          <a:srcRect/>
          <a:stretch>
            <a:fillRect/>
          </a:stretch>
        </p:blipFill>
        <p:spPr bwMode="auto">
          <a:xfrm>
            <a:off x="1050925" y="1462088"/>
            <a:ext cx="303213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2684463" y="1920875"/>
            <a:ext cx="733425" cy="663575"/>
            <a:chOff x="1571" y="1324"/>
            <a:chExt cx="462" cy="418"/>
          </a:xfrm>
        </p:grpSpPr>
        <p:pic>
          <p:nvPicPr>
            <p:cNvPr id="52256" name="Picture 53" descr="digital-file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583" y="1457"/>
              <a:ext cx="450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57" name="Picture 54" descr="digital-file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571" y="1324"/>
              <a:ext cx="46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699125" y="1174750"/>
            <a:ext cx="879475" cy="2628900"/>
            <a:chOff x="3600" y="726"/>
            <a:chExt cx="554" cy="1854"/>
          </a:xfrm>
        </p:grpSpPr>
        <p:sp>
          <p:nvSpPr>
            <p:cNvPr id="165948" name="AutoShape 60"/>
            <p:cNvSpPr>
              <a:spLocks noChangeArrowheads="1"/>
            </p:cNvSpPr>
            <p:nvPr/>
          </p:nvSpPr>
          <p:spPr bwMode="auto">
            <a:xfrm rot="5400000">
              <a:off x="2956" y="1382"/>
              <a:ext cx="1854" cy="54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cs typeface="Arial"/>
              </a:endParaRPr>
            </a:p>
          </p:txBody>
        </p:sp>
        <p:sp>
          <p:nvSpPr>
            <p:cNvPr id="52255" name="AutoShape 61"/>
            <p:cNvSpPr>
              <a:spLocks noChangeArrowheads="1"/>
            </p:cNvSpPr>
            <p:nvPr/>
          </p:nvSpPr>
          <p:spPr bwMode="auto">
            <a:xfrm rot="5400000">
              <a:off x="2944" y="1382"/>
              <a:ext cx="1854" cy="54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5267325" y="2168525"/>
            <a:ext cx="1173163" cy="696913"/>
            <a:chOff x="3780" y="2062"/>
            <a:chExt cx="739" cy="439"/>
          </a:xfrm>
        </p:grpSpPr>
        <p:pic>
          <p:nvPicPr>
            <p:cNvPr id="52252" name="Picture 11" descr="encrypted-doc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780" y="2062"/>
              <a:ext cx="73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53" name="Freeform 12"/>
            <p:cNvSpPr>
              <a:spLocks/>
            </p:cNvSpPr>
            <p:nvPr/>
          </p:nvSpPr>
          <p:spPr bwMode="auto">
            <a:xfrm>
              <a:off x="3810" y="2080"/>
              <a:ext cx="588" cy="405"/>
            </a:xfrm>
            <a:custGeom>
              <a:avLst/>
              <a:gdLst>
                <a:gd name="T0" fmla="*/ 419 w 588"/>
                <a:gd name="T1" fmla="*/ 0 h 405"/>
                <a:gd name="T2" fmla="*/ 588 w 588"/>
                <a:gd name="T3" fmla="*/ 96 h 405"/>
                <a:gd name="T4" fmla="*/ 482 w 588"/>
                <a:gd name="T5" fmla="*/ 162 h 405"/>
                <a:gd name="T6" fmla="*/ 584 w 588"/>
                <a:gd name="T7" fmla="*/ 230 h 405"/>
                <a:gd name="T8" fmla="*/ 283 w 588"/>
                <a:gd name="T9" fmla="*/ 405 h 405"/>
                <a:gd name="T10" fmla="*/ 0 w 588"/>
                <a:gd name="T11" fmla="*/ 237 h 405"/>
                <a:gd name="T12" fmla="*/ 419 w 588"/>
                <a:gd name="T13" fmla="*/ 0 h 4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8"/>
                <a:gd name="T22" fmla="*/ 0 h 405"/>
                <a:gd name="T23" fmla="*/ 588 w 588"/>
                <a:gd name="T24" fmla="*/ 405 h 4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8" h="405">
                  <a:moveTo>
                    <a:pt x="419" y="0"/>
                  </a:moveTo>
                  <a:lnTo>
                    <a:pt x="588" y="96"/>
                  </a:lnTo>
                  <a:lnTo>
                    <a:pt x="482" y="162"/>
                  </a:lnTo>
                  <a:lnTo>
                    <a:pt x="584" y="230"/>
                  </a:lnTo>
                  <a:lnTo>
                    <a:pt x="283" y="405"/>
                  </a:lnTo>
                  <a:lnTo>
                    <a:pt x="0" y="237"/>
                  </a:lnTo>
                  <a:lnTo>
                    <a:pt x="4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lang="en-US" sz="1800" b="0">
                <a:solidFill>
                  <a:srgbClr val="000000"/>
                </a:solidFill>
                <a:latin typeface="Gill Sans" pitchFamily="34" charset="0"/>
              </a:endParaRPr>
            </a:p>
          </p:txBody>
        </p:sp>
      </p:grpSp>
      <p:sp>
        <p:nvSpPr>
          <p:cNvPr id="52239" name="Line 37"/>
          <p:cNvSpPr>
            <a:spLocks noChangeShapeType="1"/>
          </p:cNvSpPr>
          <p:nvPr/>
        </p:nvSpPr>
        <p:spPr bwMode="auto">
          <a:xfrm flipV="1">
            <a:off x="5200650" y="2847975"/>
            <a:ext cx="533400" cy="18097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1800" b="0">
              <a:solidFill>
                <a:srgbClr val="000000"/>
              </a:solidFill>
              <a:latin typeface="Gill Sans" pitchFamily="34" charset="0"/>
            </a:endParaRPr>
          </a:p>
        </p:txBody>
      </p:sp>
      <p:sp>
        <p:nvSpPr>
          <p:cNvPr id="52240" name="Line 38"/>
          <p:cNvSpPr>
            <a:spLocks noChangeShapeType="1"/>
          </p:cNvSpPr>
          <p:nvPr/>
        </p:nvSpPr>
        <p:spPr bwMode="auto">
          <a:xfrm>
            <a:off x="5172075" y="1905000"/>
            <a:ext cx="800100" cy="2762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1800" b="0">
              <a:solidFill>
                <a:srgbClr val="000000"/>
              </a:solidFill>
              <a:latin typeface="Gill Sans" pitchFamily="34" charset="0"/>
            </a:endParaRPr>
          </a:p>
        </p:txBody>
      </p:sp>
      <p:pic>
        <p:nvPicPr>
          <p:cNvPr id="52241" name="Picture 40" descr="Database_new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919538" y="1685925"/>
            <a:ext cx="1330325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4705350" y="2838450"/>
            <a:ext cx="628650" cy="628650"/>
            <a:chOff x="3126" y="2076"/>
            <a:chExt cx="456" cy="456"/>
          </a:xfrm>
        </p:grpSpPr>
        <p:sp>
          <p:nvSpPr>
            <p:cNvPr id="52244" name="Oval 42"/>
            <p:cNvSpPr>
              <a:spLocks noChangeArrowheads="1"/>
            </p:cNvSpPr>
            <p:nvPr/>
          </p:nvSpPr>
          <p:spPr bwMode="auto">
            <a:xfrm>
              <a:off x="3126" y="2076"/>
              <a:ext cx="456" cy="456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3162" y="2100"/>
              <a:ext cx="390" cy="412"/>
              <a:chOff x="4218" y="1489"/>
              <a:chExt cx="366" cy="387"/>
            </a:xfrm>
          </p:grpSpPr>
          <p:grpSp>
            <p:nvGrpSpPr>
              <p:cNvPr id="11" name="Group 44"/>
              <p:cNvGrpSpPr>
                <a:grpSpLocks/>
              </p:cNvGrpSpPr>
              <p:nvPr/>
            </p:nvGrpSpPr>
            <p:grpSpPr bwMode="auto">
              <a:xfrm>
                <a:off x="4218" y="1489"/>
                <a:ext cx="366" cy="387"/>
                <a:chOff x="4068" y="2233"/>
                <a:chExt cx="366" cy="387"/>
              </a:xfrm>
            </p:grpSpPr>
            <p:sp>
              <p:nvSpPr>
                <p:cNvPr id="52248" name="Oval 45"/>
                <p:cNvSpPr>
                  <a:spLocks noChangeArrowheads="1"/>
                </p:cNvSpPr>
                <p:nvPr/>
              </p:nvSpPr>
              <p:spPr bwMode="auto">
                <a:xfrm>
                  <a:off x="4092" y="2268"/>
                  <a:ext cx="324" cy="324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2" name="Group 46"/>
                <p:cNvGrpSpPr>
                  <a:grpSpLocks/>
                </p:cNvGrpSpPr>
                <p:nvPr/>
              </p:nvGrpSpPr>
              <p:grpSpPr bwMode="auto">
                <a:xfrm>
                  <a:off x="4068" y="2233"/>
                  <a:ext cx="366" cy="387"/>
                  <a:chOff x="3990" y="2322"/>
                  <a:chExt cx="204" cy="216"/>
                </a:xfrm>
              </p:grpSpPr>
              <p:sp>
                <p:nvSpPr>
                  <p:cNvPr id="52250" name="AutoShape 47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990" y="2334"/>
                    <a:ext cx="204" cy="20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76 w 21600"/>
                      <a:gd name="T19" fmla="*/ 3176 h 21600"/>
                      <a:gd name="T20" fmla="*/ 18424 w 21600"/>
                      <a:gd name="T21" fmla="*/ 18424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8528" y="11646"/>
                        </a:moveTo>
                        <a:cubicBezTo>
                          <a:pt x="18559" y="11365"/>
                          <a:pt x="18575" y="11082"/>
                          <a:pt x="18575" y="10800"/>
                        </a:cubicBezTo>
                        <a:cubicBezTo>
                          <a:pt x="18575" y="6505"/>
                          <a:pt x="15094" y="3025"/>
                          <a:pt x="10800" y="3025"/>
                        </a:cubicBezTo>
                        <a:cubicBezTo>
                          <a:pt x="7928" y="3024"/>
                          <a:pt x="5291" y="4607"/>
                          <a:pt x="3939" y="7140"/>
                        </a:cubicBezTo>
                        <a:lnTo>
                          <a:pt x="1270" y="5717"/>
                        </a:lnTo>
                        <a:cubicBezTo>
                          <a:pt x="3147" y="2198"/>
                          <a:pt x="6811" y="-1"/>
                          <a:pt x="10800" y="0"/>
                        </a:cubicBezTo>
                        <a:cubicBezTo>
                          <a:pt x="16764" y="0"/>
                          <a:pt x="21600" y="4835"/>
                          <a:pt x="21600" y="10800"/>
                        </a:cubicBezTo>
                        <a:cubicBezTo>
                          <a:pt x="21600" y="11193"/>
                          <a:pt x="21578" y="11585"/>
                          <a:pt x="21535" y="11976"/>
                        </a:cubicBezTo>
                        <a:lnTo>
                          <a:pt x="24219" y="12270"/>
                        </a:lnTo>
                        <a:lnTo>
                          <a:pt x="19573" y="15999"/>
                        </a:lnTo>
                        <a:lnTo>
                          <a:pt x="15844" y="11352"/>
                        </a:lnTo>
                        <a:lnTo>
                          <a:pt x="18528" y="11646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algn="ctr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l"/>
                    <a:endParaRPr lang="en-US" sz="1800" b="0">
                      <a:solidFill>
                        <a:srgbClr val="000000"/>
                      </a:solidFill>
                      <a:latin typeface="Gill Sans" pitchFamily="34" charset="0"/>
                    </a:endParaRPr>
                  </a:p>
                </p:txBody>
              </p:sp>
              <p:sp>
                <p:nvSpPr>
                  <p:cNvPr id="52251" name="AutoShape 48"/>
                  <p:cNvSpPr>
                    <a:spLocks noChangeArrowheads="1"/>
                  </p:cNvSpPr>
                  <p:nvPr/>
                </p:nvSpPr>
                <p:spPr bwMode="auto">
                  <a:xfrm>
                    <a:off x="3990" y="2322"/>
                    <a:ext cx="204" cy="20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3176 w 21600"/>
                      <a:gd name="T19" fmla="*/ 3176 h 21600"/>
                      <a:gd name="T20" fmla="*/ 18424 w 21600"/>
                      <a:gd name="T21" fmla="*/ 18424 h 21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600" h="21600">
                        <a:moveTo>
                          <a:pt x="18528" y="11646"/>
                        </a:moveTo>
                        <a:cubicBezTo>
                          <a:pt x="18559" y="11365"/>
                          <a:pt x="18575" y="11082"/>
                          <a:pt x="18575" y="10800"/>
                        </a:cubicBezTo>
                        <a:cubicBezTo>
                          <a:pt x="18575" y="6505"/>
                          <a:pt x="15094" y="3025"/>
                          <a:pt x="10800" y="3025"/>
                        </a:cubicBezTo>
                        <a:cubicBezTo>
                          <a:pt x="7928" y="3024"/>
                          <a:pt x="5291" y="4607"/>
                          <a:pt x="3939" y="7140"/>
                        </a:cubicBezTo>
                        <a:lnTo>
                          <a:pt x="1270" y="5717"/>
                        </a:lnTo>
                        <a:cubicBezTo>
                          <a:pt x="3147" y="2198"/>
                          <a:pt x="6811" y="-1"/>
                          <a:pt x="10800" y="0"/>
                        </a:cubicBezTo>
                        <a:cubicBezTo>
                          <a:pt x="16764" y="0"/>
                          <a:pt x="21600" y="4835"/>
                          <a:pt x="21600" y="10800"/>
                        </a:cubicBezTo>
                        <a:cubicBezTo>
                          <a:pt x="21600" y="11193"/>
                          <a:pt x="21578" y="11585"/>
                          <a:pt x="21535" y="11976"/>
                        </a:cubicBezTo>
                        <a:lnTo>
                          <a:pt x="24219" y="12270"/>
                        </a:lnTo>
                        <a:lnTo>
                          <a:pt x="19573" y="15999"/>
                        </a:lnTo>
                        <a:lnTo>
                          <a:pt x="15844" y="11352"/>
                        </a:lnTo>
                        <a:lnTo>
                          <a:pt x="18528" y="116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l"/>
                    <a:endParaRPr lang="en-US" sz="1800" b="0">
                      <a:solidFill>
                        <a:srgbClr val="000000"/>
                      </a:solidFill>
                      <a:latin typeface="Gill Sans" pitchFamily="34" charset="0"/>
                    </a:endParaRPr>
                  </a:p>
                </p:txBody>
              </p:sp>
            </p:grpSp>
          </p:grpSp>
          <p:pic>
            <p:nvPicPr>
              <p:cNvPr id="52247" name="Picture 49" descr="2blackkeys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4254" y="1545"/>
                <a:ext cx="233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93" descr="Database_n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3138" y="1939925"/>
            <a:ext cx="1035050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376" descr="Database_new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21088" y="1939925"/>
            <a:ext cx="1050925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Freeform 322"/>
          <p:cNvSpPr>
            <a:spLocks/>
          </p:cNvSpPr>
          <p:nvPr/>
        </p:nvSpPr>
        <p:spPr bwMode="auto">
          <a:xfrm>
            <a:off x="5284788" y="2098675"/>
            <a:ext cx="3560762" cy="355600"/>
          </a:xfrm>
          <a:custGeom>
            <a:avLst/>
            <a:gdLst>
              <a:gd name="T0" fmla="*/ 0 w 2247"/>
              <a:gd name="T1" fmla="*/ 0 h 224"/>
              <a:gd name="T2" fmla="*/ 2147483647 w 2247"/>
              <a:gd name="T3" fmla="*/ 2147483647 h 224"/>
              <a:gd name="T4" fmla="*/ 2147483647 w 2247"/>
              <a:gd name="T5" fmla="*/ 2147483647 h 224"/>
              <a:gd name="T6" fmla="*/ 2147483647 w 2247"/>
              <a:gd name="T7" fmla="*/ 2147483647 h 224"/>
              <a:gd name="T8" fmla="*/ 2147483647 w 2247"/>
              <a:gd name="T9" fmla="*/ 2147483647 h 224"/>
              <a:gd name="T10" fmla="*/ 2147483647 w 2247"/>
              <a:gd name="T11" fmla="*/ 2147483647 h 224"/>
              <a:gd name="T12" fmla="*/ 2147483647 w 2247"/>
              <a:gd name="T13" fmla="*/ 2147483647 h 224"/>
              <a:gd name="T14" fmla="*/ 0 w 2247"/>
              <a:gd name="T15" fmla="*/ 0 h 2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247"/>
              <a:gd name="T25" fmla="*/ 0 h 224"/>
              <a:gd name="T26" fmla="*/ 2247 w 2247"/>
              <a:gd name="T27" fmla="*/ 224 h 2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247" h="224">
                <a:moveTo>
                  <a:pt x="0" y="0"/>
                </a:moveTo>
                <a:lnTo>
                  <a:pt x="261" y="30"/>
                </a:lnTo>
                <a:lnTo>
                  <a:pt x="2247" y="26"/>
                </a:lnTo>
                <a:lnTo>
                  <a:pt x="2247" y="218"/>
                </a:lnTo>
                <a:lnTo>
                  <a:pt x="243" y="224"/>
                </a:lnTo>
                <a:lnTo>
                  <a:pt x="47" y="186"/>
                </a:lnTo>
                <a:lnTo>
                  <a:pt x="45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6078"/>
            </a:scheme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sz="1800" b="0">
              <a:solidFill>
                <a:srgbClr val="000000"/>
              </a:solidFill>
              <a:latin typeface="Gill Sans" pitchFamily="34" charset="0"/>
            </a:endParaRPr>
          </a:p>
        </p:txBody>
      </p:sp>
      <p:sp>
        <p:nvSpPr>
          <p:cNvPr id="16707" name="Freeform 323"/>
          <p:cNvSpPr>
            <a:spLocks/>
          </p:cNvSpPr>
          <p:nvPr/>
        </p:nvSpPr>
        <p:spPr bwMode="auto">
          <a:xfrm>
            <a:off x="5351463" y="2387600"/>
            <a:ext cx="3500437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36"/>
              </a:cxn>
              <a:cxn ang="0">
                <a:pos x="2205" y="32"/>
              </a:cxn>
              <a:cxn ang="0">
                <a:pos x="2205" y="412"/>
              </a:cxn>
              <a:cxn ang="0">
                <a:pos x="220" y="428"/>
              </a:cxn>
              <a:cxn ang="0">
                <a:pos x="6" y="402"/>
              </a:cxn>
              <a:cxn ang="0">
                <a:pos x="0" y="0"/>
              </a:cxn>
            </a:cxnLst>
            <a:rect l="0" t="0" r="r" b="b"/>
            <a:pathLst>
              <a:path w="2205" h="428">
                <a:moveTo>
                  <a:pt x="0" y="0"/>
                </a:moveTo>
                <a:lnTo>
                  <a:pt x="222" y="36"/>
                </a:lnTo>
                <a:lnTo>
                  <a:pt x="2205" y="32"/>
                </a:lnTo>
                <a:lnTo>
                  <a:pt x="2205" y="412"/>
                </a:lnTo>
                <a:lnTo>
                  <a:pt x="220" y="428"/>
                </a:lnTo>
                <a:lnTo>
                  <a:pt x="6" y="40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64999"/>
                </a:schemeClr>
              </a:gs>
              <a:gs pos="50000">
                <a:schemeClr val="accent2">
                  <a:alpha val="21001"/>
                </a:schemeClr>
              </a:gs>
              <a:gs pos="100000">
                <a:schemeClr val="accent2">
                  <a:alpha val="64999"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  <a:cs typeface="Arial"/>
            </a:endParaRPr>
          </a:p>
        </p:txBody>
      </p:sp>
      <p:sp>
        <p:nvSpPr>
          <p:cNvPr id="54278" name="Rectangle 9"/>
          <p:cNvSpPr>
            <a:spLocks noChangeArrowheads="1"/>
          </p:cNvSpPr>
          <p:nvPr/>
        </p:nvSpPr>
        <p:spPr bwMode="auto">
          <a:xfrm>
            <a:off x="0" y="3981450"/>
            <a:ext cx="9144000" cy="1884363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54279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8026400" cy="941388"/>
          </a:xfrm>
        </p:spPr>
        <p:txBody>
          <a:bodyPr/>
          <a:lstStyle/>
          <a:p>
            <a:pPr eaLnBrk="1" hangingPunct="1"/>
            <a:r>
              <a:rPr lang="en-US" dirty="0" smtClean="0"/>
              <a:t>Oracle Data Masking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Irreversibly De-Identify Data for Non-Production Use</a:t>
            </a:r>
          </a:p>
        </p:txBody>
      </p:sp>
      <p:sp>
        <p:nvSpPr>
          <p:cNvPr id="54280" name="Rectangle 42"/>
          <p:cNvSpPr>
            <a:spLocks noChangeArrowheads="1"/>
          </p:cNvSpPr>
          <p:nvPr/>
        </p:nvSpPr>
        <p:spPr bwMode="auto">
          <a:xfrm>
            <a:off x="381000" y="4267200"/>
            <a:ext cx="82327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999" tIns="31999" rIns="63999" bIns="31999"/>
          <a:lstStyle/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Make application data securely available in non-production environments</a:t>
            </a:r>
          </a:p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Prevent application developers and testers from seeing production data</a:t>
            </a:r>
          </a:p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Extensible template library and policies for data masking automation</a:t>
            </a:r>
          </a:p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Referential integrity automatically preserved so applications continue to work</a:t>
            </a:r>
          </a:p>
          <a:p>
            <a:pPr marL="177800" indent="-177800" algn="l">
              <a:spcBef>
                <a:spcPct val="50000"/>
              </a:spcBef>
              <a:buClr>
                <a:srgbClr val="FD0000"/>
              </a:buClr>
              <a:buFontTx/>
              <a:buChar char="•"/>
            </a:pPr>
            <a:endParaRPr lang="en-US" sz="1800" b="0" dirty="0">
              <a:solidFill>
                <a:srgbClr val="000000"/>
              </a:solidFill>
            </a:endParaRPr>
          </a:p>
        </p:txBody>
      </p:sp>
      <p:graphicFrame>
        <p:nvGraphicFramePr>
          <p:cNvPr id="16794" name="Group 410"/>
          <p:cNvGraphicFramePr>
            <a:graphicFrameLocks noGrp="1"/>
          </p:cNvGraphicFramePr>
          <p:nvPr/>
        </p:nvGraphicFramePr>
        <p:xfrm>
          <a:off x="5829300" y="2141538"/>
          <a:ext cx="3013075" cy="914401"/>
        </p:xfrm>
        <a:graphic>
          <a:graphicData uri="http://schemas.openxmlformats.org/drawingml/2006/table">
            <a:tbl>
              <a:tblPr/>
              <a:tblGrid>
                <a:gridCol w="1208088"/>
                <a:gridCol w="1071562"/>
                <a:gridCol w="733425"/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LAST_NAME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SSN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SALARY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ANSKEKSL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111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—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23-1111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60,000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BKJHHEIEDK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222-34-1345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40,000</a:t>
                      </a:r>
                    </a:p>
                  </a:txBody>
                  <a:tcPr marL="0" marR="4572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543" name="Freeform 159"/>
          <p:cNvSpPr>
            <a:spLocks/>
          </p:cNvSpPr>
          <p:nvPr/>
        </p:nvSpPr>
        <p:spPr bwMode="auto">
          <a:xfrm>
            <a:off x="336550" y="2092325"/>
            <a:ext cx="3821113" cy="355600"/>
          </a:xfrm>
          <a:custGeom>
            <a:avLst/>
            <a:gdLst/>
            <a:ahLst/>
            <a:cxnLst>
              <a:cxn ang="0">
                <a:pos x="2431" y="0"/>
              </a:cxn>
              <a:cxn ang="0">
                <a:pos x="2170" y="30"/>
              </a:cxn>
              <a:cxn ang="0">
                <a:pos x="0" y="23"/>
              </a:cxn>
              <a:cxn ang="0">
                <a:pos x="0" y="222"/>
              </a:cxn>
              <a:cxn ang="0">
                <a:pos x="2188" y="224"/>
              </a:cxn>
              <a:cxn ang="0">
                <a:pos x="2384" y="186"/>
              </a:cxn>
              <a:cxn ang="0">
                <a:pos x="2386" y="57"/>
              </a:cxn>
              <a:cxn ang="0">
                <a:pos x="2431" y="0"/>
              </a:cxn>
            </a:cxnLst>
            <a:rect l="0" t="0" r="r" b="b"/>
            <a:pathLst>
              <a:path w="2431" h="224">
                <a:moveTo>
                  <a:pt x="2431" y="0"/>
                </a:moveTo>
                <a:lnTo>
                  <a:pt x="2170" y="30"/>
                </a:lnTo>
                <a:lnTo>
                  <a:pt x="0" y="23"/>
                </a:lnTo>
                <a:lnTo>
                  <a:pt x="0" y="222"/>
                </a:lnTo>
                <a:lnTo>
                  <a:pt x="2188" y="224"/>
                </a:lnTo>
                <a:lnTo>
                  <a:pt x="2384" y="186"/>
                </a:lnTo>
                <a:lnTo>
                  <a:pt x="2386" y="57"/>
                </a:lnTo>
                <a:lnTo>
                  <a:pt x="2431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56000"/>
                </a:schemeClr>
              </a:gs>
              <a:gs pos="50000">
                <a:schemeClr val="accent1">
                  <a:alpha val="27000"/>
                </a:schemeClr>
              </a:gs>
              <a:gs pos="100000">
                <a:schemeClr val="accent1">
                  <a:alpha val="56000"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  <a:cs typeface="Arial"/>
            </a:endParaRPr>
          </a:p>
        </p:txBody>
      </p:sp>
      <p:sp>
        <p:nvSpPr>
          <p:cNvPr id="16529" name="Freeform 145"/>
          <p:cNvSpPr>
            <a:spLocks/>
          </p:cNvSpPr>
          <p:nvPr/>
        </p:nvSpPr>
        <p:spPr bwMode="auto">
          <a:xfrm>
            <a:off x="336550" y="2387600"/>
            <a:ext cx="3759200" cy="679450"/>
          </a:xfrm>
          <a:custGeom>
            <a:avLst/>
            <a:gdLst/>
            <a:ahLst/>
            <a:cxnLst>
              <a:cxn ang="0">
                <a:pos x="2392" y="0"/>
              </a:cxn>
              <a:cxn ang="0">
                <a:pos x="2170" y="36"/>
              </a:cxn>
              <a:cxn ang="0">
                <a:pos x="0" y="31"/>
              </a:cxn>
              <a:cxn ang="0">
                <a:pos x="0" y="415"/>
              </a:cxn>
              <a:cxn ang="0">
                <a:pos x="2172" y="428"/>
              </a:cxn>
              <a:cxn ang="0">
                <a:pos x="2386" y="402"/>
              </a:cxn>
              <a:cxn ang="0">
                <a:pos x="2392" y="0"/>
              </a:cxn>
            </a:cxnLst>
            <a:rect l="0" t="0" r="r" b="b"/>
            <a:pathLst>
              <a:path w="2392" h="428">
                <a:moveTo>
                  <a:pt x="2392" y="0"/>
                </a:moveTo>
                <a:lnTo>
                  <a:pt x="2170" y="36"/>
                </a:lnTo>
                <a:lnTo>
                  <a:pt x="0" y="31"/>
                </a:lnTo>
                <a:lnTo>
                  <a:pt x="0" y="415"/>
                </a:lnTo>
                <a:lnTo>
                  <a:pt x="2172" y="428"/>
                </a:lnTo>
                <a:lnTo>
                  <a:pt x="2386" y="402"/>
                </a:lnTo>
                <a:lnTo>
                  <a:pt x="2392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64999"/>
                </a:schemeClr>
              </a:gs>
              <a:gs pos="50000">
                <a:schemeClr val="accent2">
                  <a:alpha val="21001"/>
                </a:schemeClr>
              </a:gs>
              <a:gs pos="100000">
                <a:schemeClr val="accent2">
                  <a:alpha val="64999"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  <a:cs typeface="Arial"/>
            </a:endParaRPr>
          </a:p>
        </p:txBody>
      </p:sp>
      <p:sp>
        <p:nvSpPr>
          <p:cNvPr id="54293" name="Rectangle 371"/>
          <p:cNvSpPr>
            <a:spLocks noChangeArrowheads="1"/>
          </p:cNvSpPr>
          <p:nvPr/>
        </p:nvSpPr>
        <p:spPr bwMode="auto">
          <a:xfrm>
            <a:off x="2673350" y="2444750"/>
            <a:ext cx="704850" cy="609600"/>
          </a:xfrm>
          <a:prstGeom prst="rect">
            <a:avLst/>
          </a:prstGeom>
          <a:solidFill>
            <a:schemeClr val="accent2">
              <a:alpha val="6196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6798" name="Group 414"/>
          <p:cNvGraphicFramePr>
            <a:graphicFrameLocks noGrp="1"/>
          </p:cNvGraphicFramePr>
          <p:nvPr/>
        </p:nvGraphicFramePr>
        <p:xfrm>
          <a:off x="355600" y="2139950"/>
          <a:ext cx="3365500" cy="914401"/>
        </p:xfrm>
        <a:graphic>
          <a:graphicData uri="http://schemas.openxmlformats.org/drawingml/2006/table">
            <a:tbl>
              <a:tblPr/>
              <a:tblGrid>
                <a:gridCol w="1216025"/>
                <a:gridCol w="1162050"/>
                <a:gridCol w="987425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LAST_NAME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SSN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SALARY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AGUILAR</a:t>
                      </a:r>
                    </a:p>
                  </a:txBody>
                  <a:tcPr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203-33-3234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40,000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BENSON</a:t>
                      </a:r>
                    </a:p>
                  </a:txBody>
                  <a:tcPr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323-22-2943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60,000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29"/>
          <p:cNvGrpSpPr>
            <a:grpSpLocks/>
          </p:cNvGrpSpPr>
          <p:nvPr/>
        </p:nvGrpSpPr>
        <p:grpSpPr bwMode="auto">
          <a:xfrm>
            <a:off x="4203700" y="2292350"/>
            <a:ext cx="1079500" cy="682625"/>
            <a:chOff x="1480" y="2104"/>
            <a:chExt cx="680" cy="430"/>
          </a:xfrm>
        </p:grpSpPr>
        <p:sp>
          <p:nvSpPr>
            <p:cNvPr id="54309" name="AutoShape 428"/>
            <p:cNvSpPr>
              <a:spLocks noChangeArrowheads="1"/>
            </p:cNvSpPr>
            <p:nvPr/>
          </p:nvSpPr>
          <p:spPr bwMode="auto">
            <a:xfrm>
              <a:off x="1480" y="2232"/>
              <a:ext cx="680" cy="176"/>
            </a:xfrm>
            <a:prstGeom prst="rightArrow">
              <a:avLst>
                <a:gd name="adj1" fmla="val 59093"/>
                <a:gd name="adj2" fmla="val 73177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310" name="Oval 427"/>
            <p:cNvSpPr>
              <a:spLocks noChangeArrowheads="1"/>
            </p:cNvSpPr>
            <p:nvPr/>
          </p:nvSpPr>
          <p:spPr bwMode="auto">
            <a:xfrm>
              <a:off x="1562" y="2104"/>
              <a:ext cx="430" cy="43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311" name="Oval 381"/>
            <p:cNvSpPr>
              <a:spLocks noChangeArrowheads="1"/>
            </p:cNvSpPr>
            <p:nvPr/>
          </p:nvSpPr>
          <p:spPr bwMode="auto">
            <a:xfrm>
              <a:off x="1586" y="2128"/>
              <a:ext cx="382" cy="38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54312" name="Picture 374" descr="gears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0" y="2185"/>
              <a:ext cx="262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4305" name="Text Box 440"/>
          <p:cNvSpPr txBox="1">
            <a:spLocks noChangeArrowheads="1"/>
          </p:cNvSpPr>
          <p:nvPr/>
        </p:nvSpPr>
        <p:spPr bwMode="auto">
          <a:xfrm>
            <a:off x="458788" y="1744663"/>
            <a:ext cx="3181350" cy="350837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Production</a:t>
            </a:r>
          </a:p>
        </p:txBody>
      </p:sp>
      <p:sp>
        <p:nvSpPr>
          <p:cNvPr id="54306" name="Text Box 441"/>
          <p:cNvSpPr txBox="1">
            <a:spLocks noChangeArrowheads="1"/>
          </p:cNvSpPr>
          <p:nvPr/>
        </p:nvSpPr>
        <p:spPr bwMode="auto">
          <a:xfrm>
            <a:off x="5794375" y="1744663"/>
            <a:ext cx="3016250" cy="350837"/>
          </a:xfrm>
          <a:prstGeom prst="rect">
            <a:avLst/>
          </a:prstGeom>
          <a:noFill/>
          <a:ln w="190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Non-Production</a:t>
            </a:r>
          </a:p>
        </p:txBody>
      </p:sp>
      <p:sp>
        <p:nvSpPr>
          <p:cNvPr id="54307" name="TextBox 23"/>
          <p:cNvSpPr txBox="1">
            <a:spLocks noChangeArrowheads="1"/>
          </p:cNvSpPr>
          <p:nvPr/>
        </p:nvSpPr>
        <p:spPr bwMode="auto">
          <a:xfrm>
            <a:off x="3627438" y="3181350"/>
            <a:ext cx="2187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00"/>
                </a:solidFill>
              </a:rPr>
              <a:t>Data never leaves Database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9"/>
          <p:cNvSpPr>
            <a:spLocks noChangeArrowheads="1"/>
          </p:cNvSpPr>
          <p:nvPr/>
        </p:nvSpPr>
        <p:spPr bwMode="gray">
          <a:xfrm>
            <a:off x="0" y="3829050"/>
            <a:ext cx="9144000" cy="2081213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  <a:latin typeface="Gill Sans" pitchFamily="34" charset="0"/>
            </a:endParaRPr>
          </a:p>
        </p:txBody>
      </p:sp>
      <p:grpSp>
        <p:nvGrpSpPr>
          <p:cNvPr id="2" name="Group 31"/>
          <p:cNvGrpSpPr/>
          <p:nvPr/>
        </p:nvGrpSpPr>
        <p:grpSpPr bwMode="gray">
          <a:xfrm>
            <a:off x="228600" y="3133725"/>
            <a:ext cx="8658225" cy="2295525"/>
            <a:chOff x="0" y="2466975"/>
            <a:chExt cx="9144000" cy="2381249"/>
          </a:xfrm>
        </p:grpSpPr>
        <p:sp>
          <p:nvSpPr>
            <p:cNvPr id="24" name="Rectangle 9"/>
            <p:cNvSpPr>
              <a:spLocks noChangeArrowheads="1"/>
            </p:cNvSpPr>
            <p:nvPr/>
          </p:nvSpPr>
          <p:spPr bwMode="gray">
            <a:xfrm>
              <a:off x="0" y="2466975"/>
              <a:ext cx="9144000" cy="2381249"/>
            </a:xfrm>
            <a:prstGeom prst="rect">
              <a:avLst/>
            </a:prstGeom>
            <a:gradFill rotWithShape="1">
              <a:gsLst>
                <a:gs pos="0">
                  <a:srgbClr val="E2E2E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solidFill>
                  <a:srgbClr val="000000"/>
                </a:solidFill>
                <a:latin typeface="Gill Sans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0" y="2466976"/>
              <a:ext cx="9144000" cy="762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100000">
                  <a:srgbClr val="E2E2E2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119063" indent="-119063">
                <a:lnSpc>
                  <a:spcPct val="90000"/>
                </a:lnSpc>
                <a:spcBef>
                  <a:spcPct val="50000"/>
                </a:spcBef>
                <a:buClr>
                  <a:srgbClr val="FD0000"/>
                </a:buClr>
              </a:pPr>
              <a:endPara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590" name="Rectangle 91"/>
          <p:cNvSpPr>
            <a:spLocks/>
          </p:cNvSpPr>
          <p:nvPr/>
        </p:nvSpPr>
        <p:spPr bwMode="gray">
          <a:xfrm>
            <a:off x="4535941" y="4071029"/>
            <a:ext cx="1958975" cy="11144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17859" rIns="0" bIns="17859"/>
          <a:lstStyle/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Database Vault</a:t>
            </a:r>
          </a:p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Label Security</a:t>
            </a:r>
          </a:p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Identity Management</a:t>
            </a:r>
          </a:p>
        </p:txBody>
      </p:sp>
      <p:sp>
        <p:nvSpPr>
          <p:cNvPr id="24592" name="Rectangle 95"/>
          <p:cNvSpPr>
            <a:spLocks/>
          </p:cNvSpPr>
          <p:nvPr/>
        </p:nvSpPr>
        <p:spPr bwMode="gray">
          <a:xfrm>
            <a:off x="6737351" y="4101777"/>
            <a:ext cx="2197100" cy="8858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17859" rIns="0" bIns="17859"/>
          <a:lstStyle/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Advanced Security</a:t>
            </a:r>
          </a:p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Secure Backup</a:t>
            </a:r>
          </a:p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Data Masking</a:t>
            </a:r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 bwMode="gray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eaLnBrk="0" hangingPunct="0">
              <a:defRPr/>
            </a:pPr>
            <a:r>
              <a:rPr lang="en-US" sz="3200" kern="0" dirty="0">
                <a:solidFill>
                  <a:srgbClr val="000000"/>
                </a:solidFill>
                <a:latin typeface="Arial"/>
              </a:rPr>
              <a:t>Oracle Database Security Solutions</a:t>
            </a:r>
          </a:p>
          <a:p>
            <a:pPr algn="l" eaLnBrk="0" hangingPunct="0">
              <a:defRPr/>
            </a:pPr>
            <a:r>
              <a:rPr lang="en-US" sz="2400" kern="0" dirty="0">
                <a:solidFill>
                  <a:srgbClr val="FF0000"/>
                </a:solidFill>
                <a:latin typeface="Arial"/>
              </a:rPr>
              <a:t>Complete Defense-in-Depth</a:t>
            </a:r>
            <a:endParaRPr lang="en-US" sz="3200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4601" name="Rectangle 82"/>
          <p:cNvSpPr>
            <a:spLocks/>
          </p:cNvSpPr>
          <p:nvPr/>
        </p:nvSpPr>
        <p:spPr bwMode="gray">
          <a:xfrm>
            <a:off x="2435679" y="4100058"/>
            <a:ext cx="2139950" cy="1309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17859" rIns="0" bIns="17859"/>
          <a:lstStyle/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Audit Vault</a:t>
            </a:r>
          </a:p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Total Recall</a:t>
            </a:r>
          </a:p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Configuration </a:t>
            </a:r>
            <a:b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</a:b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Management</a:t>
            </a:r>
          </a:p>
        </p:txBody>
      </p:sp>
      <p:grpSp>
        <p:nvGrpSpPr>
          <p:cNvPr id="3" name="Group 43"/>
          <p:cNvGrpSpPr/>
          <p:nvPr/>
        </p:nvGrpSpPr>
        <p:grpSpPr bwMode="gray">
          <a:xfrm>
            <a:off x="2399506" y="3248819"/>
            <a:ext cx="4249738" cy="2266156"/>
            <a:chOff x="2704306" y="2524919"/>
            <a:chExt cx="4249738" cy="1924050"/>
          </a:xfrm>
        </p:grpSpPr>
        <p:cxnSp>
          <p:nvCxnSpPr>
            <p:cNvPr id="27" name="Straight Connector 26"/>
            <p:cNvCxnSpPr/>
            <p:nvPr/>
          </p:nvCxnSpPr>
          <p:spPr bwMode="gray">
            <a:xfrm rot="5400000">
              <a:off x="3905250" y="3486150"/>
              <a:ext cx="1924050" cy="1588"/>
            </a:xfrm>
            <a:prstGeom prst="line">
              <a:avLst/>
            </a:prstGeom>
            <a:noFill/>
            <a:ln w="9525" cap="flat" cmpd="sng" algn="ctr">
              <a:solidFill>
                <a:srgbClr val="C7C7C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gray">
            <a:xfrm rot="5400000">
              <a:off x="5991225" y="3486150"/>
              <a:ext cx="1924050" cy="1588"/>
            </a:xfrm>
            <a:prstGeom prst="line">
              <a:avLst/>
            </a:prstGeom>
            <a:noFill/>
            <a:ln w="9525" cap="flat" cmpd="sng" algn="ctr">
              <a:solidFill>
                <a:srgbClr val="C7C7C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gray">
            <a:xfrm rot="5400000">
              <a:off x="1743075" y="3486150"/>
              <a:ext cx="1924050" cy="1588"/>
            </a:xfrm>
            <a:prstGeom prst="line">
              <a:avLst/>
            </a:prstGeom>
            <a:noFill/>
            <a:ln w="9525" cap="flat" cmpd="sng" algn="ctr">
              <a:solidFill>
                <a:srgbClr val="C7C7C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71"/>
          <p:cNvGrpSpPr/>
          <p:nvPr/>
        </p:nvGrpSpPr>
        <p:grpSpPr>
          <a:xfrm>
            <a:off x="6629400" y="3352800"/>
            <a:ext cx="2352676" cy="734689"/>
            <a:chOff x="200025" y="3380110"/>
            <a:chExt cx="2352676" cy="734689"/>
          </a:xfrm>
        </p:grpSpPr>
        <p:sp>
          <p:nvSpPr>
            <p:cNvPr id="24593" name="Text Box 43"/>
            <p:cNvSpPr txBox="1">
              <a:spLocks noChangeArrowheads="1"/>
            </p:cNvSpPr>
            <p:nvPr/>
          </p:nvSpPr>
          <p:spPr bwMode="gray">
            <a:xfrm>
              <a:off x="946151" y="3424237"/>
              <a:ext cx="1606550" cy="605294"/>
            </a:xfrm>
            <a:prstGeom prst="rect">
              <a:avLst/>
            </a:prstGeom>
            <a:noFill/>
            <a:ln w="19050" algn="ctr">
              <a:noFill/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lang="en-US" sz="1800" b="0" dirty="0">
                  <a:solidFill>
                    <a:srgbClr val="53708D"/>
                  </a:solidFill>
                  <a:latin typeface="Gill Sans" pitchFamily="34" charset="0"/>
                </a:rPr>
                <a:t>Encryption </a:t>
              </a:r>
              <a:br>
                <a:rPr lang="en-US" sz="1800" b="0" dirty="0">
                  <a:solidFill>
                    <a:srgbClr val="53708D"/>
                  </a:solidFill>
                  <a:latin typeface="Gill Sans" pitchFamily="34" charset="0"/>
                </a:rPr>
              </a:br>
              <a:r>
                <a:rPr lang="en-US" sz="1800" b="0" dirty="0">
                  <a:solidFill>
                    <a:srgbClr val="53708D"/>
                  </a:solidFill>
                  <a:latin typeface="Gill Sans" pitchFamily="34" charset="0"/>
                </a:rPr>
                <a:t>&amp; Masking</a:t>
              </a:r>
            </a:p>
          </p:txBody>
        </p:sp>
        <p:grpSp>
          <p:nvGrpSpPr>
            <p:cNvPr id="5" name="Group 60"/>
            <p:cNvGrpSpPr/>
            <p:nvPr/>
          </p:nvGrpSpPr>
          <p:grpSpPr bwMode="gray">
            <a:xfrm>
              <a:off x="200025" y="3380110"/>
              <a:ext cx="962026" cy="734689"/>
              <a:chOff x="752475" y="2580010"/>
              <a:chExt cx="962026" cy="734689"/>
            </a:xfrm>
          </p:grpSpPr>
          <p:sp>
            <p:nvSpPr>
              <p:cNvPr id="56" name="Oval 55"/>
              <p:cNvSpPr/>
              <p:nvPr/>
            </p:nvSpPr>
            <p:spPr bwMode="gray">
              <a:xfrm>
                <a:off x="752475" y="2945302"/>
                <a:ext cx="962026" cy="369397"/>
              </a:xfrm>
              <a:prstGeom prst="ellipse">
                <a:avLst/>
              </a:prstGeom>
              <a:gradFill flip="none" rotWithShape="1">
                <a:gsLst>
                  <a:gs pos="0">
                    <a:srgbClr val="BABABA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19063" indent="-119063">
                  <a:lnSpc>
                    <a:spcPct val="90000"/>
                  </a:lnSpc>
                  <a:spcBef>
                    <a:spcPct val="50000"/>
                  </a:spcBef>
                  <a:buClr>
                    <a:srgbClr val="FD0000"/>
                  </a:buClr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37" name="Picture 36" descr="InsideOut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gray">
              <a:xfrm>
                <a:off x="911016" y="2580010"/>
                <a:ext cx="570160" cy="631180"/>
              </a:xfrm>
              <a:prstGeom prst="rect">
                <a:avLst/>
              </a:prstGeom>
            </p:spPr>
          </p:pic>
        </p:grpSp>
      </p:grpSp>
      <p:grpSp>
        <p:nvGrpSpPr>
          <p:cNvPr id="6" name="Group 62"/>
          <p:cNvGrpSpPr/>
          <p:nvPr/>
        </p:nvGrpSpPr>
        <p:grpSpPr bwMode="gray">
          <a:xfrm>
            <a:off x="4513716" y="3322052"/>
            <a:ext cx="2209801" cy="734689"/>
            <a:chOff x="3333750" y="2580010"/>
            <a:chExt cx="2209801" cy="734689"/>
          </a:xfrm>
        </p:grpSpPr>
        <p:sp>
          <p:nvSpPr>
            <p:cNvPr id="21" name="Text Box 43"/>
            <p:cNvSpPr txBox="1">
              <a:spLocks noChangeArrowheads="1"/>
            </p:cNvSpPr>
            <p:nvPr/>
          </p:nvSpPr>
          <p:spPr bwMode="gray">
            <a:xfrm>
              <a:off x="4070351" y="2624137"/>
              <a:ext cx="1473200" cy="605294"/>
            </a:xfrm>
            <a:prstGeom prst="rect">
              <a:avLst/>
            </a:prstGeom>
            <a:noFill/>
            <a:ln w="19050" algn="ctr">
              <a:noFill/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lang="en-US" sz="1800" b="0" dirty="0">
                  <a:solidFill>
                    <a:srgbClr val="000000"/>
                  </a:solidFill>
                  <a:latin typeface="Gill Sans" pitchFamily="34" charset="0"/>
                </a:rPr>
                <a:t>Access</a:t>
              </a:r>
            </a:p>
            <a:p>
              <a:pPr algn="l">
                <a:lnSpc>
                  <a:spcPts val="2000"/>
                </a:lnSpc>
              </a:pPr>
              <a:r>
                <a:rPr lang="en-US" sz="1800" b="0" dirty="0">
                  <a:solidFill>
                    <a:srgbClr val="000000"/>
                  </a:solidFill>
                  <a:latin typeface="Gill Sans" pitchFamily="34" charset="0"/>
                </a:rPr>
                <a:t>Control</a:t>
              </a:r>
            </a:p>
          </p:txBody>
        </p:sp>
        <p:grpSp>
          <p:nvGrpSpPr>
            <p:cNvPr id="7" name="Group 59"/>
            <p:cNvGrpSpPr/>
            <p:nvPr/>
          </p:nvGrpSpPr>
          <p:grpSpPr bwMode="gray">
            <a:xfrm>
              <a:off x="3333750" y="2580010"/>
              <a:ext cx="962026" cy="734689"/>
              <a:chOff x="3333750" y="2580010"/>
              <a:chExt cx="962026" cy="734689"/>
            </a:xfrm>
          </p:grpSpPr>
          <p:sp>
            <p:nvSpPr>
              <p:cNvPr id="57" name="Oval 56"/>
              <p:cNvSpPr/>
              <p:nvPr/>
            </p:nvSpPr>
            <p:spPr bwMode="gray">
              <a:xfrm>
                <a:off x="3333750" y="2945302"/>
                <a:ext cx="962026" cy="369397"/>
              </a:xfrm>
              <a:prstGeom prst="ellipse">
                <a:avLst/>
              </a:prstGeom>
              <a:gradFill flip="none" rotWithShape="1">
                <a:gsLst>
                  <a:gs pos="0">
                    <a:srgbClr val="BABABA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19063" indent="-119063">
                  <a:lnSpc>
                    <a:spcPct val="90000"/>
                  </a:lnSpc>
                  <a:spcBef>
                    <a:spcPct val="50000"/>
                  </a:spcBef>
                  <a:buClr>
                    <a:srgbClr val="FD0000"/>
                  </a:buClr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38" name="Picture 37" descr="InsideOut2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gray">
              <a:xfrm>
                <a:off x="3480366" y="2580010"/>
                <a:ext cx="570160" cy="631180"/>
              </a:xfrm>
              <a:prstGeom prst="rect">
                <a:avLst/>
              </a:prstGeom>
            </p:spPr>
          </p:pic>
        </p:grpSp>
      </p:grpSp>
      <p:grpSp>
        <p:nvGrpSpPr>
          <p:cNvPr id="8" name="Group 63"/>
          <p:cNvGrpSpPr/>
          <p:nvPr/>
        </p:nvGrpSpPr>
        <p:grpSpPr bwMode="gray">
          <a:xfrm>
            <a:off x="2356303" y="3351081"/>
            <a:ext cx="2333625" cy="734689"/>
            <a:chOff x="6000750" y="2580010"/>
            <a:chExt cx="2333625" cy="734689"/>
          </a:xfrm>
        </p:grpSpPr>
        <p:sp>
          <p:nvSpPr>
            <p:cNvPr id="22" name="Text Box 43"/>
            <p:cNvSpPr txBox="1">
              <a:spLocks noChangeArrowheads="1"/>
            </p:cNvSpPr>
            <p:nvPr/>
          </p:nvSpPr>
          <p:spPr bwMode="gray">
            <a:xfrm>
              <a:off x="6718300" y="2679104"/>
              <a:ext cx="1616075" cy="369332"/>
            </a:xfrm>
            <a:prstGeom prst="rect">
              <a:avLst/>
            </a:prstGeom>
            <a:noFill/>
            <a:ln w="19050" algn="ctr">
              <a:noFill/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1800" b="0" dirty="0">
                  <a:solidFill>
                    <a:srgbClr val="777777"/>
                  </a:solidFill>
                  <a:latin typeface="Gill Sans" pitchFamily="34" charset="0"/>
                </a:rPr>
                <a:t>Auditing</a:t>
              </a:r>
            </a:p>
          </p:txBody>
        </p:sp>
        <p:grpSp>
          <p:nvGrpSpPr>
            <p:cNvPr id="9" name="Group 58"/>
            <p:cNvGrpSpPr/>
            <p:nvPr/>
          </p:nvGrpSpPr>
          <p:grpSpPr bwMode="gray">
            <a:xfrm>
              <a:off x="6000750" y="2580010"/>
              <a:ext cx="962026" cy="734689"/>
              <a:chOff x="6000750" y="2580010"/>
              <a:chExt cx="962026" cy="734689"/>
            </a:xfrm>
          </p:grpSpPr>
          <p:sp>
            <p:nvSpPr>
              <p:cNvPr id="58" name="Oval 57"/>
              <p:cNvSpPr/>
              <p:nvPr/>
            </p:nvSpPr>
            <p:spPr bwMode="gray">
              <a:xfrm>
                <a:off x="6000750" y="2945302"/>
                <a:ext cx="962026" cy="369397"/>
              </a:xfrm>
              <a:prstGeom prst="ellipse">
                <a:avLst/>
              </a:prstGeom>
              <a:gradFill flip="none" rotWithShape="1">
                <a:gsLst>
                  <a:gs pos="0">
                    <a:srgbClr val="BABABA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19063" indent="-119063">
                  <a:lnSpc>
                    <a:spcPct val="90000"/>
                  </a:lnSpc>
                  <a:spcBef>
                    <a:spcPct val="50000"/>
                  </a:spcBef>
                  <a:buClr>
                    <a:srgbClr val="FD0000"/>
                  </a:buClr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39" name="Picture 38" descr="InsideOut3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gray">
              <a:xfrm>
                <a:off x="6154491" y="2580010"/>
                <a:ext cx="570160" cy="631180"/>
              </a:xfrm>
              <a:prstGeom prst="rect">
                <a:avLst/>
              </a:prstGeom>
            </p:spPr>
          </p:pic>
        </p:grpSp>
      </p:grpSp>
      <p:sp>
        <p:nvSpPr>
          <p:cNvPr id="41" name="Rectangle 82"/>
          <p:cNvSpPr>
            <a:spLocks/>
          </p:cNvSpPr>
          <p:nvPr/>
        </p:nvSpPr>
        <p:spPr bwMode="gray">
          <a:xfrm>
            <a:off x="228600" y="4191000"/>
            <a:ext cx="2139950" cy="1309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17859" rIns="0" bIns="17859"/>
          <a:lstStyle/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Database Firewall</a:t>
            </a:r>
          </a:p>
        </p:txBody>
      </p:sp>
      <p:grpSp>
        <p:nvGrpSpPr>
          <p:cNvPr id="10" name="Group 70"/>
          <p:cNvGrpSpPr/>
          <p:nvPr/>
        </p:nvGrpSpPr>
        <p:grpSpPr>
          <a:xfrm>
            <a:off x="149224" y="3395663"/>
            <a:ext cx="2171700" cy="781049"/>
            <a:chOff x="6619875" y="3333750"/>
            <a:chExt cx="2171700" cy="781049"/>
          </a:xfrm>
        </p:grpSpPr>
        <p:sp>
          <p:nvSpPr>
            <p:cNvPr id="46" name="Text Box 43"/>
            <p:cNvSpPr txBox="1">
              <a:spLocks noChangeArrowheads="1"/>
            </p:cNvSpPr>
            <p:nvPr/>
          </p:nvSpPr>
          <p:spPr bwMode="gray">
            <a:xfrm>
              <a:off x="7404100" y="3383200"/>
              <a:ext cx="1387475" cy="646331"/>
            </a:xfrm>
            <a:prstGeom prst="rect">
              <a:avLst/>
            </a:prstGeom>
            <a:noFill/>
            <a:ln w="19050" algn="ctr">
              <a:noFill/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Gill Sans" pitchFamily="34" charset="0"/>
                </a:rPr>
                <a:t>Monitoring &amp; Blocking</a:t>
              </a:r>
            </a:p>
          </p:txBody>
        </p:sp>
        <p:grpSp>
          <p:nvGrpSpPr>
            <p:cNvPr id="11" name="Group 66"/>
            <p:cNvGrpSpPr/>
            <p:nvPr/>
          </p:nvGrpSpPr>
          <p:grpSpPr>
            <a:xfrm>
              <a:off x="6619875" y="3333750"/>
              <a:ext cx="962026" cy="781049"/>
              <a:chOff x="6715125" y="2533650"/>
              <a:chExt cx="962026" cy="781049"/>
            </a:xfrm>
          </p:grpSpPr>
          <p:pic>
            <p:nvPicPr>
              <p:cNvPr id="51" name="Picture 50" descr="InsideOut4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 bwMode="gray">
              <a:xfrm>
                <a:off x="6883625" y="2533650"/>
                <a:ext cx="641010" cy="709612"/>
              </a:xfrm>
              <a:prstGeom prst="rect">
                <a:avLst/>
              </a:prstGeom>
            </p:spPr>
          </p:pic>
          <p:sp>
            <p:nvSpPr>
              <p:cNvPr id="63" name="Oval 62"/>
              <p:cNvSpPr/>
              <p:nvPr/>
            </p:nvSpPr>
            <p:spPr bwMode="gray">
              <a:xfrm>
                <a:off x="6715125" y="2945302"/>
                <a:ext cx="962026" cy="3693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1803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19063" indent="-119063">
                  <a:lnSpc>
                    <a:spcPct val="90000"/>
                  </a:lnSpc>
                  <a:spcBef>
                    <a:spcPct val="50000"/>
                  </a:spcBef>
                  <a:buClr>
                    <a:srgbClr val="FD0000"/>
                  </a:buClr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52" name="Picture 35" descr="Database_old_and_new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6973806" y="2613059"/>
                <a:ext cx="470182" cy="5427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68" name="Rectangle 67"/>
          <p:cNvSpPr/>
          <p:nvPr/>
        </p:nvSpPr>
        <p:spPr bwMode="gray">
          <a:xfrm>
            <a:off x="219075" y="3057524"/>
            <a:ext cx="8667749" cy="7620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indent="-119063">
              <a:lnSpc>
                <a:spcPct val="90000"/>
              </a:lnSpc>
              <a:spcBef>
                <a:spcPct val="50000"/>
              </a:spcBef>
              <a:buClr>
                <a:srgbClr val="FD0000"/>
              </a:buClr>
            </a:pPr>
            <a:endParaRPr lang="en-US" sz="20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42"/>
          <p:cNvSpPr>
            <a:spLocks noChangeArrowheads="1"/>
          </p:cNvSpPr>
          <p:nvPr/>
        </p:nvSpPr>
        <p:spPr bwMode="gray">
          <a:xfrm>
            <a:off x="838200" y="1295400"/>
            <a:ext cx="8001000" cy="175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999" tIns="31999" rIns="63999" bIns="31999">
            <a:spAutoFit/>
          </a:bodyPr>
          <a:lstStyle/>
          <a:p>
            <a:pPr marL="225425" indent="-225425" algn="l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</a:rPr>
              <a:t>Comprehensive – single vendor addresses all your requirements</a:t>
            </a:r>
          </a:p>
          <a:p>
            <a:pPr marL="225425" indent="-225425" algn="l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</a:rPr>
              <a:t>Transparent – no changes to existing applications or databases</a:t>
            </a:r>
          </a:p>
          <a:p>
            <a:pPr marL="225425" indent="-225425" algn="l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</a:rPr>
              <a:t>Easy to deploy – point and click interfaces deliver value within hours</a:t>
            </a:r>
          </a:p>
          <a:p>
            <a:pPr marL="225425" indent="-225425" algn="l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</a:rPr>
              <a:t>Cost Effective – integrated solutions reduce risk and lower TCO</a:t>
            </a:r>
          </a:p>
          <a:p>
            <a:pPr marL="225425" indent="-225425" algn="l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</a:rPr>
              <a:t>Proven – #1 Database with over 30 years of security innovation!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More Information</a:t>
            </a:r>
          </a:p>
        </p:txBody>
      </p:sp>
      <p:grpSp>
        <p:nvGrpSpPr>
          <p:cNvPr id="29699" name="Group 13"/>
          <p:cNvGrpSpPr>
            <a:grpSpLocks/>
          </p:cNvGrpSpPr>
          <p:nvPr/>
        </p:nvGrpSpPr>
        <p:grpSpPr bwMode="auto">
          <a:xfrm>
            <a:off x="1997075" y="2390775"/>
            <a:ext cx="5173663" cy="2276475"/>
            <a:chOff x="1258" y="1506"/>
            <a:chExt cx="3259" cy="1434"/>
          </a:xfrm>
        </p:grpSpPr>
        <p:grpSp>
          <p:nvGrpSpPr>
            <p:cNvPr id="29700" name="Group 3"/>
            <p:cNvGrpSpPr>
              <a:grpSpLocks/>
            </p:cNvGrpSpPr>
            <p:nvPr/>
          </p:nvGrpSpPr>
          <p:grpSpPr bwMode="auto">
            <a:xfrm>
              <a:off x="1258" y="1506"/>
              <a:ext cx="3259" cy="1434"/>
              <a:chOff x="1147" y="1506"/>
              <a:chExt cx="3259" cy="1434"/>
            </a:xfrm>
          </p:grpSpPr>
          <p:sp>
            <p:nvSpPr>
              <p:cNvPr id="29703" name="Text Box 9"/>
              <p:cNvSpPr txBox="1">
                <a:spLocks noChangeArrowheads="1"/>
              </p:cNvSpPr>
              <p:nvPr/>
            </p:nvSpPr>
            <p:spPr bwMode="auto">
              <a:xfrm>
                <a:off x="1147" y="2640"/>
                <a:ext cx="3259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r>
                  <a:rPr lang="en-US" sz="2800">
                    <a:solidFill>
                      <a:schemeClr val="accent1"/>
                    </a:solidFill>
                  </a:rPr>
                  <a:t>oracle.com/database/security</a:t>
                </a:r>
              </a:p>
            </p:txBody>
          </p:sp>
          <p:grpSp>
            <p:nvGrpSpPr>
              <p:cNvPr id="29704" name="Group 7"/>
              <p:cNvGrpSpPr>
                <a:grpSpLocks/>
              </p:cNvGrpSpPr>
              <p:nvPr/>
            </p:nvGrpSpPr>
            <p:grpSpPr bwMode="auto">
              <a:xfrm>
                <a:off x="1287" y="1506"/>
                <a:ext cx="2964" cy="800"/>
                <a:chOff x="1295400" y="2100263"/>
                <a:chExt cx="6524625" cy="1760537"/>
              </a:xfrm>
            </p:grpSpPr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1295400" y="2562404"/>
                  <a:ext cx="6524625" cy="1298396"/>
                </a:xfrm>
                <a:prstGeom prst="rect">
                  <a:avLst/>
                </a:prstGeom>
                <a:noFill/>
                <a:ln w="12700" algn="ctr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>
                    <a:defRPr/>
                  </a:pPr>
                  <a:endParaRPr lang="en-US" sz="1800" b="0">
                    <a:solidFill>
                      <a:schemeClr val="lt1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2970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295400" y="2100263"/>
                  <a:ext cx="6524625" cy="52596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800"/>
                    <a:t>search.oracle.com</a:t>
                  </a:r>
                </a:p>
              </p:txBody>
            </p:sp>
            <p:pic>
              <p:nvPicPr>
                <p:cNvPr id="29708" name="Picture 1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t="42732"/>
                <a:stretch>
                  <a:fillRect/>
                </a:stretch>
              </p:blipFill>
              <p:spPr bwMode="auto">
                <a:xfrm>
                  <a:off x="1692276" y="2798526"/>
                  <a:ext cx="5730876" cy="9382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9705" name="Text Box 9"/>
              <p:cNvSpPr txBox="1">
                <a:spLocks noChangeArrowheads="1"/>
              </p:cNvSpPr>
              <p:nvPr/>
            </p:nvSpPr>
            <p:spPr bwMode="auto">
              <a:xfrm>
                <a:off x="2647" y="2367"/>
                <a:ext cx="2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0">
                    <a:solidFill>
                      <a:schemeClr val="tx1"/>
                    </a:solidFill>
                  </a:rPr>
                  <a:t>or</a:t>
                </a:r>
              </a:p>
            </p:txBody>
          </p:sp>
        </p:grpSp>
        <p:sp>
          <p:nvSpPr>
            <p:cNvPr id="29701" name="Rectangle 12"/>
            <p:cNvSpPr>
              <a:spLocks noChangeArrowheads="1"/>
            </p:cNvSpPr>
            <p:nvPr/>
          </p:nvSpPr>
          <p:spPr bwMode="auto">
            <a:xfrm>
              <a:off x="1629" y="2058"/>
              <a:ext cx="56" cy="84"/>
            </a:xfrm>
            <a:prstGeom prst="rect">
              <a:avLst/>
            </a:prstGeom>
            <a:solidFill>
              <a:srgbClr val="FFFFFF"/>
            </a:solidFill>
            <a:ln w="19050" algn="ctr">
              <a:noFill/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1" name="Text Box 11"/>
            <p:cNvSpPr txBox="1">
              <a:spLocks noChangeArrowheads="1"/>
            </p:cNvSpPr>
            <p:nvPr/>
          </p:nvSpPr>
          <p:spPr bwMode="auto">
            <a:xfrm>
              <a:off x="1592" y="2023"/>
              <a:ext cx="7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000">
                  <a:solidFill>
                    <a:schemeClr val="tx1"/>
                  </a:solidFill>
                </a:rPr>
                <a:t>database security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749300" y="533400"/>
            <a:ext cx="7670800" cy="4764088"/>
            <a:chOff x="472" y="336"/>
            <a:chExt cx="4832" cy="3001"/>
          </a:xfrm>
        </p:grpSpPr>
        <p:sp>
          <p:nvSpPr>
            <p:cNvPr id="30725" name="Rectangle 3"/>
            <p:cNvSpPr>
              <a:spLocks noChangeArrowheads="1"/>
            </p:cNvSpPr>
            <p:nvPr/>
          </p:nvSpPr>
          <p:spPr bwMode="invGray">
            <a:xfrm>
              <a:off x="1008" y="336"/>
              <a:ext cx="2088" cy="2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7700" i="1">
                  <a:solidFill>
                    <a:srgbClr val="292929"/>
                  </a:solidFill>
                  <a:latin typeface="Times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30726" name="Rectangle 4"/>
            <p:cNvSpPr>
              <a:spLocks noChangeArrowheads="1"/>
            </p:cNvSpPr>
            <p:nvPr/>
          </p:nvSpPr>
          <p:spPr bwMode="invGray">
            <a:xfrm>
              <a:off x="1836" y="1152"/>
              <a:ext cx="2088" cy="2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7700" i="1">
                  <a:solidFill>
                    <a:srgbClr val="FF0000"/>
                  </a:solidFill>
                  <a:latin typeface="Times" pitchFamily="18" charset="0"/>
                  <a:cs typeface="Times New Roman" pitchFamily="18" charset="0"/>
                </a:rPr>
                <a:t>&amp;</a:t>
              </a:r>
            </a:p>
          </p:txBody>
        </p:sp>
        <p:sp>
          <p:nvSpPr>
            <p:cNvPr id="148485" name="Rectangle 5"/>
            <p:cNvSpPr>
              <a:spLocks noChangeArrowheads="1"/>
            </p:cNvSpPr>
            <p:nvPr/>
          </p:nvSpPr>
          <p:spPr bwMode="invGray">
            <a:xfrm>
              <a:off x="488" y="1766"/>
              <a:ext cx="48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endParaRPr>
            </a:p>
          </p:txBody>
        </p:sp>
        <p:sp>
          <p:nvSpPr>
            <p:cNvPr id="148486" name="Rectangle 6"/>
            <p:cNvSpPr>
              <a:spLocks noChangeArrowheads="1"/>
            </p:cNvSpPr>
            <p:nvPr/>
          </p:nvSpPr>
          <p:spPr bwMode="invGray">
            <a:xfrm>
              <a:off x="472" y="2160"/>
              <a:ext cx="48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endParaRPr>
            </a:p>
          </p:txBody>
        </p:sp>
      </p:grpSp>
      <p:sp>
        <p:nvSpPr>
          <p:cNvPr id="30723" name="Rectangle 7"/>
          <p:cNvSpPr>
            <a:spLocks noChangeArrowheads="1"/>
          </p:cNvSpPr>
          <p:nvPr/>
        </p:nvSpPr>
        <p:spPr bwMode="invGray">
          <a:xfrm>
            <a:off x="3810000" y="2667000"/>
            <a:ext cx="3314700" cy="346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7700" i="1">
                <a:solidFill>
                  <a:srgbClr val="292929"/>
                </a:solidFill>
                <a:latin typeface="Times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0724" name="Text Box 9"/>
          <p:cNvSpPr txBox="1">
            <a:spLocks noChangeArrowheads="1"/>
          </p:cNvSpPr>
          <p:nvPr/>
        </p:nvSpPr>
        <p:spPr bwMode="auto">
          <a:xfrm>
            <a:off x="2194258" y="5483225"/>
            <a:ext cx="4691990" cy="48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2800" dirty="0" smtClean="0">
                <a:solidFill>
                  <a:schemeClr val="accent1"/>
                </a:solidFill>
              </a:rPr>
              <a:t>Thomas.Kyte@oracle.com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ChangeArrowheads="1"/>
          </p:cNvSpPr>
          <p:nvPr/>
        </p:nvSpPr>
        <p:spPr bwMode="auto">
          <a:xfrm>
            <a:off x="0" y="2286000"/>
            <a:ext cx="9144000" cy="3179763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4099" name="Rectangle 16"/>
          <p:cNvSpPr>
            <a:spLocks noChangeArrowheads="1"/>
          </p:cNvSpPr>
          <p:nvPr/>
        </p:nvSpPr>
        <p:spPr bwMode="auto">
          <a:xfrm>
            <a:off x="6858000" y="2276475"/>
            <a:ext cx="2286000" cy="723900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endParaRPr lang="en-US" sz="1100"/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410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2709863"/>
            <a:ext cx="7537450" cy="2971800"/>
          </a:xfrm>
        </p:spPr>
        <p:txBody>
          <a:bodyPr/>
          <a:lstStyle/>
          <a:p>
            <a:pPr eaLnBrk="1" hangingPunct="1"/>
            <a:r>
              <a:rPr lang="en-US" smtClean="0"/>
              <a:t>Enterprise Data Security Challenges</a:t>
            </a:r>
          </a:p>
          <a:p>
            <a:pPr eaLnBrk="1" hangingPunct="1"/>
            <a:r>
              <a:rPr lang="en-US" smtClean="0"/>
              <a:t>Database Security Strategy</a:t>
            </a:r>
          </a:p>
          <a:p>
            <a:pPr eaLnBrk="1" hangingPunct="1"/>
            <a:r>
              <a:rPr lang="en-US" smtClean="0"/>
              <a:t>Oracle Database Security Solutions</a:t>
            </a:r>
          </a:p>
          <a:p>
            <a:pPr eaLnBrk="1" hangingPunct="1"/>
            <a:r>
              <a:rPr lang="en-US" smtClean="0"/>
              <a:t>Defense-in-Depth</a:t>
            </a:r>
          </a:p>
          <a:p>
            <a:pPr eaLnBrk="1" hangingPunct="1"/>
            <a:r>
              <a:rPr lang="en-US" smtClean="0"/>
              <a:t>Q&amp;A</a:t>
            </a:r>
          </a:p>
        </p:txBody>
      </p:sp>
      <p:pic>
        <p:nvPicPr>
          <p:cNvPr id="4102" name="Picture 14" descr="getty-200361973-001"/>
          <p:cNvPicPr>
            <a:picLocks noChangeAspect="1" noChangeArrowheads="1"/>
          </p:cNvPicPr>
          <p:nvPr/>
        </p:nvPicPr>
        <p:blipFill>
          <a:blip r:embed="rId3" cstate="print"/>
          <a:srcRect t="27670" b="6639"/>
          <a:stretch>
            <a:fillRect/>
          </a:stretch>
        </p:blipFill>
        <p:spPr bwMode="auto">
          <a:xfrm>
            <a:off x="6858000" y="0"/>
            <a:ext cx="22860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/>
            <a:endParaRPr lang="en-US" sz="110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en-US" sz="1100"/>
          </a:p>
        </p:txBody>
      </p:sp>
      <p:pic>
        <p:nvPicPr>
          <p:cNvPr id="31748" name="Picture 4" descr="OracleIsTheInfoCompan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078163"/>
            <a:ext cx="6096000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9"/>
          <p:cNvSpPr>
            <a:spLocks noChangeArrowheads="1"/>
          </p:cNvSpPr>
          <p:nvPr/>
        </p:nvSpPr>
        <p:spPr bwMode="auto">
          <a:xfrm>
            <a:off x="-6350" y="1352550"/>
            <a:ext cx="9150350" cy="4113213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838200" y="1524000"/>
            <a:ext cx="72707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2400" b="0">
                <a:solidFill>
                  <a:schemeClr val="tx1"/>
                </a:solidFill>
                <a:cs typeface="Times New Roman" pitchFamily="18" charset="0"/>
              </a:rPr>
              <a:t>The following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</a:t>
            </a:r>
            <a:br>
              <a:rPr lang="en-US" sz="2400" b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400" b="0">
                <a:solidFill>
                  <a:schemeClr val="tx1"/>
                </a:solidFill>
                <a:cs typeface="Times New Roman" pitchFamily="18" charset="0"/>
              </a:rPr>
              <a:t>The development, release, and timing of any features or functionality described for Oracle’s products remains at the sole discretion of Oracle.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ChangeArrowheads="1"/>
          </p:cNvSpPr>
          <p:nvPr/>
        </p:nvSpPr>
        <p:spPr bwMode="auto">
          <a:xfrm>
            <a:off x="0" y="1352550"/>
            <a:ext cx="9144000" cy="4113213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23" name="Rectangle 1028"/>
          <p:cNvSpPr>
            <a:spLocks noChangeArrowheads="1"/>
          </p:cNvSpPr>
          <p:nvPr/>
        </p:nvSpPr>
        <p:spPr bwMode="auto">
          <a:xfrm>
            <a:off x="560388" y="2932113"/>
            <a:ext cx="8235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2000">
                <a:solidFill>
                  <a:schemeClr val="accent1"/>
                </a:solidFill>
                <a:ea typeface="MS PGothic" pitchFamily="34" charset="-128"/>
                <a:cs typeface="Times New Roman" pitchFamily="18" charset="0"/>
              </a:rPr>
              <a:t>Data security </a:t>
            </a:r>
            <a:r>
              <a:rPr lang="en-US" sz="2000" b="0">
                <a:solidFill>
                  <a:schemeClr val="tx1"/>
                </a:solidFill>
                <a:ea typeface="MS PGothic" pitchFamily="34" charset="-128"/>
                <a:cs typeface="Times New Roman" pitchFamily="18" charset="0"/>
              </a:rPr>
              <a:t>remains the </a:t>
            </a:r>
            <a:r>
              <a:rPr lang="en-US" sz="2000">
                <a:solidFill>
                  <a:schemeClr val="tx1"/>
                </a:solidFill>
                <a:ea typeface="MS PGothic" pitchFamily="34" charset="-128"/>
                <a:cs typeface="Times New Roman" pitchFamily="18" charset="0"/>
              </a:rPr>
              <a:t>top priority</a:t>
            </a:r>
            <a:r>
              <a:rPr lang="en-US" sz="2000">
                <a:solidFill>
                  <a:schemeClr val="accent1"/>
                </a:solidFill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sz="2000" b="0">
                <a:solidFill>
                  <a:schemeClr val="tx1"/>
                </a:solidFill>
                <a:ea typeface="MS PGothic" pitchFamily="34" charset="-128"/>
                <a:cs typeface="Times New Roman" pitchFamily="18" charset="0"/>
              </a:rPr>
              <a:t>for enterprise IT security shops with 89% of enterprises citing it as a critical or high priority. Enterprises are also continuing to focus on </a:t>
            </a:r>
            <a:r>
              <a:rPr lang="en-US" sz="2000">
                <a:solidFill>
                  <a:schemeClr val="accent1"/>
                </a:solidFill>
                <a:ea typeface="MS PGothic" pitchFamily="34" charset="-128"/>
                <a:cs typeface="Times New Roman" pitchFamily="18" charset="0"/>
              </a:rPr>
              <a:t>cutting costs </a:t>
            </a:r>
            <a:r>
              <a:rPr lang="en-US" sz="2000" b="0">
                <a:solidFill>
                  <a:schemeClr val="tx1"/>
                </a:solidFill>
                <a:ea typeface="MS PGothic" pitchFamily="34" charset="-128"/>
                <a:cs typeface="Times New Roman" pitchFamily="18" charset="0"/>
              </a:rPr>
              <a:t>and </a:t>
            </a:r>
            <a:r>
              <a:rPr lang="en-US" sz="2000">
                <a:solidFill>
                  <a:schemeClr val="accent1"/>
                </a:solidFill>
                <a:ea typeface="MS PGothic" pitchFamily="34" charset="-128"/>
                <a:cs typeface="Times New Roman" pitchFamily="18" charset="0"/>
              </a:rPr>
              <a:t>increasing efficiency</a:t>
            </a:r>
            <a:r>
              <a:rPr lang="en-US" sz="2000" b="0">
                <a:solidFill>
                  <a:schemeClr val="tx1"/>
                </a:solidFill>
                <a:ea typeface="MS PGothic" pitchFamily="34" charset="-128"/>
                <a:cs typeface="Times New Roman" pitchFamily="18" charset="0"/>
              </a:rPr>
              <a:t>. </a:t>
            </a: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 Priority for IT Security?</a:t>
            </a:r>
          </a:p>
        </p:txBody>
      </p:sp>
      <p:pic>
        <p:nvPicPr>
          <p:cNvPr id="5125" name="Picture 13" descr="Forres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1763" y="1470025"/>
            <a:ext cx="2376487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132"/>
          <p:cNvSpPr>
            <a:spLocks noChangeArrowheads="1"/>
          </p:cNvSpPr>
          <p:nvPr/>
        </p:nvSpPr>
        <p:spPr bwMode="auto">
          <a:xfrm>
            <a:off x="827088" y="5872163"/>
            <a:ext cx="6481762" cy="517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2"/>
                </a:solidFill>
              </a:rPr>
              <a:t>Source:  Forrester - The State Of Enterprise IT Security And Emerging Trends: 2009 To 2010</a:t>
            </a:r>
          </a:p>
          <a:p>
            <a:pPr>
              <a:spcBef>
                <a:spcPct val="30000"/>
              </a:spcBef>
            </a:pPr>
            <a:endParaRPr lang="en-US" b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/>
          </p:cNvSpPr>
          <p:nvPr/>
        </p:nvSpPr>
        <p:spPr bwMode="auto">
          <a:xfrm>
            <a:off x="0" y="1352550"/>
            <a:ext cx="9144000" cy="4113213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6147" name="Rectangle 42"/>
          <p:cNvSpPr>
            <a:spLocks noChangeArrowheads="1"/>
          </p:cNvSpPr>
          <p:nvPr/>
        </p:nvSpPr>
        <p:spPr bwMode="auto">
          <a:xfrm>
            <a:off x="914400" y="3429000"/>
            <a:ext cx="7029450" cy="1924050"/>
          </a:xfrm>
          <a:prstGeom prst="rect">
            <a:avLst/>
          </a:prstGeom>
          <a:gradFill rotWithShape="1">
            <a:gsLst>
              <a:gs pos="0">
                <a:srgbClr val="666666">
                  <a:alpha val="0"/>
                </a:srgbClr>
              </a:gs>
              <a:gs pos="100000">
                <a:srgbClr val="DCDCD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endParaRPr lang="en-US" sz="11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data than ever…</a:t>
            </a:r>
          </a:p>
        </p:txBody>
      </p:sp>
      <p:sp>
        <p:nvSpPr>
          <p:cNvPr id="6149" name="Text Box 32"/>
          <p:cNvSpPr txBox="1">
            <a:spLocks noChangeArrowheads="1"/>
          </p:cNvSpPr>
          <p:nvPr/>
        </p:nvSpPr>
        <p:spPr bwMode="auto">
          <a:xfrm>
            <a:off x="104775" y="6384925"/>
            <a:ext cx="12588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000">
                <a:solidFill>
                  <a:schemeClr val="tx1"/>
                </a:solidFill>
                <a:ea typeface="MS PGothic" pitchFamily="34" charset="-128"/>
              </a:rPr>
              <a:t>Source: IDC, 2008</a:t>
            </a:r>
          </a:p>
        </p:txBody>
      </p:sp>
      <p:sp>
        <p:nvSpPr>
          <p:cNvPr id="231438" name="Text Box 14"/>
          <p:cNvSpPr txBox="1">
            <a:spLocks noChangeArrowheads="1"/>
          </p:cNvSpPr>
          <p:nvPr/>
        </p:nvSpPr>
        <p:spPr bwMode="auto">
          <a:xfrm>
            <a:off x="6197600" y="4949825"/>
            <a:ext cx="16398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600">
                <a:solidFill>
                  <a:schemeClr val="hlink"/>
                </a:solidFill>
              </a:rPr>
              <a:t>1,800 Exabytes</a:t>
            </a:r>
          </a:p>
        </p:txBody>
      </p:sp>
      <p:grpSp>
        <p:nvGrpSpPr>
          <p:cNvPr id="6151" name="Group 29"/>
          <p:cNvGrpSpPr>
            <a:grpSpLocks/>
          </p:cNvGrpSpPr>
          <p:nvPr/>
        </p:nvGrpSpPr>
        <p:grpSpPr bwMode="auto">
          <a:xfrm>
            <a:off x="919163" y="5313363"/>
            <a:ext cx="7189787" cy="144462"/>
            <a:chOff x="579" y="3347"/>
            <a:chExt cx="4529" cy="91"/>
          </a:xfrm>
        </p:grpSpPr>
        <p:sp>
          <p:nvSpPr>
            <p:cNvPr id="6162" name="AutoShape 27"/>
            <p:cNvSpPr>
              <a:spLocks noChangeArrowheads="1"/>
            </p:cNvSpPr>
            <p:nvPr/>
          </p:nvSpPr>
          <p:spPr bwMode="auto">
            <a:xfrm rot="5400000">
              <a:off x="5013" y="3343"/>
              <a:ext cx="91" cy="99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l"/>
              <a:endParaRPr lang="en-US" sz="1100"/>
            </a:p>
          </p:txBody>
        </p:sp>
        <p:sp>
          <p:nvSpPr>
            <p:cNvPr id="6163" name="Rectangle 28"/>
            <p:cNvSpPr>
              <a:spLocks noChangeArrowheads="1"/>
            </p:cNvSpPr>
            <p:nvPr/>
          </p:nvSpPr>
          <p:spPr bwMode="auto">
            <a:xfrm rot="5400000">
              <a:off x="2767" y="1176"/>
              <a:ext cx="56" cy="4431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l"/>
              <a:endParaRPr lang="en-US" sz="1100"/>
            </a:p>
          </p:txBody>
        </p:sp>
      </p:grpSp>
      <p:sp>
        <p:nvSpPr>
          <p:cNvPr id="6152" name="Oval 31"/>
          <p:cNvSpPr>
            <a:spLocks noChangeArrowheads="1"/>
          </p:cNvSpPr>
          <p:nvPr/>
        </p:nvSpPr>
        <p:spPr bwMode="auto">
          <a:xfrm>
            <a:off x="1554163" y="4714875"/>
            <a:ext cx="182562" cy="182563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bg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 sz="1100"/>
          </a:p>
        </p:txBody>
      </p:sp>
      <p:sp>
        <p:nvSpPr>
          <p:cNvPr id="6153" name="Oval 32"/>
          <p:cNvSpPr>
            <a:spLocks noChangeArrowheads="1"/>
          </p:cNvSpPr>
          <p:nvPr/>
        </p:nvSpPr>
        <p:spPr bwMode="auto">
          <a:xfrm>
            <a:off x="2051050" y="4532313"/>
            <a:ext cx="365125" cy="365125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bg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 sz="1100"/>
          </a:p>
        </p:txBody>
      </p:sp>
      <p:sp>
        <p:nvSpPr>
          <p:cNvPr id="6154" name="Oval 33"/>
          <p:cNvSpPr>
            <a:spLocks noChangeAspect="1" noChangeArrowheads="1"/>
          </p:cNvSpPr>
          <p:nvPr/>
        </p:nvSpPr>
        <p:spPr bwMode="auto">
          <a:xfrm>
            <a:off x="2730500" y="4165600"/>
            <a:ext cx="731838" cy="731838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bg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 sz="1100"/>
          </a:p>
        </p:txBody>
      </p:sp>
      <p:sp>
        <p:nvSpPr>
          <p:cNvPr id="6155" name="Oval 34"/>
          <p:cNvSpPr>
            <a:spLocks noChangeAspect="1" noChangeArrowheads="1"/>
          </p:cNvSpPr>
          <p:nvPr/>
        </p:nvSpPr>
        <p:spPr bwMode="auto">
          <a:xfrm>
            <a:off x="3776663" y="3433763"/>
            <a:ext cx="1463675" cy="1463675"/>
          </a:xfrm>
          <a:prstGeom prst="ellipse">
            <a:avLst/>
          </a:prstGeom>
          <a:solidFill>
            <a:schemeClr val="accent1"/>
          </a:solidFill>
          <a:ln w="57150" algn="ctr">
            <a:solidFill>
              <a:schemeClr val="bg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 sz="1100"/>
          </a:p>
        </p:txBody>
      </p:sp>
      <p:grpSp>
        <p:nvGrpSpPr>
          <p:cNvPr id="6156" name="Group 43"/>
          <p:cNvGrpSpPr>
            <a:grpSpLocks/>
          </p:cNvGrpSpPr>
          <p:nvPr/>
        </p:nvGrpSpPr>
        <p:grpSpPr bwMode="auto">
          <a:xfrm>
            <a:off x="5554663" y="1971675"/>
            <a:ext cx="2925762" cy="2925763"/>
            <a:chOff x="3265" y="1350"/>
            <a:chExt cx="1843" cy="1843"/>
          </a:xfrm>
        </p:grpSpPr>
        <p:sp>
          <p:nvSpPr>
            <p:cNvPr id="6160" name="Oval 35"/>
            <p:cNvSpPr>
              <a:spLocks noChangeAspect="1" noChangeArrowheads="1"/>
            </p:cNvSpPr>
            <p:nvPr/>
          </p:nvSpPr>
          <p:spPr bwMode="auto">
            <a:xfrm>
              <a:off x="3265" y="1350"/>
              <a:ext cx="1843" cy="1843"/>
            </a:xfrm>
            <a:prstGeom prst="ellipse">
              <a:avLst/>
            </a:prstGeom>
            <a:solidFill>
              <a:schemeClr val="accent1"/>
            </a:solidFill>
            <a:ln w="76200" algn="ctr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endParaRPr lang="en-US" sz="1100"/>
            </a:p>
          </p:txBody>
        </p:sp>
        <p:sp>
          <p:nvSpPr>
            <p:cNvPr id="231440" name="Text Box 16"/>
            <p:cNvSpPr txBox="1">
              <a:spLocks noChangeArrowheads="1"/>
            </p:cNvSpPr>
            <p:nvPr/>
          </p:nvSpPr>
          <p:spPr bwMode="auto">
            <a:xfrm>
              <a:off x="3600" y="1955"/>
              <a:ext cx="1172" cy="6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/>
                <a:t>Growth Doubles Yearly</a:t>
              </a:r>
            </a:p>
          </p:txBody>
        </p:sp>
      </p:grpSp>
      <p:sp>
        <p:nvSpPr>
          <p:cNvPr id="231469" name="Text Box 45"/>
          <p:cNvSpPr txBox="1">
            <a:spLocks noChangeArrowheads="1"/>
          </p:cNvSpPr>
          <p:nvPr/>
        </p:nvSpPr>
        <p:spPr bwMode="auto">
          <a:xfrm>
            <a:off x="904875" y="5459413"/>
            <a:ext cx="5778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0">
                <a:solidFill>
                  <a:schemeClr val="bg2"/>
                </a:solidFill>
              </a:rPr>
              <a:t>2006</a:t>
            </a:r>
          </a:p>
        </p:txBody>
      </p:sp>
      <p:sp>
        <p:nvSpPr>
          <p:cNvPr id="231473" name="Text Box 49"/>
          <p:cNvSpPr txBox="1">
            <a:spLocks noChangeArrowheads="1"/>
          </p:cNvSpPr>
          <p:nvPr/>
        </p:nvSpPr>
        <p:spPr bwMode="auto">
          <a:xfrm>
            <a:off x="6729413" y="5459413"/>
            <a:ext cx="5778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0">
                <a:solidFill>
                  <a:schemeClr val="bg2"/>
                </a:solidFill>
              </a:rPr>
              <a:t>2011</a:t>
            </a:r>
          </a:p>
        </p:txBody>
      </p:sp>
      <p:sp>
        <p:nvSpPr>
          <p:cNvPr id="6159" name="Oval 50"/>
          <p:cNvSpPr>
            <a:spLocks noChangeAspect="1" noChangeArrowheads="1"/>
          </p:cNvSpPr>
          <p:nvPr/>
        </p:nvSpPr>
        <p:spPr bwMode="auto">
          <a:xfrm>
            <a:off x="1147763" y="4805363"/>
            <a:ext cx="92075" cy="92075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chemeClr val="bg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 sz="1100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852714" y="1763486"/>
            <a:ext cx="470625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Two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Thirds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 Sensitive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Regulated Data Resides in Databases…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349500" y="1425575"/>
            <a:ext cx="6359525" cy="32099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10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417513" y="1425575"/>
            <a:ext cx="1938337" cy="32099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100"/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breaches then ever…</a:t>
            </a:r>
          </a:p>
        </p:txBody>
      </p:sp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711200" y="4810125"/>
            <a:ext cx="82010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46038" rIns="0" bIns="46038" anchor="b">
            <a:spAutoFit/>
          </a:bodyPr>
          <a:lstStyle/>
          <a:p>
            <a:pPr marL="58738" indent="-58738" algn="l" eaLnBrk="0" hangingPunct="0">
              <a:buClr>
                <a:schemeClr val="bg1"/>
              </a:buClr>
            </a:pPr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Once exposed, the data is out there – the bell can’t be un-rung</a:t>
            </a:r>
          </a:p>
        </p:txBody>
      </p:sp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2354263" y="1425575"/>
            <a:ext cx="6346825" cy="228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sz="1400" b="0"/>
              <a:t>PUBLICLY REPORTED DATA BREACHES</a:t>
            </a:r>
          </a:p>
        </p:txBody>
      </p:sp>
      <p:pic>
        <p:nvPicPr>
          <p:cNvPr id="7175" name="Picture 18" descr="getty-200361973-001"/>
          <p:cNvPicPr>
            <a:picLocks noChangeAspect="1" noChangeArrowheads="1"/>
          </p:cNvPicPr>
          <p:nvPr/>
        </p:nvPicPr>
        <p:blipFill>
          <a:blip r:embed="rId3" cstate="print"/>
          <a:srcRect l="-2" t="3874" r="15833" b="3903"/>
          <a:stretch>
            <a:fillRect/>
          </a:stretch>
        </p:blipFill>
        <p:spPr bwMode="auto">
          <a:xfrm>
            <a:off x="428625" y="1423988"/>
            <a:ext cx="1924050" cy="321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Rectangle 19"/>
          <p:cNvSpPr>
            <a:spLocks noChangeArrowheads="1"/>
          </p:cNvSpPr>
          <p:nvPr/>
        </p:nvSpPr>
        <p:spPr bwMode="auto">
          <a:xfrm>
            <a:off x="420688" y="3813175"/>
            <a:ext cx="1931987" cy="822325"/>
          </a:xfrm>
          <a:prstGeom prst="rect">
            <a:avLst/>
          </a:prstGeom>
          <a:solidFill>
            <a:srgbClr val="000000">
              <a:alpha val="50195"/>
            </a:srgbClr>
          </a:solidFill>
          <a:ln w="9525" algn="ctr">
            <a:noFill/>
            <a:miter lim="800000"/>
            <a:headEnd/>
            <a:tailEnd/>
          </a:ln>
        </p:spPr>
        <p:txBody>
          <a:bodyPr rIns="137160">
            <a:spAutoFit/>
          </a:bodyPr>
          <a:lstStyle/>
          <a:p>
            <a:pPr algn="r"/>
            <a:r>
              <a:rPr lang="en-US"/>
              <a:t>Total Personally Identifying Information Records Exposed (Millions)</a:t>
            </a:r>
          </a:p>
        </p:txBody>
      </p:sp>
      <p:sp>
        <p:nvSpPr>
          <p:cNvPr id="7177" name="Text Box 32"/>
          <p:cNvSpPr txBox="1">
            <a:spLocks noChangeArrowheads="1"/>
          </p:cNvSpPr>
          <p:nvPr/>
        </p:nvSpPr>
        <p:spPr bwMode="auto">
          <a:xfrm>
            <a:off x="7221538" y="4603750"/>
            <a:ext cx="145891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000">
                <a:solidFill>
                  <a:schemeClr val="tx1"/>
                </a:solidFill>
                <a:ea typeface="MS PGothic" pitchFamily="34" charset="-128"/>
              </a:rPr>
              <a:t>Source: DataLossDB</a:t>
            </a:r>
          </a:p>
        </p:txBody>
      </p:sp>
      <p:graphicFrame>
        <p:nvGraphicFramePr>
          <p:cNvPr id="18" name="Chart 17"/>
          <p:cNvGraphicFramePr/>
          <p:nvPr/>
        </p:nvGraphicFramePr>
        <p:xfrm>
          <a:off x="2487560" y="1451660"/>
          <a:ext cx="6046840" cy="314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17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875" y="5381625"/>
            <a:ext cx="2195513" cy="571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7180" name="Text Box 8"/>
          <p:cNvSpPr txBox="1">
            <a:spLocks noChangeArrowheads="1"/>
          </p:cNvSpPr>
          <p:nvPr/>
        </p:nvSpPr>
        <p:spPr bwMode="auto">
          <a:xfrm>
            <a:off x="2836863" y="5481638"/>
            <a:ext cx="6118225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46038" rIns="0" bIns="46038" anchor="b">
            <a:spAutoFit/>
          </a:bodyPr>
          <a:lstStyle/>
          <a:p>
            <a:pPr marL="58738" indent="-58738" algn="l" eaLnBrk="0" hangingPunct="0">
              <a:buClr>
                <a:schemeClr val="bg1"/>
              </a:buClr>
            </a:pPr>
            <a:r>
              <a:rPr lang="en-US" sz="2400">
                <a:solidFill>
                  <a:srgbClr val="FF0000"/>
                </a:solidFill>
                <a:cs typeface="Times New Roman" pitchFamily="18" charset="0"/>
              </a:rPr>
              <a:t>Remediation Cost Exceeds $300/record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ChangeArrowheads="1"/>
          </p:cNvSpPr>
          <p:nvPr/>
        </p:nvSpPr>
        <p:spPr bwMode="auto">
          <a:xfrm>
            <a:off x="0" y="1352550"/>
            <a:ext cx="9144000" cy="4113213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threats than ever…</a:t>
            </a:r>
          </a:p>
        </p:txBody>
      </p:sp>
      <p:pic>
        <p:nvPicPr>
          <p:cNvPr id="8196" name="Picture 14" descr="countryw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875" y="2241550"/>
            <a:ext cx="4044950" cy="23399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8197" name="Picture 16" descr="screens"/>
          <p:cNvPicPr>
            <a:picLocks noChangeAspect="1" noChangeArrowheads="1"/>
          </p:cNvPicPr>
          <p:nvPr/>
        </p:nvPicPr>
        <p:blipFill>
          <a:blip r:embed="rId4" cstate="print"/>
          <a:srcRect r="19821"/>
          <a:stretch>
            <a:fillRect/>
          </a:stretch>
        </p:blipFill>
        <p:spPr bwMode="auto">
          <a:xfrm>
            <a:off x="4584700" y="1666875"/>
            <a:ext cx="45593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17"/>
          <p:cNvSpPr>
            <a:spLocks noChangeArrowheads="1"/>
          </p:cNvSpPr>
          <p:nvPr/>
        </p:nvSpPr>
        <p:spPr bwMode="auto">
          <a:xfrm>
            <a:off x="257175" y="4654550"/>
            <a:ext cx="4068763" cy="60325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endParaRPr lang="en-US" sz="1100"/>
          </a:p>
        </p:txBody>
      </p:sp>
      <p:sp>
        <p:nvSpPr>
          <p:cNvPr id="8199" name="TextBox 8"/>
          <p:cNvSpPr txBox="1">
            <a:spLocks noChangeArrowheads="1"/>
          </p:cNvSpPr>
          <p:nvPr/>
        </p:nvSpPr>
        <p:spPr bwMode="auto">
          <a:xfrm>
            <a:off x="358775" y="5505450"/>
            <a:ext cx="754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Insider Fraud Is Involved in 60% of Data Breaches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200" name="Rectangle 25"/>
          <p:cNvSpPr>
            <a:spLocks noChangeArrowheads="1"/>
          </p:cNvSpPr>
          <p:nvPr/>
        </p:nvSpPr>
        <p:spPr bwMode="auto">
          <a:xfrm>
            <a:off x="442913" y="5964238"/>
            <a:ext cx="1836737" cy="2159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800">
                <a:solidFill>
                  <a:schemeClr val="tx1"/>
                </a:solidFill>
                <a:ea typeface="MS PGothic" pitchFamily="34" charset="-128"/>
              </a:rPr>
              <a:t>Source: Wall Street &amp; Technology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12000"/>
          </a:blip>
          <a:srcRect/>
          <a:stretch>
            <a:fillRect/>
          </a:stretch>
        </p:blipFill>
        <p:spPr bwMode="auto">
          <a:xfrm>
            <a:off x="733425" y="1182688"/>
            <a:ext cx="7486650" cy="4524375"/>
          </a:xfrm>
          <a:prstGeom prst="rect">
            <a:avLst/>
          </a:prstGeom>
          <a:noFill/>
          <a:ln w="12700" algn="ctr">
            <a:noFill/>
            <a:prstDash val="lgDash"/>
            <a:miter lim="800000"/>
            <a:headEnd/>
            <a:tailEnd/>
          </a:ln>
        </p:spPr>
      </p:pic>
      <p:sp>
        <p:nvSpPr>
          <p:cNvPr id="9219" name="Rectangle 32"/>
          <p:cNvSpPr>
            <a:spLocks noChangeArrowheads="1"/>
          </p:cNvSpPr>
          <p:nvPr/>
        </p:nvSpPr>
        <p:spPr bwMode="auto">
          <a:xfrm>
            <a:off x="9525" y="5113338"/>
            <a:ext cx="9144000" cy="2603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DCDCDC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endParaRPr lang="en-US" sz="11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978775" cy="941388"/>
          </a:xfrm>
        </p:spPr>
        <p:txBody>
          <a:bodyPr/>
          <a:lstStyle/>
          <a:p>
            <a:pPr eaLnBrk="1" hangingPunct="1"/>
            <a:r>
              <a:rPr lang="en-US" smtClean="0"/>
              <a:t>More regulations than ever…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2346325" y="3068638"/>
            <a:ext cx="6588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chemeClr val="folHlink"/>
                </a:solidFill>
              </a:rPr>
              <a:t>FISMA</a:t>
            </a: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720725" y="2652713"/>
            <a:ext cx="13335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folHlink"/>
                </a:solidFill>
              </a:rPr>
              <a:t>Sarbanes-Oxley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669925" y="2970213"/>
            <a:ext cx="15192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folHlink"/>
                </a:solidFill>
              </a:rPr>
              <a:t>Breach Disclosure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2066925" y="2779713"/>
            <a:ext cx="4381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folHlink"/>
                </a:solidFill>
              </a:rPr>
              <a:t>PCI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1762125" y="3236913"/>
            <a:ext cx="6572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folHlink"/>
                </a:solidFill>
              </a:rPr>
              <a:t>HIPAA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2517775" y="2541588"/>
            <a:ext cx="6159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chemeClr val="folHlink"/>
                </a:solidFill>
              </a:rPr>
              <a:t>GLBA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1774825" y="2386013"/>
            <a:ext cx="75088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folHlink"/>
                </a:solidFill>
              </a:rPr>
              <a:t>PIPEDA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4175125" y="2767013"/>
            <a:ext cx="7175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folHlink"/>
                </a:solidFill>
              </a:rPr>
              <a:t>Basel II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4784725" y="2513013"/>
            <a:ext cx="15351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folHlink"/>
                </a:solidFill>
              </a:rPr>
              <a:t>EU Data Directives</a:t>
            </a:r>
          </a:p>
        </p:txBody>
      </p:sp>
      <p:sp>
        <p:nvSpPr>
          <p:cNvPr id="184335" name="Text Box 15"/>
          <p:cNvSpPr txBox="1">
            <a:spLocks noChangeArrowheads="1"/>
          </p:cNvSpPr>
          <p:nvPr/>
        </p:nvSpPr>
        <p:spPr bwMode="auto">
          <a:xfrm>
            <a:off x="4873625" y="3021013"/>
            <a:ext cx="8969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folHlink"/>
                </a:solidFill>
              </a:rPr>
              <a:t>Euro SOX</a:t>
            </a: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6969125" y="3148013"/>
            <a:ext cx="6334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folHlink"/>
                </a:solidFill>
              </a:rPr>
              <a:t>J SOX</a:t>
            </a:r>
          </a:p>
        </p:txBody>
      </p:sp>
      <p:sp>
        <p:nvSpPr>
          <p:cNvPr id="184338" name="Text Box 18"/>
          <p:cNvSpPr txBox="1">
            <a:spLocks noChangeArrowheads="1"/>
          </p:cNvSpPr>
          <p:nvPr/>
        </p:nvSpPr>
        <p:spPr bwMode="auto">
          <a:xfrm>
            <a:off x="6067425" y="2906713"/>
            <a:ext cx="6588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folHlink"/>
                </a:solidFill>
              </a:rPr>
              <a:t>K SOX</a:t>
            </a:r>
          </a:p>
        </p:txBody>
      </p:sp>
      <p:sp>
        <p:nvSpPr>
          <p:cNvPr id="184339" name="Text Box 19"/>
          <p:cNvSpPr txBox="1">
            <a:spLocks noChangeArrowheads="1"/>
          </p:cNvSpPr>
          <p:nvPr/>
        </p:nvSpPr>
        <p:spPr bwMode="auto">
          <a:xfrm>
            <a:off x="2244725" y="3821113"/>
            <a:ext cx="7080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folHlink"/>
                </a:solidFill>
              </a:rPr>
              <a:t>SAS 70</a:t>
            </a:r>
          </a:p>
        </p:txBody>
      </p: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6143625" y="4379913"/>
            <a:ext cx="87788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folHlink"/>
                </a:solidFill>
              </a:rPr>
              <a:t>AUS/PRO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4505325" y="1992313"/>
            <a:ext cx="77628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folHlink"/>
                </a:solidFill>
              </a:rPr>
              <a:t>UK/PRO</a:t>
            </a:r>
          </a:p>
        </p:txBody>
      </p:sp>
      <p:sp>
        <p:nvSpPr>
          <p:cNvPr id="9236" name="Rectangle 25"/>
          <p:cNvSpPr>
            <a:spLocks noChangeArrowheads="1"/>
          </p:cNvSpPr>
          <p:nvPr/>
        </p:nvSpPr>
        <p:spPr bwMode="auto">
          <a:xfrm>
            <a:off x="825500" y="5872163"/>
            <a:ext cx="2708275" cy="2778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b="0">
                <a:solidFill>
                  <a:schemeClr val="bg2"/>
                </a:solidFill>
                <a:ea typeface="MS PGothic" pitchFamily="34" charset="-128"/>
              </a:rPr>
              <a:t>Source: IT Policy Compliance Group</a:t>
            </a:r>
          </a:p>
        </p:txBody>
      </p:sp>
      <p:sp>
        <p:nvSpPr>
          <p:cNvPr id="184346" name="Text Box 26"/>
          <p:cNvSpPr txBox="1">
            <a:spLocks noChangeArrowheads="1"/>
          </p:cNvSpPr>
          <p:nvPr/>
        </p:nvSpPr>
        <p:spPr bwMode="auto">
          <a:xfrm>
            <a:off x="3057525" y="3757613"/>
            <a:ext cx="6588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folHlink"/>
                </a:solidFill>
              </a:rPr>
              <a:t>COBIT</a:t>
            </a:r>
          </a:p>
        </p:txBody>
      </p:sp>
      <p:sp>
        <p:nvSpPr>
          <p:cNvPr id="184347" name="Text Box 27"/>
          <p:cNvSpPr txBox="1">
            <a:spLocks noChangeArrowheads="1"/>
          </p:cNvSpPr>
          <p:nvPr/>
        </p:nvSpPr>
        <p:spPr bwMode="auto">
          <a:xfrm>
            <a:off x="4162425" y="3363913"/>
            <a:ext cx="9112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folHlink"/>
                </a:solidFill>
              </a:rPr>
              <a:t>ISO 17799</a:t>
            </a:r>
          </a:p>
        </p:txBody>
      </p:sp>
      <p:grpSp>
        <p:nvGrpSpPr>
          <p:cNvPr id="9239" name="Group 30"/>
          <p:cNvGrpSpPr>
            <a:grpSpLocks/>
          </p:cNvGrpSpPr>
          <p:nvPr/>
        </p:nvGrpSpPr>
        <p:grpSpPr bwMode="auto">
          <a:xfrm>
            <a:off x="900113" y="5065713"/>
            <a:ext cx="4794250" cy="365125"/>
            <a:chOff x="1376" y="3317"/>
            <a:chExt cx="3020" cy="230"/>
          </a:xfrm>
        </p:grpSpPr>
        <p:sp>
          <p:nvSpPr>
            <p:cNvPr id="9244" name="Rectangle 24"/>
            <p:cNvSpPr>
              <a:spLocks noChangeArrowheads="1"/>
            </p:cNvSpPr>
            <p:nvPr/>
          </p:nvSpPr>
          <p:spPr bwMode="auto">
            <a:xfrm>
              <a:off x="1376" y="3317"/>
              <a:ext cx="501" cy="23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</a:pPr>
              <a:r>
                <a:rPr lang="en-US" sz="2400"/>
                <a:t>90%</a:t>
              </a:r>
            </a:p>
          </p:txBody>
        </p:sp>
        <p:sp>
          <p:nvSpPr>
            <p:cNvPr id="9245" name="Rectangle 28"/>
            <p:cNvSpPr>
              <a:spLocks noChangeArrowheads="1"/>
            </p:cNvSpPr>
            <p:nvPr/>
          </p:nvSpPr>
          <p:spPr bwMode="auto">
            <a:xfrm>
              <a:off x="1880" y="3317"/>
              <a:ext cx="2516" cy="230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</a:pPr>
              <a:r>
                <a:rPr lang="en-US" sz="2000" b="0"/>
                <a:t>Companies behind in compliance</a:t>
              </a:r>
            </a:p>
          </p:txBody>
        </p:sp>
      </p:grp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2565400" y="2827338"/>
            <a:ext cx="9588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chemeClr val="folHlink"/>
                </a:solidFill>
              </a:rPr>
              <a:t>201CMR17</a:t>
            </a:r>
          </a:p>
        </p:txBody>
      </p:sp>
      <p:sp>
        <p:nvSpPr>
          <p:cNvPr id="9241" name="Text Box 13"/>
          <p:cNvSpPr txBox="1">
            <a:spLocks noChangeArrowheads="1"/>
          </p:cNvSpPr>
          <p:nvPr/>
        </p:nvSpPr>
        <p:spPr bwMode="auto">
          <a:xfrm>
            <a:off x="2886075" y="2070100"/>
            <a:ext cx="1352550" cy="30321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400" b="0">
                <a:solidFill>
                  <a:schemeClr val="bg2"/>
                </a:solidFill>
              </a:rPr>
              <a:t>Civil Liability</a:t>
            </a:r>
          </a:p>
        </p:txBody>
      </p:sp>
      <p:sp>
        <p:nvSpPr>
          <p:cNvPr id="9242" name="Text Box 13"/>
          <p:cNvSpPr txBox="1">
            <a:spLocks noChangeArrowheads="1"/>
          </p:cNvSpPr>
          <p:nvPr/>
        </p:nvSpPr>
        <p:spPr bwMode="auto">
          <a:xfrm>
            <a:off x="7010400" y="2489200"/>
            <a:ext cx="1352550" cy="4953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400" b="0">
                <a:solidFill>
                  <a:schemeClr val="bg2"/>
                </a:solidFill>
              </a:rPr>
              <a:t>Government Sanctions</a:t>
            </a:r>
          </a:p>
        </p:txBody>
      </p:sp>
      <p:sp>
        <p:nvSpPr>
          <p:cNvPr id="9243" name="Text Box 13"/>
          <p:cNvSpPr txBox="1">
            <a:spLocks noChangeArrowheads="1"/>
          </p:cNvSpPr>
          <p:nvPr/>
        </p:nvSpPr>
        <p:spPr bwMode="auto">
          <a:xfrm>
            <a:off x="5314950" y="1898650"/>
            <a:ext cx="1352550" cy="4953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400" b="0">
                <a:solidFill>
                  <a:schemeClr val="bg2"/>
                </a:solidFill>
              </a:rPr>
              <a:t>Criminal Prosecution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9"/>
          <p:cNvSpPr>
            <a:spLocks noChangeArrowheads="1"/>
          </p:cNvSpPr>
          <p:nvPr/>
        </p:nvSpPr>
        <p:spPr bwMode="gray">
          <a:xfrm>
            <a:off x="0" y="3829050"/>
            <a:ext cx="9144000" cy="2081213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  <a:latin typeface="Gill Sans" pitchFamily="34" charset="0"/>
            </a:endParaRPr>
          </a:p>
        </p:txBody>
      </p:sp>
      <p:grpSp>
        <p:nvGrpSpPr>
          <p:cNvPr id="2" name="Group 31"/>
          <p:cNvGrpSpPr/>
          <p:nvPr/>
        </p:nvGrpSpPr>
        <p:grpSpPr bwMode="gray">
          <a:xfrm>
            <a:off x="228600" y="3133725"/>
            <a:ext cx="8658225" cy="2295525"/>
            <a:chOff x="0" y="2466975"/>
            <a:chExt cx="9144000" cy="2381249"/>
          </a:xfrm>
        </p:grpSpPr>
        <p:sp>
          <p:nvSpPr>
            <p:cNvPr id="24" name="Rectangle 9"/>
            <p:cNvSpPr>
              <a:spLocks noChangeArrowheads="1"/>
            </p:cNvSpPr>
            <p:nvPr/>
          </p:nvSpPr>
          <p:spPr bwMode="gray">
            <a:xfrm>
              <a:off x="0" y="2466975"/>
              <a:ext cx="9144000" cy="2381249"/>
            </a:xfrm>
            <a:prstGeom prst="rect">
              <a:avLst/>
            </a:prstGeom>
            <a:gradFill rotWithShape="1">
              <a:gsLst>
                <a:gs pos="0">
                  <a:srgbClr val="E2E2E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solidFill>
                  <a:srgbClr val="000000"/>
                </a:solidFill>
                <a:latin typeface="Gill Sans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0" y="2466976"/>
              <a:ext cx="9144000" cy="762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100000">
                  <a:srgbClr val="E2E2E2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119063" indent="-119063">
                <a:lnSpc>
                  <a:spcPct val="90000"/>
                </a:lnSpc>
                <a:spcBef>
                  <a:spcPct val="50000"/>
                </a:spcBef>
                <a:buClr>
                  <a:srgbClr val="FD0000"/>
                </a:buClr>
              </a:pPr>
              <a:endPara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590" name="Rectangle 91"/>
          <p:cNvSpPr>
            <a:spLocks/>
          </p:cNvSpPr>
          <p:nvPr/>
        </p:nvSpPr>
        <p:spPr bwMode="gray">
          <a:xfrm>
            <a:off x="4637767" y="4114574"/>
            <a:ext cx="1958975" cy="11144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17859" rIns="0" bIns="17859"/>
          <a:lstStyle/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Database Vault</a:t>
            </a:r>
          </a:p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Label Security</a:t>
            </a:r>
          </a:p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Identity Management</a:t>
            </a:r>
          </a:p>
        </p:txBody>
      </p:sp>
      <p:sp>
        <p:nvSpPr>
          <p:cNvPr id="24592" name="Rectangle 95"/>
          <p:cNvSpPr>
            <a:spLocks/>
          </p:cNvSpPr>
          <p:nvPr/>
        </p:nvSpPr>
        <p:spPr bwMode="gray">
          <a:xfrm>
            <a:off x="6737351" y="4101777"/>
            <a:ext cx="2197100" cy="8858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17859" rIns="0" bIns="17859"/>
          <a:lstStyle/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Advanced Security</a:t>
            </a:r>
          </a:p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Secure Backup</a:t>
            </a:r>
          </a:p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Data Masking</a:t>
            </a:r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 bwMode="gray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eaLnBrk="0" hangingPunct="0">
              <a:defRPr/>
            </a:pPr>
            <a:r>
              <a:rPr lang="en-US" sz="3200" kern="0" dirty="0">
                <a:solidFill>
                  <a:srgbClr val="000000"/>
                </a:solidFill>
                <a:latin typeface="Arial"/>
              </a:rPr>
              <a:t>Database Security Defense In Depth</a:t>
            </a:r>
          </a:p>
          <a:p>
            <a:pPr algn="l" eaLnBrk="0" hangingPunct="0">
              <a:defRPr/>
            </a:pPr>
            <a:r>
              <a:rPr lang="en-US" sz="2400" kern="0" dirty="0">
                <a:solidFill>
                  <a:srgbClr val="FF0000"/>
                </a:solidFill>
                <a:latin typeface="Arial"/>
              </a:rPr>
              <a:t>Oracle Database Security Solutions</a:t>
            </a:r>
          </a:p>
        </p:txBody>
      </p:sp>
      <p:sp>
        <p:nvSpPr>
          <p:cNvPr id="24601" name="Rectangle 82"/>
          <p:cNvSpPr>
            <a:spLocks/>
          </p:cNvSpPr>
          <p:nvPr/>
        </p:nvSpPr>
        <p:spPr bwMode="gray">
          <a:xfrm>
            <a:off x="2450193" y="4085544"/>
            <a:ext cx="2139950" cy="1309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17859" rIns="0" bIns="17859"/>
          <a:lstStyle/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Audit Vault</a:t>
            </a:r>
          </a:p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Total Recall</a:t>
            </a:r>
          </a:p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Configuration </a:t>
            </a:r>
            <a:b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</a:b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Management</a:t>
            </a:r>
          </a:p>
        </p:txBody>
      </p:sp>
      <p:grpSp>
        <p:nvGrpSpPr>
          <p:cNvPr id="3" name="Group 43"/>
          <p:cNvGrpSpPr/>
          <p:nvPr/>
        </p:nvGrpSpPr>
        <p:grpSpPr bwMode="gray">
          <a:xfrm>
            <a:off x="2399506" y="3248819"/>
            <a:ext cx="4249738" cy="2266156"/>
            <a:chOff x="2704306" y="2524919"/>
            <a:chExt cx="4249738" cy="1924050"/>
          </a:xfrm>
        </p:grpSpPr>
        <p:cxnSp>
          <p:nvCxnSpPr>
            <p:cNvPr id="27" name="Straight Connector 26"/>
            <p:cNvCxnSpPr/>
            <p:nvPr/>
          </p:nvCxnSpPr>
          <p:spPr bwMode="gray">
            <a:xfrm rot="5400000">
              <a:off x="3905250" y="3486150"/>
              <a:ext cx="1924050" cy="1588"/>
            </a:xfrm>
            <a:prstGeom prst="line">
              <a:avLst/>
            </a:prstGeom>
            <a:noFill/>
            <a:ln w="9525" cap="flat" cmpd="sng" algn="ctr">
              <a:solidFill>
                <a:srgbClr val="C7C7C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gray">
            <a:xfrm rot="5400000">
              <a:off x="5991225" y="3486150"/>
              <a:ext cx="1924050" cy="1588"/>
            </a:xfrm>
            <a:prstGeom prst="line">
              <a:avLst/>
            </a:prstGeom>
            <a:noFill/>
            <a:ln w="9525" cap="flat" cmpd="sng" algn="ctr">
              <a:solidFill>
                <a:srgbClr val="C7C7C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gray">
            <a:xfrm rot="5400000">
              <a:off x="1743075" y="3486150"/>
              <a:ext cx="1924050" cy="1588"/>
            </a:xfrm>
            <a:prstGeom prst="line">
              <a:avLst/>
            </a:prstGeom>
            <a:noFill/>
            <a:ln w="9525" cap="flat" cmpd="sng" algn="ctr">
              <a:solidFill>
                <a:srgbClr val="C7C7C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71"/>
          <p:cNvGrpSpPr/>
          <p:nvPr/>
        </p:nvGrpSpPr>
        <p:grpSpPr>
          <a:xfrm>
            <a:off x="6629400" y="3352800"/>
            <a:ext cx="2352676" cy="734689"/>
            <a:chOff x="200025" y="3380110"/>
            <a:chExt cx="2352676" cy="734689"/>
          </a:xfrm>
        </p:grpSpPr>
        <p:sp>
          <p:nvSpPr>
            <p:cNvPr id="24593" name="Text Box 43"/>
            <p:cNvSpPr txBox="1">
              <a:spLocks noChangeArrowheads="1"/>
            </p:cNvSpPr>
            <p:nvPr/>
          </p:nvSpPr>
          <p:spPr bwMode="gray">
            <a:xfrm>
              <a:off x="946151" y="3424237"/>
              <a:ext cx="1606550" cy="605294"/>
            </a:xfrm>
            <a:prstGeom prst="rect">
              <a:avLst/>
            </a:prstGeom>
            <a:noFill/>
            <a:ln w="19050" algn="ctr">
              <a:noFill/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lang="en-US" sz="1800" b="0" dirty="0">
                  <a:solidFill>
                    <a:srgbClr val="53708D"/>
                  </a:solidFill>
                  <a:latin typeface="Gill Sans" pitchFamily="34" charset="0"/>
                </a:rPr>
                <a:t>Encryption </a:t>
              </a:r>
              <a:br>
                <a:rPr lang="en-US" sz="1800" b="0" dirty="0">
                  <a:solidFill>
                    <a:srgbClr val="53708D"/>
                  </a:solidFill>
                  <a:latin typeface="Gill Sans" pitchFamily="34" charset="0"/>
                </a:rPr>
              </a:br>
              <a:r>
                <a:rPr lang="en-US" sz="1800" b="0" dirty="0">
                  <a:solidFill>
                    <a:srgbClr val="53708D"/>
                  </a:solidFill>
                  <a:latin typeface="Gill Sans" pitchFamily="34" charset="0"/>
                </a:rPr>
                <a:t>&amp; Masking</a:t>
              </a:r>
            </a:p>
          </p:txBody>
        </p:sp>
        <p:grpSp>
          <p:nvGrpSpPr>
            <p:cNvPr id="5" name="Group 60"/>
            <p:cNvGrpSpPr/>
            <p:nvPr/>
          </p:nvGrpSpPr>
          <p:grpSpPr bwMode="gray">
            <a:xfrm>
              <a:off x="200025" y="3380110"/>
              <a:ext cx="962026" cy="734689"/>
              <a:chOff x="752475" y="2580010"/>
              <a:chExt cx="962026" cy="734689"/>
            </a:xfrm>
          </p:grpSpPr>
          <p:sp>
            <p:nvSpPr>
              <p:cNvPr id="56" name="Oval 55"/>
              <p:cNvSpPr/>
              <p:nvPr/>
            </p:nvSpPr>
            <p:spPr bwMode="gray">
              <a:xfrm>
                <a:off x="752475" y="2945302"/>
                <a:ext cx="962026" cy="369397"/>
              </a:xfrm>
              <a:prstGeom prst="ellipse">
                <a:avLst/>
              </a:prstGeom>
              <a:gradFill flip="none" rotWithShape="1">
                <a:gsLst>
                  <a:gs pos="0">
                    <a:srgbClr val="BABABA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19063" indent="-119063">
                  <a:lnSpc>
                    <a:spcPct val="90000"/>
                  </a:lnSpc>
                  <a:spcBef>
                    <a:spcPct val="50000"/>
                  </a:spcBef>
                  <a:buClr>
                    <a:srgbClr val="FD0000"/>
                  </a:buClr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37" name="Picture 36" descr="InsideOut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gray">
              <a:xfrm>
                <a:off x="911016" y="2580010"/>
                <a:ext cx="570160" cy="631180"/>
              </a:xfrm>
              <a:prstGeom prst="rect">
                <a:avLst/>
              </a:prstGeom>
            </p:spPr>
          </p:pic>
        </p:grpSp>
      </p:grpSp>
      <p:grpSp>
        <p:nvGrpSpPr>
          <p:cNvPr id="6" name="Group 62"/>
          <p:cNvGrpSpPr/>
          <p:nvPr/>
        </p:nvGrpSpPr>
        <p:grpSpPr bwMode="gray">
          <a:xfrm>
            <a:off x="4615542" y="3365597"/>
            <a:ext cx="2209801" cy="734689"/>
            <a:chOff x="3333750" y="2580010"/>
            <a:chExt cx="2209801" cy="734689"/>
          </a:xfrm>
        </p:grpSpPr>
        <p:sp>
          <p:nvSpPr>
            <p:cNvPr id="21" name="Text Box 43"/>
            <p:cNvSpPr txBox="1">
              <a:spLocks noChangeArrowheads="1"/>
            </p:cNvSpPr>
            <p:nvPr/>
          </p:nvSpPr>
          <p:spPr bwMode="gray">
            <a:xfrm>
              <a:off x="4070351" y="2624137"/>
              <a:ext cx="1473200" cy="605294"/>
            </a:xfrm>
            <a:prstGeom prst="rect">
              <a:avLst/>
            </a:prstGeom>
            <a:noFill/>
            <a:ln w="19050" algn="ctr">
              <a:noFill/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lang="en-US" sz="1800" b="0" dirty="0">
                  <a:solidFill>
                    <a:srgbClr val="000000"/>
                  </a:solidFill>
                  <a:latin typeface="Gill Sans" pitchFamily="34" charset="0"/>
                </a:rPr>
                <a:t>Access</a:t>
              </a:r>
            </a:p>
            <a:p>
              <a:pPr algn="l">
                <a:lnSpc>
                  <a:spcPts val="2000"/>
                </a:lnSpc>
              </a:pPr>
              <a:r>
                <a:rPr lang="en-US" sz="1800" b="0" dirty="0">
                  <a:solidFill>
                    <a:srgbClr val="000000"/>
                  </a:solidFill>
                  <a:latin typeface="Gill Sans" pitchFamily="34" charset="0"/>
                </a:rPr>
                <a:t>Control</a:t>
              </a:r>
            </a:p>
          </p:txBody>
        </p:sp>
        <p:grpSp>
          <p:nvGrpSpPr>
            <p:cNvPr id="7" name="Group 59"/>
            <p:cNvGrpSpPr/>
            <p:nvPr/>
          </p:nvGrpSpPr>
          <p:grpSpPr bwMode="gray">
            <a:xfrm>
              <a:off x="3333750" y="2580010"/>
              <a:ext cx="962026" cy="734689"/>
              <a:chOff x="3333750" y="2580010"/>
              <a:chExt cx="962026" cy="734689"/>
            </a:xfrm>
          </p:grpSpPr>
          <p:sp>
            <p:nvSpPr>
              <p:cNvPr id="57" name="Oval 56"/>
              <p:cNvSpPr/>
              <p:nvPr/>
            </p:nvSpPr>
            <p:spPr bwMode="gray">
              <a:xfrm>
                <a:off x="3333750" y="2945302"/>
                <a:ext cx="962026" cy="369397"/>
              </a:xfrm>
              <a:prstGeom prst="ellipse">
                <a:avLst/>
              </a:prstGeom>
              <a:gradFill flip="none" rotWithShape="1">
                <a:gsLst>
                  <a:gs pos="0">
                    <a:srgbClr val="BABABA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19063" indent="-119063">
                  <a:lnSpc>
                    <a:spcPct val="90000"/>
                  </a:lnSpc>
                  <a:spcBef>
                    <a:spcPct val="50000"/>
                  </a:spcBef>
                  <a:buClr>
                    <a:srgbClr val="FD0000"/>
                  </a:buClr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38" name="Picture 37" descr="InsideOut2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gray">
              <a:xfrm>
                <a:off x="3480366" y="2580010"/>
                <a:ext cx="570160" cy="631180"/>
              </a:xfrm>
              <a:prstGeom prst="rect">
                <a:avLst/>
              </a:prstGeom>
            </p:spPr>
          </p:pic>
        </p:grpSp>
      </p:grpSp>
      <p:grpSp>
        <p:nvGrpSpPr>
          <p:cNvPr id="8" name="Group 63"/>
          <p:cNvGrpSpPr/>
          <p:nvPr/>
        </p:nvGrpSpPr>
        <p:grpSpPr bwMode="gray">
          <a:xfrm>
            <a:off x="2370817" y="3336567"/>
            <a:ext cx="2333625" cy="734689"/>
            <a:chOff x="6000750" y="2580010"/>
            <a:chExt cx="2333625" cy="734689"/>
          </a:xfrm>
        </p:grpSpPr>
        <p:sp>
          <p:nvSpPr>
            <p:cNvPr id="22" name="Text Box 43"/>
            <p:cNvSpPr txBox="1">
              <a:spLocks noChangeArrowheads="1"/>
            </p:cNvSpPr>
            <p:nvPr/>
          </p:nvSpPr>
          <p:spPr bwMode="gray">
            <a:xfrm>
              <a:off x="6718300" y="2679104"/>
              <a:ext cx="1616075" cy="369332"/>
            </a:xfrm>
            <a:prstGeom prst="rect">
              <a:avLst/>
            </a:prstGeom>
            <a:noFill/>
            <a:ln w="19050" algn="ctr">
              <a:noFill/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1800" b="0" dirty="0">
                  <a:solidFill>
                    <a:srgbClr val="777777"/>
                  </a:solidFill>
                  <a:latin typeface="Gill Sans" pitchFamily="34" charset="0"/>
                </a:rPr>
                <a:t>Auditing</a:t>
              </a:r>
            </a:p>
          </p:txBody>
        </p:sp>
        <p:grpSp>
          <p:nvGrpSpPr>
            <p:cNvPr id="9" name="Group 58"/>
            <p:cNvGrpSpPr/>
            <p:nvPr/>
          </p:nvGrpSpPr>
          <p:grpSpPr bwMode="gray">
            <a:xfrm>
              <a:off x="6000750" y="2580010"/>
              <a:ext cx="962026" cy="734689"/>
              <a:chOff x="6000750" y="2580010"/>
              <a:chExt cx="962026" cy="734689"/>
            </a:xfrm>
          </p:grpSpPr>
          <p:sp>
            <p:nvSpPr>
              <p:cNvPr id="58" name="Oval 57"/>
              <p:cNvSpPr/>
              <p:nvPr/>
            </p:nvSpPr>
            <p:spPr bwMode="gray">
              <a:xfrm>
                <a:off x="6000750" y="2945302"/>
                <a:ext cx="962026" cy="369397"/>
              </a:xfrm>
              <a:prstGeom prst="ellipse">
                <a:avLst/>
              </a:prstGeom>
              <a:gradFill flip="none" rotWithShape="1">
                <a:gsLst>
                  <a:gs pos="0">
                    <a:srgbClr val="BABABA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19063" indent="-119063">
                  <a:lnSpc>
                    <a:spcPct val="90000"/>
                  </a:lnSpc>
                  <a:spcBef>
                    <a:spcPct val="50000"/>
                  </a:spcBef>
                  <a:buClr>
                    <a:srgbClr val="FD0000"/>
                  </a:buClr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39" name="Picture 38" descr="InsideOut3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gray">
              <a:xfrm>
                <a:off x="6154491" y="2580010"/>
                <a:ext cx="570160" cy="631180"/>
              </a:xfrm>
              <a:prstGeom prst="rect">
                <a:avLst/>
              </a:prstGeom>
            </p:spPr>
          </p:pic>
        </p:grpSp>
      </p:grpSp>
      <p:sp>
        <p:nvSpPr>
          <p:cNvPr id="41" name="Rectangle 82"/>
          <p:cNvSpPr>
            <a:spLocks/>
          </p:cNvSpPr>
          <p:nvPr/>
        </p:nvSpPr>
        <p:spPr bwMode="gray">
          <a:xfrm>
            <a:off x="228600" y="4191000"/>
            <a:ext cx="2139950" cy="1309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17859" rIns="0" bIns="17859"/>
          <a:lstStyle/>
          <a:p>
            <a:pPr marL="171450" indent="-171450" algn="l" defTabSz="642938">
              <a:spcBef>
                <a:spcPct val="35000"/>
              </a:spcBef>
              <a:buClr>
                <a:srgbClr val="FD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  <a:sym typeface="Arial" charset="0"/>
              </a:rPr>
              <a:t>Database Firewall</a:t>
            </a:r>
          </a:p>
        </p:txBody>
      </p:sp>
      <p:grpSp>
        <p:nvGrpSpPr>
          <p:cNvPr id="10" name="Group 70"/>
          <p:cNvGrpSpPr/>
          <p:nvPr/>
        </p:nvGrpSpPr>
        <p:grpSpPr>
          <a:xfrm>
            <a:off x="149224" y="3395663"/>
            <a:ext cx="2171700" cy="781049"/>
            <a:chOff x="6619875" y="3333750"/>
            <a:chExt cx="2171700" cy="781049"/>
          </a:xfrm>
        </p:grpSpPr>
        <p:sp>
          <p:nvSpPr>
            <p:cNvPr id="46" name="Text Box 43"/>
            <p:cNvSpPr txBox="1">
              <a:spLocks noChangeArrowheads="1"/>
            </p:cNvSpPr>
            <p:nvPr/>
          </p:nvSpPr>
          <p:spPr bwMode="gray">
            <a:xfrm>
              <a:off x="7404100" y="3383200"/>
              <a:ext cx="1387475" cy="646331"/>
            </a:xfrm>
            <a:prstGeom prst="rect">
              <a:avLst/>
            </a:prstGeom>
            <a:noFill/>
            <a:ln w="19050" algn="ctr">
              <a:noFill/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Gill Sans" pitchFamily="34" charset="0"/>
                </a:rPr>
                <a:t>Monitoring &amp; Blocking</a:t>
              </a:r>
            </a:p>
          </p:txBody>
        </p:sp>
        <p:grpSp>
          <p:nvGrpSpPr>
            <p:cNvPr id="11" name="Group 66"/>
            <p:cNvGrpSpPr/>
            <p:nvPr/>
          </p:nvGrpSpPr>
          <p:grpSpPr>
            <a:xfrm>
              <a:off x="6619875" y="3333750"/>
              <a:ext cx="962026" cy="781049"/>
              <a:chOff x="6715125" y="2533650"/>
              <a:chExt cx="962026" cy="781049"/>
            </a:xfrm>
          </p:grpSpPr>
          <p:pic>
            <p:nvPicPr>
              <p:cNvPr id="51" name="Picture 50" descr="InsideOut4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 bwMode="gray">
              <a:xfrm>
                <a:off x="6883625" y="2533650"/>
                <a:ext cx="641010" cy="709612"/>
              </a:xfrm>
              <a:prstGeom prst="rect">
                <a:avLst/>
              </a:prstGeom>
            </p:spPr>
          </p:pic>
          <p:sp>
            <p:nvSpPr>
              <p:cNvPr id="63" name="Oval 62"/>
              <p:cNvSpPr/>
              <p:nvPr/>
            </p:nvSpPr>
            <p:spPr bwMode="gray">
              <a:xfrm>
                <a:off x="6715125" y="2945302"/>
                <a:ext cx="962026" cy="369397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00">
                      <a:alpha val="1803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119063" indent="-119063">
                  <a:lnSpc>
                    <a:spcPct val="90000"/>
                  </a:lnSpc>
                  <a:spcBef>
                    <a:spcPct val="50000"/>
                  </a:spcBef>
                  <a:buClr>
                    <a:srgbClr val="FD0000"/>
                  </a:buClr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52" name="Picture 35" descr="Database_old_and_new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6973806" y="2613059"/>
                <a:ext cx="470182" cy="5427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68" name="Rectangle 67"/>
          <p:cNvSpPr/>
          <p:nvPr/>
        </p:nvSpPr>
        <p:spPr bwMode="gray">
          <a:xfrm>
            <a:off x="219075" y="3057524"/>
            <a:ext cx="8667749" cy="7620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indent="-119063">
              <a:lnSpc>
                <a:spcPct val="90000"/>
              </a:lnSpc>
              <a:spcBef>
                <a:spcPct val="50000"/>
              </a:spcBef>
              <a:buClr>
                <a:srgbClr val="FD0000"/>
              </a:buClr>
            </a:pPr>
            <a:endParaRPr lang="en-US" sz="20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42"/>
          <p:cNvSpPr>
            <a:spLocks noChangeArrowheads="1"/>
          </p:cNvSpPr>
          <p:nvPr/>
        </p:nvSpPr>
        <p:spPr bwMode="gray">
          <a:xfrm>
            <a:off x="838200" y="1295400"/>
            <a:ext cx="7924800" cy="175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999" tIns="31999" rIns="63999" bIns="31999">
            <a:spAutoFit/>
          </a:bodyPr>
          <a:lstStyle/>
          <a:p>
            <a:pPr marL="225425" indent="-225425" algn="l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</a:rPr>
              <a:t>Monitor and block threats before they reach databases</a:t>
            </a:r>
          </a:p>
          <a:p>
            <a:pPr marL="225425" indent="-225425" algn="l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</a:rPr>
              <a:t>Track changes and audit database activity</a:t>
            </a:r>
          </a:p>
          <a:p>
            <a:pPr marL="225425" indent="-225425" algn="l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</a:rPr>
              <a:t>Control access to data within the database</a:t>
            </a:r>
          </a:p>
          <a:p>
            <a:pPr marL="225425" indent="-225425" algn="l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</a:rPr>
              <a:t>Prevent access by non database users</a:t>
            </a:r>
          </a:p>
          <a:p>
            <a:pPr marL="225425" indent="-225425" algn="l"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Gill Sans" pitchFamily="34" charset="0"/>
              </a:rPr>
              <a:t>Remove sensitive data from non production environments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sosceles Triangle 125"/>
          <p:cNvSpPr/>
          <p:nvPr/>
        </p:nvSpPr>
        <p:spPr bwMode="auto">
          <a:xfrm>
            <a:off x="2114550" y="2838450"/>
            <a:ext cx="3886200" cy="32385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EAEAEA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indent="-119063">
              <a:lnSpc>
                <a:spcPct val="90000"/>
              </a:lnSpc>
              <a:spcBef>
                <a:spcPct val="50000"/>
              </a:spcBef>
              <a:buClr>
                <a:srgbClr val="FD0000"/>
              </a:buClr>
            </a:pPr>
            <a:endParaRPr lang="en-US" sz="2000" b="0">
              <a:solidFill>
                <a:srgbClr val="000000"/>
              </a:solidFill>
              <a:latin typeface="Gill Sans" pitchFamily="34" charset="0"/>
            </a:endParaRPr>
          </a:p>
        </p:txBody>
      </p:sp>
      <p:sp>
        <p:nvSpPr>
          <p:cNvPr id="121" name="Rectangle 9"/>
          <p:cNvSpPr>
            <a:spLocks noChangeArrowheads="1"/>
          </p:cNvSpPr>
          <p:nvPr/>
        </p:nvSpPr>
        <p:spPr bwMode="gray">
          <a:xfrm>
            <a:off x="0" y="3867151"/>
            <a:ext cx="9144000" cy="2052638"/>
          </a:xfrm>
          <a:prstGeom prst="rect">
            <a:avLst/>
          </a:prstGeom>
          <a:gradFill rotWithShape="1">
            <a:gsLst>
              <a:gs pos="0">
                <a:srgbClr val="DCDCD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  <a:latin typeface="Gill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Oracle Database Firewall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First Line of Defense</a:t>
            </a:r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3" name="Group 118"/>
          <p:cNvGrpSpPr/>
          <p:nvPr/>
        </p:nvGrpSpPr>
        <p:grpSpPr>
          <a:xfrm>
            <a:off x="2113757" y="3162300"/>
            <a:ext cx="3878263" cy="482213"/>
            <a:chOff x="2151857" y="3190875"/>
            <a:chExt cx="3878263" cy="482213"/>
          </a:xfrm>
        </p:grpSpPr>
        <p:sp>
          <p:nvSpPr>
            <p:cNvPr id="118" name="Rectangle 117"/>
            <p:cNvSpPr/>
            <p:nvPr/>
          </p:nvSpPr>
          <p:spPr bwMode="auto">
            <a:xfrm>
              <a:off x="2162175" y="3200400"/>
              <a:ext cx="3867150" cy="17145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rgbClr val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119063" indent="-119063">
                <a:lnSpc>
                  <a:spcPct val="90000"/>
                </a:lnSpc>
                <a:spcBef>
                  <a:spcPct val="50000"/>
                </a:spcBef>
                <a:buClr>
                  <a:srgbClr val="FD0000"/>
                </a:buClr>
              </a:pPr>
              <a:endPara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" name="Group 93"/>
            <p:cNvGrpSpPr/>
            <p:nvPr/>
          </p:nvGrpSpPr>
          <p:grpSpPr>
            <a:xfrm>
              <a:off x="5150331" y="3254705"/>
              <a:ext cx="858839" cy="409738"/>
              <a:chOff x="5169381" y="3264230"/>
              <a:chExt cx="858839" cy="409738"/>
            </a:xfrm>
          </p:grpSpPr>
          <p:pic>
            <p:nvPicPr>
              <p:cNvPr id="86" name="Picture 114" descr="policy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 rot="18000000">
                <a:off x="5108734" y="3324877"/>
                <a:ext cx="409738" cy="288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0" name="Text Box 10"/>
              <p:cNvSpPr txBox="1">
                <a:spLocks noChangeArrowheads="1"/>
              </p:cNvSpPr>
              <p:nvPr/>
            </p:nvSpPr>
            <p:spPr bwMode="auto">
              <a:xfrm>
                <a:off x="5354638" y="3344863"/>
                <a:ext cx="673582" cy="23339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ts val="1100"/>
                  </a:lnSpc>
                  <a:defRPr/>
                </a:pPr>
                <a:r>
                  <a:rPr lang="en-US" sz="1100" b="0">
                    <a:solidFill>
                      <a:srgbClr val="777777"/>
                    </a:solidFill>
                    <a:latin typeface="Gill Sans" pitchFamily="34" charset="0"/>
                  </a:rPr>
                  <a:t>Policies</a:t>
                </a:r>
              </a:p>
            </p:txBody>
          </p:sp>
        </p:grpSp>
        <p:grpSp>
          <p:nvGrpSpPr>
            <p:cNvPr id="6" name="Group 95"/>
            <p:cNvGrpSpPr/>
            <p:nvPr/>
          </p:nvGrpSpPr>
          <p:grpSpPr>
            <a:xfrm>
              <a:off x="3164326" y="3251553"/>
              <a:ext cx="912903" cy="412604"/>
              <a:chOff x="3259576" y="3261078"/>
              <a:chExt cx="912903" cy="412604"/>
            </a:xfrm>
          </p:grpSpPr>
          <p:pic>
            <p:nvPicPr>
              <p:cNvPr id="84" name="Picture 146" descr="Customreport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 rot="18000000">
                <a:off x="3198451" y="3322203"/>
                <a:ext cx="412604" cy="290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1" name="Text Box 11"/>
              <p:cNvSpPr txBox="1">
                <a:spLocks noChangeArrowheads="1"/>
              </p:cNvSpPr>
              <p:nvPr/>
            </p:nvSpPr>
            <p:spPr bwMode="auto">
              <a:xfrm>
                <a:off x="3494088" y="3278188"/>
                <a:ext cx="678391" cy="37446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ts val="1100"/>
                  </a:lnSpc>
                  <a:defRPr/>
                </a:pPr>
                <a:r>
                  <a:rPr lang="en-US" sz="1100" b="0" dirty="0">
                    <a:solidFill>
                      <a:srgbClr val="777777"/>
                    </a:solidFill>
                    <a:latin typeface="Gill Sans" pitchFamily="34" charset="0"/>
                  </a:rPr>
                  <a:t>Built-in</a:t>
                </a:r>
              </a:p>
              <a:p>
                <a:pPr algn="l">
                  <a:lnSpc>
                    <a:spcPts val="1100"/>
                  </a:lnSpc>
                  <a:defRPr/>
                </a:pPr>
                <a:r>
                  <a:rPr lang="en-US" sz="1100" b="0" dirty="0">
                    <a:solidFill>
                      <a:srgbClr val="777777"/>
                    </a:solidFill>
                    <a:latin typeface="Gill Sans" pitchFamily="34" charset="0"/>
                  </a:rPr>
                  <a:t>Reports</a:t>
                </a:r>
              </a:p>
            </p:txBody>
          </p:sp>
        </p:grpSp>
        <p:grpSp>
          <p:nvGrpSpPr>
            <p:cNvPr id="7" name="Group 96"/>
            <p:cNvGrpSpPr/>
            <p:nvPr/>
          </p:nvGrpSpPr>
          <p:grpSpPr>
            <a:xfrm>
              <a:off x="2206632" y="3285377"/>
              <a:ext cx="823148" cy="387711"/>
              <a:chOff x="2168532" y="3294902"/>
              <a:chExt cx="823148" cy="387711"/>
            </a:xfrm>
          </p:grpSpPr>
          <p:pic>
            <p:nvPicPr>
              <p:cNvPr id="83" name="Picture 82" descr="alert_angle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gray">
              <a:xfrm>
                <a:off x="2168532" y="3294902"/>
                <a:ext cx="372079" cy="387711"/>
              </a:xfrm>
              <a:prstGeom prst="rect">
                <a:avLst/>
              </a:prstGeom>
            </p:spPr>
          </p:pic>
          <p:sp>
            <p:nvSpPr>
              <p:cNvPr id="92" name="Text Box 12"/>
              <p:cNvSpPr txBox="1">
                <a:spLocks noChangeArrowheads="1"/>
              </p:cNvSpPr>
              <p:nvPr/>
            </p:nvSpPr>
            <p:spPr bwMode="auto">
              <a:xfrm>
                <a:off x="2446338" y="3344863"/>
                <a:ext cx="545342" cy="23339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ts val="1100"/>
                  </a:lnSpc>
                  <a:defRPr/>
                </a:pPr>
                <a:r>
                  <a:rPr lang="en-US" sz="1100" b="0" dirty="0">
                    <a:solidFill>
                      <a:srgbClr val="777777"/>
                    </a:solidFill>
                    <a:latin typeface="Gill Sans" pitchFamily="34" charset="0"/>
                  </a:rPr>
                  <a:t>Alerts</a:t>
                </a:r>
              </a:p>
            </p:txBody>
          </p:sp>
        </p:grpSp>
        <p:grpSp>
          <p:nvGrpSpPr>
            <p:cNvPr id="8" name="Group 94"/>
            <p:cNvGrpSpPr/>
            <p:nvPr/>
          </p:nvGrpSpPr>
          <p:grpSpPr>
            <a:xfrm>
              <a:off x="4185666" y="3254704"/>
              <a:ext cx="901213" cy="409740"/>
              <a:chOff x="4204716" y="3264229"/>
              <a:chExt cx="901213" cy="409740"/>
            </a:xfrm>
          </p:grpSpPr>
          <p:pic>
            <p:nvPicPr>
              <p:cNvPr id="85" name="Picture 115" descr="report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 rot="18000000">
                <a:off x="4144068" y="3324877"/>
                <a:ext cx="409740" cy="288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" name="Text Box 119"/>
              <p:cNvSpPr txBox="1">
                <a:spLocks noChangeArrowheads="1"/>
              </p:cNvSpPr>
              <p:nvPr/>
            </p:nvSpPr>
            <p:spPr bwMode="auto">
              <a:xfrm>
                <a:off x="4427538" y="3278188"/>
                <a:ext cx="678391" cy="37446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ts val="1100"/>
                  </a:lnSpc>
                  <a:defRPr/>
                </a:pPr>
                <a:r>
                  <a:rPr lang="en-US" sz="1100" b="0">
                    <a:solidFill>
                      <a:srgbClr val="777777"/>
                    </a:solidFill>
                    <a:latin typeface="Gill Sans" pitchFamily="34" charset="0"/>
                  </a:rPr>
                  <a:t>Custom</a:t>
                </a:r>
              </a:p>
              <a:p>
                <a:pPr algn="l">
                  <a:lnSpc>
                    <a:spcPts val="1100"/>
                  </a:lnSpc>
                  <a:defRPr/>
                </a:pPr>
                <a:r>
                  <a:rPr lang="en-US" sz="1100" b="0">
                    <a:solidFill>
                      <a:srgbClr val="777777"/>
                    </a:solidFill>
                    <a:latin typeface="Gill Sans" pitchFamily="34" charset="0"/>
                  </a:rPr>
                  <a:t>Reports</a:t>
                </a:r>
              </a:p>
            </p:txBody>
          </p:sp>
        </p:grpSp>
        <p:cxnSp>
          <p:nvCxnSpPr>
            <p:cNvPr id="99" name="Straight Connector 98"/>
            <p:cNvCxnSpPr/>
            <p:nvPr/>
          </p:nvCxnSpPr>
          <p:spPr bwMode="auto">
            <a:xfrm rot="5400000">
              <a:off x="2919413" y="3395663"/>
              <a:ext cx="409575" cy="1588"/>
            </a:xfrm>
            <a:prstGeom prst="line">
              <a:avLst/>
            </a:prstGeom>
            <a:noFill/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5400000">
              <a:off x="3900488" y="3395664"/>
              <a:ext cx="409575" cy="1588"/>
            </a:xfrm>
            <a:prstGeom prst="line">
              <a:avLst/>
            </a:prstGeom>
            <a:noFill/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 rot="5400000">
              <a:off x="4881563" y="3395665"/>
              <a:ext cx="409575" cy="1588"/>
            </a:xfrm>
            <a:prstGeom prst="line">
              <a:avLst/>
            </a:prstGeom>
            <a:noFill/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 rot="5400000">
              <a:off x="5824538" y="3395666"/>
              <a:ext cx="409575" cy="1588"/>
            </a:xfrm>
            <a:prstGeom prst="line">
              <a:avLst/>
            </a:prstGeom>
            <a:noFill/>
            <a:ln w="12700" cap="flat" cmpd="sng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</p:cxnSp>
        <p:cxnSp>
          <p:nvCxnSpPr>
            <p:cNvPr id="104" name="Straight Connector 103"/>
            <p:cNvCxnSpPr/>
            <p:nvPr/>
          </p:nvCxnSpPr>
          <p:spPr bwMode="auto">
            <a:xfrm rot="5400000">
              <a:off x="1947863" y="3395667"/>
              <a:ext cx="409575" cy="1588"/>
            </a:xfrm>
            <a:prstGeom prst="line">
              <a:avLst/>
            </a:prstGeom>
            <a:noFill/>
            <a:ln w="12700" cap="flat" cmpd="sng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2152650" y="3190875"/>
              <a:ext cx="3877056" cy="1588"/>
            </a:xfrm>
            <a:prstGeom prst="line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126"/>
          <p:cNvGrpSpPr/>
          <p:nvPr/>
        </p:nvGrpSpPr>
        <p:grpSpPr bwMode="gray">
          <a:xfrm>
            <a:off x="6389688" y="3209924"/>
            <a:ext cx="2401887" cy="485775"/>
            <a:chOff x="5399088" y="1219199"/>
            <a:chExt cx="2401887" cy="485775"/>
          </a:xfrm>
        </p:grpSpPr>
        <p:sp>
          <p:nvSpPr>
            <p:cNvPr id="128" name="Rectangle 157"/>
            <p:cNvSpPr>
              <a:spLocks noChangeArrowheads="1"/>
            </p:cNvSpPr>
            <p:nvPr/>
          </p:nvSpPr>
          <p:spPr bwMode="gray">
            <a:xfrm>
              <a:off x="5657850" y="1238249"/>
              <a:ext cx="2143125" cy="447675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l"/>
              <a:endParaRPr lang="en-US" b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29" name="Freeform 158"/>
            <p:cNvSpPr>
              <a:spLocks/>
            </p:cNvSpPr>
            <p:nvPr/>
          </p:nvSpPr>
          <p:spPr bwMode="gray">
            <a:xfrm>
              <a:off x="5656263" y="1219199"/>
              <a:ext cx="282040" cy="485775"/>
            </a:xfrm>
            <a:custGeom>
              <a:avLst/>
              <a:gdLst>
                <a:gd name="T0" fmla="*/ 3 w 156"/>
                <a:gd name="T1" fmla="*/ 0 h 834"/>
                <a:gd name="T2" fmla="*/ 0 w 156"/>
                <a:gd name="T3" fmla="*/ 0 h 834"/>
                <a:gd name="T4" fmla="*/ 0 w 156"/>
                <a:gd name="T5" fmla="*/ 16 h 834"/>
                <a:gd name="T6" fmla="*/ 3 w 156"/>
                <a:gd name="T7" fmla="*/ 16 h 8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834"/>
                <a:gd name="T14" fmla="*/ 156 w 156"/>
                <a:gd name="T15" fmla="*/ 834 h 8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834">
                  <a:moveTo>
                    <a:pt x="144" y="0"/>
                  </a:moveTo>
                  <a:lnTo>
                    <a:pt x="0" y="0"/>
                  </a:lnTo>
                  <a:lnTo>
                    <a:pt x="0" y="834"/>
                  </a:lnTo>
                  <a:lnTo>
                    <a:pt x="156" y="834"/>
                  </a:lnTo>
                </a:path>
              </a:pathLst>
            </a:custGeom>
            <a:noFill/>
            <a:ln w="19050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l"/>
              <a:endParaRPr lang="en-US" b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30" name="Freeform 159"/>
            <p:cNvSpPr>
              <a:spLocks/>
            </p:cNvSpPr>
            <p:nvPr/>
          </p:nvSpPr>
          <p:spPr bwMode="gray">
            <a:xfrm flipH="1">
              <a:off x="7543799" y="1219199"/>
              <a:ext cx="257175" cy="485775"/>
            </a:xfrm>
            <a:custGeom>
              <a:avLst/>
              <a:gdLst>
                <a:gd name="T0" fmla="*/ 21 w 156"/>
                <a:gd name="T1" fmla="*/ 0 h 834"/>
                <a:gd name="T2" fmla="*/ 0 w 156"/>
                <a:gd name="T3" fmla="*/ 0 h 834"/>
                <a:gd name="T4" fmla="*/ 0 w 156"/>
                <a:gd name="T5" fmla="*/ 16 h 834"/>
                <a:gd name="T6" fmla="*/ 23 w 156"/>
                <a:gd name="T7" fmla="*/ 16 h 8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6"/>
                <a:gd name="T13" fmla="*/ 0 h 834"/>
                <a:gd name="T14" fmla="*/ 156 w 156"/>
                <a:gd name="T15" fmla="*/ 834 h 8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6" h="834">
                  <a:moveTo>
                    <a:pt x="144" y="0"/>
                  </a:moveTo>
                  <a:lnTo>
                    <a:pt x="0" y="0"/>
                  </a:lnTo>
                  <a:lnTo>
                    <a:pt x="0" y="834"/>
                  </a:lnTo>
                  <a:lnTo>
                    <a:pt x="156" y="834"/>
                  </a:lnTo>
                </a:path>
              </a:pathLst>
            </a:custGeom>
            <a:noFill/>
            <a:ln w="19050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algn="l"/>
              <a:endParaRPr lang="en-US" b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grpSp>
          <p:nvGrpSpPr>
            <p:cNvPr id="10" name="Group 160"/>
            <p:cNvGrpSpPr>
              <a:grpSpLocks/>
            </p:cNvGrpSpPr>
            <p:nvPr/>
          </p:nvGrpSpPr>
          <p:grpSpPr bwMode="gray">
            <a:xfrm>
              <a:off x="5399088" y="1284288"/>
              <a:ext cx="346075" cy="344488"/>
              <a:chOff x="3882" y="3264"/>
              <a:chExt cx="258" cy="258"/>
            </a:xfrm>
          </p:grpSpPr>
          <p:sp>
            <p:nvSpPr>
              <p:cNvPr id="136" name="Oval 161"/>
              <p:cNvSpPr>
                <a:spLocks noChangeArrowheads="1"/>
              </p:cNvSpPr>
              <p:nvPr/>
            </p:nvSpPr>
            <p:spPr bwMode="gray">
              <a:xfrm>
                <a:off x="3882" y="3264"/>
                <a:ext cx="258" cy="25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12700" algn="ctr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l"/>
                <a:endParaRPr lang="en-US" b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37" name="Oval 162"/>
              <p:cNvSpPr>
                <a:spLocks noChangeArrowheads="1"/>
              </p:cNvSpPr>
              <p:nvPr/>
            </p:nvSpPr>
            <p:spPr bwMode="gray">
              <a:xfrm>
                <a:off x="3894" y="3276"/>
                <a:ext cx="234" cy="23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E3E3"/>
                  </a:gs>
                </a:gsLst>
                <a:lin ang="5400000" scaled="1"/>
              </a:gradFill>
              <a:ln w="28575" algn="ctr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l"/>
                <a:endParaRPr lang="en-US" b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138" name="Freeform 163"/>
              <p:cNvSpPr>
                <a:spLocks/>
              </p:cNvSpPr>
              <p:nvPr/>
            </p:nvSpPr>
            <p:spPr bwMode="gray">
              <a:xfrm>
                <a:off x="3948" y="3318"/>
                <a:ext cx="126" cy="138"/>
              </a:xfrm>
              <a:custGeom>
                <a:avLst/>
                <a:gdLst>
                  <a:gd name="T0" fmla="*/ 0 w 258"/>
                  <a:gd name="T1" fmla="*/ 0 h 282"/>
                  <a:gd name="T2" fmla="*/ 0 w 258"/>
                  <a:gd name="T3" fmla="*/ 0 h 282"/>
                  <a:gd name="T4" fmla="*/ 0 w 258"/>
                  <a:gd name="T5" fmla="*/ 0 h 282"/>
                  <a:gd name="T6" fmla="*/ 0 w 258"/>
                  <a:gd name="T7" fmla="*/ 0 h 282"/>
                  <a:gd name="T8" fmla="*/ 0 w 258"/>
                  <a:gd name="T9" fmla="*/ 0 h 282"/>
                  <a:gd name="T10" fmla="*/ 0 w 258"/>
                  <a:gd name="T11" fmla="*/ 0 h 282"/>
                  <a:gd name="T12" fmla="*/ 0 w 258"/>
                  <a:gd name="T13" fmla="*/ 0 h 2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8"/>
                  <a:gd name="T22" fmla="*/ 0 h 282"/>
                  <a:gd name="T23" fmla="*/ 258 w 258"/>
                  <a:gd name="T24" fmla="*/ 282 h 28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8" h="282">
                    <a:moveTo>
                      <a:pt x="0" y="186"/>
                    </a:moveTo>
                    <a:lnTo>
                      <a:pt x="42" y="144"/>
                    </a:lnTo>
                    <a:lnTo>
                      <a:pt x="114" y="222"/>
                    </a:lnTo>
                    <a:lnTo>
                      <a:pt x="216" y="0"/>
                    </a:lnTo>
                    <a:lnTo>
                      <a:pt x="258" y="24"/>
                    </a:lnTo>
                    <a:lnTo>
                      <a:pt x="126" y="282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endParaRPr lang="en-US" b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11" name="Group 67"/>
            <p:cNvGrpSpPr/>
            <p:nvPr/>
          </p:nvGrpSpPr>
          <p:grpSpPr bwMode="gray">
            <a:xfrm>
              <a:off x="5835650" y="1366838"/>
              <a:ext cx="1825625" cy="128588"/>
              <a:chOff x="5835650" y="1366838"/>
              <a:chExt cx="1825625" cy="128588"/>
            </a:xfrm>
          </p:grpSpPr>
          <p:pic>
            <p:nvPicPr>
              <p:cNvPr id="133" name="Picture 46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gray">
              <a:xfrm>
                <a:off x="5835650" y="1404938"/>
                <a:ext cx="595312" cy="777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pic>
            <p:nvPicPr>
              <p:cNvPr id="134" name="Picture 59" descr="Microsoft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gray">
              <a:xfrm>
                <a:off x="6518275" y="1392238"/>
                <a:ext cx="568325" cy="92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5" name="Picture 60" descr="SyBase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gray">
              <a:xfrm>
                <a:off x="7191375" y="1366838"/>
                <a:ext cx="469900" cy="128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2" name="Group 146"/>
          <p:cNvGrpSpPr/>
          <p:nvPr/>
        </p:nvGrpSpPr>
        <p:grpSpPr>
          <a:xfrm>
            <a:off x="688880" y="952500"/>
            <a:ext cx="7712170" cy="2679700"/>
            <a:chOff x="688880" y="952500"/>
            <a:chExt cx="7712170" cy="2679700"/>
          </a:xfrm>
        </p:grpSpPr>
        <p:cxnSp>
          <p:nvCxnSpPr>
            <p:cNvPr id="166" name="Straight Arrow Connector 165"/>
            <p:cNvCxnSpPr/>
            <p:nvPr/>
          </p:nvCxnSpPr>
          <p:spPr bwMode="gray">
            <a:xfrm>
              <a:off x="1446713" y="2177257"/>
              <a:ext cx="2229937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99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Straight Arrow Connector 162"/>
            <p:cNvCxnSpPr/>
            <p:nvPr/>
          </p:nvCxnSpPr>
          <p:spPr bwMode="gray">
            <a:xfrm>
              <a:off x="1381124" y="1609725"/>
              <a:ext cx="2295526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99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7" name="Straight Arrow Connector 166"/>
            <p:cNvCxnSpPr/>
            <p:nvPr/>
          </p:nvCxnSpPr>
          <p:spPr bwMode="gray">
            <a:xfrm>
              <a:off x="1381124" y="1893491"/>
              <a:ext cx="2295526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99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gray">
            <a:xfrm>
              <a:off x="1581150" y="2461023"/>
              <a:ext cx="2095500" cy="9525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gray">
            <a:xfrm>
              <a:off x="1581150" y="2752725"/>
              <a:ext cx="2095500" cy="9525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3" name="Group 177"/>
            <p:cNvGrpSpPr/>
            <p:nvPr/>
          </p:nvGrpSpPr>
          <p:grpSpPr bwMode="gray">
            <a:xfrm>
              <a:off x="1220788" y="952500"/>
              <a:ext cx="801687" cy="2679700"/>
              <a:chOff x="2201863" y="1123950"/>
              <a:chExt cx="801687" cy="2679700"/>
            </a:xfrm>
          </p:grpSpPr>
          <p:sp>
            <p:nvSpPr>
              <p:cNvPr id="176" name="AutoShape 3"/>
              <p:cNvSpPr>
                <a:spLocks noChangeArrowheads="1"/>
              </p:cNvSpPr>
              <p:nvPr/>
            </p:nvSpPr>
            <p:spPr bwMode="gray">
              <a:xfrm rot="5400000">
                <a:off x="1271539" y="2071639"/>
                <a:ext cx="2679700" cy="784322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 algn="l">
                  <a:defRPr/>
                </a:pPr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AutoShape 4"/>
              <p:cNvSpPr>
                <a:spLocks noChangeArrowheads="1"/>
              </p:cNvSpPr>
              <p:nvPr/>
            </p:nvSpPr>
            <p:spPr bwMode="gray">
              <a:xfrm rot="5400000">
                <a:off x="1254174" y="2071639"/>
                <a:ext cx="2679700" cy="784322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Gill Sans" pitchFamily="34" charset="0"/>
                </a:endParaRPr>
              </a:p>
            </p:txBody>
          </p:sp>
        </p:grpSp>
        <p:grpSp>
          <p:nvGrpSpPr>
            <p:cNvPr id="14" name="Group 69"/>
            <p:cNvGrpSpPr/>
            <p:nvPr/>
          </p:nvGrpSpPr>
          <p:grpSpPr bwMode="gray">
            <a:xfrm>
              <a:off x="6798293" y="1533524"/>
              <a:ext cx="1450357" cy="1311275"/>
              <a:chOff x="5617193" y="1657349"/>
              <a:chExt cx="1450357" cy="1311275"/>
            </a:xfrm>
          </p:grpSpPr>
          <p:pic>
            <p:nvPicPr>
              <p:cNvPr id="62" name="Picture 35" descr="Database_old_and_new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gray">
              <a:xfrm>
                <a:off x="5743786" y="1865824"/>
                <a:ext cx="431485" cy="4980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3" name="Picture 35" descr="Database_old_and_new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gray">
              <a:xfrm>
                <a:off x="5617193" y="2019914"/>
                <a:ext cx="588959" cy="6798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35" descr="Database_old_and_new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gray">
              <a:xfrm>
                <a:off x="5931514" y="1657349"/>
                <a:ext cx="1136036" cy="1311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3" name="Text Box 31"/>
            <p:cNvSpPr txBox="1">
              <a:spLocks noChangeArrowheads="1"/>
            </p:cNvSpPr>
            <p:nvPr/>
          </p:nvSpPr>
          <p:spPr bwMode="gray">
            <a:xfrm>
              <a:off x="688880" y="2489201"/>
              <a:ext cx="892277" cy="208509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none" lIns="63999" tIns="31999" rIns="63999" bIns="31999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100" b="0" dirty="0">
                  <a:solidFill>
                    <a:srgbClr val="777777"/>
                  </a:solidFill>
                  <a:latin typeface="Arial" pitchFamily="34" charset="0"/>
                </a:rPr>
                <a:t>Applications</a:t>
              </a:r>
            </a:p>
          </p:txBody>
        </p:sp>
        <p:sp>
          <p:nvSpPr>
            <p:cNvPr id="152" name="Text Box 31"/>
            <p:cNvSpPr txBox="1">
              <a:spLocks noChangeArrowheads="1"/>
            </p:cNvSpPr>
            <p:nvPr/>
          </p:nvSpPr>
          <p:spPr bwMode="gray">
            <a:xfrm>
              <a:off x="4722717" y="2641601"/>
              <a:ext cx="475497" cy="208509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none" lIns="63999" tIns="31999" rIns="63999" bIns="31999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sz="1100" b="0" dirty="0">
                  <a:solidFill>
                    <a:srgbClr val="777777"/>
                  </a:solidFill>
                  <a:latin typeface="Gill Sans" pitchFamily="34" charset="0"/>
                </a:rPr>
                <a:t>Block</a:t>
              </a:r>
              <a:endParaRPr lang="en-US" sz="1100" b="0" dirty="0">
                <a:solidFill>
                  <a:srgbClr val="777777"/>
                </a:solidFill>
                <a:latin typeface="Arial" pitchFamily="34" charset="0"/>
              </a:endParaRPr>
            </a:p>
          </p:txBody>
        </p:sp>
        <p:grpSp>
          <p:nvGrpSpPr>
            <p:cNvPr id="15" name="Group 184"/>
            <p:cNvGrpSpPr/>
            <p:nvPr/>
          </p:nvGrpSpPr>
          <p:grpSpPr bwMode="gray">
            <a:xfrm>
              <a:off x="762000" y="1782234"/>
              <a:ext cx="723900" cy="673630"/>
              <a:chOff x="1333500" y="2047875"/>
              <a:chExt cx="571500" cy="531813"/>
            </a:xfrm>
          </p:grpSpPr>
          <p:pic>
            <p:nvPicPr>
              <p:cNvPr id="184" name="Picture 39" descr="GrayApplication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gray">
              <a:xfrm>
                <a:off x="1333500" y="2071773"/>
                <a:ext cx="257175" cy="365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" name="Picture 39" descr="GrayApplication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gray">
              <a:xfrm>
                <a:off x="1447800" y="2047875"/>
                <a:ext cx="374669" cy="531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3" name="Picture 39" descr="GrayApplication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gray">
              <a:xfrm>
                <a:off x="1647825" y="2214648"/>
                <a:ext cx="257175" cy="365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9" name="Text Box 31"/>
            <p:cNvSpPr txBox="1">
              <a:spLocks noChangeArrowheads="1"/>
            </p:cNvSpPr>
            <p:nvPr/>
          </p:nvSpPr>
          <p:spPr bwMode="gray">
            <a:xfrm>
              <a:off x="4732242" y="1793876"/>
              <a:ext cx="364890" cy="208509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none" lIns="63999" tIns="31999" rIns="63999" bIns="31999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sz="1100" b="0" dirty="0">
                  <a:solidFill>
                    <a:srgbClr val="777777"/>
                  </a:solidFill>
                  <a:latin typeface="Arial" pitchFamily="34" charset="0"/>
                </a:rPr>
                <a:t>Log</a:t>
              </a:r>
            </a:p>
          </p:txBody>
        </p:sp>
        <p:sp>
          <p:nvSpPr>
            <p:cNvPr id="113" name="Text Box 31"/>
            <p:cNvSpPr txBox="1">
              <a:spLocks noChangeArrowheads="1"/>
            </p:cNvSpPr>
            <p:nvPr/>
          </p:nvSpPr>
          <p:spPr bwMode="gray">
            <a:xfrm>
              <a:off x="4741767" y="1508126"/>
              <a:ext cx="469085" cy="208509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none" lIns="63999" tIns="31999" rIns="63999" bIns="31999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sz="1100" b="0" dirty="0">
                  <a:solidFill>
                    <a:srgbClr val="777777"/>
                  </a:solidFill>
                  <a:latin typeface="Gill Sans" pitchFamily="34" charset="0"/>
                </a:rPr>
                <a:t>Allow</a:t>
              </a:r>
              <a:endParaRPr lang="en-US" sz="1100" b="0" dirty="0">
                <a:solidFill>
                  <a:srgbClr val="777777"/>
                </a:solidFill>
                <a:latin typeface="Arial" pitchFamily="34" charset="0"/>
              </a:endParaRP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gray">
            <a:xfrm>
              <a:off x="4722717" y="2079626"/>
              <a:ext cx="419392" cy="208509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none" lIns="63999" tIns="31999" rIns="63999" bIns="31999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sz="1100" b="0" dirty="0">
                  <a:solidFill>
                    <a:srgbClr val="777777"/>
                  </a:solidFill>
                  <a:latin typeface="Gill Sans" pitchFamily="34" charset="0"/>
                </a:rPr>
                <a:t>Alert</a:t>
              </a:r>
              <a:endParaRPr lang="en-US" sz="1100" b="0" dirty="0">
                <a:solidFill>
                  <a:srgbClr val="777777"/>
                </a:solidFill>
                <a:latin typeface="Arial" pitchFamily="34" charset="0"/>
              </a:endParaRPr>
            </a:p>
          </p:txBody>
        </p:sp>
        <p:sp>
          <p:nvSpPr>
            <p:cNvPr id="115" name="Text Box 31"/>
            <p:cNvSpPr txBox="1">
              <a:spLocks noChangeArrowheads="1"/>
            </p:cNvSpPr>
            <p:nvPr/>
          </p:nvSpPr>
          <p:spPr bwMode="gray">
            <a:xfrm>
              <a:off x="4722717" y="2365376"/>
              <a:ext cx="756023" cy="208509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none" lIns="63999" tIns="31999" rIns="63999" bIns="31999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sz="1100" b="0" dirty="0">
                  <a:solidFill>
                    <a:srgbClr val="777777"/>
                  </a:solidFill>
                  <a:latin typeface="Gill Sans" pitchFamily="34" charset="0"/>
                </a:rPr>
                <a:t>Substitute</a:t>
              </a:r>
              <a:endParaRPr lang="en-US" sz="1100" b="0" dirty="0">
                <a:solidFill>
                  <a:srgbClr val="777777"/>
                </a:solidFill>
                <a:latin typeface="Arial" pitchFamily="34" charset="0"/>
              </a:endParaRPr>
            </a:p>
          </p:txBody>
        </p:sp>
        <p:grpSp>
          <p:nvGrpSpPr>
            <p:cNvPr id="17" name="Group 58"/>
            <p:cNvGrpSpPr/>
            <p:nvPr/>
          </p:nvGrpSpPr>
          <p:grpSpPr>
            <a:xfrm>
              <a:off x="4419601" y="1427778"/>
              <a:ext cx="304799" cy="1464655"/>
              <a:chOff x="4419601" y="1519084"/>
              <a:chExt cx="419263" cy="2014691"/>
            </a:xfrm>
          </p:grpSpPr>
          <p:pic>
            <p:nvPicPr>
              <p:cNvPr id="146" name="Picture 145" descr="stop.png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 bwMode="gray">
              <a:xfrm>
                <a:off x="4419601" y="3124201"/>
                <a:ext cx="393059" cy="409574"/>
              </a:xfrm>
              <a:prstGeom prst="rect">
                <a:avLst/>
              </a:prstGeom>
            </p:spPr>
          </p:pic>
          <p:pic>
            <p:nvPicPr>
              <p:cNvPr id="142" name="Picture 141" descr="sub.png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 bwMode="gray">
              <a:xfrm>
                <a:off x="4419601" y="2695576"/>
                <a:ext cx="393058" cy="409574"/>
              </a:xfrm>
              <a:prstGeom prst="rect">
                <a:avLst/>
              </a:prstGeom>
            </p:spPr>
          </p:pic>
          <p:pic>
            <p:nvPicPr>
              <p:cNvPr id="144" name="Picture 143" descr="allow.png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 bwMode="gray">
              <a:xfrm>
                <a:off x="4445805" y="1519084"/>
                <a:ext cx="393059" cy="409574"/>
              </a:xfrm>
              <a:prstGeom prst="rect">
                <a:avLst/>
              </a:prstGeom>
            </p:spPr>
          </p:pic>
          <p:pic>
            <p:nvPicPr>
              <p:cNvPr id="145" name="Picture 144" descr="log.png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 bwMode="gray">
              <a:xfrm>
                <a:off x="4432703" y="1926586"/>
                <a:ext cx="393059" cy="409574"/>
              </a:xfrm>
              <a:prstGeom prst="rect">
                <a:avLst/>
              </a:prstGeom>
            </p:spPr>
          </p:pic>
          <p:pic>
            <p:nvPicPr>
              <p:cNvPr id="66" name="Picture 65" descr="threat.png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 bwMode="gray">
              <a:xfrm>
                <a:off x="4433849" y="2338350"/>
                <a:ext cx="364562" cy="379878"/>
              </a:xfrm>
              <a:prstGeom prst="rect">
                <a:avLst/>
              </a:prstGeom>
            </p:spPr>
          </p:pic>
        </p:grpSp>
        <p:cxnSp>
          <p:nvCxnSpPr>
            <p:cNvPr id="154" name="Straight Arrow Connector 153"/>
            <p:cNvCxnSpPr/>
            <p:nvPr/>
          </p:nvCxnSpPr>
          <p:spPr bwMode="gray">
            <a:xfrm>
              <a:off x="5314949" y="1895475"/>
              <a:ext cx="1333501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99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Straight Arrow Connector 155"/>
            <p:cNvCxnSpPr/>
            <p:nvPr/>
          </p:nvCxnSpPr>
          <p:spPr bwMode="gray">
            <a:xfrm flipV="1">
              <a:off x="5619750" y="2178845"/>
              <a:ext cx="1019175" cy="2380"/>
            </a:xfrm>
            <a:prstGeom prst="straightConnector1">
              <a:avLst/>
            </a:prstGeom>
            <a:noFill/>
            <a:ln w="19050" cap="flat" cmpd="sng" algn="ctr">
              <a:solidFill>
                <a:srgbClr val="FFC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Straight Arrow Connector 154"/>
            <p:cNvCxnSpPr/>
            <p:nvPr/>
          </p:nvCxnSpPr>
          <p:spPr bwMode="gray">
            <a:xfrm flipV="1">
              <a:off x="5295900" y="1609329"/>
              <a:ext cx="1362075" cy="396"/>
            </a:xfrm>
            <a:prstGeom prst="straightConnector1">
              <a:avLst/>
            </a:prstGeom>
            <a:noFill/>
            <a:ln w="19050" cap="flat" cmpd="sng" algn="ctr">
              <a:solidFill>
                <a:srgbClr val="0099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Straight Arrow Connector 156"/>
            <p:cNvCxnSpPr/>
            <p:nvPr/>
          </p:nvCxnSpPr>
          <p:spPr bwMode="gray">
            <a:xfrm>
              <a:off x="5629275" y="2461023"/>
              <a:ext cx="100965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FFC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pic>
          <p:nvPicPr>
            <p:cNvPr id="64" name="Picture 63" descr="firewall.png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 bwMode="gray">
            <a:xfrm>
              <a:off x="3748087" y="1333500"/>
              <a:ext cx="666083" cy="1647825"/>
            </a:xfrm>
            <a:prstGeom prst="rect">
              <a:avLst/>
            </a:prstGeom>
          </p:spPr>
        </p:pic>
        <p:pic>
          <p:nvPicPr>
            <p:cNvPr id="71" name="Picture 70" descr="shield.png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 bwMode="gray">
            <a:xfrm>
              <a:off x="3752850" y="1853293"/>
              <a:ext cx="647700" cy="674914"/>
            </a:xfrm>
            <a:prstGeom prst="rect">
              <a:avLst/>
            </a:prstGeom>
          </p:spPr>
        </p:pic>
        <p:grpSp>
          <p:nvGrpSpPr>
            <p:cNvPr id="18" name="Group 138"/>
            <p:cNvGrpSpPr/>
            <p:nvPr/>
          </p:nvGrpSpPr>
          <p:grpSpPr bwMode="gray">
            <a:xfrm>
              <a:off x="6950693" y="1685924"/>
              <a:ext cx="1450357" cy="1311275"/>
              <a:chOff x="5617193" y="1657349"/>
              <a:chExt cx="1450357" cy="1311275"/>
            </a:xfrm>
          </p:grpSpPr>
          <p:pic>
            <p:nvPicPr>
              <p:cNvPr id="140" name="Picture 35" descr="Database_old_and_new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gray">
              <a:xfrm>
                <a:off x="5743786" y="1865824"/>
                <a:ext cx="431485" cy="4980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1" name="Picture 35" descr="Database_old_and_new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gray">
              <a:xfrm>
                <a:off x="5617193" y="2019914"/>
                <a:ext cx="588959" cy="6798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3" name="Picture 35" descr="Database_old_and_new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gray">
              <a:xfrm>
                <a:off x="5931514" y="1657349"/>
                <a:ext cx="1136036" cy="1311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8" name="Rectangle 42"/>
          <p:cNvSpPr>
            <a:spLocks noChangeArrowheads="1"/>
          </p:cNvSpPr>
          <p:nvPr/>
        </p:nvSpPr>
        <p:spPr bwMode="gray">
          <a:xfrm>
            <a:off x="387350" y="4000500"/>
            <a:ext cx="8623300" cy="215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999" tIns="31999" rIns="63999" bIns="31999">
            <a:spAutoFit/>
          </a:bodyPr>
          <a:lstStyle/>
          <a:p>
            <a:pPr marL="225425" marR="0" lvl="0" indent="-225425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Monitor database activity to prevent unauthorized database access, SQL injections, privilege or role escalation, illegal access to sensitive data, etc.</a:t>
            </a:r>
          </a:p>
          <a:p>
            <a:pPr marL="225425" marR="0" lvl="0" indent="-225425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Highly accurate SQL grammar based analysis without costly false positives</a:t>
            </a:r>
          </a:p>
          <a:p>
            <a:pPr marL="225425" marR="0" lvl="0" indent="-225425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Flexible SQL level enforcement options based on white lists and black lists</a:t>
            </a:r>
          </a:p>
          <a:p>
            <a:pPr marL="225425" marR="0" lvl="0" indent="-225425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Scalable architecture provides enterprise performance in all deployment modes</a:t>
            </a:r>
          </a:p>
          <a:p>
            <a:pPr marL="225425" marR="0" lvl="0" indent="-225425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Built-in and custom compliance reports for SOX, PCI, and other regulations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777777"/>
    </a:lt2>
    <a:accent1>
      <a:srgbClr val="FD0000"/>
    </a:accent1>
    <a:accent2>
      <a:srgbClr val="C0C0C0"/>
    </a:accent2>
    <a:accent3>
      <a:srgbClr val="FFFFFF"/>
    </a:accent3>
    <a:accent4>
      <a:srgbClr val="000000"/>
    </a:accent4>
    <a:accent5>
      <a:srgbClr val="FEAAAA"/>
    </a:accent5>
    <a:accent6>
      <a:srgbClr val="AEAEAE"/>
    </a:accent6>
    <a:hlink>
      <a:srgbClr val="4D4D4D"/>
    </a:hlink>
    <a:folHlink>
      <a:srgbClr val="667263"/>
    </a:folHlink>
  </a:clrScheme>
  <a:fontScheme name="Blank Presentatio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18002</TotalTime>
  <Words>1034</Words>
  <Application>Microsoft Office PowerPoint</Application>
  <PresentationFormat>Letter Paper (8.5x11 in)</PresentationFormat>
  <Paragraphs>301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Blank Presentation</vt:lpstr>
      <vt:lpstr>1_Blank Presentation</vt:lpstr>
      <vt:lpstr>2_Blank Presentation</vt:lpstr>
      <vt:lpstr>Complete Database Security</vt:lpstr>
      <vt:lpstr>Agenda</vt:lpstr>
      <vt:lpstr>Top Priority for IT Security?</vt:lpstr>
      <vt:lpstr>More data than ever…</vt:lpstr>
      <vt:lpstr>More breaches then ever…</vt:lpstr>
      <vt:lpstr>More threats than ever…</vt:lpstr>
      <vt:lpstr>More regulations than ever…</vt:lpstr>
      <vt:lpstr>PowerPoint Presentation</vt:lpstr>
      <vt:lpstr>Oracle Database Firewall First Line of Defense</vt:lpstr>
      <vt:lpstr>Oracle Configuration Management  Secure Your Database Environment</vt:lpstr>
      <vt:lpstr>Oracle Total Recall Track Changes to Sensitive Data</vt:lpstr>
      <vt:lpstr>Oracle Audit Vault Audit Database Activity in Real-Time</vt:lpstr>
      <vt:lpstr>Oracle Database Vault Enforce Security Policies Inside the Database</vt:lpstr>
      <vt:lpstr>Oracle Label Security Classify Data and Users to Automate Access Control</vt:lpstr>
      <vt:lpstr>Oracle Advanced Security Protect Data from Unauthorized Users</vt:lpstr>
      <vt:lpstr>Oracle Data Masking Irreversibly De-Identify Data for Non-Production Use</vt:lpstr>
      <vt:lpstr>PowerPoint Presentation</vt:lpstr>
      <vt:lpstr>For More Information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Database Security FY11 6/1/2010</dc:title>
  <dc:creator>Roxana Bradescu</dc:creator>
  <cp:lastModifiedBy>tkyte</cp:lastModifiedBy>
  <cp:revision>616</cp:revision>
  <dcterms:created xsi:type="dcterms:W3CDTF">2007-10-30T01:06:29Z</dcterms:created>
  <dcterms:modified xsi:type="dcterms:W3CDTF">2011-09-19T19:01:58Z</dcterms:modified>
</cp:coreProperties>
</file>