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6305"/>
  </p:normalViewPr>
  <p:slideViewPr>
    <p:cSldViewPr snapToGrid="0">
      <p:cViewPr varScale="1">
        <p:scale>
          <a:sx n="102" d="100"/>
          <a:sy n="102" d="100"/>
        </p:scale>
        <p:origin x="1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CAE7-BA60-D94F-A77C-2B89A591A74F}" type="datetimeFigureOut">
              <a:rPr lang="en-TW" smtClean="0"/>
              <a:t>2025/4/4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CA83-0BD2-3745-8F5E-9A207BA055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81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對於上古時期的服務一開始可以使用較寬鬆的 DoD</a:t>
            </a:r>
            <a:r>
              <a:rPr lang="zh-TW" altLang="en-US" dirty="0"/>
              <a:t> 來做自動化測試，再逐漸變得嚴格。</a:t>
            </a:r>
            <a:endParaRPr lang="en-US" altLang="zh-TW" dirty="0"/>
          </a:p>
          <a:p>
            <a:r>
              <a:rPr lang="zh-TW" altLang="en-US" dirty="0"/>
              <a:t>並把測試集中在長改動的程式碼上而不是追求服蓋率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CA83-0BD2-3745-8F5E-9A207BA055E0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485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TW" dirty="0"/>
              <a:t>如果開發人員尚未完成DoD，就去做其他的任務</a:t>
            </a:r>
            <a:r>
              <a:rPr lang="zh-TW" altLang="en-US" dirty="0"/>
              <a:t> </a:t>
            </a:r>
            <a:r>
              <a:rPr lang="en-US" altLang="zh-TW" dirty="0"/>
              <a:t>(X)</a:t>
            </a:r>
          </a:p>
          <a:p>
            <a:pPr marL="685800" lvl="1" indent="-228600">
              <a:buAutoNum type="arabicPeriod"/>
            </a:pPr>
            <a:r>
              <a:rPr lang="en-TW" dirty="0"/>
              <a:t>把測試團隊整合到開發團隊不代表開發人員不用測試自己的程式碼</a:t>
            </a:r>
          </a:p>
          <a:p>
            <a:pPr marL="228600" lvl="0" indent="-228600">
              <a:buAutoNum type="arabicPeriod"/>
            </a:pPr>
            <a:r>
              <a:rPr lang="en-TW" dirty="0"/>
              <a:t>一昧的追求覆蓋率可能導致無意義的測試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CA83-0BD2-3745-8F5E-9A207BA055E0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19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雲端運算對測試帶來了一定的影響，讓測試不限於軟體上面的測試。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Canary releases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A/B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/>
              <a:t>Chaos Monckey: netflix 開發的測試工具</a:t>
            </a:r>
            <a:endParaRPr lang="en-TW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CA83-0BD2-3745-8F5E-9A207BA055E0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742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9EE1-C7F7-12A7-63F5-6C9E493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latin typeface="Andale Mono" panose="020B0509000000000004" pitchFamily="49" charset="0"/>
              </a:rPr>
              <a:t>更有效的敏捷測試</a:t>
            </a:r>
          </a:p>
        </p:txBody>
      </p:sp>
    </p:spTree>
    <p:extLst>
      <p:ext uri="{BB962C8B-B14F-4D97-AF65-F5344CB8AC3E}">
        <p14:creationId xmlns:p14="http://schemas.microsoft.com/office/powerpoint/2010/main" val="392816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0FA6-CC8B-E2D9-4670-3B60A47F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TW" dirty="0">
                <a:solidFill>
                  <a:srgbClr val="EBEBEB"/>
                </a:solidFill>
              </a:rPr>
              <a:t>敏捷測試與傳統測試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5F9941-1E92-475E-20B2-9F1484BA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1382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敏捷測試改變傳統測試的四點</a:t>
            </a:r>
            <a:endParaRPr lang="en-US" sz="1600" dirty="0"/>
          </a:p>
          <a:p>
            <a:pPr lvl="1"/>
            <a:r>
              <a:rPr lang="en-US" dirty="0" err="1"/>
              <a:t>更重視由開發人員進行測試</a:t>
            </a:r>
            <a:endParaRPr lang="en-US" dirty="0"/>
          </a:p>
          <a:p>
            <a:pPr lvl="1"/>
            <a:r>
              <a:rPr lang="en-US" dirty="0" err="1"/>
              <a:t>提早測試</a:t>
            </a:r>
            <a:endParaRPr lang="en-US" dirty="0"/>
          </a:p>
          <a:p>
            <a:pPr lvl="1"/>
            <a:r>
              <a:rPr lang="en-US" dirty="0" err="1"/>
              <a:t>自動化測試</a:t>
            </a:r>
            <a:endParaRPr lang="en-US" dirty="0"/>
          </a:p>
          <a:p>
            <a:pPr lvl="1"/>
            <a:r>
              <a:rPr lang="en-US" dirty="0" err="1"/>
              <a:t>精煉需求與設計</a:t>
            </a:r>
            <a:endParaRPr lang="en-US" dirty="0"/>
          </a:p>
        </p:txBody>
      </p:sp>
      <p:pic>
        <p:nvPicPr>
          <p:cNvPr id="5" name="Content Placeholder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ACE86329-EB12-827D-E147-C302FC1D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147059"/>
            <a:ext cx="6158802" cy="23249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86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CFF5-FF37-95CC-020C-87BC60ED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敏捷測試的好處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1BEEA-300F-6903-C9AC-95373C5F8CA6}"/>
              </a:ext>
            </a:extLst>
          </p:cNvPr>
          <p:cNvSpPr/>
          <p:nvPr/>
        </p:nvSpPr>
        <p:spPr>
          <a:xfrm>
            <a:off x="7982630" y="3317850"/>
            <a:ext cx="2999678" cy="151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最小化缺陷插入和缺陷偵測之間的差距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05B4F-E557-93BF-A172-E32861A50AF6}"/>
              </a:ext>
            </a:extLst>
          </p:cNvPr>
          <p:cNvSpPr/>
          <p:nvPr/>
        </p:nvSpPr>
        <p:spPr>
          <a:xfrm>
            <a:off x="1480664" y="2953009"/>
            <a:ext cx="16080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提早測試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D5EA6-94B4-4535-323C-F383CCF8307C}"/>
              </a:ext>
            </a:extLst>
          </p:cNvPr>
          <p:cNvSpPr/>
          <p:nvPr/>
        </p:nvSpPr>
        <p:spPr>
          <a:xfrm>
            <a:off x="1480664" y="4395334"/>
            <a:ext cx="16080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  <a:p>
            <a:pPr algn="ctr"/>
            <a:r>
              <a:rPr lang="en-TW" dirty="0"/>
              <a:t>自動化測試</a:t>
            </a:r>
          </a:p>
          <a:p>
            <a:pPr algn="ctr"/>
            <a:endParaRPr lang="en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0CE50-EBFE-642B-BC0B-CE4E02A5D842}"/>
              </a:ext>
            </a:extLst>
          </p:cNvPr>
          <p:cNvSpPr/>
          <p:nvPr/>
        </p:nvSpPr>
        <p:spPr>
          <a:xfrm>
            <a:off x="4731647" y="3618571"/>
            <a:ext cx="16080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安全網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0AA369-FDE8-24C1-1D92-5746A0BB07F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088690" y="3410209"/>
            <a:ext cx="1642957" cy="66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C63A7D-560D-BB5C-4FCC-0E392FBEE65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088690" y="4075771"/>
            <a:ext cx="1642957" cy="77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BBBE90-1876-149E-925D-42696387ED2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6339673" y="4075771"/>
            <a:ext cx="164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51D-4F40-CF0C-4022-5CB8F879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敏捷測試的關鍵原則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0AA2-7F55-D8B2-9A92-6FACD7E4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制定</a:t>
            </a:r>
            <a:r>
              <a:rPr lang="zh-TW" altLang="en-US" dirty="0"/>
              <a:t> </a:t>
            </a:r>
            <a:r>
              <a:rPr lang="en-TW" dirty="0"/>
              <a:t>DoD 也須包含測試的開發及自動化</a:t>
            </a:r>
          </a:p>
          <a:p>
            <a:r>
              <a:rPr lang="en-TW" dirty="0"/>
              <a:t>開發人員要能夠在本地端進行單元測試並使用 mock 模擬系統的行為</a:t>
            </a:r>
          </a:p>
          <a:p>
            <a:r>
              <a:rPr lang="en-TW" dirty="0"/>
              <a:t>開發人員能夠在幾分鐘內透過單元測試套件來對產品進行測試</a:t>
            </a:r>
          </a:p>
          <a:p>
            <a:r>
              <a:rPr lang="en-TW" dirty="0"/>
              <a:t>需要一個可以跑單元測試及整合測試的自動化環境</a:t>
            </a:r>
          </a:p>
          <a:p>
            <a:r>
              <a:rPr lang="en-TW" dirty="0"/>
              <a:t>團隊必須支援 CI</a:t>
            </a:r>
            <a:r>
              <a:rPr lang="zh-TW" altLang="en-US" dirty="0"/>
              <a:t> 讓每次提交或發佈產品時能夠在自動化環境執行自動化測試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053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E2E-D5DD-61E2-6632-D4C8BDD1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敏捷測試的關鍵原則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146F-4FA7-F6E0-AB8C-68C3E280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開發人員需要對測試自己的程式碼負主要責任</a:t>
            </a:r>
          </a:p>
          <a:p>
            <a:r>
              <a:rPr lang="en-TW" dirty="0"/>
              <a:t>領導階層需要傳達「測試和QA」與「寫程式」一樣重要的觀念</a:t>
            </a:r>
          </a:p>
          <a:p>
            <a:r>
              <a:rPr lang="en-TW" dirty="0"/>
              <a:t>程式碼覆蓋率只是一個指標，並不是目標</a:t>
            </a:r>
          </a:p>
          <a:p>
            <a:r>
              <a:rPr lang="en-TW" dirty="0"/>
              <a:t>測試程式碼需與生產程式碼有相同的程式碼品質標準</a:t>
            </a:r>
          </a:p>
          <a:p>
            <a:r>
              <a:rPr lang="en-TW" dirty="0"/>
              <a:t>測試程式也必須被維護，防止缺陷失控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108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17F-BF92-D30D-9B6A-9C3D290F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雲端的測試實踐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1069-5846-80AA-2896-9290A367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845" y="3429000"/>
            <a:ext cx="8825659" cy="3416300"/>
          </a:xfrm>
        </p:spPr>
        <p:txBody>
          <a:bodyPr>
            <a:normAutofit/>
          </a:bodyPr>
          <a:lstStyle/>
          <a:p>
            <a:r>
              <a:rPr lang="en-TW" dirty="0"/>
              <a:t>Canary releases</a:t>
            </a:r>
          </a:p>
          <a:p>
            <a:pPr lvl="1"/>
            <a:r>
              <a:rPr lang="en-TW" sz="1800" dirty="0"/>
              <a:t>讓新功能讓少部分使用者先體驗，確保沒問題再擴大發布範圍</a:t>
            </a:r>
          </a:p>
          <a:p>
            <a:r>
              <a:rPr lang="en-TW" dirty="0"/>
              <a:t>A/B Testing</a:t>
            </a:r>
          </a:p>
          <a:p>
            <a:pPr lvl="1"/>
            <a:r>
              <a:rPr lang="zh-TW" altLang="en-US" sz="1800" dirty="0"/>
              <a:t>針對使用者體驗 </a:t>
            </a:r>
            <a:r>
              <a:rPr lang="en-US" altLang="zh-TW" sz="1800" dirty="0"/>
              <a:t>(</a:t>
            </a:r>
            <a:r>
              <a:rPr lang="en-US" sz="1800" dirty="0"/>
              <a:t>UX) </a:t>
            </a:r>
            <a:r>
              <a:rPr lang="zh-TW" altLang="en-US" sz="1800" dirty="0"/>
              <a:t>的實驗方法，同時提供兩個版本 </a:t>
            </a:r>
            <a:r>
              <a:rPr lang="en-US" altLang="zh-TW" sz="1800" dirty="0"/>
              <a:t>(</a:t>
            </a:r>
            <a:r>
              <a:rPr lang="en-US" sz="1800" dirty="0"/>
              <a:t>A </a:t>
            </a:r>
            <a:r>
              <a:rPr lang="zh-TW" altLang="en-US" sz="1800" dirty="0"/>
              <a:t>和 </a:t>
            </a:r>
            <a:r>
              <a:rPr lang="en-US" sz="1800" dirty="0"/>
              <a:t>B)，</a:t>
            </a:r>
            <a:r>
              <a:rPr lang="zh-TW" altLang="en-US" sz="1800" dirty="0"/>
              <a:t>觀察哪個版本表現更好</a:t>
            </a:r>
            <a:endParaRPr lang="en-TW" sz="1800" dirty="0"/>
          </a:p>
          <a:p>
            <a:r>
              <a:rPr lang="en-TW" dirty="0"/>
              <a:t>Chaos Monckey</a:t>
            </a:r>
          </a:p>
          <a:p>
            <a:pPr lvl="1"/>
            <a:r>
              <a:rPr lang="zh-TW" altLang="en-US" dirty="0">
                <a:latin typeface="+mj-lt"/>
              </a:rPr>
              <a:t>隨機關閉生產環境的服務或 </a:t>
            </a:r>
            <a:r>
              <a:rPr lang="en-US" dirty="0">
                <a:latin typeface="+mj-lt"/>
              </a:rPr>
              <a:t>VM，</a:t>
            </a:r>
            <a:r>
              <a:rPr lang="zh-TW" altLang="en-US" dirty="0">
                <a:latin typeface="+mj-lt"/>
              </a:rPr>
              <a:t>以測試系統的容錯能力和自動恢復機制</a:t>
            </a:r>
            <a:endParaRPr lang="en-TW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BBEC5-566E-98AA-FC88-9D11C692C9A4}"/>
              </a:ext>
            </a:extLst>
          </p:cNvPr>
          <p:cNvSpPr txBox="1"/>
          <p:nvPr/>
        </p:nvSpPr>
        <p:spPr>
          <a:xfrm>
            <a:off x="2693096" y="2580362"/>
            <a:ext cx="722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+mj-lt"/>
              </a:rPr>
              <a:t>利用雲端的服務，例如: </a:t>
            </a:r>
            <a:r>
              <a:rPr lang="zh-TW" altLang="en-US" dirty="0">
                <a:latin typeface="+mj-lt"/>
              </a:rPr>
              <a:t>自動流量分配、數據分析及</a:t>
            </a:r>
            <a:r>
              <a:rPr lang="en-US" altLang="zh-TW" dirty="0">
                <a:latin typeface="+mj-lt"/>
              </a:rPr>
              <a:t>K8s</a:t>
            </a:r>
            <a:endParaRPr lang="en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149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956</TotalTime>
  <Words>192</Words>
  <Application>Microsoft Macintosh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Andale Mono</vt:lpstr>
      <vt:lpstr>Aptos</vt:lpstr>
      <vt:lpstr>Arial</vt:lpstr>
      <vt:lpstr>Century Gothic</vt:lpstr>
      <vt:lpstr>Wingdings 3</vt:lpstr>
      <vt:lpstr>Ion Boardroom</vt:lpstr>
      <vt:lpstr>更有效的敏捷測試</vt:lpstr>
      <vt:lpstr>敏捷測試與傳統測試</vt:lpstr>
      <vt:lpstr>敏捷測試的好處</vt:lpstr>
      <vt:lpstr>敏捷測試的關鍵原則 (I)</vt:lpstr>
      <vt:lpstr>敏捷測試的關鍵原則 (II)</vt:lpstr>
      <vt:lpstr>雲端的測試實踐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CHANG</dc:creator>
  <cp:lastModifiedBy>Cat CHANG</cp:lastModifiedBy>
  <cp:revision>3</cp:revision>
  <dcterms:created xsi:type="dcterms:W3CDTF">2025-04-03T13:10:43Z</dcterms:created>
  <dcterms:modified xsi:type="dcterms:W3CDTF">2025-04-04T07:40:09Z</dcterms:modified>
</cp:coreProperties>
</file>