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0B3F44-0582-4B1E-8F85-94355110D482}">
  <a:tblStyle styleId="{5D0B3F44-0582-4B1E-8F85-94355110D4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C80E66-794B-47E4-B0C3-06191B45A6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c12a1e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c12a1e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c12a1e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c12a1e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c12a1e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c12a1e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c12a1e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dc12a1e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dc12a1e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dc12a1e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c12a1e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c12a1e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c12a1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c12a1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Summary of Target variables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25" y="115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{5D0B3F44-0582-4B1E-8F85-94355110D482}</a:tableStyleId>
              </a:tblPr>
              <a:tblGrid>
                <a:gridCol w="570625"/>
                <a:gridCol w="891175"/>
                <a:gridCol w="891175"/>
                <a:gridCol w="861175"/>
                <a:gridCol w="897925"/>
                <a:gridCol w="866225"/>
                <a:gridCol w="847600"/>
                <a:gridCol w="1157250"/>
                <a:gridCol w="1036175"/>
                <a:gridCol w="501275"/>
              </a:tblGrid>
              <a:tr h="46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Metric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left_eye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_center_x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left_eye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_center_y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right_eye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_center_x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right_eye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_center_y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nose_tip_x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nose_tip_y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mouth_left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_corner_x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mouth_left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_corner_y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900"/>
                        <a:t>...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count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7039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7039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7036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7036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7049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7049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2269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2269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mean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66.359021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37.651234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30.306102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37.976943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48.374186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62.715884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63.285735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75.970714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std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3.448233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3.152926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3.083230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3.033621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4.280038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5.720567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4.079063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4.579724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min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22.763345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1.616512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0.686592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4.091264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12.944699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17.932414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22.923362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57.023258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25%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65.082895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35.900451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28.783339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36.327681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46.602370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59.292697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61.257143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72.875707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50%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66.497566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37.528055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30.251378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37.813273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48.424713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63.451421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63.178286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75.778689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75%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68.024752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39.258449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31.768334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39.566729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50.330437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66.492686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65.376243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78.879123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max</a:t>
                      </a:r>
                      <a:endParaRPr sz="900"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94.689280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80.502649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85.039381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81.270911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89.438592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95.935644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84.767123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94.673637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...</a:t>
                      </a:r>
                      <a:endParaRPr sz="900"/>
                    </a:p>
                  </a:txBody>
                  <a:tcPr marT="69850" marB="69850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do the predictors look like?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543275" y="118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{5D0B3F44-0582-4B1E-8F85-94355110D482}</a:tableStyleId>
              </a:tblPr>
              <a:tblGrid>
                <a:gridCol w="1357000"/>
                <a:gridCol w="4932025"/>
              </a:tblGrid>
              <a:tr h="3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Row number</a:t>
                      </a:r>
                      <a:endParaRPr b="1"/>
                    </a:p>
                  </a:txBody>
                  <a:tcPr marT="69850" marB="69850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Image (as string of 9216 (96x96) pixels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238 236 237 238 240 240 239 241 241 243 240 23...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219 215 204 196 204 211 212 200 180 168 178 19...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144 142 159 180 188 188 184 180 167 132 84 59 ...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2543263" y="322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{5D0B3F44-0582-4B1E-8F85-94355110D482}</a:tableStyleId>
              </a:tblPr>
              <a:tblGrid>
                <a:gridCol w="1357000"/>
                <a:gridCol w="4932025"/>
              </a:tblGrid>
              <a:tr h="4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Row number</a:t>
                      </a:r>
                      <a:endParaRPr b="1"/>
                    </a:p>
                  </a:txBody>
                  <a:tcPr marT="69850" marB="69850" marR="91425" marL="91425" anchor="ctr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Image (as string of 9216 (96x96) pixels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7046</a:t>
                      </a:r>
                      <a:endParaRPr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[[74, 74, 74, 78, 79, 79, 79, 81, 77, 78, 80, 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7047</a:t>
                      </a:r>
                      <a:endParaRPr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[[254, 254, 254, 254, 254, 238, 193, 145, 121,...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7048</a:t>
                      </a:r>
                      <a:endParaRPr/>
                    </a:p>
                  </a:txBody>
                  <a:tcPr marT="91425" marB="91425" marR="91425" marL="91425">
                    <a:lnL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[[53, 62, 67, 76, 86, 91, 97, 105, 105, 106, 1...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 rot="242954">
            <a:off x="325681" y="1638541"/>
            <a:ext cx="2153977" cy="384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Reshaping into an array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45800" y="1924100"/>
            <a:ext cx="2175843" cy="2372488"/>
          </a:xfrm>
          <a:custGeom>
            <a:rect b="b" l="l" r="r" t="t"/>
            <a:pathLst>
              <a:path extrusionOk="0" h="99340" w="91769">
                <a:moveTo>
                  <a:pt x="91769" y="5203"/>
                </a:moveTo>
                <a:cubicBezTo>
                  <a:pt x="76474" y="5598"/>
                  <a:pt x="0" y="-8118"/>
                  <a:pt x="0" y="7571"/>
                </a:cubicBezTo>
                <a:cubicBezTo>
                  <a:pt x="0" y="23261"/>
                  <a:pt x="76474" y="84045"/>
                  <a:pt x="91769" y="993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5"/>
          <p:cNvSpPr/>
          <p:nvPr/>
        </p:nvSpPr>
        <p:spPr>
          <a:xfrm>
            <a:off x="2035200" y="4000550"/>
            <a:ext cx="415350" cy="422225"/>
          </a:xfrm>
          <a:custGeom>
            <a:rect b="b" l="l" r="r" t="t"/>
            <a:pathLst>
              <a:path extrusionOk="0" h="16889" w="16614">
                <a:moveTo>
                  <a:pt x="10953" y="0"/>
                </a:moveTo>
                <a:cubicBezTo>
                  <a:pt x="11841" y="2763"/>
                  <a:pt x="18107" y="14802"/>
                  <a:pt x="16281" y="16578"/>
                </a:cubicBezTo>
                <a:cubicBezTo>
                  <a:pt x="14456" y="18354"/>
                  <a:pt x="2714" y="11644"/>
                  <a:pt x="0" y="106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dataset - visualized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125" y="832700"/>
            <a:ext cx="412575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Multilayer Perceptron learning curve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5" y="1170125"/>
            <a:ext cx="77140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Convolutional Neural Network learning curve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5" y="1192325"/>
            <a:ext cx="77140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CNN results visualized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475" y="1140525"/>
            <a:ext cx="5568350" cy="38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29450" y="1140525"/>
            <a:ext cx="20130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Predicted: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Actual: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comparison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11700" y="112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{A6C80E66-794B-47E4-B0C3-06191B45A657}</a:tableStyleId>
              </a:tblPr>
              <a:tblGrid>
                <a:gridCol w="3084125"/>
                <a:gridCol w="2561400"/>
                <a:gridCol w="2875075"/>
              </a:tblGrid>
              <a:tr h="4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Model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Test set RMSE (in pixels)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Computing time (in seconds)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2.585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177.50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2.974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525.88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Tuned 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2.676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Multilayer Perceptron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2.262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43.07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Convolutional 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2.067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597.56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CNN with Transfer 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