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7"/>
    <p:restoredTop sz="94690"/>
  </p:normalViewPr>
  <p:slideViewPr>
    <p:cSldViewPr snapToGrid="0" snapToObjects="1">
      <p:cViewPr>
        <p:scale>
          <a:sx n="130" d="100"/>
          <a:sy n="130" d="100"/>
        </p:scale>
        <p:origin x="-8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0BAA-7D65-C44D-9307-087DA10E1C1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1201C-F39B-5B4B-BC7F-985ACDFB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14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1201C-F39B-5B4B-BC7F-985ACDFB52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12BA-7255-F04E-8E93-8D273AFD527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FFFE-A84B-B243-A2E6-0D07C7AB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7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12BA-7255-F04E-8E93-8D273AFD527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FFFE-A84B-B243-A2E6-0D07C7AB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8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12BA-7255-F04E-8E93-8D273AFD527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FFFE-A84B-B243-A2E6-0D07C7AB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12BA-7255-F04E-8E93-8D273AFD527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FFFE-A84B-B243-A2E6-0D07C7AB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8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12BA-7255-F04E-8E93-8D273AFD527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FFFE-A84B-B243-A2E6-0D07C7AB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12BA-7255-F04E-8E93-8D273AFD527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FFFE-A84B-B243-A2E6-0D07C7AB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4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12BA-7255-F04E-8E93-8D273AFD527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FFFE-A84B-B243-A2E6-0D07C7AB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12BA-7255-F04E-8E93-8D273AFD527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FFFE-A84B-B243-A2E6-0D07C7AB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12BA-7255-F04E-8E93-8D273AFD527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FFFE-A84B-B243-A2E6-0D07C7AB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1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12BA-7255-F04E-8E93-8D273AFD527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FFFE-A84B-B243-A2E6-0D07C7AB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12BA-7255-F04E-8E93-8D273AFD527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FFFE-A84B-B243-A2E6-0D07C7AB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6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12BA-7255-F04E-8E93-8D273AFD527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FFFE-A84B-B243-A2E6-0D07C7AB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1EC09B-59A9-7343-8C28-D291C15D4078}"/>
              </a:ext>
            </a:extLst>
          </p:cNvPr>
          <p:cNvSpPr txBox="1"/>
          <p:nvPr/>
        </p:nvSpPr>
        <p:spPr>
          <a:xfrm>
            <a:off x="165722" y="3612744"/>
            <a:ext cx="2866448" cy="31085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Typography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b="1" dirty="0"/>
          </a:p>
          <a:p>
            <a:r>
              <a:rPr lang="en-US" sz="1200" dirty="0"/>
              <a:t>f[</a:t>
            </a:r>
            <a:r>
              <a:rPr lang="en-US" sz="1400" dirty="0"/>
              <a:t>1</a:t>
            </a:r>
            <a:r>
              <a:rPr lang="en-US" sz="1200" dirty="0"/>
              <a:t>-</a:t>
            </a:r>
            <a:r>
              <a:rPr lang="en-US" sz="1000" dirty="0"/>
              <a:t>7</a:t>
            </a:r>
            <a:r>
              <a:rPr lang="en-US" sz="1200" dirty="0"/>
              <a:t>] :: font size</a:t>
            </a:r>
          </a:p>
          <a:p>
            <a:r>
              <a:rPr lang="en-US" sz="1200" dirty="0"/>
              <a:t>measure[-[wide | narrow]]</a:t>
            </a:r>
          </a:p>
          <a:p>
            <a:r>
              <a:rPr lang="en-US" sz="1200" dirty="0"/>
              <a:t>indent</a:t>
            </a:r>
          </a:p>
          <a:p>
            <a:r>
              <a:rPr lang="en-US" sz="1200" dirty="0"/>
              <a:t>small-caps</a:t>
            </a:r>
          </a:p>
          <a:p>
            <a:r>
              <a:rPr lang="en-US" sz="1200" dirty="0"/>
              <a:t>truncate :: no wrap + …</a:t>
            </a:r>
          </a:p>
          <a:p>
            <a:r>
              <a:rPr lang="en-US" sz="1200" dirty="0" err="1"/>
              <a:t>lh</a:t>
            </a:r>
            <a:r>
              <a:rPr lang="en-US" sz="1200" dirty="0"/>
              <a:t>-[</a:t>
            </a:r>
            <a:r>
              <a:rPr lang="en-US" sz="1000" dirty="0"/>
              <a:t>solid</a:t>
            </a:r>
            <a:r>
              <a:rPr lang="en-US" sz="1200" dirty="0"/>
              <a:t> | title | </a:t>
            </a:r>
            <a:r>
              <a:rPr lang="en-US" sz="1400" dirty="0"/>
              <a:t>copy</a:t>
            </a:r>
            <a:r>
              <a:rPr lang="en-US" sz="1200" dirty="0"/>
              <a:t>] :: line height</a:t>
            </a:r>
          </a:p>
          <a:p>
            <a:r>
              <a:rPr lang="en-US" sz="1200" dirty="0"/>
              <a:t>tracked[-tight | mega] :: UC letter spacing</a:t>
            </a:r>
          </a:p>
          <a:p>
            <a:r>
              <a:rPr lang="en-US" sz="1200" dirty="0" err="1"/>
              <a:t>fw</a:t>
            </a:r>
            <a:r>
              <a:rPr lang="en-US" sz="1200" dirty="0"/>
              <a:t>[1-</a:t>
            </a:r>
            <a:r>
              <a:rPr lang="en-US" sz="1200" b="1" dirty="0"/>
              <a:t>9</a:t>
            </a:r>
            <a:r>
              <a:rPr lang="en-US" sz="1200" dirty="0"/>
              <a:t>] | normal | </a:t>
            </a:r>
            <a:r>
              <a:rPr lang="en-US" sz="1200" b="1" dirty="0"/>
              <a:t>b</a:t>
            </a:r>
            <a:r>
              <a:rPr lang="en-US" sz="1200" dirty="0"/>
              <a:t> :: font weight</a:t>
            </a:r>
          </a:p>
          <a:p>
            <a:r>
              <a:rPr lang="en-US" sz="1200" dirty="0"/>
              <a:t>fs-normal | </a:t>
            </a:r>
            <a:r>
              <a:rPr lang="en-US" sz="1200" i="1" dirty="0" err="1"/>
              <a:t>i</a:t>
            </a:r>
            <a:r>
              <a:rPr lang="en-US" sz="1200" dirty="0"/>
              <a:t> :: font style</a:t>
            </a:r>
          </a:p>
          <a:p>
            <a:r>
              <a:rPr lang="en-US" sz="1200" dirty="0"/>
              <a:t>v-[base | top | mid | </a:t>
            </a:r>
            <a:r>
              <a:rPr lang="en-US" sz="1200" dirty="0" err="1"/>
              <a:t>btm</a:t>
            </a:r>
            <a:r>
              <a:rPr lang="en-US" sz="1200" dirty="0"/>
              <a:t>] :: vert align</a:t>
            </a:r>
          </a:p>
          <a:p>
            <a:r>
              <a:rPr lang="en-US" sz="1200" dirty="0"/>
              <a:t>t[l | c | r | j] :: text justify</a:t>
            </a:r>
          </a:p>
          <a:p>
            <a:r>
              <a:rPr lang="en-US" sz="1200" dirty="0" err="1"/>
              <a:t>tt</a:t>
            </a:r>
            <a:r>
              <a:rPr lang="en-US" sz="1200" dirty="0"/>
              <a:t>[c | l | u | n] :: text transform</a:t>
            </a:r>
          </a:p>
          <a:p>
            <a:r>
              <a:rPr lang="en-US" sz="1200" dirty="0"/>
              <a:t>strike | underline | no-underline</a:t>
            </a:r>
          </a:p>
          <a:p>
            <a:r>
              <a:rPr lang="en-US" sz="1200" dirty="0" err="1"/>
              <a:t>nowrap</a:t>
            </a:r>
            <a:r>
              <a:rPr lang="en-US" sz="1200" dirty="0"/>
              <a:t> | </a:t>
            </a:r>
            <a:r>
              <a:rPr lang="en-US" sz="1200" dirty="0" err="1"/>
              <a:t>ws</a:t>
            </a:r>
            <a:r>
              <a:rPr lang="en-US" sz="1200" dirty="0"/>
              <a:t>-normal | pre :: white space</a:t>
            </a:r>
          </a:p>
          <a:p>
            <a:r>
              <a:rPr lang="en-US" sz="1200" dirty="0"/>
              <a:t>clip :: hidden but accessible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1F264-1F7D-0B46-BD3B-466AD374D31E}"/>
              </a:ext>
            </a:extLst>
          </p:cNvPr>
          <p:cNvSpPr txBox="1"/>
          <p:nvPr/>
        </p:nvSpPr>
        <p:spPr>
          <a:xfrm>
            <a:off x="3173348" y="6259622"/>
            <a:ext cx="4511620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thelas" panose="02000503000000020003" pitchFamily="2" charset="77"/>
              </a:rPr>
              <a:t>athelas</a:t>
            </a:r>
            <a:r>
              <a:rPr lang="en-US" sz="1200" dirty="0"/>
              <a:t> | </a:t>
            </a:r>
            <a:r>
              <a:rPr lang="en-US" sz="1200" dirty="0" err="1">
                <a:latin typeface="Georgia" panose="02040502050405020303" pitchFamily="18" charset="0"/>
              </a:rPr>
              <a:t>georgia</a:t>
            </a:r>
            <a:r>
              <a:rPr lang="en-US" sz="1200" dirty="0"/>
              <a:t> | </a:t>
            </a:r>
            <a:r>
              <a:rPr lang="en-US" sz="1200" dirty="0">
                <a:latin typeface="Times" pitchFamily="2" charset="0"/>
              </a:rPr>
              <a:t>times</a:t>
            </a:r>
            <a:r>
              <a:rPr lang="en-US" sz="1200" dirty="0"/>
              <a:t> | </a:t>
            </a:r>
            <a:r>
              <a:rPr lang="en-US" sz="1200" dirty="0" err="1">
                <a:latin typeface="Bodoni 72 Book" pitchFamily="2" charset="0"/>
              </a:rPr>
              <a:t>bodoni</a:t>
            </a:r>
            <a:r>
              <a:rPr lang="en-US" sz="1200" dirty="0"/>
              <a:t> | </a:t>
            </a:r>
            <a:r>
              <a:rPr lang="en-US" sz="1200" dirty="0" err="1">
                <a:latin typeface="Calisto MT" panose="02040603050505030304" pitchFamily="18" charset="77"/>
              </a:rPr>
              <a:t>calisto</a:t>
            </a:r>
            <a:r>
              <a:rPr lang="en-US" sz="1200" dirty="0"/>
              <a:t> | </a:t>
            </a:r>
            <a:r>
              <a:rPr lang="en-US" sz="1200" dirty="0" err="1">
                <a:latin typeface="Times" pitchFamily="2" charset="0"/>
              </a:rPr>
              <a:t>garamond</a:t>
            </a:r>
            <a:r>
              <a:rPr lang="en-US" sz="1200" dirty="0"/>
              <a:t> | </a:t>
            </a:r>
            <a:r>
              <a:rPr lang="en-US" sz="12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baskerville</a:t>
            </a:r>
            <a:endParaRPr lang="en-US" sz="12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1200" dirty="0" err="1">
                <a:latin typeface="Helvetica" pitchFamily="2" charset="0"/>
              </a:rPr>
              <a:t>helvetica</a:t>
            </a:r>
            <a:r>
              <a:rPr lang="en-US" sz="1200" dirty="0"/>
              <a:t> | </a:t>
            </a:r>
            <a:r>
              <a:rPr lang="en-US" sz="1200" dirty="0" err="1">
                <a:latin typeface="Avenir Book" panose="02000503020000020003" pitchFamily="2" charset="0"/>
              </a:rPr>
              <a:t>avenir</a:t>
            </a:r>
            <a:r>
              <a:rPr lang="en-US" sz="1200" dirty="0"/>
              <a:t>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1200" dirty="0"/>
              <a:t> | </a:t>
            </a:r>
            <a:r>
              <a:rPr lang="en-US" sz="1200" dirty="0">
                <a:latin typeface="Courier" pitchFamily="2" charset="0"/>
              </a:rPr>
              <a:t>courier</a:t>
            </a:r>
            <a:r>
              <a:rPr lang="en-US" sz="1200" dirty="0"/>
              <a:t>     [system-][serif | san-serif]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4674D-B1DC-0449-9C9C-EC0881900A17}"/>
              </a:ext>
            </a:extLst>
          </p:cNvPr>
          <p:cNvSpPr txBox="1"/>
          <p:nvPr/>
        </p:nvSpPr>
        <p:spPr>
          <a:xfrm>
            <a:off x="165722" y="1172735"/>
            <a:ext cx="2232437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Debug</a:t>
            </a:r>
          </a:p>
          <a:p>
            <a:r>
              <a:rPr lang="en-US" sz="1200" dirty="0"/>
              <a:t>debug :: outline elements in gold</a:t>
            </a:r>
          </a:p>
          <a:p>
            <a:r>
              <a:rPr lang="en-US" sz="1200" dirty="0"/>
              <a:t>debug-[white | black]</a:t>
            </a:r>
          </a:p>
          <a:p>
            <a:r>
              <a:rPr lang="en-US" sz="1200" dirty="0"/>
              <a:t>debug-grid[-16 | [-8 | -16]-solid]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04EC2-704D-C74F-9A26-95E4FCA83894}"/>
              </a:ext>
            </a:extLst>
          </p:cNvPr>
          <p:cNvSpPr txBox="1"/>
          <p:nvPr/>
        </p:nvSpPr>
        <p:spPr>
          <a:xfrm>
            <a:off x="165722" y="159380"/>
            <a:ext cx="2065861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*</a:t>
            </a:r>
            <a:r>
              <a:rPr lang="en-US" sz="1200" b="1" dirty="0"/>
              <a:t> @Media</a:t>
            </a:r>
          </a:p>
          <a:p>
            <a:r>
              <a:rPr lang="en-US" sz="1200" dirty="0"/>
              <a:t>-ns :: not small (min 30em)</a:t>
            </a:r>
          </a:p>
          <a:p>
            <a:r>
              <a:rPr lang="en-US" sz="1200" dirty="0"/>
              <a:t>-m :: medium (30em – 60em)</a:t>
            </a:r>
          </a:p>
          <a:p>
            <a:r>
              <a:rPr lang="en-US" sz="1200" dirty="0"/>
              <a:t>-l :: large (min 60em)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F9007-FCE7-064A-A27C-1A46E21E1C9E}"/>
              </a:ext>
            </a:extLst>
          </p:cNvPr>
          <p:cNvSpPr txBox="1"/>
          <p:nvPr/>
        </p:nvSpPr>
        <p:spPr>
          <a:xfrm>
            <a:off x="2622632" y="1156467"/>
            <a:ext cx="2350499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Grid</a:t>
            </a:r>
          </a:p>
          <a:p>
            <a:r>
              <a:rPr lang="en-US" sz="1200" dirty="0" err="1"/>
              <a:t>cf</a:t>
            </a:r>
            <a:r>
              <a:rPr lang="en-US" sz="1200" dirty="0"/>
              <a:t>[:[before | after]] :: </a:t>
            </a:r>
            <a:r>
              <a:rPr lang="en-US" sz="1200" dirty="0" err="1"/>
              <a:t>clearfix</a:t>
            </a:r>
            <a:endParaRPr lang="en-US" sz="1200" dirty="0"/>
          </a:p>
          <a:p>
            <a:r>
              <a:rPr lang="en-US" sz="1200" dirty="0"/>
              <a:t>f[l | r | n] :: float left/right/none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CAA65-1ED4-8D41-9571-85577BBE7625}"/>
              </a:ext>
            </a:extLst>
          </p:cNvPr>
          <p:cNvSpPr txBox="1"/>
          <p:nvPr/>
        </p:nvSpPr>
        <p:spPr>
          <a:xfrm>
            <a:off x="165722" y="2183799"/>
            <a:ext cx="3387443" cy="126188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Box Model</a:t>
            </a:r>
          </a:p>
          <a:p>
            <a:r>
              <a:rPr lang="en-US" sz="1200" dirty="0"/>
              <a:t>p[a | v | h | l | r | t | b][</a:t>
            </a:r>
            <a:r>
              <a:rPr lang="en-US" sz="1000" dirty="0"/>
              <a:t>0</a:t>
            </a:r>
            <a:r>
              <a:rPr lang="en-US" sz="1200" dirty="0"/>
              <a:t>-</a:t>
            </a:r>
            <a:r>
              <a:rPr lang="en-US" sz="1400" dirty="0"/>
              <a:t>7</a:t>
            </a:r>
            <a:r>
              <a:rPr lang="en-US" sz="1200" dirty="0"/>
              <a:t>] :: padding (0-16rem)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dirty="0"/>
          </a:p>
          <a:p>
            <a:r>
              <a:rPr lang="en-US" sz="1200" dirty="0"/>
              <a:t>m[a | v | h | l | r | t | b][</a:t>
            </a:r>
            <a:r>
              <a:rPr lang="en-US" sz="1000" dirty="0"/>
              <a:t>0</a:t>
            </a:r>
            <a:r>
              <a:rPr lang="en-US" sz="1200" dirty="0"/>
              <a:t>-</a:t>
            </a:r>
            <a:r>
              <a:rPr lang="en-US" sz="1400" dirty="0"/>
              <a:t>7</a:t>
            </a:r>
            <a:r>
              <a:rPr lang="en-US" sz="1200" dirty="0"/>
              <a:t>] :: margin (0-16rem)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dirty="0"/>
          </a:p>
          <a:p>
            <a:r>
              <a:rPr lang="en-US" sz="1200" dirty="0"/>
              <a:t>center :: l/r margin auto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dirty="0"/>
          </a:p>
          <a:p>
            <a:r>
              <a:rPr lang="en-US" sz="1200" dirty="0"/>
              <a:t>m[l | r]-auto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dirty="0"/>
          </a:p>
          <a:p>
            <a:r>
              <a:rPr lang="en-US" sz="1200" dirty="0"/>
              <a:t>border-box :: generally the default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82A8E-EAA6-1246-9F7D-E6E921131CA0}"/>
              </a:ext>
            </a:extLst>
          </p:cNvPr>
          <p:cNvSpPr txBox="1"/>
          <p:nvPr/>
        </p:nvSpPr>
        <p:spPr>
          <a:xfrm>
            <a:off x="2418289" y="159379"/>
            <a:ext cx="2554842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Display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b="1" dirty="0"/>
          </a:p>
          <a:p>
            <a:r>
              <a:rPr lang="en-US" sz="1200" dirty="0"/>
              <a:t>d[n | </a:t>
            </a:r>
            <a:r>
              <a:rPr lang="en-US" sz="1200" dirty="0" err="1"/>
              <a:t>i</a:t>
            </a:r>
            <a:r>
              <a:rPr lang="en-US" sz="1200" dirty="0"/>
              <a:t> | b | </a:t>
            </a:r>
            <a:r>
              <a:rPr lang="en-US" sz="1200" dirty="0" err="1"/>
              <a:t>ib</a:t>
            </a:r>
            <a:r>
              <a:rPr lang="en-US" sz="1200" dirty="0"/>
              <a:t>] :: none/inline/block/…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d[t | it] :: table/inline table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dt[c | [row | column [-group]]]:: cell …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F87A1-ED49-BA45-B06B-8CC962337EF3}"/>
              </a:ext>
            </a:extLst>
          </p:cNvPr>
          <p:cNvSpPr txBox="1"/>
          <p:nvPr/>
        </p:nvSpPr>
        <p:spPr>
          <a:xfrm>
            <a:off x="5162318" y="159380"/>
            <a:ext cx="2866448" cy="14465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Widths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w[</a:t>
            </a:r>
            <a:r>
              <a:rPr lang="en-US" sz="1000" dirty="0"/>
              <a:t>1</a:t>
            </a:r>
            <a:r>
              <a:rPr lang="en-US" sz="1200" dirty="0"/>
              <a:t>-</a:t>
            </a:r>
            <a:r>
              <a:rPr lang="en-US" sz="1400" dirty="0"/>
              <a:t>5</a:t>
            </a:r>
            <a:r>
              <a:rPr lang="en-US" sz="1200" dirty="0"/>
              <a:t>] :: 1-2-4-8-16rem width</a:t>
            </a:r>
          </a:p>
          <a:p>
            <a:r>
              <a:rPr lang="en-US" sz="1200" dirty="0"/>
              <a:t>w-[10-100 | 25 | 33 | 34 | 75] :: %</a:t>
            </a:r>
          </a:p>
          <a:p>
            <a:r>
              <a:rPr lang="en-US" sz="1200" dirty="0"/>
              <a:t>w-[third | two-thirds | auto]</a:t>
            </a:r>
          </a:p>
          <a:p>
            <a:r>
              <a:rPr lang="en-US" sz="1200" dirty="0"/>
              <a:t>mw[</a:t>
            </a:r>
            <a:r>
              <a:rPr lang="en-US" sz="1000" dirty="0"/>
              <a:t>1</a:t>
            </a:r>
            <a:r>
              <a:rPr lang="en-US" sz="1200" dirty="0"/>
              <a:t>-</a:t>
            </a:r>
            <a:r>
              <a:rPr lang="en-US" sz="1400" dirty="0"/>
              <a:t>9</a:t>
            </a:r>
            <a:r>
              <a:rPr lang="en-US" sz="1200" dirty="0"/>
              <a:t>] :: 1-2-4-8-16-32-48-64-96rem max</a:t>
            </a:r>
          </a:p>
          <a:p>
            <a:r>
              <a:rPr lang="en-US" sz="1200" dirty="0"/>
              <a:t>mw-100 :: 100%</a:t>
            </a:r>
          </a:p>
          <a:p>
            <a:r>
              <a:rPr lang="en-US" sz="1200" dirty="0"/>
              <a:t>mw-none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5804F-C028-C044-9760-474116E1E52B}"/>
              </a:ext>
            </a:extLst>
          </p:cNvPr>
          <p:cNvSpPr txBox="1"/>
          <p:nvPr/>
        </p:nvSpPr>
        <p:spPr>
          <a:xfrm>
            <a:off x="3760400" y="1918240"/>
            <a:ext cx="3829964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Flexbox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flex | inline-flex :: must always use one of these</a:t>
            </a:r>
          </a:p>
          <a:p>
            <a:r>
              <a:rPr lang="en-US" sz="1200" dirty="0"/>
              <a:t>flex-[none | [[row | column | wrap][-reverse]] | </a:t>
            </a:r>
            <a:r>
              <a:rPr lang="en-US" sz="1200" dirty="0" err="1"/>
              <a:t>nowrap</a:t>
            </a:r>
            <a:r>
              <a:rPr lang="en-US" sz="1200" dirty="0"/>
              <a:t>]</a:t>
            </a:r>
          </a:p>
          <a:p>
            <a:r>
              <a:rPr lang="en-US" sz="1200" dirty="0"/>
              <a:t>items-[start | end | center | baseline | stretch]</a:t>
            </a:r>
          </a:p>
          <a:p>
            <a:r>
              <a:rPr lang="en-US" sz="1200" dirty="0"/>
              <a:t>self-[start | end | center | baseline | stretch]</a:t>
            </a:r>
          </a:p>
          <a:p>
            <a:r>
              <a:rPr lang="en-US" sz="1200" dirty="0"/>
              <a:t>justify-[start | end | center | between | around]</a:t>
            </a:r>
          </a:p>
          <a:p>
            <a:r>
              <a:rPr lang="en-US" sz="1200" dirty="0"/>
              <a:t>content-[start | end | center | between | around | stretch]</a:t>
            </a:r>
          </a:p>
          <a:p>
            <a:r>
              <a:rPr lang="en-US" sz="1200" dirty="0"/>
              <a:t>order-[0-8 | last]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01A742-5888-7C4C-B415-EDB20C5EBD9F}"/>
              </a:ext>
            </a:extLst>
          </p:cNvPr>
          <p:cNvSpPr txBox="1"/>
          <p:nvPr/>
        </p:nvSpPr>
        <p:spPr>
          <a:xfrm>
            <a:off x="3173348" y="3614519"/>
            <a:ext cx="3691742" cy="14157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Heights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h[</a:t>
            </a:r>
            <a:r>
              <a:rPr lang="en-US" sz="1000" dirty="0"/>
              <a:t>1</a:t>
            </a:r>
            <a:r>
              <a:rPr lang="en-US" sz="1200" dirty="0"/>
              <a:t>-</a:t>
            </a:r>
            <a:r>
              <a:rPr lang="en-US" sz="1400" dirty="0"/>
              <a:t>5</a:t>
            </a:r>
            <a:r>
              <a:rPr lang="en-US" sz="1200" dirty="0"/>
              <a:t>] :: 1-2-4-8-16rem height</a:t>
            </a:r>
          </a:p>
          <a:p>
            <a:r>
              <a:rPr lang="en-US" sz="1200" dirty="0"/>
              <a:t>h-[25 | 50 | 75 | 100] :: % in parent with declared height</a:t>
            </a:r>
          </a:p>
          <a:p>
            <a:r>
              <a:rPr lang="en-US" sz="1200" dirty="0"/>
              <a:t>min-h-100 :: min height 100%</a:t>
            </a:r>
          </a:p>
          <a:p>
            <a:r>
              <a:rPr lang="en-US" sz="1200" dirty="0" err="1"/>
              <a:t>vh</a:t>
            </a:r>
            <a:r>
              <a:rPr lang="en-US" sz="1200" dirty="0"/>
              <a:t>-[25 | 50 | 75 | 100] :: % screen height</a:t>
            </a:r>
          </a:p>
          <a:p>
            <a:r>
              <a:rPr lang="en-US" sz="1200" dirty="0"/>
              <a:t>min-vh-100 :: min screen height 100%</a:t>
            </a:r>
          </a:p>
          <a:p>
            <a:r>
              <a:rPr lang="en-US" sz="1200" dirty="0"/>
              <a:t>h-[auto | inherit] :: auto/inherit height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B46D0-ED9B-7F4F-9710-63B2E0B3DE34}"/>
              </a:ext>
            </a:extLst>
          </p:cNvPr>
          <p:cNvSpPr txBox="1"/>
          <p:nvPr/>
        </p:nvSpPr>
        <p:spPr>
          <a:xfrm>
            <a:off x="6997526" y="3813332"/>
            <a:ext cx="2606305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Position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b="1" dirty="0"/>
          </a:p>
          <a:p>
            <a:r>
              <a:rPr lang="en-US" sz="1200" dirty="0"/>
              <a:t>static</a:t>
            </a:r>
          </a:p>
          <a:p>
            <a:r>
              <a:rPr lang="en-US" sz="1200" dirty="0"/>
              <a:t>relative</a:t>
            </a:r>
          </a:p>
          <a:p>
            <a:r>
              <a:rPr lang="en-US" sz="1200" dirty="0"/>
              <a:t>absolute[--fill]</a:t>
            </a:r>
          </a:p>
          <a:p>
            <a:r>
              <a:rPr lang="en-US" sz="1200" dirty="0"/>
              <a:t>fixed</a:t>
            </a:r>
          </a:p>
          <a:p>
            <a:r>
              <a:rPr lang="en-US" sz="1200" dirty="0"/>
              <a:t>[top | right | bottom | left]-[0-2] :: rem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9ADCD-D247-2144-A5A0-34E712626D6F}"/>
              </a:ext>
            </a:extLst>
          </p:cNvPr>
          <p:cNvSpPr txBox="1"/>
          <p:nvPr/>
        </p:nvSpPr>
        <p:spPr>
          <a:xfrm>
            <a:off x="8235595" y="159380"/>
            <a:ext cx="1368236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Hover and Focus</a:t>
            </a:r>
          </a:p>
          <a:p>
            <a:r>
              <a:rPr lang="en-US" sz="1200" dirty="0"/>
              <a:t>dim :: to opacity .5</a:t>
            </a:r>
          </a:p>
          <a:p>
            <a:r>
              <a:rPr lang="en-US" sz="1200" dirty="0"/>
              <a:t>glow :: to opacity 1</a:t>
            </a:r>
          </a:p>
          <a:p>
            <a:r>
              <a:rPr lang="en-US" sz="1200" dirty="0"/>
              <a:t>hide-child / child</a:t>
            </a:r>
          </a:p>
          <a:p>
            <a:r>
              <a:rPr lang="en-US" sz="1200" dirty="0"/>
              <a:t>underline-hover</a:t>
            </a:r>
          </a:p>
          <a:p>
            <a:r>
              <a:rPr lang="en-US" sz="1200" dirty="0"/>
              <a:t>grow :: 1.05%</a:t>
            </a:r>
          </a:p>
          <a:p>
            <a:r>
              <a:rPr lang="en-US" sz="1200" dirty="0"/>
              <a:t>pointer</a:t>
            </a:r>
          </a:p>
          <a:p>
            <a:r>
              <a:rPr lang="en-US" sz="1200" dirty="0"/>
              <a:t>shadow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663899-7429-4745-808F-81E11905C9C4}"/>
              </a:ext>
            </a:extLst>
          </p:cNvPr>
          <p:cNvSpPr txBox="1"/>
          <p:nvPr/>
        </p:nvSpPr>
        <p:spPr>
          <a:xfrm>
            <a:off x="3173348" y="5149496"/>
            <a:ext cx="1910314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Other</a:t>
            </a:r>
          </a:p>
          <a:p>
            <a:r>
              <a:rPr lang="en-US" sz="1200" dirty="0"/>
              <a:t>link :: remove link underline</a:t>
            </a:r>
          </a:p>
          <a:p>
            <a:r>
              <a:rPr lang="en-US" sz="1200" dirty="0"/>
              <a:t>list :: remove list bullets</a:t>
            </a:r>
          </a:p>
          <a:p>
            <a:r>
              <a:rPr lang="en-US" sz="1200" dirty="0"/>
              <a:t>input-reset</a:t>
            </a:r>
          </a:p>
          <a:p>
            <a:r>
              <a:rPr lang="en-US" sz="1200" dirty="0"/>
              <a:t>button-reset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99DC34-C72D-7448-9897-BED138075FF0}"/>
              </a:ext>
            </a:extLst>
          </p:cNvPr>
          <p:cNvSpPr txBox="1"/>
          <p:nvPr/>
        </p:nvSpPr>
        <p:spPr>
          <a:xfrm>
            <a:off x="5248804" y="5148843"/>
            <a:ext cx="2478820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Tables</a:t>
            </a:r>
          </a:p>
          <a:p>
            <a:r>
              <a:rPr lang="en-US" sz="1200" dirty="0"/>
              <a:t>collapse :: border collapse</a:t>
            </a:r>
          </a:p>
          <a:p>
            <a:r>
              <a:rPr lang="en-US" sz="1200" dirty="0"/>
              <a:t>striped--</a:t>
            </a:r>
            <a:r>
              <a:rPr lang="en-US" sz="1200" dirty="0" err="1"/>
              <a:t>light-silver:nth-child</a:t>
            </a:r>
            <a:r>
              <a:rPr lang="en-US" sz="1200" dirty="0"/>
              <a:t>(odd)</a:t>
            </a:r>
          </a:p>
          <a:p>
            <a:r>
              <a:rPr lang="en-US" sz="1200" dirty="0"/>
              <a:t>stripe-[light | dark]:nth-child(odd)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853422-C300-6E4A-A097-36C17709C09C}"/>
              </a:ext>
            </a:extLst>
          </p:cNvPr>
          <p:cNvSpPr txBox="1"/>
          <p:nvPr/>
        </p:nvSpPr>
        <p:spPr>
          <a:xfrm>
            <a:off x="7850110" y="5154427"/>
            <a:ext cx="1753721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Opacity</a:t>
            </a:r>
          </a:p>
          <a:p>
            <a:r>
              <a:rPr lang="en-US" sz="1200" dirty="0"/>
              <a:t>o-[0 | 025 | 05 | 10-100]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B4C145-64DE-5740-8412-B52030F082D8}"/>
              </a:ext>
            </a:extLst>
          </p:cNvPr>
          <p:cNvSpPr txBox="1"/>
          <p:nvPr/>
        </p:nvSpPr>
        <p:spPr>
          <a:xfrm>
            <a:off x="7797599" y="2656903"/>
            <a:ext cx="1806232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Outlines and Shadows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b="1" dirty="0"/>
          </a:p>
          <a:p>
            <a:r>
              <a:rPr lang="en-US" sz="1200" dirty="0"/>
              <a:t>outline</a:t>
            </a:r>
          </a:p>
          <a:p>
            <a:r>
              <a:rPr lang="en-US" sz="1200" dirty="0"/>
              <a:t>outline-transparent</a:t>
            </a:r>
          </a:p>
          <a:p>
            <a:r>
              <a:rPr lang="en-US" sz="1200" dirty="0"/>
              <a:t>outline-0</a:t>
            </a:r>
          </a:p>
          <a:p>
            <a:r>
              <a:rPr lang="en-US" sz="1200" dirty="0"/>
              <a:t>shadow-[1-5]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370F18-6B4D-F941-B530-3323E359E2F1}"/>
              </a:ext>
            </a:extLst>
          </p:cNvPr>
          <p:cNvSpPr/>
          <p:nvPr/>
        </p:nvSpPr>
        <p:spPr>
          <a:xfrm>
            <a:off x="7850110" y="5760898"/>
            <a:ext cx="1753721" cy="96038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Tachyons Cheat Sheet</a:t>
            </a:r>
            <a:br>
              <a:rPr lang="en-US" sz="2400" dirty="0"/>
            </a:br>
            <a:r>
              <a:rPr lang="en-US" sz="1100" dirty="0"/>
              <a:t>v4.10.0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CEE1A2-FA70-9246-ABFE-7A09E0198115}"/>
              </a:ext>
            </a:extLst>
          </p:cNvPr>
          <p:cNvSpPr txBox="1"/>
          <p:nvPr/>
        </p:nvSpPr>
        <p:spPr>
          <a:xfrm>
            <a:off x="7797597" y="1864222"/>
            <a:ext cx="180623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Z-Index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b="1" dirty="0"/>
          </a:p>
          <a:p>
            <a:r>
              <a:rPr lang="en-US" sz="1200" dirty="0"/>
              <a:t>z-[0-5 | 999 | 9999 | max | inherit | initial | unset]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A57E3-0362-DC48-BA83-015CA756D83F}"/>
              </a:ext>
            </a:extLst>
          </p:cNvPr>
          <p:cNvSpPr txBox="1"/>
          <p:nvPr/>
        </p:nvSpPr>
        <p:spPr>
          <a:xfrm>
            <a:off x="8338929" y="6688788"/>
            <a:ext cx="1372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CC0    Scott V. Kissinger 2019</a:t>
            </a:r>
          </a:p>
        </p:txBody>
      </p:sp>
    </p:spTree>
    <p:extLst>
      <p:ext uri="{BB962C8B-B14F-4D97-AF65-F5344CB8AC3E}">
        <p14:creationId xmlns:p14="http://schemas.microsoft.com/office/powerpoint/2010/main" val="294417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333BC-5DFE-D843-8482-7A109CB04280}"/>
              </a:ext>
            </a:extLst>
          </p:cNvPr>
          <p:cNvSpPr txBox="1"/>
          <p:nvPr/>
        </p:nvSpPr>
        <p:spPr>
          <a:xfrm>
            <a:off x="162320" y="2286000"/>
            <a:ext cx="1526746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1200" b="1" dirty="0"/>
              <a:t>Text Colors</a:t>
            </a:r>
          </a:p>
          <a:p>
            <a:r>
              <a:rPr lang="en-US" sz="1200" dirty="0"/>
              <a:t>color-inherit</a:t>
            </a:r>
          </a:p>
          <a:p>
            <a:r>
              <a:rPr lang="en-US" sz="1200" dirty="0"/>
              <a:t>black-[05 | 10-90]</a:t>
            </a:r>
          </a:p>
          <a:p>
            <a:r>
              <a:rPr lang="en-US" sz="1200" dirty="0"/>
              <a:t>white-[10-90]</a:t>
            </a:r>
          </a:p>
          <a:p>
            <a:r>
              <a:rPr lang="en-US" sz="1200" dirty="0"/>
              <a:t>[colors to right]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F3E79-B86E-3844-AC88-4B3B243CDCF5}"/>
              </a:ext>
            </a:extLst>
          </p:cNvPr>
          <p:cNvSpPr txBox="1"/>
          <p:nvPr/>
        </p:nvSpPr>
        <p:spPr>
          <a:xfrm>
            <a:off x="162320" y="3648787"/>
            <a:ext cx="1526746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1200" b="1" dirty="0"/>
              <a:t>Background Colors</a:t>
            </a:r>
          </a:p>
          <a:p>
            <a:r>
              <a:rPr lang="en-US" sz="1200" dirty="0" err="1"/>
              <a:t>bg</a:t>
            </a:r>
            <a:r>
              <a:rPr lang="en-US" sz="1200" dirty="0"/>
              <a:t>-inherit</a:t>
            </a:r>
          </a:p>
          <a:p>
            <a:r>
              <a:rPr lang="en-US" sz="1200" dirty="0" err="1"/>
              <a:t>bg</a:t>
            </a:r>
            <a:r>
              <a:rPr lang="en-US" sz="1200" dirty="0"/>
              <a:t>-black-[05 | 10-90]</a:t>
            </a:r>
          </a:p>
          <a:p>
            <a:r>
              <a:rPr lang="en-US" sz="1200" dirty="0" err="1"/>
              <a:t>bg</a:t>
            </a:r>
            <a:r>
              <a:rPr lang="en-US" sz="1200" dirty="0"/>
              <a:t>-white-[10-90]</a:t>
            </a:r>
          </a:p>
          <a:p>
            <a:r>
              <a:rPr lang="en-US" sz="1200" dirty="0" err="1"/>
              <a:t>bg</a:t>
            </a:r>
            <a:r>
              <a:rPr lang="en-US" sz="1200" dirty="0"/>
              <a:t>-transparent</a:t>
            </a:r>
          </a:p>
          <a:p>
            <a:r>
              <a:rPr lang="en-US" sz="1200" dirty="0" err="1"/>
              <a:t>bg</a:t>
            </a:r>
            <a:r>
              <a:rPr lang="en-US" sz="1200" dirty="0"/>
              <a:t>-[colors to right]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DE502-4DFB-3045-8020-4B21DC45A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768" y="2286000"/>
            <a:ext cx="7827912" cy="436536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85780-82E5-2A4A-9A02-07B2449F13BF}"/>
              </a:ext>
            </a:extLst>
          </p:cNvPr>
          <p:cNvSpPr txBox="1"/>
          <p:nvPr/>
        </p:nvSpPr>
        <p:spPr>
          <a:xfrm>
            <a:off x="162320" y="5196240"/>
            <a:ext cx="1526746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1200" b="1" dirty="0"/>
              <a:t>Border Colors</a:t>
            </a:r>
          </a:p>
          <a:p>
            <a:r>
              <a:rPr lang="en-US" sz="1200" dirty="0"/>
              <a:t>b--[colors to right]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D16ED-5D2B-AF41-88DE-0E777A721FB9}"/>
              </a:ext>
            </a:extLst>
          </p:cNvPr>
          <p:cNvSpPr txBox="1"/>
          <p:nvPr/>
        </p:nvSpPr>
        <p:spPr>
          <a:xfrm>
            <a:off x="162320" y="6005030"/>
            <a:ext cx="152674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1200" b="1" dirty="0"/>
              <a:t>Link Colors</a:t>
            </a:r>
          </a:p>
          <a:p>
            <a:r>
              <a:rPr lang="en-US" sz="1200" dirty="0"/>
              <a:t>&lt;a class="[colors to right] …&gt;&lt;/a&gt;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47E57-9C91-B642-B573-B1B6FF7CB759}"/>
              </a:ext>
            </a:extLst>
          </p:cNvPr>
          <p:cNvSpPr txBox="1"/>
          <p:nvPr/>
        </p:nvSpPr>
        <p:spPr>
          <a:xfrm>
            <a:off x="162320" y="206639"/>
            <a:ext cx="2531012" cy="14465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Borders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err="1"/>
              <a:t>bw</a:t>
            </a:r>
            <a:r>
              <a:rPr lang="en-US" sz="1200" dirty="0"/>
              <a:t>[</a:t>
            </a:r>
            <a:r>
              <a:rPr lang="en-US" sz="1000" dirty="0"/>
              <a:t>0</a:t>
            </a:r>
            <a:r>
              <a:rPr lang="en-US" sz="1200" dirty="0"/>
              <a:t>-</a:t>
            </a:r>
            <a:r>
              <a:rPr lang="en-US" sz="1400" dirty="0"/>
              <a:t>5</a:t>
            </a:r>
            <a:r>
              <a:rPr lang="en-US" sz="1200" dirty="0"/>
              <a:t>] :: 0-.125-.25-.5-1-2rem width</a:t>
            </a:r>
          </a:p>
          <a:p>
            <a:r>
              <a:rPr lang="en-US" sz="1200" dirty="0"/>
              <a:t>b[t | r | b | l]-0 :: reset border</a:t>
            </a:r>
          </a:p>
          <a:p>
            <a:r>
              <a:rPr lang="en-US" sz="1200" dirty="0" err="1"/>
              <a:t>br</a:t>
            </a:r>
            <a:r>
              <a:rPr lang="en-US" sz="1200" dirty="0"/>
              <a:t>[</a:t>
            </a:r>
            <a:r>
              <a:rPr lang="en-US" sz="1000" dirty="0"/>
              <a:t>0</a:t>
            </a:r>
            <a:r>
              <a:rPr lang="en-US" sz="1200" dirty="0"/>
              <a:t>-</a:t>
            </a:r>
            <a:r>
              <a:rPr lang="en-US" sz="1400" dirty="0"/>
              <a:t>4</a:t>
            </a:r>
            <a:r>
              <a:rPr lang="en-US" sz="1200" dirty="0"/>
              <a:t>] :: 0-.125-.25-.5-1rem radius</a:t>
            </a:r>
          </a:p>
          <a:p>
            <a:r>
              <a:rPr lang="en-US" sz="1200" dirty="0" err="1"/>
              <a:t>br</a:t>
            </a:r>
            <a:r>
              <a:rPr lang="en-US" sz="1200" dirty="0"/>
              <a:t>-[100 | pill] :: 100% or pill</a:t>
            </a:r>
          </a:p>
          <a:p>
            <a:r>
              <a:rPr lang="en-US" sz="1200" dirty="0" err="1"/>
              <a:t>br</a:t>
            </a:r>
            <a:r>
              <a:rPr lang="en-US" sz="1200" dirty="0"/>
              <a:t>--[top | right | bottom | left]</a:t>
            </a:r>
          </a:p>
          <a:p>
            <a:r>
              <a:rPr lang="en-US" sz="1200" dirty="0"/>
              <a:t>b--[none | dotted | dashed | solid]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AD62D-ACCC-FF47-BD1A-F7973827642D}"/>
              </a:ext>
            </a:extLst>
          </p:cNvPr>
          <p:cNvSpPr txBox="1"/>
          <p:nvPr/>
        </p:nvSpPr>
        <p:spPr>
          <a:xfrm>
            <a:off x="2935371" y="206639"/>
            <a:ext cx="1806232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Background Position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b="1" dirty="0"/>
          </a:p>
          <a:p>
            <a:r>
              <a:rPr lang="en-US" sz="1200" dirty="0" err="1"/>
              <a:t>bg</a:t>
            </a:r>
            <a:r>
              <a:rPr lang="en-US" sz="1200" dirty="0"/>
              <a:t>-[center | top | right | bottom | left]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3FCEE3-F15F-1646-8CC5-9A2BC569BD4C}"/>
              </a:ext>
            </a:extLst>
          </p:cNvPr>
          <p:cNvSpPr txBox="1"/>
          <p:nvPr/>
        </p:nvSpPr>
        <p:spPr>
          <a:xfrm>
            <a:off x="4983642" y="206639"/>
            <a:ext cx="198698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Background Image Size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b="1" dirty="0"/>
          </a:p>
          <a:p>
            <a:r>
              <a:rPr lang="en-US" sz="1200" dirty="0"/>
              <a:t>contain :: show entire image</a:t>
            </a:r>
          </a:p>
          <a:p>
            <a:r>
              <a:rPr lang="en-US" sz="1200" dirty="0"/>
              <a:t>cover :: cover entire element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3AB191-2943-B04E-B62C-0B1832E042E4}"/>
              </a:ext>
            </a:extLst>
          </p:cNvPr>
          <p:cNvSpPr txBox="1"/>
          <p:nvPr/>
        </p:nvSpPr>
        <p:spPr>
          <a:xfrm>
            <a:off x="7212668" y="206639"/>
            <a:ext cx="2531012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Overflows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overflow-[visible | hidden | scroll | auto | -x-visible | -x-hidden | -x-scroll | -x-auto | -y-visible | -y-hidden | -y-scroll | -y-auto]</a:t>
            </a:r>
          </a:p>
          <a:p>
            <a:r>
              <a:rPr lang="en-US" sz="1200" dirty="0"/>
              <a:t>overflow-container :: adds y scroll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DF72EE-C761-ED42-BC0F-78D9EE37A7B2}"/>
              </a:ext>
            </a:extLst>
          </p:cNvPr>
          <p:cNvSpPr txBox="1"/>
          <p:nvPr/>
        </p:nvSpPr>
        <p:spPr>
          <a:xfrm>
            <a:off x="2935371" y="1006858"/>
            <a:ext cx="1806232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Rotations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rotate-[45 | 90 | 135 | 180 | 225 | 270 | 315]</a:t>
            </a:r>
          </a:p>
        </p:txBody>
      </p:sp>
    </p:spTree>
    <p:extLst>
      <p:ext uri="{BB962C8B-B14F-4D97-AF65-F5344CB8AC3E}">
        <p14:creationId xmlns:p14="http://schemas.microsoft.com/office/powerpoint/2010/main" val="61616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2205</TotalTime>
  <Words>883</Words>
  <Application>Microsoft Macintosh PowerPoint</Application>
  <PresentationFormat>A4 Paper (210x297 mm)</PresentationFormat>
  <Paragraphs>128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Arial</vt:lpstr>
      <vt:lpstr>Athelas</vt:lpstr>
      <vt:lpstr>Avenir Book</vt:lpstr>
      <vt:lpstr>Baskerville</vt:lpstr>
      <vt:lpstr>Bodoni 72 Book</vt:lpstr>
      <vt:lpstr>Calibri</vt:lpstr>
      <vt:lpstr>Calibri Light</vt:lpstr>
      <vt:lpstr>Calisto MT</vt:lpstr>
      <vt:lpstr>Consolas</vt:lpstr>
      <vt:lpstr>Courier</vt:lpstr>
      <vt:lpstr>Georgia</vt:lpstr>
      <vt:lpstr>Helvetica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Kissinger</dc:creator>
  <cp:lastModifiedBy>Scott Kissinger</cp:lastModifiedBy>
  <cp:revision>49</cp:revision>
  <cp:lastPrinted>2019-12-10T13:19:20Z</cp:lastPrinted>
  <dcterms:created xsi:type="dcterms:W3CDTF">2019-12-08T01:31:44Z</dcterms:created>
  <dcterms:modified xsi:type="dcterms:W3CDTF">2019-12-11T12:40:20Z</dcterms:modified>
</cp:coreProperties>
</file>