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  <p:sldMasterId id="2147483837" r:id="rId5"/>
  </p:sldMasterIdLst>
  <p:notesMasterIdLst>
    <p:notesMasterId r:id="rId34"/>
  </p:notesMasterIdLst>
  <p:handoutMasterIdLst>
    <p:handoutMasterId r:id="rId35"/>
  </p:handoutMasterIdLst>
  <p:sldIdLst>
    <p:sldId id="350" r:id="rId6"/>
    <p:sldId id="365" r:id="rId7"/>
    <p:sldId id="366" r:id="rId8"/>
    <p:sldId id="352" r:id="rId9"/>
    <p:sldId id="390" r:id="rId10"/>
    <p:sldId id="382" r:id="rId11"/>
    <p:sldId id="361" r:id="rId12"/>
    <p:sldId id="386" r:id="rId13"/>
    <p:sldId id="369" r:id="rId14"/>
    <p:sldId id="368" r:id="rId15"/>
    <p:sldId id="367" r:id="rId16"/>
    <p:sldId id="388" r:id="rId17"/>
    <p:sldId id="389" r:id="rId18"/>
    <p:sldId id="353" r:id="rId19"/>
    <p:sldId id="372" r:id="rId20"/>
    <p:sldId id="374" r:id="rId21"/>
    <p:sldId id="373" r:id="rId22"/>
    <p:sldId id="378" r:id="rId23"/>
    <p:sldId id="379" r:id="rId24"/>
    <p:sldId id="380" r:id="rId25"/>
    <p:sldId id="381" r:id="rId26"/>
    <p:sldId id="391" r:id="rId27"/>
    <p:sldId id="377" r:id="rId28"/>
    <p:sldId id="385" r:id="rId29"/>
    <p:sldId id="387" r:id="rId30"/>
    <p:sldId id="364" r:id="rId31"/>
    <p:sldId id="383" r:id="rId32"/>
    <p:sldId id="3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5226" autoAdjust="0"/>
  </p:normalViewPr>
  <p:slideViewPr>
    <p:cSldViewPr snapToGrid="0">
      <p:cViewPr varScale="1">
        <p:scale>
          <a:sx n="60" d="100"/>
          <a:sy n="60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6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12,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blaxmiprasanna16/Technical-Analysis-Screener_1--Moving-Averages/tree/main/Tecnical%20Analysis%20Screener_1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176" y="333375"/>
            <a:ext cx="8267700" cy="260985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 SCREENER_1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1275" y="4381501"/>
            <a:ext cx="5467350" cy="112139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By </a:t>
            </a:r>
          </a:p>
          <a:p>
            <a:r>
              <a:rPr lang="en-US" sz="2400" dirty="0">
                <a:latin typeface="+mj-lt"/>
              </a:rPr>
              <a:t>Group -7</a:t>
            </a:r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83F885-4A68-44CA-AC63-1F5D7B5B27C8}"/>
              </a:ext>
            </a:extLst>
          </p:cNvPr>
          <p:cNvSpPr txBox="1"/>
          <p:nvPr/>
        </p:nvSpPr>
        <p:spPr>
          <a:xfrm>
            <a:off x="339046" y="493160"/>
            <a:ext cx="799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High Level Design:</a:t>
            </a:r>
            <a:endParaRPr lang="en-IN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19C33-6EA7-4FBB-8249-A0A674C0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139491"/>
            <a:ext cx="12077700" cy="56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2F615B-3D65-4FBC-841D-6AF810A127A4}"/>
              </a:ext>
            </a:extLst>
          </p:cNvPr>
          <p:cNvSpPr txBox="1"/>
          <p:nvPr/>
        </p:nvSpPr>
        <p:spPr>
          <a:xfrm>
            <a:off x="334277" y="246949"/>
            <a:ext cx="67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6F44315-1FB4-443C-98FA-5444D0CC3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759291"/>
              </p:ext>
            </p:extLst>
          </p:nvPr>
        </p:nvGraphicFramePr>
        <p:xfrm>
          <a:off x="2686050" y="590551"/>
          <a:ext cx="8296275" cy="618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3" imgW="5728906" imgH="7693775" progId="Word.Document.12">
                  <p:embed/>
                </p:oleObj>
              </mc:Choice>
              <mc:Fallback>
                <p:oleObj name="Document" r:id="rId3" imgW="5728906" imgH="7693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6050" y="590551"/>
                        <a:ext cx="8296275" cy="6181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8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7E660-ED18-46E1-B7A9-0DA68C2E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94146"/>
            <a:ext cx="6661284" cy="86428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Moving Average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A5F3-FC3B-4C41-ADAD-9FAF9E3B7B82}"/>
              </a:ext>
            </a:extLst>
          </p:cNvPr>
          <p:cNvSpPr txBox="1"/>
          <p:nvPr/>
        </p:nvSpPr>
        <p:spPr>
          <a:xfrm>
            <a:off x="971550" y="2444817"/>
            <a:ext cx="10521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A simple moving average calculates the average of range of prices by the number of periods within that range.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A simple moving average is a technical indicator that can aid in determining if a stock price will continue or if it will reverse a bull or bear trend.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It is calculated by adding recent prices and then dividing that figure by the number of time periods in the calculation average.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328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7E660-ED18-46E1-B7A9-0DA68C2E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94146"/>
            <a:ext cx="6661284" cy="86428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Moving Average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EEB30-0914-4CE2-B0D4-EA3FFF7AA2A8}"/>
              </a:ext>
            </a:extLst>
          </p:cNvPr>
          <p:cNvSpPr txBox="1"/>
          <p:nvPr/>
        </p:nvSpPr>
        <p:spPr>
          <a:xfrm>
            <a:off x="971550" y="2223436"/>
            <a:ext cx="10559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exponential moving average is a type of moving average that places a greater weight and significance on the most recent data points.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exponentially weighted moving average reacts more significantly to recent price changes than a simple moving average.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all moving averages this technical indicator is used to produce buy and sell signals based on crossovers and divergences from the historical average.</a:t>
            </a:r>
          </a:p>
        </p:txBody>
      </p:sp>
    </p:spTree>
    <p:extLst>
      <p:ext uri="{BB962C8B-B14F-4D97-AF65-F5344CB8AC3E}">
        <p14:creationId xmlns:p14="http://schemas.microsoft.com/office/powerpoint/2010/main" val="374152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19075"/>
            <a:ext cx="4933950" cy="1270851"/>
          </a:xfrm>
        </p:spPr>
        <p:txBody>
          <a:bodyPr anchor="b"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by sector graph: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4942A0-0772-4B71-8978-79AB5694C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1550" y="2466975"/>
            <a:ext cx="4933950" cy="3276600"/>
          </a:xfrm>
          <a:prstGeom prst="rect">
            <a:avLst/>
          </a:prstGeom>
        </p:spPr>
      </p:pic>
      <p:pic>
        <p:nvPicPr>
          <p:cNvPr id="8" name="Chart Placeholder 7">
            <a:extLst>
              <a:ext uri="{FF2B5EF4-FFF2-40B4-BE49-F238E27FC236}">
                <a16:creationId xmlns:a16="http://schemas.microsoft.com/office/drawing/2014/main" id="{8A5866A0-4797-4043-BFC9-E7B9492B9CB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403699" y="2466975"/>
            <a:ext cx="5102501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6BAB-86D7-40A5-BB70-CF97C8D7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57152"/>
            <a:ext cx="5562600" cy="60007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0CE4BB-55DD-43E0-B9F6-610FC5608387}"/>
              </a:ext>
            </a:extLst>
          </p:cNvPr>
          <p:cNvSpPr/>
          <p:nvPr/>
        </p:nvSpPr>
        <p:spPr>
          <a:xfrm>
            <a:off x="5067301" y="171452"/>
            <a:ext cx="167640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43B214-01FD-4D39-B7F4-7984A060408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5905501" y="1219202"/>
            <a:ext cx="0" cy="3143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9989C-5256-452F-8EF9-F1A80E5E7DA1}"/>
              </a:ext>
            </a:extLst>
          </p:cNvPr>
          <p:cNvSpPr/>
          <p:nvPr/>
        </p:nvSpPr>
        <p:spPr>
          <a:xfrm>
            <a:off x="5191127" y="1524000"/>
            <a:ext cx="1428748" cy="609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Menu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3FC3D-4FF8-450D-9083-3DAFFFA2A857}"/>
              </a:ext>
            </a:extLst>
          </p:cNvPr>
          <p:cNvCxnSpPr>
            <a:cxnSpLocks/>
          </p:cNvCxnSpPr>
          <p:nvPr/>
        </p:nvCxnSpPr>
        <p:spPr>
          <a:xfrm>
            <a:off x="5905502" y="2133600"/>
            <a:ext cx="0" cy="285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429527-C628-4339-B56A-3D0FC9C5B4D0}"/>
              </a:ext>
            </a:extLst>
          </p:cNvPr>
          <p:cNvCxnSpPr/>
          <p:nvPr/>
        </p:nvCxnSpPr>
        <p:spPr>
          <a:xfrm>
            <a:off x="895353" y="3486150"/>
            <a:ext cx="981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46AAFF-5029-4D6C-89D7-F78C614105C0}"/>
              </a:ext>
            </a:extLst>
          </p:cNvPr>
          <p:cNvCxnSpPr/>
          <p:nvPr/>
        </p:nvCxnSpPr>
        <p:spPr>
          <a:xfrm>
            <a:off x="895353" y="3495675"/>
            <a:ext cx="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E1F6D1-5EC6-4127-908E-0CDA92887EF6}"/>
              </a:ext>
            </a:extLst>
          </p:cNvPr>
          <p:cNvCxnSpPr/>
          <p:nvPr/>
        </p:nvCxnSpPr>
        <p:spPr>
          <a:xfrm>
            <a:off x="4457700" y="3533775"/>
            <a:ext cx="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43A955-4BFE-44F6-B8ED-64AB5B3CE6E3}"/>
              </a:ext>
            </a:extLst>
          </p:cNvPr>
          <p:cNvCxnSpPr>
            <a:cxnSpLocks/>
          </p:cNvCxnSpPr>
          <p:nvPr/>
        </p:nvCxnSpPr>
        <p:spPr>
          <a:xfrm>
            <a:off x="7600950" y="3533775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360994-CAC8-437B-8880-5E5E2CC060AD}"/>
              </a:ext>
            </a:extLst>
          </p:cNvPr>
          <p:cNvCxnSpPr>
            <a:cxnSpLocks/>
          </p:cNvCxnSpPr>
          <p:nvPr/>
        </p:nvCxnSpPr>
        <p:spPr>
          <a:xfrm>
            <a:off x="10696582" y="3495675"/>
            <a:ext cx="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04ADD75-3BA0-4571-B4B7-389B35088A38}"/>
              </a:ext>
            </a:extLst>
          </p:cNvPr>
          <p:cNvSpPr/>
          <p:nvPr/>
        </p:nvSpPr>
        <p:spPr>
          <a:xfrm>
            <a:off x="209544" y="4019570"/>
            <a:ext cx="2914647" cy="26003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Create</a:t>
            </a:r>
          </a:p>
          <a:p>
            <a:r>
              <a:rPr lang="en-IN" dirty="0">
                <a:solidFill>
                  <a:schemeClr val="bg1"/>
                </a:solidFill>
              </a:rPr>
              <a:t>Stock details</a:t>
            </a:r>
          </a:p>
          <a:p>
            <a:r>
              <a:rPr lang="en-IN" dirty="0">
                <a:solidFill>
                  <a:schemeClr val="bg1"/>
                </a:solidFill>
              </a:rPr>
              <a:t>Such as stock id,</a:t>
            </a:r>
          </a:p>
          <a:p>
            <a:r>
              <a:rPr lang="en-IN" dirty="0">
                <a:solidFill>
                  <a:schemeClr val="bg1"/>
                </a:solidFill>
              </a:rPr>
              <a:t>Stock name, stock open,</a:t>
            </a:r>
          </a:p>
          <a:p>
            <a:r>
              <a:rPr lang="en-IN" dirty="0">
                <a:solidFill>
                  <a:schemeClr val="bg1"/>
                </a:solidFill>
              </a:rPr>
              <a:t>Stock high, stock low and stock volume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159816-6301-4F5F-B02D-8B31B724A692}"/>
              </a:ext>
            </a:extLst>
          </p:cNvPr>
          <p:cNvSpPr/>
          <p:nvPr/>
        </p:nvSpPr>
        <p:spPr>
          <a:xfrm>
            <a:off x="3400424" y="4048125"/>
            <a:ext cx="2876541" cy="25717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Append and Update</a:t>
            </a:r>
          </a:p>
          <a:p>
            <a:r>
              <a:rPr lang="en-IN" dirty="0">
                <a:solidFill>
                  <a:schemeClr val="bg1"/>
                </a:solidFill>
              </a:rPr>
              <a:t>Stock details </a:t>
            </a:r>
            <a:r>
              <a:rPr lang="en-IN" dirty="0" err="1">
                <a:solidFill>
                  <a:schemeClr val="bg1"/>
                </a:solidFill>
              </a:rPr>
              <a:t>upto</a:t>
            </a:r>
            <a:r>
              <a:rPr lang="en-IN" dirty="0">
                <a:solidFill>
                  <a:schemeClr val="bg1"/>
                </a:solidFill>
              </a:rPr>
              <a:t> 20 stocks</a:t>
            </a:r>
          </a:p>
          <a:p>
            <a:r>
              <a:rPr lang="en-IN" dirty="0">
                <a:solidFill>
                  <a:schemeClr val="bg1"/>
                </a:solidFill>
              </a:rPr>
              <a:t>And display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760EF-7AC8-4C3C-BA62-1E49813F20F2}"/>
              </a:ext>
            </a:extLst>
          </p:cNvPr>
          <p:cNvSpPr/>
          <p:nvPr/>
        </p:nvSpPr>
        <p:spPr>
          <a:xfrm>
            <a:off x="6553198" y="4114821"/>
            <a:ext cx="2733670" cy="2571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Analysing the algorithm based on moving averages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398A8F-A052-4CB1-B5D9-01BC71DBC4C6}"/>
              </a:ext>
            </a:extLst>
          </p:cNvPr>
          <p:cNvSpPr/>
          <p:nvPr/>
        </p:nvSpPr>
        <p:spPr>
          <a:xfrm>
            <a:off x="9563103" y="4048125"/>
            <a:ext cx="2419348" cy="26003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Recommend to buy /sell of stocks based on algorithm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26CF29-D0C7-4497-9AA1-786BBE7E09A3}"/>
              </a:ext>
            </a:extLst>
          </p:cNvPr>
          <p:cNvSpPr/>
          <p:nvPr/>
        </p:nvSpPr>
        <p:spPr>
          <a:xfrm>
            <a:off x="5191128" y="2419348"/>
            <a:ext cx="1428747" cy="6095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ABD6-82BC-4D6C-A629-DF7F0445C2E9}"/>
              </a:ext>
            </a:extLst>
          </p:cNvPr>
          <p:cNvCxnSpPr>
            <a:stCxn id="43" idx="2"/>
          </p:cNvCxnSpPr>
          <p:nvPr/>
        </p:nvCxnSpPr>
        <p:spPr>
          <a:xfrm>
            <a:off x="5905502" y="3028944"/>
            <a:ext cx="1" cy="457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46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EF9E5C-FCF2-4EC3-A23B-2EC6CBA078F9}"/>
              </a:ext>
            </a:extLst>
          </p:cNvPr>
          <p:cNvSpPr/>
          <p:nvPr/>
        </p:nvSpPr>
        <p:spPr>
          <a:xfrm>
            <a:off x="0" y="77002"/>
            <a:ext cx="12065000" cy="6780998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Coding And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4E7E5-1904-4826-9071-776BFD5B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8" y="1713803"/>
            <a:ext cx="7730398" cy="3103133"/>
          </a:xfrm>
          <a:prstGeom prst="roundRect">
            <a:avLst>
              <a:gd name="adj" fmla="val 132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5B173-5199-4C86-9395-86555C2FCBF0}"/>
              </a:ext>
            </a:extLst>
          </p:cNvPr>
          <p:cNvSpPr txBox="1"/>
          <p:nvPr/>
        </p:nvSpPr>
        <p:spPr>
          <a:xfrm>
            <a:off x="3147461" y="2882726"/>
            <a:ext cx="805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3.Coding and Executing</a:t>
            </a:r>
          </a:p>
        </p:txBody>
      </p:sp>
    </p:spTree>
    <p:extLst>
      <p:ext uri="{BB962C8B-B14F-4D97-AF65-F5344CB8AC3E}">
        <p14:creationId xmlns:p14="http://schemas.microsoft.com/office/powerpoint/2010/main" val="367995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EA73632D-04C8-483A-8A22-44C0F5AEDB8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B4AC62-BE54-49B3-A83A-E7542FE4B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5" b="48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EA73632D-04C8-483A-8A22-44C0F5AEDB8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837E90-0D8C-49BA-B78C-719E2BD78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1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EA73632D-04C8-483A-8A22-44C0F5AEDB8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A31C9EC-7DB8-497A-866A-40900AADB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7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13CCE7-A0BF-4086-AE88-245965F39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4960"/>
            <a:ext cx="6096000" cy="3619500"/>
          </a:xfrm>
          <a:prstGeom prst="rect">
            <a:avLst/>
          </a:prstGeom>
          <a:noFill/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E9B82196-32E6-AAFE-09FC-F8139199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436881"/>
            <a:ext cx="10821577" cy="105304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Group Members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2C18F37-1527-F474-4DEE-8156E9A16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Badagouni Laxmi Prasanna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Gorige Kavya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Jillellamudi Meghana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Bothsa Snehitha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Sri Pooja Hruthi</a:t>
            </a:r>
          </a:p>
        </p:txBody>
      </p:sp>
    </p:spTree>
    <p:extLst>
      <p:ext uri="{BB962C8B-B14F-4D97-AF65-F5344CB8AC3E}">
        <p14:creationId xmlns:p14="http://schemas.microsoft.com/office/powerpoint/2010/main" val="100815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EA73632D-04C8-483A-8A22-44C0F5AEDB8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DB4078-2E52-45B4-B504-CC70E3D3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07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9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EA73632D-04C8-483A-8A22-44C0F5AEDB8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E54DE4-B74D-4621-9FC8-EAE12BB88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13"/>
          <a:stretch/>
        </p:blipFill>
        <p:spPr>
          <a:xfrm>
            <a:off x="-39756" y="-69573"/>
            <a:ext cx="12231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6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95B4E84A-E980-48FC-8423-0D0E59AC349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6FE93D-6147-4822-879B-38E77B14D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0" r="56481" b="2283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7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EF9E5C-FCF2-4EC3-A23B-2EC6CBA078F9}"/>
              </a:ext>
            </a:extLst>
          </p:cNvPr>
          <p:cNvSpPr/>
          <p:nvPr/>
        </p:nvSpPr>
        <p:spPr>
          <a:xfrm>
            <a:off x="0" y="77002"/>
            <a:ext cx="12065000" cy="6780998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Coding And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4E7E5-1904-4826-9071-776BFD5B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88" y="1751903"/>
            <a:ext cx="7730398" cy="3103133"/>
          </a:xfrm>
          <a:prstGeom prst="roundRect">
            <a:avLst>
              <a:gd name="adj" fmla="val 132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5B173-5199-4C86-9395-86555C2FCBF0}"/>
              </a:ext>
            </a:extLst>
          </p:cNvPr>
          <p:cNvSpPr txBox="1"/>
          <p:nvPr/>
        </p:nvSpPr>
        <p:spPr>
          <a:xfrm>
            <a:off x="3267074" y="2844225"/>
            <a:ext cx="87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4.Coding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9454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EA73632D-04C8-483A-8A22-44C0F5AEDB8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F52C01-EE41-4E95-B9C9-C60A1DDCF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54" b="38261"/>
          <a:stretch/>
        </p:blipFill>
        <p:spPr>
          <a:xfrm>
            <a:off x="0" y="1285875"/>
            <a:ext cx="12192000" cy="561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EEE45-356E-4923-A0E9-F99154427902}"/>
              </a:ext>
            </a:extLst>
          </p:cNvPr>
          <p:cNvSpPr txBox="1"/>
          <p:nvPr/>
        </p:nvSpPr>
        <p:spPr>
          <a:xfrm>
            <a:off x="0" y="369453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Valgrind Tool: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3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EEEE45-356E-4923-A0E9-F99154427902}"/>
              </a:ext>
            </a:extLst>
          </p:cNvPr>
          <p:cNvSpPr txBox="1"/>
          <p:nvPr/>
        </p:nvSpPr>
        <p:spPr>
          <a:xfrm>
            <a:off x="0" y="369453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Splint Tool: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04C1C34-620E-4F65-B06F-AD94A14FAFF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594B4-8969-4431-9D60-485074C6A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79" b="38527"/>
          <a:stretch/>
        </p:blipFill>
        <p:spPr>
          <a:xfrm>
            <a:off x="0" y="1289483"/>
            <a:ext cx="12192000" cy="55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45738"/>
            <a:ext cx="4941477" cy="6108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266378"/>
            <a:ext cx="9477375" cy="3645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completed the coding and testing phases as per the given problem statement.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stock details are created  and operations are performed.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technical analysis screener, people are recommended to buy/sell stocks using algorithm of moving averages.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20E3694-3F96-4FD3-A0EA-59BDBD2FA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8" b="11303"/>
          <a:stretch/>
        </p:blipFill>
        <p:spPr>
          <a:xfrm>
            <a:off x="-56558" y="0"/>
            <a:ext cx="12191978" cy="685799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CC8A08-EDE7-4676-8463-650CE705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anchor="b">
            <a:normAutofit/>
          </a:bodyPr>
          <a:lstStyle/>
          <a:p>
            <a:r>
              <a:rPr lang="en-IN" sz="2300"/>
              <a:t>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15087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A6A071-7EF3-4BEC-9F10-7DD23C7560D7}"/>
              </a:ext>
            </a:extLst>
          </p:cNvPr>
          <p:cNvSpPr txBox="1"/>
          <p:nvPr/>
        </p:nvSpPr>
        <p:spPr>
          <a:xfrm>
            <a:off x="3471865" y="1397675"/>
            <a:ext cx="7990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Github link:</a:t>
            </a:r>
            <a:r>
              <a:rPr lang="en-IN" dirty="0"/>
              <a:t>http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s://github.com/blaxmiprasannical-Analysis-Screener_1--Moving-</a:t>
            </a:r>
            <a:r>
              <a:rPr lang="en-IN" b="0" i="0" u="none" strike="noStrike" dirty="0">
                <a:solidFill>
                  <a:srgbClr val="4F52B2"/>
                </a:solidFill>
                <a:effectLst/>
                <a:latin typeface="-apple-system"/>
                <a:hlinkClick r:id="rId2" tooltip="https://github.com/blaxmiprasanna16/Technical-Analysis-Screener_1--Moving-Averages/tree/main/Tecnical%20Analysis%20Screener_1"/>
              </a:rPr>
              <a:t>https://github.com/blaxmiprasanna16/Technical-Analysis-Screener_1--Moving-Averages/tree/main/Tecnical%20Analysis%20Screener_1</a:t>
            </a:r>
            <a:r>
              <a:rPr lang="en-IN" dirty="0"/>
              <a:t>Averages/tree/main/Tecnical%20Analysis%20Screener_1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D307C-F2F4-48A5-969E-485EB3A3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360"/>
            <a:ext cx="3200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6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1DC88A-522F-4CFE-A335-1E430450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74192C-53A9-4F19-9C1F-45BCDAC9F5F2}"/>
              </a:ext>
            </a:extLst>
          </p:cNvPr>
          <p:cNvSpPr/>
          <p:nvPr/>
        </p:nvSpPr>
        <p:spPr>
          <a:xfrm>
            <a:off x="7645400" y="5466080"/>
            <a:ext cx="332232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Valgrind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Splint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2D085-3BB2-4F23-AA0B-0F705222878E}"/>
              </a:ext>
            </a:extLst>
          </p:cNvPr>
          <p:cNvSpPr/>
          <p:nvPr/>
        </p:nvSpPr>
        <p:spPr>
          <a:xfrm>
            <a:off x="8016240" y="2001520"/>
            <a:ext cx="258064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Integratation Testing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Planning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C5990C-751C-4E71-AB65-18D6937C554D}"/>
              </a:ext>
            </a:extLst>
          </p:cNvPr>
          <p:cNvSpPr/>
          <p:nvPr/>
        </p:nvSpPr>
        <p:spPr>
          <a:xfrm>
            <a:off x="4693920" y="2001520"/>
            <a:ext cx="19608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Code 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A669A-BBCF-4B6E-B57E-60A7570BB5F9}"/>
              </a:ext>
            </a:extLst>
          </p:cNvPr>
          <p:cNvSpPr/>
          <p:nvPr/>
        </p:nvSpPr>
        <p:spPr>
          <a:xfrm>
            <a:off x="1219200" y="2001520"/>
            <a:ext cx="2042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SRS Release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13983-1CE4-4C3F-B471-A12B7D1D5BF6}"/>
              </a:ext>
            </a:extLst>
          </p:cNvPr>
          <p:cNvSpPr/>
          <p:nvPr/>
        </p:nvSpPr>
        <p:spPr>
          <a:xfrm>
            <a:off x="1402080" y="5466080"/>
            <a:ext cx="235712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21101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228850" cy="1219200"/>
          </a:xfrm>
        </p:spPr>
        <p:txBody>
          <a:bodyPr/>
          <a:lstStyle/>
          <a:p>
            <a:pPr algn="ctr"/>
            <a:r>
              <a:rPr lang="en-US" sz="2000" dirty="0"/>
              <a:t>1. Understanding the 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1219200"/>
          </a:xfrm>
        </p:spPr>
        <p:txBody>
          <a:bodyPr/>
          <a:lstStyle/>
          <a:p>
            <a:pPr algn="ctr"/>
            <a:r>
              <a:rPr lang="en-US" sz="2000" dirty="0"/>
              <a:t>2. HLD, LLD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1219200"/>
          </a:xfrm>
        </p:spPr>
        <p:txBody>
          <a:bodyPr/>
          <a:lstStyle/>
          <a:p>
            <a:pPr algn="ctr"/>
            <a:r>
              <a:rPr lang="en-US" sz="2000" dirty="0"/>
              <a:t>4. Coding and Testing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79D7830-D21B-4FD7-9F8C-35128F5415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1219200"/>
          </a:xfrm>
        </p:spPr>
        <p:txBody>
          <a:bodyPr/>
          <a:lstStyle/>
          <a:p>
            <a:pPr algn="ctr"/>
            <a:r>
              <a:rPr lang="en-IN" sz="2000" dirty="0"/>
              <a:t>3.Coding and 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2A2BB-FB06-413B-944B-97B14B86299B}"/>
              </a:ext>
            </a:extLst>
          </p:cNvPr>
          <p:cNvSpPr txBox="1"/>
          <p:nvPr/>
        </p:nvSpPr>
        <p:spPr>
          <a:xfrm>
            <a:off x="6368141" y="4522803"/>
            <a:ext cx="249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5.Conclusion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69499"/>
            <a:ext cx="7439026" cy="1347051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Technical Analysis Screener?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7249" y="2241738"/>
            <a:ext cx="8362951" cy="3225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 Analysis is a trading discipline employed to evaluate investments and identify trading opportunities by analysing statistical trends gathered from trading activity such as price movement and volume.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Stock Screeners allow us to filter stock account to many of the same price dependent technical indicators that we would use on a stock chart.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Screeners can be extremely valuable for traders.</a:t>
            </a:r>
          </a:p>
        </p:txBody>
      </p:sp>
    </p:spTree>
    <p:extLst>
      <p:ext uri="{BB962C8B-B14F-4D97-AF65-F5344CB8AC3E}">
        <p14:creationId xmlns:p14="http://schemas.microsoft.com/office/powerpoint/2010/main" val="209668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EF9E5C-FCF2-4EC3-A23B-2EC6CBA078F9}"/>
              </a:ext>
            </a:extLst>
          </p:cNvPr>
          <p:cNvSpPr/>
          <p:nvPr/>
        </p:nvSpPr>
        <p:spPr>
          <a:xfrm>
            <a:off x="0" y="77002"/>
            <a:ext cx="12065000" cy="6780998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Coding And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4E7E5-1904-4826-9071-776BFD5B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13803"/>
            <a:ext cx="8660687" cy="3103133"/>
          </a:xfrm>
          <a:prstGeom prst="roundRect">
            <a:avLst>
              <a:gd name="adj" fmla="val 132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5B173-5199-4C86-9395-86555C2FCBF0}"/>
              </a:ext>
            </a:extLst>
          </p:cNvPr>
          <p:cNvSpPr txBox="1"/>
          <p:nvPr/>
        </p:nvSpPr>
        <p:spPr>
          <a:xfrm>
            <a:off x="2188288" y="2972981"/>
            <a:ext cx="805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1.Uderstanding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7596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62000"/>
            <a:ext cx="4941477" cy="1347051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362951" cy="32256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update stocks to a configuration file and other console based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Update, append, remove and display stocks to a configure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Addition/modification/deletion of functionality upto 20 stocks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algorithm using Moving Averages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-- buy/sell based on algorithm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EF9E5C-FCF2-4EC3-A23B-2EC6CBA078F9}"/>
              </a:ext>
            </a:extLst>
          </p:cNvPr>
          <p:cNvSpPr/>
          <p:nvPr/>
        </p:nvSpPr>
        <p:spPr>
          <a:xfrm>
            <a:off x="0" y="77002"/>
            <a:ext cx="12065000" cy="6780998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Coding And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4E7E5-1904-4826-9071-776BFD5B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13803"/>
            <a:ext cx="8660687" cy="3103133"/>
          </a:xfrm>
          <a:prstGeom prst="roundRect">
            <a:avLst>
              <a:gd name="adj" fmla="val 132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5B173-5199-4C86-9395-86555C2FCBF0}"/>
              </a:ext>
            </a:extLst>
          </p:cNvPr>
          <p:cNvSpPr txBox="1"/>
          <p:nvPr/>
        </p:nvSpPr>
        <p:spPr>
          <a:xfrm>
            <a:off x="4400550" y="2972981"/>
            <a:ext cx="584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2.HLD, LLD</a:t>
            </a:r>
          </a:p>
        </p:txBody>
      </p:sp>
    </p:spTree>
    <p:extLst>
      <p:ext uri="{BB962C8B-B14F-4D97-AF65-F5344CB8AC3E}">
        <p14:creationId xmlns:p14="http://schemas.microsoft.com/office/powerpoint/2010/main" val="190503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99854-731F-4DB6-BD25-8FE3A6BA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9" y="176419"/>
            <a:ext cx="5467149" cy="949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Design:</a:t>
            </a:r>
          </a:p>
        </p:txBody>
      </p:sp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9058C5F-A06E-4D53-85A5-7672FC0B1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656579"/>
              </p:ext>
            </p:extLst>
          </p:nvPr>
        </p:nvGraphicFramePr>
        <p:xfrm>
          <a:off x="0" y="1676399"/>
          <a:ext cx="121920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resentation" r:id="rId3" imgW="6096296" imgH="3429229" progId="PowerPoint.Show.12">
                  <p:embed/>
                </p:oleObj>
              </mc:Choice>
              <mc:Fallback>
                <p:oleObj name="Presentation" r:id="rId3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76399"/>
                        <a:ext cx="121920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47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1073</TotalTime>
  <Words>556</Words>
  <Application>Microsoft Office PowerPoint</Application>
  <PresentationFormat>Widescreen</PresentationFormat>
  <Paragraphs>90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-apple-system</vt:lpstr>
      <vt:lpstr>Arial</vt:lpstr>
      <vt:lpstr>Calibri</vt:lpstr>
      <vt:lpstr>Franklin Gothic Book</vt:lpstr>
      <vt:lpstr>Franklin Gothic Demi</vt:lpstr>
      <vt:lpstr>Gill Sans MT</vt:lpstr>
      <vt:lpstr>Times New Roman</vt:lpstr>
      <vt:lpstr>Wingdings</vt:lpstr>
      <vt:lpstr>Theme1</vt:lpstr>
      <vt:lpstr>Parcel</vt:lpstr>
      <vt:lpstr>Presentation</vt:lpstr>
      <vt:lpstr>Document</vt:lpstr>
      <vt:lpstr>TECHNICAL ANALYSIS SCREENER_1 MOVING AVERAGES</vt:lpstr>
      <vt:lpstr>                    Group Members</vt:lpstr>
      <vt:lpstr>PowerPoint Presentation</vt:lpstr>
      <vt:lpstr>Agenda</vt:lpstr>
      <vt:lpstr>What is Technical Analysis Screener? </vt:lpstr>
      <vt:lpstr>PowerPoint Presentation</vt:lpstr>
      <vt:lpstr>Understanding the Problem Statement </vt:lpstr>
      <vt:lpstr>PowerPoint Presentation</vt:lpstr>
      <vt:lpstr>Low Level Design:</vt:lpstr>
      <vt:lpstr>PowerPoint Presentation</vt:lpstr>
      <vt:lpstr>PowerPoint Presentation</vt:lpstr>
      <vt:lpstr>Simple Moving Average:</vt:lpstr>
      <vt:lpstr>Exponential Moving Average:</vt:lpstr>
      <vt:lpstr>Growth by sector graph:</vt:lpstr>
      <vt:lpstr>System Architecture: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                                    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 SCREENER_1 MOVING AVERAGES</dc:title>
  <dc:creator>Laxmi Prasanna, Badagouni</dc:creator>
  <cp:lastModifiedBy>Laxmi Prasanna, Badagouni</cp:lastModifiedBy>
  <cp:revision>19</cp:revision>
  <dcterms:created xsi:type="dcterms:W3CDTF">2022-12-10T06:02:40Z</dcterms:created>
  <dcterms:modified xsi:type="dcterms:W3CDTF">2022-12-12T10:48:08Z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