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2" r:id="rId3"/>
    <p:sldId id="270" r:id="rId4"/>
    <p:sldId id="272" r:id="rId5"/>
    <p:sldId id="269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pic>
        <p:nvPicPr>
          <p:cNvPr id="1026" name="Picture 2" descr="The PenguinPi Robot">
            <a:extLst>
              <a:ext uri="{FF2B5EF4-FFF2-40B4-BE49-F238E27FC236}">
                <a16:creationId xmlns:a16="http://schemas.microsoft.com/office/drawing/2014/main" id="{F7F17687-5005-4B8E-8C44-65412D02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30725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2-2: Kal Backman &amp; Tina 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is all about SLAM</a:t>
            </a:r>
          </a:p>
          <a:p>
            <a:r>
              <a:rPr lang="en-US" dirty="0"/>
              <a:t>	Your task is to estimate the position of all </a:t>
            </a:r>
            <a:r>
              <a:rPr lang="en-US" dirty="0" err="1"/>
              <a:t>ArUco</a:t>
            </a:r>
            <a:r>
              <a:rPr lang="en-US" dirty="0"/>
              <a:t> markers within the arena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1: Wheel calibration (Week 3)</a:t>
            </a:r>
          </a:p>
          <a:p>
            <a:r>
              <a:rPr lang="en-US" dirty="0"/>
              <a:t>	- Objective is to calculate the wheel radius and the distance between both wheels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Task 2: Camera calibration (Week 3)</a:t>
            </a:r>
          </a:p>
          <a:p>
            <a:r>
              <a:rPr lang="en-US" dirty="0"/>
              <a:t>	- Objective is to calculate the intrinsic parameters of the camera</a:t>
            </a:r>
          </a:p>
          <a:p>
            <a:endParaRPr lang="en-US" dirty="0"/>
          </a:p>
          <a:p>
            <a:r>
              <a:rPr lang="en-US" dirty="0"/>
              <a:t>Task 3: SLAM (Week 4)</a:t>
            </a:r>
          </a:p>
          <a:p>
            <a:r>
              <a:rPr lang="en-US" dirty="0"/>
              <a:t>	- Estimate the position of </a:t>
            </a:r>
            <a:r>
              <a:rPr lang="en-US" dirty="0" err="1"/>
              <a:t>ArUco</a:t>
            </a:r>
            <a:r>
              <a:rPr lang="en-US" dirty="0"/>
              <a:t> markers in the environment using an extended Kalman filter (EKF)</a:t>
            </a:r>
          </a:p>
          <a:p>
            <a:endParaRPr lang="en-US" dirty="0"/>
          </a:p>
          <a:p>
            <a:r>
              <a:rPr lang="en-US" dirty="0"/>
              <a:t>	- Have to modify 2 main files:</a:t>
            </a:r>
          </a:p>
          <a:p>
            <a:r>
              <a:rPr lang="en-US" dirty="0"/>
              <a:t>		- “robot.py”: “predict()” and “update()” functions</a:t>
            </a:r>
          </a:p>
          <a:p>
            <a:r>
              <a:rPr lang="en-US" dirty="0"/>
              <a:t>		- “ekf.py”: “</a:t>
            </a:r>
            <a:r>
              <a:rPr lang="en-US" dirty="0" err="1"/>
              <a:t>derivative_drive</a:t>
            </a:r>
            <a:r>
              <a:rPr lang="en-US" dirty="0"/>
              <a:t>()” and “</a:t>
            </a:r>
            <a:r>
              <a:rPr lang="en-US" dirty="0" err="1"/>
              <a:t>covariance_drive</a:t>
            </a:r>
            <a:r>
              <a:rPr lang="en-US" dirty="0"/>
              <a:t>()” functions</a:t>
            </a:r>
          </a:p>
          <a:p>
            <a:endParaRPr lang="en-US" dirty="0"/>
          </a:p>
          <a:p>
            <a:r>
              <a:rPr lang="en-US" dirty="0"/>
              <a:t>	- Your solution should automatically generate “slam_map.txt” to evaluate your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AD70-0938-47CE-AD93-19B0F0137005}"/>
              </a:ext>
            </a:extLst>
          </p:cNvPr>
          <p:cNvSpPr txBox="1"/>
          <p:nvPr/>
        </p:nvSpPr>
        <p:spPr>
          <a:xfrm>
            <a:off x="478180" y="784964"/>
            <a:ext cx="107777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to use a Kalman filter:</a:t>
            </a:r>
          </a:p>
          <a:p>
            <a:r>
              <a:rPr lang="en-AU" dirty="0"/>
              <a:t>	- Sensor fusion</a:t>
            </a:r>
          </a:p>
          <a:p>
            <a:r>
              <a:rPr lang="en-AU" dirty="0"/>
              <a:t>	- Want to apply dynamics + sensor measurements</a:t>
            </a:r>
          </a:p>
          <a:p>
            <a:endParaRPr lang="en-AU" dirty="0"/>
          </a:p>
          <a:p>
            <a:r>
              <a:rPr lang="en-AU" dirty="0"/>
              <a:t>There are two main steps </a:t>
            </a:r>
          </a:p>
          <a:p>
            <a:r>
              <a:rPr lang="en-AU" dirty="0"/>
              <a:t>	1: Prediction step – We apply a dynamic model to estimate what the state should look like</a:t>
            </a:r>
          </a:p>
          <a:p>
            <a:r>
              <a:rPr lang="en-AU" dirty="0"/>
              <a:t>					         given our previous state. </a:t>
            </a:r>
            <a:br>
              <a:rPr lang="en-AU" dirty="0"/>
            </a:br>
            <a:r>
              <a:rPr lang="en-AU" dirty="0"/>
              <a:t>					     </a:t>
            </a:r>
            <a:r>
              <a:rPr lang="en-AU" dirty="0" err="1"/>
              <a:t>Eg</a:t>
            </a:r>
            <a:r>
              <a:rPr lang="en-AU" dirty="0"/>
              <a:t>: Knowing the velocity of an object, we can guess what it’s position will 							  be 1 second into the future</a:t>
            </a:r>
          </a:p>
          <a:p>
            <a:endParaRPr lang="en-AU" dirty="0"/>
          </a:p>
          <a:p>
            <a:r>
              <a:rPr lang="en-AU" dirty="0"/>
              <a:t>	2: Update step – Correcting / updating the estimate of the current state with observations from  					    sensor readings </a:t>
            </a:r>
          </a:p>
          <a:p>
            <a:r>
              <a:rPr lang="en-AU" dirty="0"/>
              <a:t>					</a:t>
            </a:r>
            <a:r>
              <a:rPr lang="en-AU" dirty="0" err="1"/>
              <a:t>Eg</a:t>
            </a:r>
            <a:r>
              <a:rPr lang="en-AU" dirty="0"/>
              <a:t>: We use a GPS to get a direct observation of what the position actually is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But how much should we “update” our state given an observation?</a:t>
            </a:r>
          </a:p>
          <a:p>
            <a:r>
              <a:rPr lang="en-AU" dirty="0"/>
              <a:t>What if we have multiple sensors (Camera/GPS/LIDAR) which one should we use?</a:t>
            </a:r>
          </a:p>
          <a:p>
            <a:endParaRPr lang="en-AU" dirty="0"/>
          </a:p>
          <a:p>
            <a:r>
              <a:rPr lang="en-AU" dirty="0"/>
              <a:t>Kalman filters are a probabilistic algorithm to estimate a given state (i.e. mean and covariance)</a:t>
            </a:r>
          </a:p>
          <a:p>
            <a:r>
              <a:rPr lang="en-AU" dirty="0"/>
              <a:t>	- If we are confident in our dynamic model, then we shouldn’t rely heavily on noisy observations</a:t>
            </a:r>
          </a:p>
          <a:p>
            <a:r>
              <a:rPr lang="en-AU" dirty="0"/>
              <a:t>	- If we have a noisy sensor (GPS), then we should weight it less than an accurate one (LIDAR)</a:t>
            </a:r>
          </a:p>
        </p:txBody>
      </p:sp>
    </p:spTree>
    <p:extLst>
      <p:ext uri="{BB962C8B-B14F-4D97-AF65-F5344CB8AC3E}">
        <p14:creationId xmlns:p14="http://schemas.microsoft.com/office/powerpoint/2010/main" val="25348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35AD70-0938-47CE-AD93-19B0F0137005}"/>
                  </a:ext>
                </a:extLst>
              </p:cNvPr>
              <p:cNvSpPr txBox="1"/>
              <p:nvPr/>
            </p:nvSpPr>
            <p:spPr>
              <a:xfrm>
                <a:off x="478180" y="843954"/>
                <a:ext cx="11713820" cy="461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We want to track the position of an object that has an accelerometer and a GPS attached</a:t>
                </a:r>
              </a:p>
              <a:p>
                <a:r>
                  <a:rPr lang="en-AU" sz="2000" dirty="0"/>
                  <a:t>	</a:t>
                </a:r>
              </a:p>
              <a:p>
                <a:r>
                  <a:rPr lang="en-AU" sz="2000" dirty="0"/>
                  <a:t>Accelerometer:</a:t>
                </a:r>
                <a:br>
                  <a:rPr lang="en-AU" sz="2000" dirty="0"/>
                </a:br>
                <a:r>
                  <a:rPr lang="en-AU" sz="2000" dirty="0"/>
                  <a:t>	- High update rate</a:t>
                </a:r>
              </a:p>
              <a:p>
                <a:r>
                  <a:rPr lang="en-AU" sz="2000" dirty="0"/>
                  <a:t>	- Prone to drift after successive time integrations 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GPS:</a:t>
                </a:r>
              </a:p>
              <a:p>
                <a:r>
                  <a:rPr lang="en-AU" sz="2000" dirty="0"/>
                  <a:t>	- Slow update rate</a:t>
                </a:r>
              </a:p>
              <a:p>
                <a:r>
                  <a:rPr lang="en-AU" sz="2000" dirty="0"/>
                  <a:t>	- Immune to drift</a:t>
                </a:r>
              </a:p>
              <a:p>
                <a:r>
                  <a:rPr lang="en-AU" sz="2000" dirty="0"/>
                  <a:t> 	- Not accurate</a:t>
                </a:r>
              </a:p>
              <a:p>
                <a:r>
                  <a:rPr lang="en-AU" sz="2000" dirty="0"/>
                  <a:t>	</a:t>
                </a:r>
              </a:p>
              <a:p>
                <a:r>
                  <a:rPr lang="en-AU" sz="2000" dirty="0"/>
                  <a:t>3 states:</a:t>
                </a:r>
              </a:p>
              <a:p>
                <a:r>
                  <a:rPr lang="en-AU" sz="2000" dirty="0"/>
                  <a:t>		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𝑜𝑠𝑖𝑡𝑖𝑜𝑛</m:t>
                              </m:r>
                            </m:e>
                          </m:mr>
                          <m:m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𝑉𝑒𝑙𝑜𝑐𝑖𝑡𝑦</m:t>
                              </m:r>
                            </m:e>
                          </m:mr>
                          <m:m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𝐴𝑐𝑐𝑒𝑙𝑒𝑟𝑎𝑡𝑖𝑜𝑛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35AD70-0938-47CE-AD93-19B0F01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843954"/>
                <a:ext cx="11713820" cy="4612481"/>
              </a:xfrm>
              <a:prstGeom prst="rect">
                <a:avLst/>
              </a:prstGeom>
              <a:blipFill>
                <a:blip r:embed="rId2"/>
                <a:stretch>
                  <a:fillRect l="-520" t="-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47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/>
              <p:nvPr/>
            </p:nvSpPr>
            <p:spPr>
              <a:xfrm>
                <a:off x="478180" y="709463"/>
                <a:ext cx="11713820" cy="507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Prediction step:</a:t>
                </a:r>
              </a:p>
              <a:p>
                <a:r>
                  <a:rPr lang="en-AU" sz="2000" dirty="0"/>
                  <a:t>	Step 1:	Apply dynamics</a:t>
                </a:r>
              </a:p>
              <a:p>
                <a:r>
                  <a:rPr lang="en-AU" sz="20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dirty="0"/>
                  <a:t>	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	Step 2: Calculate Jacobian of dynamics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AU" sz="2000" dirty="0"/>
              </a:p>
              <a:p>
                <a:r>
                  <a:rPr lang="en-AU" sz="2000" dirty="0"/>
                  <a:t>	</a:t>
                </a:r>
                <a:br>
                  <a:rPr lang="en-AU" sz="2000" dirty="0"/>
                </a:br>
                <a:r>
                  <a:rPr lang="en-AU" sz="2000" dirty="0"/>
                  <a:t>	Step 3: Estimate uncertainty</a:t>
                </a:r>
              </a:p>
              <a:p>
                <a:r>
                  <a:rPr lang="en-AU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AU" sz="2000" dirty="0"/>
                  <a:t> </a:t>
                </a:r>
              </a:p>
              <a:p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709463"/>
                <a:ext cx="11713820" cy="5074018"/>
              </a:xfrm>
              <a:prstGeom prst="rect">
                <a:avLst/>
              </a:prstGeom>
              <a:blipFill>
                <a:blip r:embed="rId2"/>
                <a:stretch>
                  <a:fillRect l="-520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8258F1-E905-41FC-9FC9-DF6BA9121E5A}"/>
              </a:ext>
            </a:extLst>
          </p:cNvPr>
          <p:cNvGrpSpPr/>
          <p:nvPr/>
        </p:nvGrpSpPr>
        <p:grpSpPr>
          <a:xfrm>
            <a:off x="2986557" y="3607643"/>
            <a:ext cx="7367640" cy="646331"/>
            <a:chOff x="3020036" y="3284100"/>
            <a:chExt cx="7367640" cy="6463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F3ADFC-4252-4FC9-A295-CC05AD2427FB}"/>
                </a:ext>
              </a:extLst>
            </p:cNvPr>
            <p:cNvCxnSpPr/>
            <p:nvPr/>
          </p:nvCxnSpPr>
          <p:spPr>
            <a:xfrm flipH="1">
              <a:off x="3020036" y="3607266"/>
              <a:ext cx="174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626C2-62FE-40BB-BBB3-71D7CE088167}"/>
                </a:ext>
              </a:extLst>
            </p:cNvPr>
            <p:cNvSpPr txBox="1"/>
            <p:nvPr/>
          </p:nvSpPr>
          <p:spPr>
            <a:xfrm>
              <a:off x="4804096" y="3284100"/>
              <a:ext cx="5583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This matrix is denoted as “A” in the lecture slides</a:t>
              </a:r>
              <a:br>
                <a:rPr lang="en-AU" dirty="0"/>
              </a:br>
              <a:r>
                <a:rPr lang="en-AU" dirty="0"/>
                <a:t>however many other people may denote this as “F”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0BC9E-01CD-4191-B0DA-AB3D82A16F24}"/>
              </a:ext>
            </a:extLst>
          </p:cNvPr>
          <p:cNvGrpSpPr/>
          <p:nvPr/>
        </p:nvGrpSpPr>
        <p:grpSpPr>
          <a:xfrm>
            <a:off x="1391175" y="5474280"/>
            <a:ext cx="7553671" cy="1039054"/>
            <a:chOff x="1357619" y="5216648"/>
            <a:chExt cx="7553671" cy="10390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41C0C0-6610-4B07-A1F0-FAF379DABB86}"/>
                </a:ext>
              </a:extLst>
            </p:cNvPr>
            <p:cNvSpPr txBox="1"/>
            <p:nvPr/>
          </p:nvSpPr>
          <p:spPr>
            <a:xfrm>
              <a:off x="1357619" y="5886370"/>
              <a:ext cx="755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Covariance matrix of the states, this is also commonly denoted as “P”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42AC18-05CF-4FF5-8F56-6E74A949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4540" y="5216648"/>
              <a:ext cx="0" cy="6697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33C1-793A-4090-8A45-D720A088B013}"/>
                  </a:ext>
                </a:extLst>
              </p:cNvPr>
              <p:cNvSpPr txBox="1"/>
              <p:nvPr/>
            </p:nvSpPr>
            <p:spPr>
              <a:xfrm>
                <a:off x="1023457" y="3607643"/>
                <a:ext cx="43219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AU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mr>
                        <m:mr>
                          <m:e>
                            <m:acc>
                              <m:accPr>
                                <m:chr m:val="̈"/>
                                <m:ctrlPr>
                                  <a:rPr lang="en-AU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mr>
                      </m:m>
                    </m:oMath>
                  </m:oMathPara>
                </a14:m>
                <a:endParaRPr lang="en-AU" dirty="0">
                  <a:solidFill>
                    <a:schemeClr val="bg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33C1-793A-4090-8A45-D720A088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57" y="3607643"/>
                <a:ext cx="432191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4AF1CC-429F-425C-B66D-A95617B4E4A3}"/>
                  </a:ext>
                </a:extLst>
              </p:cNvPr>
              <p:cNvSpPr txBox="1"/>
              <p:nvPr/>
            </p:nvSpPr>
            <p:spPr>
              <a:xfrm>
                <a:off x="1455648" y="3057673"/>
                <a:ext cx="43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AU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̇"/>
                                <m:ctrlP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̈"/>
                                <m:ctrlPr>
                                  <a:rPr lang="en-AU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mr>
                      </m:m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4AF1CC-429F-425C-B66D-A95617B4E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48" y="3057673"/>
                <a:ext cx="432191" cy="369332"/>
              </a:xfrm>
              <a:prstGeom prst="rect">
                <a:avLst/>
              </a:prstGeom>
              <a:blipFill>
                <a:blip r:embed="rId4"/>
                <a:stretch>
                  <a:fillRect r="-2746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A9F423A-CBC8-4F79-9418-20BFD6D6A500}"/>
              </a:ext>
            </a:extLst>
          </p:cNvPr>
          <p:cNvGrpSpPr/>
          <p:nvPr/>
        </p:nvGrpSpPr>
        <p:grpSpPr>
          <a:xfrm>
            <a:off x="3878589" y="4680608"/>
            <a:ext cx="8271356" cy="1245084"/>
            <a:chOff x="3020038" y="3046984"/>
            <a:chExt cx="8271356" cy="12450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576BC4-D71A-4CF3-9E62-F255FEC75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038" y="3607266"/>
              <a:ext cx="8528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B35D30-ABCF-4647-921A-CF2019488AAA}"/>
                    </a:ext>
                  </a:extLst>
                </p:cNvPr>
                <p:cNvSpPr txBox="1"/>
                <p:nvPr/>
              </p:nvSpPr>
              <p:spPr>
                <a:xfrm>
                  <a:off x="3912066" y="3046984"/>
                  <a:ext cx="7379328" cy="1245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This matrix represents your uncertainty in the process / dynamics.</a:t>
                  </a:r>
                </a:p>
                <a:p>
                  <a:r>
                    <a:rPr lang="en-AU" dirty="0"/>
                    <a:t>Commonly referred to as “Q”, and is normally tuned.</a:t>
                  </a:r>
                  <a:br>
                    <a:rPr lang="en-AU" dirty="0"/>
                  </a:br>
                  <a:r>
                    <a:rPr lang="en-AU" dirty="0"/>
                    <a:t>There is an alternate form which uses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VQ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AU" dirty="0"/>
                    <a:t> where V is the</a:t>
                  </a:r>
                  <a:br>
                    <a:rPr lang="en-AU" dirty="0"/>
                  </a:br>
                  <a:r>
                    <a:rPr lang="en-AU" dirty="0"/>
                    <a:t>Jacobian of the states with respect to 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AU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a14:m>
                  <a:r>
                    <a:rPr lang="en-AU" dirty="0">
                      <a:solidFill>
                        <a:schemeClr val="tx1"/>
                      </a:solidFill>
                    </a:rPr>
                    <a:t>” from the lecture slides.</a:t>
                  </a:r>
                  <a:endParaRPr lang="en-AU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B35D30-ABCF-4647-921A-CF2019488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066" y="3046984"/>
                  <a:ext cx="7379328" cy="1245084"/>
                </a:xfrm>
                <a:prstGeom prst="rect">
                  <a:avLst/>
                </a:prstGeom>
                <a:blipFill>
                  <a:blip r:embed="rId5"/>
                  <a:stretch>
                    <a:fillRect l="-744" t="-2941" b="-4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019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/>
              <p:nvPr/>
            </p:nvSpPr>
            <p:spPr>
              <a:xfrm>
                <a:off x="478180" y="709463"/>
                <a:ext cx="11713820" cy="6079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Observation / correction / update step:</a:t>
                </a:r>
              </a:p>
              <a:p>
                <a:r>
                  <a:rPr lang="en-AU" sz="2000" dirty="0"/>
                  <a:t>	Step 1:	Calculate error of observation and prediction</a:t>
                </a:r>
              </a:p>
              <a:p>
                <a:r>
                  <a:rPr lang="en-AU" sz="2000" dirty="0"/>
                  <a:t>	</a:t>
                </a:r>
              </a:p>
              <a:p>
                <a:r>
                  <a:rPr lang="en-AU" sz="2000" dirty="0"/>
                  <a:t>	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𝐴𝑐𝑐𝑒𝑙𝑒𝑟𝑜𝑚𝑒𝑡𝑒𝑟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AU" sz="2000" dirty="0"/>
                          <m:t>		</m:t>
                        </m:r>
                      </m:e>
                    </m:d>
                  </m:oMath>
                </a14:m>
                <a:endParaRPr lang="en-AU" sz="2000" dirty="0"/>
              </a:p>
              <a:p>
                <a:endParaRPr lang="en-AU" sz="2000" dirty="0"/>
              </a:p>
              <a:p>
                <a:endParaRPr lang="en-AU" sz="2000" dirty="0"/>
              </a:p>
              <a:p>
                <a:r>
                  <a:rPr lang="en-AU" sz="2000" dirty="0"/>
                  <a:t>	Step 2: Calculate Jacobian of error (multiply by -1)</a:t>
                </a:r>
                <a:br>
                  <a:rPr lang="en-AU" sz="2000" dirty="0"/>
                </a:br>
                <a:endParaRPr lang="en-AU" sz="2000" dirty="0"/>
              </a:p>
              <a:p>
                <a:r>
                  <a:rPr lang="en-AU" sz="2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AU" sz="2000" dirty="0"/>
              </a:p>
              <a:p>
                <a:endParaRPr lang="en-AU" sz="2000" dirty="0"/>
              </a:p>
              <a:p>
                <a:r>
                  <a:rPr lang="en-AU" sz="2000" dirty="0"/>
                  <a:t>	Step 3: Update Kalman gain and states</a:t>
                </a:r>
              </a:p>
              <a:p>
                <a:r>
                  <a:rPr lang="en-AU" sz="2000" dirty="0"/>
                  <a:t>		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acc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p>
                      <m:sSup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acc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000" dirty="0"/>
              </a:p>
              <a:p>
                <a:endParaRPr lang="en-AU" sz="2000" dirty="0"/>
              </a:p>
              <a:p>
                <a:r>
                  <a:rPr lang="en-AU" sz="2000" dirty="0"/>
                  <a:t>		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2000" dirty="0"/>
                  <a:t>  + K Y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𝐾𝐶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</m:acc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709463"/>
                <a:ext cx="11713820" cy="6079293"/>
              </a:xfrm>
              <a:prstGeom prst="rect">
                <a:avLst/>
              </a:prstGeom>
              <a:blipFill>
                <a:blip r:embed="rId2"/>
                <a:stretch>
                  <a:fillRect l="-520" t="-501" b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9C4B05-5711-49C2-9CB3-F96211AEE549}"/>
                  </a:ext>
                </a:extLst>
              </p:cNvPr>
              <p:cNvSpPr txBox="1"/>
              <p:nvPr/>
            </p:nvSpPr>
            <p:spPr>
              <a:xfrm>
                <a:off x="1329814" y="3145404"/>
                <a:ext cx="1480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AU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̇"/>
                                <m:ctrlP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r>
                              <a:rPr lang="en-AU" b="0" i="1" smtClean="0">
                                <a:solidFill>
                                  <a:schemeClr val="bg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̈"/>
                                <m:ctrlPr>
                                  <a:rPr lang="en-AU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chemeClr val="bg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mr>
                      </m:m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9C4B05-5711-49C2-9CB3-F96211AE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14" y="3145404"/>
                <a:ext cx="1480499" cy="369332"/>
              </a:xfrm>
              <a:prstGeom prst="rect">
                <a:avLst/>
              </a:prstGeom>
              <a:blipFill>
                <a:blip r:embed="rId3"/>
                <a:stretch>
                  <a:fillRect r="-139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914B27-958A-48C5-BC5E-98D7803B59A2}"/>
                  </a:ext>
                </a:extLst>
              </p:cNvPr>
              <p:cNvSpPr txBox="1"/>
              <p:nvPr/>
            </p:nvSpPr>
            <p:spPr>
              <a:xfrm>
                <a:off x="494958" y="3497958"/>
                <a:ext cx="1480499" cy="56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AU" i="1">
                                        <a:solidFill>
                                          <a:srgbClr val="7F7F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i="1">
                                        <a:solidFill>
                                          <a:srgbClr val="7F7F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i="1">
                                    <a:solidFill>
                                      <a:srgbClr val="7F7F7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914B27-958A-48C5-BC5E-98D7803B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8" y="3497958"/>
                <a:ext cx="1480499" cy="563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17A26FC-44DC-4C98-929D-E93509FC6E47}"/>
              </a:ext>
            </a:extLst>
          </p:cNvPr>
          <p:cNvGrpSpPr/>
          <p:nvPr/>
        </p:nvGrpSpPr>
        <p:grpSpPr>
          <a:xfrm>
            <a:off x="2810313" y="3212709"/>
            <a:ext cx="7470232" cy="1062535"/>
            <a:chOff x="3020036" y="3133098"/>
            <a:chExt cx="7470232" cy="106253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F5543D-AA77-4203-8BC1-59EB28FFB72B}"/>
                </a:ext>
              </a:extLst>
            </p:cNvPr>
            <p:cNvCxnSpPr/>
            <p:nvPr/>
          </p:nvCxnSpPr>
          <p:spPr>
            <a:xfrm flipH="1">
              <a:off x="3020036" y="3607266"/>
              <a:ext cx="174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2213807-233A-4F65-82CD-96A474DAAD16}"/>
                    </a:ext>
                  </a:extLst>
                </p:cNvPr>
                <p:cNvSpPr txBox="1"/>
                <p:nvPr/>
              </p:nvSpPr>
              <p:spPr>
                <a:xfrm>
                  <a:off x="4804096" y="3133098"/>
                  <a:ext cx="5686172" cy="10625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/>
                    <a:t>This matrix is denoted as “C” in the lecture slides</a:t>
                  </a:r>
                  <a:br>
                    <a:rPr lang="en-AU" dirty="0"/>
                  </a:br>
                  <a:r>
                    <a:rPr lang="en-AU" dirty="0"/>
                    <a:t>however many other people may denote this as “H”.</a:t>
                  </a:r>
                </a:p>
                <a:p>
                  <a:r>
                    <a:rPr lang="en-AU" dirty="0"/>
                    <a:t>For extended Kalman it is calculated as </a:t>
                  </a:r>
                  <a14:m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2213807-233A-4F65-82CD-96A474DAA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096" y="3133098"/>
                  <a:ext cx="5686172" cy="1062535"/>
                </a:xfrm>
                <a:prstGeom prst="rect">
                  <a:avLst/>
                </a:prstGeom>
                <a:blipFill>
                  <a:blip r:embed="rId5"/>
                  <a:stretch>
                    <a:fillRect l="-966" t="-2874" r="-215" b="-5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5AD35A5-018C-4F23-BE91-865ACB93B4AF}"/>
              </a:ext>
            </a:extLst>
          </p:cNvPr>
          <p:cNvCxnSpPr/>
          <p:nvPr/>
        </p:nvCxnSpPr>
        <p:spPr>
          <a:xfrm rot="10800000">
            <a:off x="4244830" y="4962876"/>
            <a:ext cx="1073791" cy="159391"/>
          </a:xfrm>
          <a:prstGeom prst="bentConnector3">
            <a:avLst>
              <a:gd name="adj1" fmla="val 998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F8357E-F93D-4C71-A77E-26BF6DAC84F9}"/>
                  </a:ext>
                </a:extLst>
              </p:cNvPr>
              <p:cNvSpPr txBox="1"/>
              <p:nvPr/>
            </p:nvSpPr>
            <p:spPr>
              <a:xfrm>
                <a:off x="5440541" y="4745056"/>
                <a:ext cx="6629539" cy="69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This matrix represents your uncertainty in the observation</a:t>
                </a:r>
              </a:p>
              <a:p>
                <a:r>
                  <a:rPr lang="en-AU" dirty="0"/>
                  <a:t>and is normally tuned. “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acc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AU" dirty="0"/>
                  <a:t>” is also denoted as “S”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F8357E-F93D-4C71-A77E-26BF6DAC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41" y="4745056"/>
                <a:ext cx="6629539" cy="693973"/>
              </a:xfrm>
              <a:prstGeom prst="rect">
                <a:avLst/>
              </a:prstGeom>
              <a:blipFill>
                <a:blip r:embed="rId6"/>
                <a:stretch>
                  <a:fillRect l="-735" t="-21053" b="-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987F57-FE92-4825-9F04-003C4870F1C3}"/>
              </a:ext>
            </a:extLst>
          </p:cNvPr>
          <p:cNvCxnSpPr/>
          <p:nvPr/>
        </p:nvCxnSpPr>
        <p:spPr>
          <a:xfrm rot="10800000">
            <a:off x="2865610" y="5839735"/>
            <a:ext cx="1073791" cy="159391"/>
          </a:xfrm>
          <a:prstGeom prst="bentConnector3">
            <a:avLst>
              <a:gd name="adj1" fmla="val 998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833729-A60F-464E-84BD-F2DFD503C287}"/>
              </a:ext>
            </a:extLst>
          </p:cNvPr>
          <p:cNvSpPr txBox="1"/>
          <p:nvPr/>
        </p:nvSpPr>
        <p:spPr>
          <a:xfrm>
            <a:off x="3939401" y="5485601"/>
            <a:ext cx="6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Is the Kalman gain and it acts as a step size as to how much you should update your states based on an observation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079731-5C13-4CF9-901A-6E5977289B01}"/>
              </a:ext>
            </a:extLst>
          </p:cNvPr>
          <p:cNvGrpSpPr/>
          <p:nvPr/>
        </p:nvGrpSpPr>
        <p:grpSpPr>
          <a:xfrm>
            <a:off x="4244829" y="1542568"/>
            <a:ext cx="7487383" cy="1200329"/>
            <a:chOff x="3208462" y="3133098"/>
            <a:chExt cx="7298957" cy="120032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74F2E43-3510-4E13-A3DE-F4C20FF06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462" y="3598717"/>
              <a:ext cx="669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AC424F-E94A-41AE-829E-360987885526}"/>
                    </a:ext>
                  </a:extLst>
                </p:cNvPr>
                <p:cNvSpPr txBox="1"/>
                <p:nvPr/>
              </p:nvSpPr>
              <p:spPr>
                <a:xfrm>
                  <a:off x="3877880" y="3133098"/>
                  <a:ext cx="66295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The error term Y is more generally denoted as</a:t>
                  </a:r>
                  <a14:m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dirty="0"/>
                    <a:t> where z is the sensor measurement and h( ) is a function that allows you to compare the state with the sensor measurement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AC424F-E94A-41AE-829E-360987885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880" y="3133098"/>
                  <a:ext cx="6629539" cy="1200329"/>
                </a:xfrm>
                <a:prstGeom prst="rect">
                  <a:avLst/>
                </a:prstGeom>
                <a:blipFill>
                  <a:blip r:embed="rId7"/>
                  <a:stretch>
                    <a:fillRect l="-806" t="-2538" r="-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462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2 submission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 deadline has been extended an extra week to accommodate Kalman filters not being covered in the  	lectures before the final M2 lab sessions</a:t>
            </a:r>
          </a:p>
          <a:p>
            <a:endParaRPr lang="en-US" dirty="0"/>
          </a:p>
          <a:p>
            <a:pPr algn="ctr"/>
            <a:r>
              <a:rPr lang="en-US" b="1" dirty="0"/>
              <a:t>M2 due before:     Monday 30</a:t>
            </a:r>
            <a:r>
              <a:rPr lang="en-US" b="1" baseline="30000" dirty="0"/>
              <a:t>th</a:t>
            </a:r>
            <a:r>
              <a:rPr lang="en-US" b="1" dirty="0"/>
              <a:t> August 12:00 PM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Submission guidelines:</a:t>
            </a:r>
          </a:p>
          <a:p>
            <a:r>
              <a:rPr lang="en-US" dirty="0"/>
              <a:t>When submitting your milestones, the demonstrators should only have to download your .zip file, extract the contents and run a script</a:t>
            </a:r>
          </a:p>
          <a:p>
            <a:endParaRPr lang="en-US" dirty="0"/>
          </a:p>
          <a:p>
            <a:r>
              <a:rPr lang="en-US" dirty="0"/>
              <a:t>When submitting your milestones please include:</a:t>
            </a:r>
          </a:p>
          <a:p>
            <a:r>
              <a:rPr lang="en-US" dirty="0"/>
              <a:t>	- All files that are </a:t>
            </a:r>
            <a:r>
              <a:rPr lang="en-US" b="1" dirty="0"/>
              <a:t>essential</a:t>
            </a:r>
            <a:r>
              <a:rPr lang="en-US" dirty="0"/>
              <a:t> to run your solution</a:t>
            </a:r>
          </a:p>
          <a:p>
            <a:r>
              <a:rPr lang="en-US" dirty="0"/>
              <a:t>		- This includes the pibot.py / images for the GUI / any other scripts provided to you</a:t>
            </a:r>
          </a:p>
          <a:p>
            <a:endParaRPr lang="en-US" dirty="0"/>
          </a:p>
          <a:p>
            <a:r>
              <a:rPr lang="en-US" dirty="0"/>
              <a:t>	- A ReadMe.txt file that should include:</a:t>
            </a:r>
          </a:p>
          <a:p>
            <a:r>
              <a:rPr lang="en-US" dirty="0"/>
              <a:t>		- Information on how to setup your solution (additional libraries to install)</a:t>
            </a:r>
          </a:p>
          <a:p>
            <a:r>
              <a:rPr lang="en-US" dirty="0"/>
              <a:t>		- How to run your solution (What command should we run? What are the controls?) </a:t>
            </a:r>
          </a:p>
          <a:p>
            <a:r>
              <a:rPr lang="en-US" dirty="0"/>
              <a:t>		- If you have implemented any additional features please explain them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Please do </a:t>
            </a:r>
            <a:r>
              <a:rPr lang="en-US" b="1" dirty="0"/>
              <a:t>not </a:t>
            </a:r>
            <a:r>
              <a:rPr lang="en-US" dirty="0"/>
              <a:t>include any other file that is not required to run your solution</a:t>
            </a:r>
            <a:r>
              <a:rPr lang="en-US" b="1" dirty="0"/>
              <a:t> </a:t>
            </a:r>
          </a:p>
          <a:p>
            <a:r>
              <a:rPr lang="en-US" b="1" dirty="0"/>
              <a:t>	</a:t>
            </a:r>
            <a:r>
              <a:rPr lang="en-US" dirty="0"/>
              <a:t>e.g. default ReadMe.md / images associated with the default ReadMe.</a:t>
            </a:r>
            <a:r>
              <a:rPr lang="en-US"/>
              <a:t>md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75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1027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Kal Dean Backman</cp:lastModifiedBy>
  <cp:revision>135</cp:revision>
  <dcterms:created xsi:type="dcterms:W3CDTF">2020-08-07T03:38:28Z</dcterms:created>
  <dcterms:modified xsi:type="dcterms:W3CDTF">2021-08-16T01:55:43Z</dcterms:modified>
</cp:coreProperties>
</file>