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5.xml" ContentType="application/vnd.openxmlformats-officedocument.drawingml.diagramData+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8.xml" ContentType="application/vnd.openxmlformats-officedocument.drawingml.diagramData+xml"/>
  <Override PartName="/ppt/diagrams/data1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64"/>
  </p:notesMasterIdLst>
  <p:sldIdLst>
    <p:sldId id="1257" r:id="rId2"/>
    <p:sldId id="3135" r:id="rId3"/>
    <p:sldId id="3136" r:id="rId4"/>
    <p:sldId id="3149" r:id="rId5"/>
    <p:sldId id="3151" r:id="rId6"/>
    <p:sldId id="3153" r:id="rId7"/>
    <p:sldId id="3154" r:id="rId8"/>
    <p:sldId id="3155" r:id="rId9"/>
    <p:sldId id="3137" r:id="rId10"/>
    <p:sldId id="3157" r:id="rId11"/>
    <p:sldId id="3158" r:id="rId12"/>
    <p:sldId id="3138" r:id="rId13"/>
    <p:sldId id="3177" r:id="rId14"/>
    <p:sldId id="3178" r:id="rId15"/>
    <p:sldId id="3164" r:id="rId16"/>
    <p:sldId id="3159" r:id="rId17"/>
    <p:sldId id="3163" r:id="rId18"/>
    <p:sldId id="3165" r:id="rId19"/>
    <p:sldId id="3166" r:id="rId20"/>
    <p:sldId id="3168" r:id="rId21"/>
    <p:sldId id="3169" r:id="rId22"/>
    <p:sldId id="3170" r:id="rId23"/>
    <p:sldId id="3171" r:id="rId24"/>
    <p:sldId id="3172" r:id="rId25"/>
    <p:sldId id="3173" r:id="rId26"/>
    <p:sldId id="3174" r:id="rId27"/>
    <p:sldId id="3175" r:id="rId28"/>
    <p:sldId id="3167" r:id="rId29"/>
    <p:sldId id="3176" r:id="rId30"/>
    <p:sldId id="3160" r:id="rId31"/>
    <p:sldId id="3179" r:id="rId32"/>
    <p:sldId id="3180" r:id="rId33"/>
    <p:sldId id="3181" r:id="rId34"/>
    <p:sldId id="3182" r:id="rId35"/>
    <p:sldId id="3185" r:id="rId36"/>
    <p:sldId id="3184" r:id="rId37"/>
    <p:sldId id="3193" r:id="rId38"/>
    <p:sldId id="3194" r:id="rId39"/>
    <p:sldId id="3161" r:id="rId40"/>
    <p:sldId id="3186" r:id="rId41"/>
    <p:sldId id="3187" r:id="rId42"/>
    <p:sldId id="3188" r:id="rId43"/>
    <p:sldId id="3191" r:id="rId44"/>
    <p:sldId id="3190" r:id="rId45"/>
    <p:sldId id="3192" r:id="rId46"/>
    <p:sldId id="3195" r:id="rId47"/>
    <p:sldId id="3196" r:id="rId48"/>
    <p:sldId id="3162" r:id="rId49"/>
    <p:sldId id="3198" r:id="rId50"/>
    <p:sldId id="3197" r:id="rId51"/>
    <p:sldId id="3199" r:id="rId52"/>
    <p:sldId id="3200" r:id="rId53"/>
    <p:sldId id="3201" r:id="rId54"/>
    <p:sldId id="3139" r:id="rId55"/>
    <p:sldId id="3148" r:id="rId56"/>
    <p:sldId id="3147" r:id="rId57"/>
    <p:sldId id="3146" r:id="rId58"/>
    <p:sldId id="3143" r:id="rId59"/>
    <p:sldId id="3141" r:id="rId60"/>
    <p:sldId id="3142" r:id="rId61"/>
    <p:sldId id="3144" r:id="rId62"/>
    <p:sldId id="3133" r:id="rId63"/>
  </p:sldIdLst>
  <p:sldSz cx="18288000" cy="13716000"/>
  <p:notesSz cx="7104063" cy="10234613"/>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2" orient="horz" pos="4320" userDrawn="1">
          <p15:clr>
            <a:srgbClr val="A4A3A4"/>
          </p15:clr>
        </p15:guide>
        <p15:guide id="35" pos="10837" userDrawn="1">
          <p15:clr>
            <a:srgbClr val="A4A3A4"/>
          </p15:clr>
        </p15:guide>
        <p15:guide id="49" pos="683" userDrawn="1">
          <p15:clr>
            <a:srgbClr val="A4A3A4"/>
          </p15:clr>
        </p15:guide>
        <p15:guide id="52" pos="5760" userDrawn="1">
          <p15:clr>
            <a:srgbClr val="A4A3A4"/>
          </p15:clr>
        </p15:guide>
        <p15:guide id="53" orient="horz" pos="1512" userDrawn="1">
          <p15:clr>
            <a:srgbClr val="A4A3A4"/>
          </p15:clr>
        </p15:guide>
        <p15:guide id="54" orient="horz" pos="7200" userDrawn="1">
          <p15:clr>
            <a:srgbClr val="A4A3A4"/>
          </p15:clr>
        </p15:guide>
        <p15:guide id="55" orient="horz" pos="5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445469"/>
    <a:srgbClr val="323B3B"/>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3" autoAdjust="0"/>
    <p:restoredTop sz="88560" autoAdjust="0"/>
  </p:normalViewPr>
  <p:slideViewPr>
    <p:cSldViewPr snapToGrid="0" snapToObjects="1">
      <p:cViewPr varScale="1">
        <p:scale>
          <a:sx n="41" d="100"/>
          <a:sy n="41" d="100"/>
        </p:scale>
        <p:origin x="72" y="1470"/>
      </p:cViewPr>
      <p:guideLst>
        <p:guide orient="horz" pos="4320"/>
        <p:guide pos="10837"/>
        <p:guide pos="683"/>
        <p:guide pos="5760"/>
        <p:guide orient="horz" pos="1512"/>
        <p:guide orient="horz" pos="7200"/>
        <p:guide orient="horz" pos="516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107" d="100"/>
          <a:sy n="107" d="100"/>
        </p:scale>
        <p:origin x="20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Línea descendente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Sheet1!$B$2:$B$7</c:f>
              <c:numCache>
                <c:formatCode>General</c:formatCode>
                <c:ptCount val="6"/>
                <c:pt idx="0">
                  <c:v>1</c:v>
                </c:pt>
                <c:pt idx="1">
                  <c:v>1</c:v>
                </c:pt>
                <c:pt idx="2">
                  <c:v>0</c:v>
                </c:pt>
                <c:pt idx="3">
                  <c:v>0</c:v>
                </c:pt>
                <c:pt idx="4">
                  <c:v>0</c:v>
                </c:pt>
                <c:pt idx="5">
                  <c:v>0</c:v>
                </c:pt>
              </c:numCache>
            </c:numRef>
          </c:val>
          <c:smooth val="0"/>
          <c:extLst>
            <c:ext xmlns:c16="http://schemas.microsoft.com/office/drawing/2014/chart" uri="{C3380CC4-5D6E-409C-BE32-E72D297353CC}">
              <c16:uniqueId val="{00000000-7188-47D4-89E2-CFD4AE63EA0B}"/>
            </c:ext>
          </c:extLst>
        </c:ser>
        <c:ser>
          <c:idx val="1"/>
          <c:order val="1"/>
          <c:tx>
            <c:strRef>
              <c:f>Sheet1!$C$1</c:f>
              <c:strCache>
                <c:ptCount val="1"/>
                <c:pt idx="0">
                  <c:v>Trapezoide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Sheet1!$C$2:$C$7</c:f>
              <c:numCache>
                <c:formatCode>General</c:formatCode>
                <c:ptCount val="6"/>
                <c:pt idx="0">
                  <c:v>0</c:v>
                </c:pt>
                <c:pt idx="1">
                  <c:v>0</c:v>
                </c:pt>
                <c:pt idx="2">
                  <c:v>1</c:v>
                </c:pt>
                <c:pt idx="3">
                  <c:v>1</c:v>
                </c:pt>
                <c:pt idx="4">
                  <c:v>0</c:v>
                </c:pt>
                <c:pt idx="5">
                  <c:v>0</c:v>
                </c:pt>
              </c:numCache>
            </c:numRef>
          </c:val>
          <c:smooth val="0"/>
          <c:extLst>
            <c:ext xmlns:c16="http://schemas.microsoft.com/office/drawing/2014/chart" uri="{C3380CC4-5D6E-409C-BE32-E72D297353CC}">
              <c16:uniqueId val="{00000001-7188-47D4-89E2-CFD4AE63EA0B}"/>
            </c:ext>
          </c:extLst>
        </c:ser>
        <c:ser>
          <c:idx val="2"/>
          <c:order val="2"/>
          <c:tx>
            <c:strRef>
              <c:f>Sheet1!$D$1</c:f>
              <c:strCache>
                <c:ptCount val="1"/>
                <c:pt idx="0">
                  <c:v>Línea ascendente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Sheet1!$D$2:$D$7</c:f>
              <c:numCache>
                <c:formatCode>General</c:formatCode>
                <c:ptCount val="6"/>
                <c:pt idx="0">
                  <c:v>0</c:v>
                </c:pt>
                <c:pt idx="1">
                  <c:v>0</c:v>
                </c:pt>
                <c:pt idx="2">
                  <c:v>0</c:v>
                </c:pt>
                <c:pt idx="3">
                  <c:v>0</c:v>
                </c:pt>
                <c:pt idx="4">
                  <c:v>1</c:v>
                </c:pt>
                <c:pt idx="5">
                  <c:v>1</c:v>
                </c:pt>
              </c:numCache>
            </c:numRef>
          </c:val>
          <c:smooth val="0"/>
          <c:extLst>
            <c:ext xmlns:c16="http://schemas.microsoft.com/office/drawing/2014/chart" uri="{C3380CC4-5D6E-409C-BE32-E72D297353CC}">
              <c16:uniqueId val="{00000002-7188-47D4-89E2-CFD4AE63EA0B}"/>
            </c:ext>
          </c:extLst>
        </c:ser>
        <c:dLbls>
          <c:showLegendKey val="0"/>
          <c:showVal val="0"/>
          <c:showCatName val="0"/>
          <c:showSerName val="0"/>
          <c:showPercent val="0"/>
          <c:showBubbleSize val="0"/>
        </c:dLbls>
        <c:marker val="1"/>
        <c:smooth val="0"/>
        <c:axId val="435793872"/>
        <c:axId val="435795512"/>
      </c:lineChart>
      <c:catAx>
        <c:axId val="43579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accent3"/>
                </a:solidFill>
                <a:latin typeface="Montserrat" panose="00000500000000000000" pitchFamily="2" charset="0"/>
                <a:ea typeface="+mn-ea"/>
                <a:cs typeface="+mn-cs"/>
              </a:defRPr>
            </a:pPr>
            <a:endParaRPr lang="es-ES"/>
          </a:p>
        </c:txPr>
        <c:crossAx val="435795512"/>
        <c:crosses val="autoZero"/>
        <c:auto val="1"/>
        <c:lblAlgn val="ctr"/>
        <c:lblOffset val="100"/>
        <c:tickMarkSkip val="1"/>
        <c:noMultiLvlLbl val="0"/>
      </c:catAx>
      <c:valAx>
        <c:axId val="435795512"/>
        <c:scaling>
          <c:orientation val="minMax"/>
          <c:max val="1"/>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panose="00000500000000000000" pitchFamily="2" charset="0"/>
                <a:ea typeface="+mn-ea"/>
                <a:cs typeface="+mn-cs"/>
              </a:defRPr>
            </a:pPr>
            <a:endParaRPr lang="es-ES"/>
          </a:p>
        </c:txPr>
        <c:crossAx val="435793872"/>
        <c:crosses val="autoZero"/>
        <c:crossBetween val="midCat"/>
        <c:maj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Montserrat" panose="00000500000000000000" pitchFamily="2" charset="0"/>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derecho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3.33</c:v>
                </c:pt>
                <c:pt idx="1">
                  <c:v>0.94</c:v>
                </c:pt>
              </c:numCache>
            </c:numRef>
          </c:val>
          <c:extLst>
            <c:ext xmlns:c16="http://schemas.microsoft.com/office/drawing/2014/chart" uri="{C3380CC4-5D6E-409C-BE32-E72D297353CC}">
              <c16:uniqueId val="{00000000-7498-4801-B41B-282355DE95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1.67</c:v>
                </c:pt>
                <c:pt idx="1">
                  <c:v>1.7</c:v>
                </c:pt>
              </c:numCache>
            </c:numRef>
          </c:val>
          <c:extLst>
            <c:ext xmlns:c16="http://schemas.microsoft.com/office/drawing/2014/chart" uri="{C3380CC4-5D6E-409C-BE32-E72D297353CC}">
              <c16:uniqueId val="{00000001-7498-4801-B41B-282355DE95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12</c:v>
                </c:pt>
                <c:pt idx="1">
                  <c:v>2.67</c:v>
                </c:pt>
              </c:numCache>
            </c:numRef>
          </c:val>
          <c:extLst>
            <c:ext xmlns:c16="http://schemas.microsoft.com/office/drawing/2014/chart" uri="{C3380CC4-5D6E-409C-BE32-E72D297353CC}">
              <c16:uniqueId val="{00000002-7498-4801-B41B-282355DE95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a:t>Velocidad</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3.8679999999999999</c:v>
                </c:pt>
                <c:pt idx="1">
                  <c:v>3.5150000000000001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3.4009999999999998</c:v>
                </c:pt>
                <c:pt idx="1">
                  <c:v>3.0030000000000001</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7.319</c:v>
                </c:pt>
                <c:pt idx="1">
                  <c:v>1.121</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positiva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8.2000000000000003E-2</c:v>
                </c:pt>
                <c:pt idx="1">
                  <c:v>0.20100000000000001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4.2000000000000003E-2</c:v>
                </c:pt>
                <c:pt idx="1">
                  <c:v>1.9E-2</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0.13600000000000001</c:v>
                </c:pt>
                <c:pt idx="1">
                  <c:v>6.6000000000000003E-2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negativa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8.7999999999999995E-2</c:v>
                </c:pt>
                <c:pt idx="1">
                  <c:v>0.14399999999999999</c:v>
                </c:pt>
              </c:numCache>
            </c:numRef>
          </c:val>
          <c:extLst>
            <c:ext xmlns:c16="http://schemas.microsoft.com/office/drawing/2014/chart" uri="{C3380CC4-5D6E-409C-BE32-E72D297353CC}">
              <c16:uniqueId val="{00000000-1327-4F74-AE8E-215919AA3520}"/>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0.05</c:v>
                </c:pt>
                <c:pt idx="1">
                  <c:v>3.4000000000000002E-2</c:v>
                </c:pt>
              </c:numCache>
            </c:numRef>
          </c:val>
          <c:extLst>
            <c:ext xmlns:c16="http://schemas.microsoft.com/office/drawing/2014/chart" uri="{C3380CC4-5D6E-409C-BE32-E72D297353CC}">
              <c16:uniqueId val="{00000001-1327-4F74-AE8E-215919AA3520}"/>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0.159</c:v>
                </c:pt>
                <c:pt idx="1">
                  <c:v>1.0129999999999999</c:v>
                </c:pt>
              </c:numCache>
            </c:numRef>
          </c:val>
          <c:extLst>
            <c:ext xmlns:c16="http://schemas.microsoft.com/office/drawing/2014/chart" uri="{C3380CC4-5D6E-409C-BE32-E72D297353CC}">
              <c16:uniqueId val="{00000002-1327-4F74-AE8E-215919AA3520}"/>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1.9E-2</c:v>
                </c:pt>
                <c:pt idx="1">
                  <c:v>8.4000000000000005E-2</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7.0000000000000001E-3</c:v>
                </c:pt>
                <c:pt idx="1">
                  <c:v>8.9999999999999993E-3</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1.2E-2</c:v>
                </c:pt>
                <c:pt idx="1">
                  <c:v>1.2E-2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2.3E-2</c:v>
                </c:pt>
                <c:pt idx="1">
                  <c:v>0.06</c:v>
                </c:pt>
              </c:numCache>
            </c:numRef>
          </c:val>
          <c:extLst>
            <c:ext xmlns:c16="http://schemas.microsoft.com/office/drawing/2014/chart" uri="{C3380CC4-5D6E-409C-BE32-E72D297353CC}">
              <c16:uniqueId val="{00000000-650A-45D5-8EBA-217736A58E75}"/>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5.0000000000000001E-3</c:v>
                </c:pt>
                <c:pt idx="1">
                  <c:v>0.01</c:v>
                </c:pt>
              </c:numCache>
            </c:numRef>
          </c:val>
          <c:extLst>
            <c:ext xmlns:c16="http://schemas.microsoft.com/office/drawing/2014/chart" uri="{C3380CC4-5D6E-409C-BE32-E72D297353CC}">
              <c16:uniqueId val="{00000001-650A-45D5-8EBA-217736A58E75}"/>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8.9999999999999993E-3</c:v>
                </c:pt>
                <c:pt idx="1">
                  <c:v>0.01</c:v>
                </c:pt>
              </c:numCache>
            </c:numRef>
          </c:val>
          <c:extLst>
            <c:ext xmlns:c16="http://schemas.microsoft.com/office/drawing/2014/chart" uri="{C3380CC4-5D6E-409C-BE32-E72D297353CC}">
              <c16:uniqueId val="{00000002-650A-45D5-8EBA-217736A58E75}"/>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Fin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3.5000000000000003E-2</c:v>
                </c:pt>
                <c:pt idx="1">
                  <c:v>0.151</c:v>
                </c:pt>
              </c:numCache>
            </c:numRef>
          </c:val>
          <c:extLst>
            <c:ext xmlns:c16="http://schemas.microsoft.com/office/drawing/2014/chart" uri="{C3380CC4-5D6E-409C-BE32-E72D297353CC}">
              <c16:uniqueId val="{00000000-5772-4F13-A3F4-5040568D06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1.2E-2</c:v>
                </c:pt>
                <c:pt idx="1">
                  <c:v>2.3E-2</c:v>
                </c:pt>
              </c:numCache>
            </c:numRef>
          </c:val>
          <c:extLst>
            <c:ext xmlns:c16="http://schemas.microsoft.com/office/drawing/2014/chart" uri="{C3380CC4-5D6E-409C-BE32-E72D297353CC}">
              <c16:uniqueId val="{00000001-5772-4F13-A3F4-5040568D06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1.0999999999999999E-2</c:v>
                </c:pt>
                <c:pt idx="1">
                  <c:v>1.2E-2</c:v>
                </c:pt>
              </c:numCache>
            </c:numRef>
          </c:val>
          <c:extLst>
            <c:ext xmlns:c16="http://schemas.microsoft.com/office/drawing/2014/chart" uri="{C3380CC4-5D6E-409C-BE32-E72D297353CC}">
              <c16:uniqueId val="{00000002-5772-4F13-A3F4-5040568D06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3.2000000000000001E-2</c:v>
                </c:pt>
                <c:pt idx="1">
                  <c:v>0.127</c:v>
                </c:pt>
              </c:numCache>
            </c:numRef>
          </c:val>
          <c:extLst>
            <c:ext xmlns:c16="http://schemas.microsoft.com/office/drawing/2014/chart" uri="{C3380CC4-5D6E-409C-BE32-E72D297353CC}">
              <c16:uniqueId val="{00000000-31CC-485B-B29A-D360E4FB7DFC}"/>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8.9999999999999993E-3</c:v>
                </c:pt>
                <c:pt idx="1">
                  <c:v>1.7999999999999999E-2</c:v>
                </c:pt>
              </c:numCache>
            </c:numRef>
          </c:val>
          <c:extLst>
            <c:ext xmlns:c16="http://schemas.microsoft.com/office/drawing/2014/chart" uri="{C3380CC4-5D6E-409C-BE32-E72D297353CC}">
              <c16:uniqueId val="{00000001-31CC-485B-B29A-D360E4FB7DFC}"/>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8.9999999999999993E-3</c:v>
                </c:pt>
                <c:pt idx="1">
                  <c:v>1.0999999999999999E-2</c:v>
                </c:pt>
              </c:numCache>
            </c:numRef>
          </c:val>
          <c:extLst>
            <c:ext xmlns:c16="http://schemas.microsoft.com/office/drawing/2014/chart" uri="{C3380CC4-5D6E-409C-BE32-E72D297353CC}">
              <c16:uniqueId val="{00000002-31CC-485B-B29A-D360E4FB7DFC}"/>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izquierdo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6</c:v>
                </c:pt>
                <c:pt idx="1">
                  <c:v>1.41</c:v>
                </c:pt>
              </c:numCache>
            </c:numRef>
          </c:val>
          <c:extLst>
            <c:ext xmlns:c16="http://schemas.microsoft.com/office/drawing/2014/chart" uri="{C3380CC4-5D6E-409C-BE32-E72D297353CC}">
              <c16:uniqueId val="{00000000-3175-4BEE-8449-E04935B09619}"/>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2</c:v>
                </c:pt>
                <c:pt idx="1">
                  <c:v>0</c:v>
                </c:pt>
              </c:numCache>
            </c:numRef>
          </c:val>
          <c:extLst>
            <c:ext xmlns:c16="http://schemas.microsoft.com/office/drawing/2014/chart" uri="{C3380CC4-5D6E-409C-BE32-E72D297353CC}">
              <c16:uniqueId val="{00000001-3175-4BEE-8449-E04935B09619}"/>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11</c:v>
                </c:pt>
                <c:pt idx="1">
                  <c:v>0.66</c:v>
                </c:pt>
              </c:numCache>
            </c:numRef>
          </c:val>
          <c:extLst>
            <c:ext xmlns:c16="http://schemas.microsoft.com/office/drawing/2014/chart" uri="{C3380CC4-5D6E-409C-BE32-E72D297353CC}">
              <c16:uniqueId val="{00000002-3175-4BEE-8449-E04935B09619}"/>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370.png"/></Relationships>
</file>

<file path=ppt/diagrams/_rels/data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5.png"/><Relationship Id="rId5" Type="http://schemas.openxmlformats.org/officeDocument/2006/relationships/image" Target="../media/image41.png"/><Relationship Id="rId4" Type="http://schemas.openxmlformats.org/officeDocument/2006/relationships/image" Target="../media/image39.png"/></Relationships>
</file>

<file path=ppt/diagrams/_rels/data15.xml.rels><?xml version="1.0" encoding="UTF-8" standalone="yes"?>
<Relationships xmlns="http://schemas.openxmlformats.org/package/2006/relationships"><Relationship Id="rId1" Type="http://schemas.openxmlformats.org/officeDocument/2006/relationships/image" Target="../media/image54.png"/></Relationships>
</file>

<file path=ppt/diagrams/_rels/data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92B8A-C694-4941-A493-E6B53C2CF1B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ES"/>
        </a:p>
      </dgm:t>
    </dgm:pt>
    <dgm:pt modelId="{0CEF8487-9E8F-4CBE-9FDB-793F54D35EB1}">
      <dgm:prSet phldrT="[Text]" custT="1"/>
      <dgm:spPr/>
      <dgm:t>
        <a:bodyPr/>
        <a:lstStyle/>
        <a:p>
          <a:r>
            <a:rPr lang="es-ES" sz="3200" dirty="0">
              <a:latin typeface="Montserrat" panose="00000500000000000000" pitchFamily="2" charset="0"/>
            </a:rPr>
            <a:t>Estratégico</a:t>
          </a:r>
        </a:p>
      </dgm:t>
    </dgm:pt>
    <dgm:pt modelId="{2090F760-8DDB-4BF8-829C-BCC7A0D660FD}" type="parTrans" cxnId="{80A7B5F4-19D6-4418-AD94-B504849DA6C8}">
      <dgm:prSet/>
      <dgm:spPr/>
      <dgm:t>
        <a:bodyPr/>
        <a:lstStyle/>
        <a:p>
          <a:endParaRPr lang="es-ES" sz="1200">
            <a:latin typeface="Montserrat" panose="00000500000000000000" pitchFamily="2" charset="0"/>
          </a:endParaRPr>
        </a:p>
      </dgm:t>
    </dgm:pt>
    <dgm:pt modelId="{8ACE9AC2-FD15-428C-A718-05F5F2C9AB29}" type="sibTrans" cxnId="{80A7B5F4-19D6-4418-AD94-B504849DA6C8}">
      <dgm:prSet/>
      <dgm:spPr/>
      <dgm:t>
        <a:bodyPr/>
        <a:lstStyle/>
        <a:p>
          <a:endParaRPr lang="es-ES" sz="1200">
            <a:latin typeface="Montserrat" panose="00000500000000000000" pitchFamily="2" charset="0"/>
          </a:endParaRPr>
        </a:p>
      </dgm:t>
    </dgm:pt>
    <dgm:pt modelId="{8FD8EB96-73EC-4372-96AB-845B9702938A}">
      <dgm:prSet phldrT="[Text]" custT="1">
        <dgm:style>
          <a:lnRef idx="3">
            <a:schemeClr val="lt1"/>
          </a:lnRef>
          <a:fillRef idx="1">
            <a:schemeClr val="accent2"/>
          </a:fillRef>
          <a:effectRef idx="1">
            <a:schemeClr val="accent2"/>
          </a:effectRef>
          <a:fontRef idx="minor">
            <a:schemeClr val="lt1"/>
          </a:fontRef>
        </dgm:style>
      </dgm:prSet>
      <dgm:spPr/>
      <dgm:t>
        <a:bodyPr/>
        <a:lstStyle/>
        <a:p>
          <a:r>
            <a:rPr lang="es-ES" sz="3200" dirty="0">
              <a:latin typeface="Montserrat" panose="00000500000000000000" pitchFamily="2" charset="0"/>
            </a:rPr>
            <a:t>Táctico</a:t>
          </a:r>
        </a:p>
      </dgm:t>
    </dgm:pt>
    <dgm:pt modelId="{D462FC8B-BFED-4190-8580-72F65AF9EA1E}" type="parTrans" cxnId="{FF9AA587-4033-4719-B6B5-DA3DA3DB08AD}">
      <dgm:prSet/>
      <dgm:spPr/>
      <dgm:t>
        <a:bodyPr/>
        <a:lstStyle/>
        <a:p>
          <a:endParaRPr lang="es-ES" sz="1200">
            <a:latin typeface="Montserrat" panose="00000500000000000000" pitchFamily="2" charset="0"/>
          </a:endParaRPr>
        </a:p>
      </dgm:t>
    </dgm:pt>
    <dgm:pt modelId="{4F879AC0-4706-404B-94EE-884643031655}" type="sibTrans" cxnId="{FF9AA587-4033-4719-B6B5-DA3DA3DB08AD}">
      <dgm:prSet/>
      <dgm:spPr/>
      <dgm:t>
        <a:bodyPr/>
        <a:lstStyle/>
        <a:p>
          <a:endParaRPr lang="es-ES" sz="1200">
            <a:latin typeface="Montserrat" panose="00000500000000000000" pitchFamily="2" charset="0"/>
          </a:endParaRPr>
        </a:p>
      </dgm:t>
    </dgm:pt>
    <dgm:pt modelId="{7108775C-ECFB-4B78-B8F7-AB6588BC933A}">
      <dgm:prSet phldrT="[Text]" custT="1">
        <dgm:style>
          <a:lnRef idx="3">
            <a:schemeClr val="lt1"/>
          </a:lnRef>
          <a:fillRef idx="1">
            <a:schemeClr val="accent4"/>
          </a:fillRef>
          <a:effectRef idx="1">
            <a:schemeClr val="accent4"/>
          </a:effectRef>
          <a:fontRef idx="minor">
            <a:schemeClr val="lt1"/>
          </a:fontRef>
        </dgm:style>
      </dgm:prSet>
      <dgm:spPr/>
      <dgm:t>
        <a:bodyPr/>
        <a:lstStyle/>
        <a:p>
          <a:r>
            <a:rPr lang="es-ES" sz="3200" dirty="0">
              <a:latin typeface="Montserrat" panose="00000500000000000000" pitchFamily="2" charset="0"/>
            </a:rPr>
            <a:t>Control</a:t>
          </a:r>
        </a:p>
      </dgm:t>
    </dgm:pt>
    <dgm:pt modelId="{A9080436-3A6A-4E1E-9E55-586C8298ABDE}" type="parTrans" cxnId="{3C82B761-3963-4F19-9613-713ACC10FCD5}">
      <dgm:prSet/>
      <dgm:spPr/>
      <dgm:t>
        <a:bodyPr/>
        <a:lstStyle/>
        <a:p>
          <a:endParaRPr lang="es-ES" sz="1200">
            <a:latin typeface="Montserrat" panose="00000500000000000000" pitchFamily="2" charset="0"/>
          </a:endParaRPr>
        </a:p>
      </dgm:t>
    </dgm:pt>
    <dgm:pt modelId="{4BE163B1-591F-4043-BB6D-F20DD139C50A}" type="sibTrans" cxnId="{3C82B761-3963-4F19-9613-713ACC10FCD5}">
      <dgm:prSet/>
      <dgm:spPr/>
      <dgm:t>
        <a:bodyPr/>
        <a:lstStyle/>
        <a:p>
          <a:endParaRPr lang="es-ES" sz="1200">
            <a:latin typeface="Montserrat" panose="00000500000000000000" pitchFamily="2" charset="0"/>
          </a:endParaRPr>
        </a:p>
      </dgm:t>
    </dgm:pt>
    <dgm:pt modelId="{B5B33850-21AD-44CD-A563-CAEF0774DF81}" type="pres">
      <dgm:prSet presAssocID="{4AF92B8A-C694-4941-A493-E6B53C2CF1BE}" presName="Name0" presStyleCnt="0">
        <dgm:presLayoutVars>
          <dgm:chPref val="1"/>
          <dgm:dir/>
          <dgm:animOne val="branch"/>
          <dgm:animLvl val="lvl"/>
          <dgm:resizeHandles/>
        </dgm:presLayoutVars>
      </dgm:prSet>
      <dgm:spPr/>
    </dgm:pt>
    <dgm:pt modelId="{FAA2CC96-A247-4762-8F3D-91D8FF0E06DD}" type="pres">
      <dgm:prSet presAssocID="{0CEF8487-9E8F-4CBE-9FDB-793F54D35EB1}" presName="vertOne" presStyleCnt="0"/>
      <dgm:spPr/>
    </dgm:pt>
    <dgm:pt modelId="{D0E22D68-E1B1-49B2-8ED6-A0C416AC81A5}" type="pres">
      <dgm:prSet presAssocID="{0CEF8487-9E8F-4CBE-9FDB-793F54D35EB1}" presName="txOne" presStyleLbl="node0" presStyleIdx="0" presStyleCnt="1">
        <dgm:presLayoutVars>
          <dgm:chPref val="3"/>
        </dgm:presLayoutVars>
      </dgm:prSet>
      <dgm:spPr/>
    </dgm:pt>
    <dgm:pt modelId="{C72E6FF2-10C8-4B05-8A39-2BCB25C83540}" type="pres">
      <dgm:prSet presAssocID="{0CEF8487-9E8F-4CBE-9FDB-793F54D35EB1}" presName="parTransOne" presStyleCnt="0"/>
      <dgm:spPr/>
    </dgm:pt>
    <dgm:pt modelId="{D8C17BD6-A1F3-44BC-89C0-2C606EA00B7A}" type="pres">
      <dgm:prSet presAssocID="{0CEF8487-9E8F-4CBE-9FDB-793F54D35EB1}" presName="horzOne" presStyleCnt="0"/>
      <dgm:spPr/>
    </dgm:pt>
    <dgm:pt modelId="{46EB4D27-E80D-4314-8940-2F8804C0DF8F}" type="pres">
      <dgm:prSet presAssocID="{8FD8EB96-73EC-4372-96AB-845B9702938A}" presName="vertTwo" presStyleCnt="0"/>
      <dgm:spPr/>
    </dgm:pt>
    <dgm:pt modelId="{AFCA61BF-CD5C-478F-BA2D-3344E034733C}" type="pres">
      <dgm:prSet presAssocID="{8FD8EB96-73EC-4372-96AB-845B9702938A}" presName="txTwo" presStyleLbl="node2" presStyleIdx="0" presStyleCnt="1">
        <dgm:presLayoutVars>
          <dgm:chPref val="3"/>
        </dgm:presLayoutVars>
      </dgm:prSet>
      <dgm:spPr/>
    </dgm:pt>
    <dgm:pt modelId="{186D2FEB-8BBC-4443-8B4E-B54B470F170A}" type="pres">
      <dgm:prSet presAssocID="{8FD8EB96-73EC-4372-96AB-845B9702938A}" presName="parTransTwo" presStyleCnt="0"/>
      <dgm:spPr/>
    </dgm:pt>
    <dgm:pt modelId="{7831ABA9-7B9F-4E61-940C-48AD3522AB2E}" type="pres">
      <dgm:prSet presAssocID="{8FD8EB96-73EC-4372-96AB-845B9702938A}" presName="horzTwo" presStyleCnt="0"/>
      <dgm:spPr/>
    </dgm:pt>
    <dgm:pt modelId="{690D0A95-59FF-48EF-B498-61A4989680BB}" type="pres">
      <dgm:prSet presAssocID="{7108775C-ECFB-4B78-B8F7-AB6588BC933A}" presName="vertThree" presStyleCnt="0"/>
      <dgm:spPr/>
    </dgm:pt>
    <dgm:pt modelId="{1174FD0D-2AF6-49F1-B886-990F39BAF7C4}" type="pres">
      <dgm:prSet presAssocID="{7108775C-ECFB-4B78-B8F7-AB6588BC933A}" presName="txThree" presStyleLbl="node3" presStyleIdx="0" presStyleCnt="1">
        <dgm:presLayoutVars>
          <dgm:chPref val="3"/>
        </dgm:presLayoutVars>
      </dgm:prSet>
      <dgm:spPr/>
    </dgm:pt>
    <dgm:pt modelId="{0D4347A6-C4EE-45F6-B47A-A2DFE7A6591E}" type="pres">
      <dgm:prSet presAssocID="{7108775C-ECFB-4B78-B8F7-AB6588BC933A}" presName="horzThree" presStyleCnt="0"/>
      <dgm:spPr/>
    </dgm:pt>
  </dgm:ptLst>
  <dgm:cxnLst>
    <dgm:cxn modelId="{A204B92B-1839-45F7-B171-60A6982073F1}" type="presOf" srcId="{0CEF8487-9E8F-4CBE-9FDB-793F54D35EB1}" destId="{D0E22D68-E1B1-49B2-8ED6-A0C416AC81A5}" srcOrd="0" destOrd="0" presId="urn:microsoft.com/office/officeart/2005/8/layout/hierarchy4"/>
    <dgm:cxn modelId="{3C82B761-3963-4F19-9613-713ACC10FCD5}" srcId="{8FD8EB96-73EC-4372-96AB-845B9702938A}" destId="{7108775C-ECFB-4B78-B8F7-AB6588BC933A}" srcOrd="0" destOrd="0" parTransId="{A9080436-3A6A-4E1E-9E55-586C8298ABDE}" sibTransId="{4BE163B1-591F-4043-BB6D-F20DD139C50A}"/>
    <dgm:cxn modelId="{D8277869-1099-46C3-AD0A-F86CA2648426}" type="presOf" srcId="{4AF92B8A-C694-4941-A493-E6B53C2CF1BE}" destId="{B5B33850-21AD-44CD-A563-CAEF0774DF81}" srcOrd="0" destOrd="0" presId="urn:microsoft.com/office/officeart/2005/8/layout/hierarchy4"/>
    <dgm:cxn modelId="{FF9AA587-4033-4719-B6B5-DA3DA3DB08AD}" srcId="{0CEF8487-9E8F-4CBE-9FDB-793F54D35EB1}" destId="{8FD8EB96-73EC-4372-96AB-845B9702938A}" srcOrd="0" destOrd="0" parTransId="{D462FC8B-BFED-4190-8580-72F65AF9EA1E}" sibTransId="{4F879AC0-4706-404B-94EE-884643031655}"/>
    <dgm:cxn modelId="{E4F795BD-1074-4D71-BDBE-22EDECAB3280}" type="presOf" srcId="{7108775C-ECFB-4B78-B8F7-AB6588BC933A}" destId="{1174FD0D-2AF6-49F1-B886-990F39BAF7C4}" srcOrd="0" destOrd="0" presId="urn:microsoft.com/office/officeart/2005/8/layout/hierarchy4"/>
    <dgm:cxn modelId="{690D28DA-5555-434C-B795-2346676B8299}" type="presOf" srcId="{8FD8EB96-73EC-4372-96AB-845B9702938A}" destId="{AFCA61BF-CD5C-478F-BA2D-3344E034733C}" srcOrd="0" destOrd="0" presId="urn:microsoft.com/office/officeart/2005/8/layout/hierarchy4"/>
    <dgm:cxn modelId="{80A7B5F4-19D6-4418-AD94-B504849DA6C8}" srcId="{4AF92B8A-C694-4941-A493-E6B53C2CF1BE}" destId="{0CEF8487-9E8F-4CBE-9FDB-793F54D35EB1}" srcOrd="0" destOrd="0" parTransId="{2090F760-8DDB-4BF8-829C-BCC7A0D660FD}" sibTransId="{8ACE9AC2-FD15-428C-A718-05F5F2C9AB29}"/>
    <dgm:cxn modelId="{32BEB9E5-2018-425C-A74D-D9DBD29C436F}" type="presParOf" srcId="{B5B33850-21AD-44CD-A563-CAEF0774DF81}" destId="{FAA2CC96-A247-4762-8F3D-91D8FF0E06DD}" srcOrd="0" destOrd="0" presId="urn:microsoft.com/office/officeart/2005/8/layout/hierarchy4"/>
    <dgm:cxn modelId="{23411DF0-F712-4917-8CAA-E27371F4BF9F}" type="presParOf" srcId="{FAA2CC96-A247-4762-8F3D-91D8FF0E06DD}" destId="{D0E22D68-E1B1-49B2-8ED6-A0C416AC81A5}" srcOrd="0" destOrd="0" presId="urn:microsoft.com/office/officeart/2005/8/layout/hierarchy4"/>
    <dgm:cxn modelId="{5863F9AB-7897-4480-B221-1A73CB00001B}" type="presParOf" srcId="{FAA2CC96-A247-4762-8F3D-91D8FF0E06DD}" destId="{C72E6FF2-10C8-4B05-8A39-2BCB25C83540}" srcOrd="1" destOrd="0" presId="urn:microsoft.com/office/officeart/2005/8/layout/hierarchy4"/>
    <dgm:cxn modelId="{FA7CDD5D-86FB-4075-BF2F-49E7B362378F}" type="presParOf" srcId="{FAA2CC96-A247-4762-8F3D-91D8FF0E06DD}" destId="{D8C17BD6-A1F3-44BC-89C0-2C606EA00B7A}" srcOrd="2" destOrd="0" presId="urn:microsoft.com/office/officeart/2005/8/layout/hierarchy4"/>
    <dgm:cxn modelId="{CE6AAB64-B46A-4A73-9811-292329774682}" type="presParOf" srcId="{D8C17BD6-A1F3-44BC-89C0-2C606EA00B7A}" destId="{46EB4D27-E80D-4314-8940-2F8804C0DF8F}" srcOrd="0" destOrd="0" presId="urn:microsoft.com/office/officeart/2005/8/layout/hierarchy4"/>
    <dgm:cxn modelId="{95175A6F-AFA4-4A7F-9B14-A984DE3513E6}" type="presParOf" srcId="{46EB4D27-E80D-4314-8940-2F8804C0DF8F}" destId="{AFCA61BF-CD5C-478F-BA2D-3344E034733C}" srcOrd="0" destOrd="0" presId="urn:microsoft.com/office/officeart/2005/8/layout/hierarchy4"/>
    <dgm:cxn modelId="{721321DB-CF05-4B47-B697-4310E8D696B7}" type="presParOf" srcId="{46EB4D27-E80D-4314-8940-2F8804C0DF8F}" destId="{186D2FEB-8BBC-4443-8B4E-B54B470F170A}" srcOrd="1" destOrd="0" presId="urn:microsoft.com/office/officeart/2005/8/layout/hierarchy4"/>
    <dgm:cxn modelId="{5DE38B06-C03C-4140-B0DA-7400903AD945}" type="presParOf" srcId="{46EB4D27-E80D-4314-8940-2F8804C0DF8F}" destId="{7831ABA9-7B9F-4E61-940C-48AD3522AB2E}" srcOrd="2" destOrd="0" presId="urn:microsoft.com/office/officeart/2005/8/layout/hierarchy4"/>
    <dgm:cxn modelId="{BBCE5370-39C2-4E59-986F-395C4F13B04C}" type="presParOf" srcId="{7831ABA9-7B9F-4E61-940C-48AD3522AB2E}" destId="{690D0A95-59FF-48EF-B498-61A4989680BB}" srcOrd="0" destOrd="0" presId="urn:microsoft.com/office/officeart/2005/8/layout/hierarchy4"/>
    <dgm:cxn modelId="{EA25A8A8-73E0-4A80-A13A-C22956578285}" type="presParOf" srcId="{690D0A95-59FF-48EF-B498-61A4989680BB}" destId="{1174FD0D-2AF6-49F1-B886-990F39BAF7C4}" srcOrd="0" destOrd="0" presId="urn:microsoft.com/office/officeart/2005/8/layout/hierarchy4"/>
    <dgm:cxn modelId="{E9F09FAA-CFB2-47AB-8C27-CF133C3D82E8}" type="presParOf" srcId="{690D0A95-59FF-48EF-B498-61A4989680BB}" destId="{0D4347A6-C4EE-45F6-B47A-A2DFE7A6591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dgm:pt modelId="{55E868B3-7967-4B07-8628-263AE7CCF0DA}">
      <dgm:prSet phldrT="[Text]"/>
      <dgm:spPr>
        <a:blipFill>
          <a:blip xmlns:r="http://schemas.openxmlformats.org/officeDocument/2006/relationships" r:embed="rId1"/>
          <a:stretch>
            <a:fillRect t="-1653" b="-10744"/>
          </a:stretch>
        </a:blipFill>
      </dgm:spPr>
      <dgm:t>
        <a:bodyPr/>
        <a:lstStyle/>
        <a:p>
          <a:r>
            <a:rPr lang="es-ES">
              <a:noFill/>
            </a:rPr>
            <a:t> </a:t>
          </a:r>
        </a:p>
      </dgm:t>
    </dgm:p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mc:AlternateContent xmlns:mc="http://schemas.openxmlformats.org/markup-compatibility/2006">
      <mc:Choice xmlns:a14="http://schemas.microsoft.com/office/drawing/2010/main" Requires="a14">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Choice>
      <mc:Fallback>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Fallback>
    </mc:AlternateConten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dgm:spPr/>
          <dgm: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𝜇</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B8E70D67-BED5-47ED-84C2-A90B98D041ED}">
          <dgm:prSet phldrT="[Text]"/>
          <dgm:spPr/>
          <dgm:t>
            <a:bodyPr/>
            <a:lstStyle/>
            <a:p>
              <a:pPr/>
              <a:r>
                <a:rPr lang="es-ES" b="0" i="0">
                  <a:solidFill>
                    <a:schemeClr val="bg1"/>
                  </a:solidFill>
                  <a:latin typeface="Cambria Math" panose="02040503050406030204" pitchFamily="18" charset="0"/>
                  <a:ea typeface="Cambria Math" panose="02040503050406030204" pitchFamily="18" charset="0"/>
                </a:rPr>
                <a:t>𝜇_</a:t>
              </a:r>
              <a:r>
                <a:rPr lang="es-ES" b="0" i="0">
                  <a:solidFill>
                    <a:schemeClr val="bg1"/>
                  </a:solidFill>
                  <a:latin typeface="Cambria Math" panose="02040503050406030204" pitchFamily="18" charset="0"/>
                </a:rPr>
                <a:t>𝑖</a:t>
              </a:r>
              <a:endParaRPr lang="es-ES" dirty="0">
                <a:solidFill>
                  <a:schemeClr val="bg1"/>
                </a:solidFill>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dgm:spPr/>
          <dgm:t>
            <a:bodyPr/>
            <a:lstStyle/>
            <a:p>
              <a:pPr/>
              <a14:m>
                <m:oMathPara xmlns:m="http://schemas.openxmlformats.org/officeDocument/2006/math">
                  <m:oMathParaPr>
                    <m:jc m:val="centerGroup"/>
                  </m:oMathParaPr>
                  <m:oMath xmlns:m="http://schemas.openxmlformats.org/officeDocument/2006/math">
                    <m:r>
                      <a:rPr lang="es-ES" i="1" dirty="0" smtClean="0">
                        <a:solidFill>
                          <a:schemeClr val="bg1"/>
                        </a:solidFill>
                        <a:latin typeface="Cambria Math" panose="02040503050406030204" pitchFamily="18" charset="0"/>
                      </a:rPr>
                      <m:t>𝐾</m:t>
                    </m:r>
                  </m:oMath>
                </m:oMathPara>
              </a14:m>
              <a:endParaRPr lang="es-ES" dirty="0">
                <a:solidFill>
                  <a:schemeClr val="bg1"/>
                </a:solidFill>
                <a:latin typeface="Montserrat" panose="00000500000000000000" pitchFamily="2" charset="0"/>
              </a:endParaRPr>
            </a:p>
          </dgm:t>
        </dgm:pt>
      </mc:Choice>
      <mc:Fallback xmlns="">
        <dgm:pt modelId="{04A5F9C0-78CC-4FD5-80B3-53AB15D2B882}">
          <dgm:prSet phldrT="[Text]"/>
          <dgm:spPr/>
          <dgm:t>
            <a:bodyPr/>
            <a:lstStyle/>
            <a:p>
              <a:r>
                <a:rPr lang="es-ES" i="0" dirty="0">
                  <a:solidFill>
                    <a:schemeClr val="bg1"/>
                  </a:solidFill>
                  <a:latin typeface="Cambria Math" panose="02040503050406030204" pitchFamily="18" charset="0"/>
                </a:rPr>
                <a:t>𝐾</a:t>
              </a:r>
              <a:endParaRPr lang="es-ES" dirty="0">
                <a:solidFill>
                  <a:schemeClr val="bg1"/>
                </a:solidFill>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92BC04D1-181A-47BC-B967-32E0B024ABA3}">
          <dgm:prSet phldrT="[Text]"/>
          <dgm:spPr/>
          <dgm: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92BC04D1-181A-47BC-B967-32E0B024ABA3}">
          <dgm:prSet phldrT="[Text]"/>
          <dgm:spPr/>
          <dgm:t>
            <a:bodyPr/>
            <a:lstStyle/>
            <a:p>
              <a:r>
                <a:rPr lang="es-ES" b="0" i="0">
                  <a:solidFill>
                    <a:schemeClr val="bg1"/>
                  </a:solidFill>
                  <a:latin typeface="Cambria Math" panose="02040503050406030204" pitchFamily="18" charset="0"/>
                </a:rPr>
                <a:t>𝑥_𝑖</a:t>
              </a:r>
              <a:endParaRPr lang="es-ES" dirty="0">
                <a:solidFill>
                  <a:schemeClr val="bg1"/>
                </a:solidFill>
                <a:latin typeface="Montserrat" panose="00000500000000000000" pitchFamily="2" charset="0"/>
              </a:endParaRPr>
            </a:p>
          </dgm:t>
        </dgm:pt>
      </mc:Fallback>
    </mc:AlternateConten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mc:Choice xmlns:a14="http://schemas.microsoft.com/office/drawing/2010/main" Requires="a14">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Choice>
      <mc:Fallback>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Fallback>
    </mc:AlternateConten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dgm:pt modelId="{5DDAEA9B-2987-4A10-A4F8-AB449B69211E}">
      <dgm:prSet phldrT="[Text]"/>
      <dgm:spPr>
        <a:blipFill>
          <a:blip xmlns:r="http://schemas.openxmlformats.org/officeDocument/2006/relationships" r:embed="rId1"/>
          <a:stretch>
            <a:fillRect l="-1815"/>
          </a:stretch>
        </a:blipFill>
      </dgm:spPr>
      <dgm:t>
        <a:bodyPr/>
        <a:lstStyle/>
        <a:p>
          <a:r>
            <a:rPr lang="es-ES">
              <a:noFill/>
            </a:rPr>
            <a:t> </a:t>
          </a:r>
        </a:p>
      </dgm:t>
    </dgm:p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dgm:pt modelId="{B8E70D67-BED5-47ED-84C2-A90B98D041ED}">
      <dgm:prSet phldrT="[Text]"/>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dgm:pt modelId="{04A5F9C0-78CC-4FD5-80B3-53AB15D2B882}">
      <dgm:prSet phldrT="[Text]"/>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dgm:pt modelId="{92BC04D1-181A-47BC-B967-32E0B024ABA3}">
      <dgm:prSet phldrT="[Text]"/>
      <dgm:spPr>
        <a:blipFill>
          <a:blip xmlns:r="http://schemas.openxmlformats.org/officeDocument/2006/relationships" r:embed="rId4"/>
          <a:stretch>
            <a:fillRect/>
          </a:stretch>
        </a:blipFill>
      </dgm:spPr>
      <dgm:t>
        <a:bodyPr/>
        <a:lstStyle/>
        <a:p>
          <a:r>
            <a:rPr lang="es-ES">
              <a:noFill/>
            </a:rPr>
            <a:t> </a:t>
          </a:r>
        </a:p>
      </dgm:t>
    </dgm:p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dgm:pt modelId="{3E7A7F28-3D1F-4530-812F-B8539C916751}">
      <dgm:prSet phldrT="[Text]"/>
      <dgm:spPr>
        <a:blipFill>
          <a:blip xmlns:r="http://schemas.openxmlformats.org/officeDocument/2006/relationships" r:embed="rId5"/>
          <a:stretch>
            <a:fillRect l="-1633" r="-2541"/>
          </a:stretch>
        </a:blipFill>
      </dgm:spPr>
      <dgm:t>
        <a:bodyPr/>
        <a:lstStyle/>
        <a:p>
          <a:r>
            <a:rPr lang="es-ES">
              <a:noFill/>
            </a:rPr>
            <a:t> </a:t>
          </a:r>
        </a:p>
      </dgm:t>
    </dgm:p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Controlador borroso (FCS)</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Perceptrón multicapa (MLP)</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dgm:t>
        <a:bodyPr/>
        <a:lstStyle/>
        <a:p>
          <a:r>
            <a:rPr lang="es-ES" dirty="0">
              <a:latin typeface="Montserrat" panose="00000500000000000000" pitchFamily="2" charset="0"/>
            </a:rPr>
            <a:t>Dos capas ocultas de 8 y 2 neuronas.</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Dos conjuntos borrosos por variable de entrada.</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mc:AlternateContent xmlns:mc="http://schemas.openxmlformats.org/markup-compatibility/2006">
      <mc:Choice xmlns:a14="http://schemas.microsoft.com/office/drawing/2010/main" Requires="a14">
        <dgm:pt modelId="{5D51922E-776E-4536-9470-D65F41D50415}">
          <dgm:prSet phldrT="[Text]"/>
          <dgm:spPr/>
          <dgm:t>
            <a:bodyPr/>
            <a:lstStyle/>
            <a:p>
              <a:r>
                <a:rPr lang="es-ES" dirty="0">
                  <a:latin typeface="Montserrat" panose="00000500000000000000" pitchFamily="2" charset="0"/>
                </a:rPr>
                <a:t>Convolución (</a:t>
              </a:r>
              <a14:m>
                <m:oMath xmlns:m="http://schemas.openxmlformats.org/officeDocument/2006/math">
                  <m:r>
                    <a:rPr lang="es-ES" i="1" dirty="0" smtClean="0">
                      <a:latin typeface="Cambria Math" panose="02040503050406030204" pitchFamily="18" charset="0"/>
                    </a:rPr>
                    <m:t>5</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36</m:t>
                  </m:r>
                </m:oMath>
              </a14:m>
              <a:r>
                <a:rPr lang="es-ES" dirty="0">
                  <a:latin typeface="Montserrat" panose="00000500000000000000" pitchFamily="2" charset="0"/>
                </a:rPr>
                <a:t>), convolución (</a:t>
              </a:r>
              <a14:m>
                <m:oMath xmlns:m="http://schemas.openxmlformats.org/officeDocument/2006/math">
                  <m:r>
                    <a:rPr lang="es-ES" i="1" dirty="0" smtClean="0">
                      <a:latin typeface="Cambria Math" panose="02040503050406030204" pitchFamily="18" charset="0"/>
                    </a:rPr>
                    <m:t>3</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5</m:t>
                  </m:r>
                </m:oMath>
              </a14:m>
              <a:r>
                <a:rPr lang="es-ES" dirty="0">
                  <a:latin typeface="Montserrat" panose="00000500000000000000" pitchFamily="2" charset="0"/>
                </a:rPr>
                <a:t>) y dos capas de 128 y 16 neuronas.</a:t>
              </a:r>
            </a:p>
          </dgm:t>
        </dgm:pt>
      </mc:Choice>
      <mc:Fallback>
        <dgm:pt modelId="{5D51922E-776E-4536-9470-D65F41D50415}">
          <dgm:prSet phldrT="[Text]"/>
          <dgm:spPr/>
          <dgm:t>
            <a:bodyPr/>
            <a:lstStyle/>
            <a:p>
              <a:r>
                <a:rPr lang="es-ES" dirty="0">
                  <a:latin typeface="Montserrat" panose="00000500000000000000" pitchFamily="2" charset="0"/>
                </a:rPr>
                <a:t>Convolución (</a:t>
              </a:r>
              <a:r>
                <a:rPr lang="es-ES" i="0" dirty="0">
                  <a:latin typeface="Cambria Math" panose="02040503050406030204" pitchFamily="18" charset="0"/>
                </a:rPr>
                <a:t>5</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36</a:t>
              </a:r>
              <a:r>
                <a:rPr lang="es-ES" dirty="0">
                  <a:latin typeface="Montserrat" panose="00000500000000000000" pitchFamily="2" charset="0"/>
                </a:rPr>
                <a:t>), convolución (</a:t>
              </a:r>
              <a:r>
                <a:rPr lang="es-ES" i="0" dirty="0">
                  <a:latin typeface="Cambria Math" panose="02040503050406030204" pitchFamily="18" charset="0"/>
                </a:rPr>
                <a:t>3</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5</a:t>
              </a:r>
              <a:r>
                <a:rPr lang="es-ES" dirty="0">
                  <a:latin typeface="Montserrat" panose="00000500000000000000" pitchFamily="2" charset="0"/>
                </a:rPr>
                <a:t>) y dos capas de 128 y 16 neuronas.</a:t>
              </a:r>
            </a:p>
          </dgm:t>
        </dgm:pt>
      </mc:Fallback>
    </mc:AlternateConten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a:blipFill>
          <a:blip xmlns:r="http://schemas.openxmlformats.org/officeDocument/2006/relationships" r:embed="rId1"/>
          <a:stretch>
            <a:fillRect t="-12963" b="-20370"/>
          </a:stretch>
        </a:blipFill>
      </dgm:spPr>
      <dgm:t>
        <a:bodyPr/>
        <a:lstStyle/>
        <a:p>
          <a:r>
            <a:rPr lang="es-ES">
              <a:noFill/>
            </a:rPr>
            <a:t> </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5E30A-6546-46CB-B20F-17FAC5D78A93}"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s-ES"/>
        </a:p>
      </dgm:t>
    </dgm:pt>
    <dgm:pt modelId="{776F03D0-C2AF-4253-B30A-437D9D62C51D}">
      <dgm:prSet>
        <dgm:style>
          <a:lnRef idx="2">
            <a:schemeClr val="accent6"/>
          </a:lnRef>
          <a:fillRef idx="1">
            <a:schemeClr val="lt1"/>
          </a:fillRef>
          <a:effectRef idx="0">
            <a:schemeClr val="accent6"/>
          </a:effectRef>
          <a:fontRef idx="minor">
            <a:schemeClr val="dk1"/>
          </a:fontRef>
        </dgm:style>
      </dgm:prSet>
      <dgm:spPr/>
      <dgm:t>
        <a:bodyPr/>
        <a:lstStyle/>
        <a:p>
          <a:r>
            <a:rPr lang="es-ES" dirty="0">
              <a:latin typeface="Montserrat" panose="00000500000000000000" pitchFamily="2" charset="0"/>
            </a:rPr>
            <a:t>Se puede considerar un Sistema Complejo.</a:t>
          </a:r>
        </a:p>
      </dgm:t>
    </dgm:pt>
    <dgm:pt modelId="{0C0167B9-FFA7-4E4E-95BC-4A5E5A25ACF0}" type="parTrans" cxnId="{4D114B19-5660-4D6F-ABE8-DB3B30A39279}">
      <dgm:prSet/>
      <dgm:spPr/>
      <dgm:t>
        <a:bodyPr/>
        <a:lstStyle/>
        <a:p>
          <a:endParaRPr lang="es-ES">
            <a:latin typeface="Montserrat" panose="00000500000000000000" pitchFamily="2" charset="0"/>
          </a:endParaRPr>
        </a:p>
      </dgm:t>
    </dgm:pt>
    <dgm:pt modelId="{0A840F72-D2C1-43FA-B6B0-A62090EF2DC1}" type="sibTrans" cxnId="{4D114B19-5660-4D6F-ABE8-DB3B30A39279}">
      <dgm:prSet/>
      <dgm:spPr/>
      <dgm:t>
        <a:bodyPr/>
        <a:lstStyle/>
        <a:p>
          <a:endParaRPr lang="es-ES">
            <a:latin typeface="Montserrat" panose="00000500000000000000" pitchFamily="2" charset="0"/>
          </a:endParaRPr>
        </a:p>
      </dgm:t>
    </dgm:pt>
    <dgm:pt modelId="{8EDDFD14-3CDC-4883-A05E-BB9B537FE4B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solidFill>
              <a:latin typeface="Montserrat" panose="00000500000000000000" pitchFamily="2" charset="0"/>
            </a:rPr>
            <a:t>Es muy difícil analizar a partir de cada elemento que lo compone.</a:t>
          </a:r>
        </a:p>
      </dgm:t>
    </dgm:pt>
    <dgm:pt modelId="{678E21AE-1A00-4B79-9C35-0EAB11A2D366}" type="parTrans" cxnId="{67066998-F491-42F7-B06D-61EF789B90D5}">
      <dgm:prSet/>
      <dgm:spPr/>
      <dgm:t>
        <a:bodyPr/>
        <a:lstStyle/>
        <a:p>
          <a:endParaRPr lang="es-ES">
            <a:latin typeface="Montserrat" panose="00000500000000000000" pitchFamily="2" charset="0"/>
          </a:endParaRPr>
        </a:p>
      </dgm:t>
    </dgm:pt>
    <dgm:pt modelId="{294F714D-054E-426D-B925-AE2006F45317}" type="sibTrans" cxnId="{67066998-F491-42F7-B06D-61EF789B90D5}">
      <dgm:prSet/>
      <dgm:spPr/>
      <dgm:t>
        <a:bodyPr/>
        <a:lstStyle/>
        <a:p>
          <a:endParaRPr lang="es-ES">
            <a:latin typeface="Montserrat" panose="00000500000000000000" pitchFamily="2" charset="0"/>
          </a:endParaRPr>
        </a:p>
      </dgm:t>
    </dgm:pt>
    <dgm:pt modelId="{2986C23D-B4CD-430C-9E31-5222A2DFC898}">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solidFill>
              <a:latin typeface="Montserrat" panose="00000500000000000000" pitchFamily="2" charset="0"/>
            </a:rPr>
            <a:t>En ocasiones es peligroso o ilegal.</a:t>
          </a:r>
        </a:p>
      </dgm:t>
    </dgm:pt>
    <dgm:pt modelId="{79827B53-8BFD-4ABD-BC51-8BA1479B48F9}" type="parTrans" cxnId="{769CFCB4-9E22-47BE-BA07-DF133172E7B6}">
      <dgm:prSet/>
      <dgm:spPr/>
      <dgm:t>
        <a:bodyPr/>
        <a:lstStyle/>
        <a:p>
          <a:endParaRPr lang="es-ES">
            <a:latin typeface="Montserrat" panose="00000500000000000000" pitchFamily="2" charset="0"/>
          </a:endParaRPr>
        </a:p>
      </dgm:t>
    </dgm:pt>
    <dgm:pt modelId="{4F3AC1CA-512A-4416-A900-2DD118D85407}" type="sibTrans" cxnId="{769CFCB4-9E22-47BE-BA07-DF133172E7B6}">
      <dgm:prSet/>
      <dgm:spPr/>
      <dgm:t>
        <a:bodyPr/>
        <a:lstStyle/>
        <a:p>
          <a:endParaRPr lang="es-ES">
            <a:latin typeface="Montserrat" panose="00000500000000000000" pitchFamily="2" charset="0"/>
          </a:endParaRPr>
        </a:p>
      </dgm:t>
    </dgm:pt>
    <dgm:pt modelId="{11B8D87C-9ED6-4560-A628-F8C278E1414A}">
      <dgm:prSet>
        <dgm:style>
          <a:lnRef idx="2">
            <a:schemeClr val="accent6"/>
          </a:lnRef>
          <a:fillRef idx="1">
            <a:schemeClr val="lt1"/>
          </a:fillRef>
          <a:effectRef idx="0">
            <a:schemeClr val="accent6"/>
          </a:effectRef>
          <a:fontRef idx="minor">
            <a:schemeClr val="dk1"/>
          </a:fontRef>
        </dgm:style>
      </dgm:prSet>
      <dgm:spPr/>
      <dgm:t>
        <a:bodyPr/>
        <a:lstStyle/>
        <a:p>
          <a:r>
            <a:rPr lang="es-ES" dirty="0">
              <a:latin typeface="Montserrat" panose="00000500000000000000" pitchFamily="2" charset="0"/>
            </a:rPr>
            <a:t>Su estudio directo:</a:t>
          </a:r>
        </a:p>
      </dgm:t>
    </dgm:pt>
    <dgm:pt modelId="{F13AD96B-30B1-4271-AD9C-2A15068E413C}" type="parTrans" cxnId="{AD966DF8-3813-4778-8472-5B46885C4832}">
      <dgm:prSet/>
      <dgm:spPr/>
      <dgm:t>
        <a:bodyPr/>
        <a:lstStyle/>
        <a:p>
          <a:endParaRPr lang="es-ES">
            <a:latin typeface="Montserrat" panose="00000500000000000000" pitchFamily="2" charset="0"/>
          </a:endParaRPr>
        </a:p>
      </dgm:t>
    </dgm:pt>
    <dgm:pt modelId="{DB2466D9-C58B-4C4C-8AD3-E28F9976EBE5}" type="sibTrans" cxnId="{AD966DF8-3813-4778-8472-5B46885C4832}">
      <dgm:prSet/>
      <dgm:spPr/>
      <dgm:t>
        <a:bodyPr/>
        <a:lstStyle/>
        <a:p>
          <a:endParaRPr lang="es-ES">
            <a:latin typeface="Montserrat" panose="00000500000000000000" pitchFamily="2" charset="0"/>
          </a:endParaRPr>
        </a:p>
      </dgm:t>
    </dgm:pt>
    <dgm:pt modelId="{B519407F-51D5-448A-9BB8-7743F1723C2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solidFill>
              <a:latin typeface="Montserrat" panose="00000500000000000000" pitchFamily="2" charset="0"/>
            </a:rPr>
            <a:t>Afecta a las propias mediciones.</a:t>
          </a:r>
        </a:p>
      </dgm:t>
    </dgm:pt>
    <dgm:pt modelId="{D0CE0F5D-5493-4185-B1DB-3C2BC3E389B4}" type="parTrans" cxnId="{647AA405-C689-45E3-BF6B-A47F29896665}">
      <dgm:prSet/>
      <dgm:spPr/>
      <dgm:t>
        <a:bodyPr/>
        <a:lstStyle/>
        <a:p>
          <a:endParaRPr lang="es-ES">
            <a:latin typeface="Montserrat" panose="00000500000000000000" pitchFamily="2" charset="0"/>
          </a:endParaRPr>
        </a:p>
      </dgm:t>
    </dgm:pt>
    <dgm:pt modelId="{80A89C37-F671-4538-B878-D444CA9B043F}" type="sibTrans" cxnId="{647AA405-C689-45E3-BF6B-A47F29896665}">
      <dgm:prSet/>
      <dgm:spPr/>
      <dgm:t>
        <a:bodyPr/>
        <a:lstStyle/>
        <a:p>
          <a:endParaRPr lang="es-ES">
            <a:latin typeface="Montserrat" panose="00000500000000000000" pitchFamily="2" charset="0"/>
          </a:endParaRPr>
        </a:p>
      </dgm:t>
    </dgm:pt>
    <dgm:pt modelId="{ECEF199C-6F33-41CA-81AD-AD6B93BD4C26}" type="pres">
      <dgm:prSet presAssocID="{9E35E30A-6546-46CB-B20F-17FAC5D78A93}" presName="theList" presStyleCnt="0">
        <dgm:presLayoutVars>
          <dgm:dir/>
          <dgm:animLvl val="lvl"/>
          <dgm:resizeHandles val="exact"/>
        </dgm:presLayoutVars>
      </dgm:prSet>
      <dgm:spPr/>
    </dgm:pt>
    <dgm:pt modelId="{A5AB30E0-F85D-408E-9E01-3077D4556416}" type="pres">
      <dgm:prSet presAssocID="{776F03D0-C2AF-4253-B30A-437D9D62C51D}" presName="compNode" presStyleCnt="0"/>
      <dgm:spPr/>
    </dgm:pt>
    <dgm:pt modelId="{DCC9F6FE-C8CD-4080-8434-D82B8FA5EB3B}" type="pres">
      <dgm:prSet presAssocID="{776F03D0-C2AF-4253-B30A-437D9D62C51D}" presName="aNode" presStyleLbl="bgShp" presStyleIdx="0" presStyleCnt="2"/>
      <dgm:spPr/>
    </dgm:pt>
    <dgm:pt modelId="{968D894F-7B7E-47A4-AB7A-40F217D2DCB0}" type="pres">
      <dgm:prSet presAssocID="{776F03D0-C2AF-4253-B30A-437D9D62C51D}" presName="textNode" presStyleLbl="bgShp" presStyleIdx="0" presStyleCnt="2"/>
      <dgm:spPr/>
    </dgm:pt>
    <dgm:pt modelId="{35921BD9-3584-46FA-90A2-983306B6252D}" type="pres">
      <dgm:prSet presAssocID="{776F03D0-C2AF-4253-B30A-437D9D62C51D}" presName="compChildNode" presStyleCnt="0"/>
      <dgm:spPr/>
    </dgm:pt>
    <dgm:pt modelId="{1706775B-A168-45A6-A0BD-AFFA4A0BF457}" type="pres">
      <dgm:prSet presAssocID="{776F03D0-C2AF-4253-B30A-437D9D62C51D}" presName="theInnerList" presStyleCnt="0"/>
      <dgm:spPr/>
    </dgm:pt>
    <dgm:pt modelId="{F2263A38-BA64-4044-B658-808AF81EEFAC}" type="pres">
      <dgm:prSet presAssocID="{8EDDFD14-3CDC-4883-A05E-BB9B537FE4B7}" presName="childNode" presStyleLbl="node1" presStyleIdx="0" presStyleCnt="3">
        <dgm:presLayoutVars>
          <dgm:bulletEnabled val="1"/>
        </dgm:presLayoutVars>
      </dgm:prSet>
      <dgm:spPr/>
    </dgm:pt>
    <dgm:pt modelId="{C490A651-3AB6-47E4-B453-4894DE9E2B41}" type="pres">
      <dgm:prSet presAssocID="{776F03D0-C2AF-4253-B30A-437D9D62C51D}" presName="aSpace" presStyleCnt="0"/>
      <dgm:spPr/>
    </dgm:pt>
    <dgm:pt modelId="{7EA75510-EB85-4DF0-A67F-463CC7704159}" type="pres">
      <dgm:prSet presAssocID="{11B8D87C-9ED6-4560-A628-F8C278E1414A}" presName="compNode" presStyleCnt="0"/>
      <dgm:spPr/>
    </dgm:pt>
    <dgm:pt modelId="{F0F5308B-99A9-4B86-8D81-BF3B25DF9601}" type="pres">
      <dgm:prSet presAssocID="{11B8D87C-9ED6-4560-A628-F8C278E1414A}" presName="aNode" presStyleLbl="bgShp" presStyleIdx="1" presStyleCnt="2"/>
      <dgm:spPr/>
    </dgm:pt>
    <dgm:pt modelId="{ED868121-B8BA-41DB-A9F8-9E8DD791D1DA}" type="pres">
      <dgm:prSet presAssocID="{11B8D87C-9ED6-4560-A628-F8C278E1414A}" presName="textNode" presStyleLbl="bgShp" presStyleIdx="1" presStyleCnt="2"/>
      <dgm:spPr/>
    </dgm:pt>
    <dgm:pt modelId="{286F44EF-0016-46EB-BCF0-C2A481709CD3}" type="pres">
      <dgm:prSet presAssocID="{11B8D87C-9ED6-4560-A628-F8C278E1414A}" presName="compChildNode" presStyleCnt="0"/>
      <dgm:spPr/>
    </dgm:pt>
    <dgm:pt modelId="{BE369C9B-34B8-4A6C-91F4-3E47C9579158}" type="pres">
      <dgm:prSet presAssocID="{11B8D87C-9ED6-4560-A628-F8C278E1414A}" presName="theInnerList" presStyleCnt="0"/>
      <dgm:spPr/>
    </dgm:pt>
    <dgm:pt modelId="{9F89EDE1-75A5-4CBB-84C3-F71ABB2E1A3C}" type="pres">
      <dgm:prSet presAssocID="{B519407F-51D5-448A-9BB8-7743F1723C27}" presName="childNode" presStyleLbl="node1" presStyleIdx="1" presStyleCnt="3">
        <dgm:presLayoutVars>
          <dgm:bulletEnabled val="1"/>
        </dgm:presLayoutVars>
      </dgm:prSet>
      <dgm:spPr/>
    </dgm:pt>
    <dgm:pt modelId="{B1B42D00-BB27-437E-AB03-A523C0149D48}" type="pres">
      <dgm:prSet presAssocID="{B519407F-51D5-448A-9BB8-7743F1723C27}" presName="aSpace2" presStyleCnt="0"/>
      <dgm:spPr/>
    </dgm:pt>
    <dgm:pt modelId="{BF9E6BF5-2025-4754-9D84-009CF8F449B3}" type="pres">
      <dgm:prSet presAssocID="{2986C23D-B4CD-430C-9E31-5222A2DFC898}" presName="childNode" presStyleLbl="node1" presStyleIdx="2" presStyleCnt="3">
        <dgm:presLayoutVars>
          <dgm:bulletEnabled val="1"/>
        </dgm:presLayoutVars>
      </dgm:prSet>
      <dgm:spPr/>
    </dgm:pt>
  </dgm:ptLst>
  <dgm:cxnLst>
    <dgm:cxn modelId="{647AA405-C689-45E3-BF6B-A47F29896665}" srcId="{11B8D87C-9ED6-4560-A628-F8C278E1414A}" destId="{B519407F-51D5-448A-9BB8-7743F1723C27}" srcOrd="0" destOrd="0" parTransId="{D0CE0F5D-5493-4185-B1DB-3C2BC3E389B4}" sibTransId="{80A89C37-F671-4538-B878-D444CA9B043F}"/>
    <dgm:cxn modelId="{4D114B19-5660-4D6F-ABE8-DB3B30A39279}" srcId="{9E35E30A-6546-46CB-B20F-17FAC5D78A93}" destId="{776F03D0-C2AF-4253-B30A-437D9D62C51D}" srcOrd="0" destOrd="0" parTransId="{0C0167B9-FFA7-4E4E-95BC-4A5E5A25ACF0}" sibTransId="{0A840F72-D2C1-43FA-B6B0-A62090EF2DC1}"/>
    <dgm:cxn modelId="{5E33A220-10EE-43D0-9C3C-236821970B87}" type="presOf" srcId="{B519407F-51D5-448A-9BB8-7743F1723C27}" destId="{9F89EDE1-75A5-4CBB-84C3-F71ABB2E1A3C}" srcOrd="0" destOrd="0" presId="urn:microsoft.com/office/officeart/2005/8/layout/lProcess2"/>
    <dgm:cxn modelId="{4800C324-3A53-416D-B15E-22FBAEAF3472}" type="presOf" srcId="{2986C23D-B4CD-430C-9E31-5222A2DFC898}" destId="{BF9E6BF5-2025-4754-9D84-009CF8F449B3}" srcOrd="0" destOrd="0" presId="urn:microsoft.com/office/officeart/2005/8/layout/lProcess2"/>
    <dgm:cxn modelId="{94CCCF5E-0926-47A8-863B-51E98FF7DFAE}" type="presOf" srcId="{9E35E30A-6546-46CB-B20F-17FAC5D78A93}" destId="{ECEF199C-6F33-41CA-81AD-AD6B93BD4C26}" srcOrd="0" destOrd="0" presId="urn:microsoft.com/office/officeart/2005/8/layout/lProcess2"/>
    <dgm:cxn modelId="{1A83384A-109E-4479-89FF-EA94658264DB}" type="presOf" srcId="{776F03D0-C2AF-4253-B30A-437D9D62C51D}" destId="{DCC9F6FE-C8CD-4080-8434-D82B8FA5EB3B}" srcOrd="0" destOrd="0" presId="urn:microsoft.com/office/officeart/2005/8/layout/lProcess2"/>
    <dgm:cxn modelId="{614E8C52-5180-4952-B5B5-C888CE9C87DB}" type="presOf" srcId="{8EDDFD14-3CDC-4883-A05E-BB9B537FE4B7}" destId="{F2263A38-BA64-4044-B658-808AF81EEFAC}" srcOrd="0" destOrd="0" presId="urn:microsoft.com/office/officeart/2005/8/layout/lProcess2"/>
    <dgm:cxn modelId="{9355A483-0A47-4162-AA8B-EED1DA9FC96A}" type="presOf" srcId="{776F03D0-C2AF-4253-B30A-437D9D62C51D}" destId="{968D894F-7B7E-47A4-AB7A-40F217D2DCB0}" srcOrd="1" destOrd="0" presId="urn:microsoft.com/office/officeart/2005/8/layout/lProcess2"/>
    <dgm:cxn modelId="{67066998-F491-42F7-B06D-61EF789B90D5}" srcId="{776F03D0-C2AF-4253-B30A-437D9D62C51D}" destId="{8EDDFD14-3CDC-4883-A05E-BB9B537FE4B7}" srcOrd="0" destOrd="0" parTransId="{678E21AE-1A00-4B79-9C35-0EAB11A2D366}" sibTransId="{294F714D-054E-426D-B925-AE2006F45317}"/>
    <dgm:cxn modelId="{769CFCB4-9E22-47BE-BA07-DF133172E7B6}" srcId="{11B8D87C-9ED6-4560-A628-F8C278E1414A}" destId="{2986C23D-B4CD-430C-9E31-5222A2DFC898}" srcOrd="1" destOrd="0" parTransId="{79827B53-8BFD-4ABD-BC51-8BA1479B48F9}" sibTransId="{4F3AC1CA-512A-4416-A900-2DD118D85407}"/>
    <dgm:cxn modelId="{D00996D0-F466-4935-8236-DE180EA9C992}" type="presOf" srcId="{11B8D87C-9ED6-4560-A628-F8C278E1414A}" destId="{ED868121-B8BA-41DB-A9F8-9E8DD791D1DA}" srcOrd="1" destOrd="0" presId="urn:microsoft.com/office/officeart/2005/8/layout/lProcess2"/>
    <dgm:cxn modelId="{AD966DF8-3813-4778-8472-5B46885C4832}" srcId="{9E35E30A-6546-46CB-B20F-17FAC5D78A93}" destId="{11B8D87C-9ED6-4560-A628-F8C278E1414A}" srcOrd="1" destOrd="0" parTransId="{F13AD96B-30B1-4271-AD9C-2A15068E413C}" sibTransId="{DB2466D9-C58B-4C4C-8AD3-E28F9976EBE5}"/>
    <dgm:cxn modelId="{DAB441FA-BC30-4E5D-AA05-C0C16249F8C6}" type="presOf" srcId="{11B8D87C-9ED6-4560-A628-F8C278E1414A}" destId="{F0F5308B-99A9-4B86-8D81-BF3B25DF9601}" srcOrd="0" destOrd="0" presId="urn:microsoft.com/office/officeart/2005/8/layout/lProcess2"/>
    <dgm:cxn modelId="{E2C6643C-3DB7-4631-9DE4-1C85B9D29189}" type="presParOf" srcId="{ECEF199C-6F33-41CA-81AD-AD6B93BD4C26}" destId="{A5AB30E0-F85D-408E-9E01-3077D4556416}" srcOrd="0" destOrd="0" presId="urn:microsoft.com/office/officeart/2005/8/layout/lProcess2"/>
    <dgm:cxn modelId="{D5771189-149F-47DF-B67E-986C4F377E03}" type="presParOf" srcId="{A5AB30E0-F85D-408E-9E01-3077D4556416}" destId="{DCC9F6FE-C8CD-4080-8434-D82B8FA5EB3B}" srcOrd="0" destOrd="0" presId="urn:microsoft.com/office/officeart/2005/8/layout/lProcess2"/>
    <dgm:cxn modelId="{C7D87759-F4BD-4045-8552-43ECE261F769}" type="presParOf" srcId="{A5AB30E0-F85D-408E-9E01-3077D4556416}" destId="{968D894F-7B7E-47A4-AB7A-40F217D2DCB0}" srcOrd="1" destOrd="0" presId="urn:microsoft.com/office/officeart/2005/8/layout/lProcess2"/>
    <dgm:cxn modelId="{D3F7D7A0-E70A-4762-B604-E09627C43E64}" type="presParOf" srcId="{A5AB30E0-F85D-408E-9E01-3077D4556416}" destId="{35921BD9-3584-46FA-90A2-983306B6252D}" srcOrd="2" destOrd="0" presId="urn:microsoft.com/office/officeart/2005/8/layout/lProcess2"/>
    <dgm:cxn modelId="{5FDADAF5-9411-4161-8711-DFCB1F182FC2}" type="presParOf" srcId="{35921BD9-3584-46FA-90A2-983306B6252D}" destId="{1706775B-A168-45A6-A0BD-AFFA4A0BF457}" srcOrd="0" destOrd="0" presId="urn:microsoft.com/office/officeart/2005/8/layout/lProcess2"/>
    <dgm:cxn modelId="{685A00AF-2B48-4D4A-81EE-67EF67D97A8A}" type="presParOf" srcId="{1706775B-A168-45A6-A0BD-AFFA4A0BF457}" destId="{F2263A38-BA64-4044-B658-808AF81EEFAC}" srcOrd="0" destOrd="0" presId="urn:microsoft.com/office/officeart/2005/8/layout/lProcess2"/>
    <dgm:cxn modelId="{1D13B80E-68FC-4613-9284-529A3432277F}" type="presParOf" srcId="{ECEF199C-6F33-41CA-81AD-AD6B93BD4C26}" destId="{C490A651-3AB6-47E4-B453-4894DE9E2B41}" srcOrd="1" destOrd="0" presId="urn:microsoft.com/office/officeart/2005/8/layout/lProcess2"/>
    <dgm:cxn modelId="{DD393288-EB32-433B-BAC5-6748E8F6A877}" type="presParOf" srcId="{ECEF199C-6F33-41CA-81AD-AD6B93BD4C26}" destId="{7EA75510-EB85-4DF0-A67F-463CC7704159}" srcOrd="2" destOrd="0" presId="urn:microsoft.com/office/officeart/2005/8/layout/lProcess2"/>
    <dgm:cxn modelId="{C0AECD83-0A75-4A47-89DC-D0D09B41EA94}" type="presParOf" srcId="{7EA75510-EB85-4DF0-A67F-463CC7704159}" destId="{F0F5308B-99A9-4B86-8D81-BF3B25DF9601}" srcOrd="0" destOrd="0" presId="urn:microsoft.com/office/officeart/2005/8/layout/lProcess2"/>
    <dgm:cxn modelId="{8D915F89-850A-4DDA-A5E7-A3538A116A9B}" type="presParOf" srcId="{7EA75510-EB85-4DF0-A67F-463CC7704159}" destId="{ED868121-B8BA-41DB-A9F8-9E8DD791D1DA}" srcOrd="1" destOrd="0" presId="urn:microsoft.com/office/officeart/2005/8/layout/lProcess2"/>
    <dgm:cxn modelId="{54D028F4-95EF-49EE-835F-8BE279884B2F}" type="presParOf" srcId="{7EA75510-EB85-4DF0-A67F-463CC7704159}" destId="{286F44EF-0016-46EB-BCF0-C2A481709CD3}" srcOrd="2" destOrd="0" presId="urn:microsoft.com/office/officeart/2005/8/layout/lProcess2"/>
    <dgm:cxn modelId="{B99CB6C2-52DB-4F85-86C1-BAA90A021E41}" type="presParOf" srcId="{286F44EF-0016-46EB-BCF0-C2A481709CD3}" destId="{BE369C9B-34B8-4A6C-91F4-3E47C9579158}" srcOrd="0" destOrd="0" presId="urn:microsoft.com/office/officeart/2005/8/layout/lProcess2"/>
    <dgm:cxn modelId="{2106649B-ED4B-4BDE-AF6D-8547DEBA3AB3}" type="presParOf" srcId="{BE369C9B-34B8-4A6C-91F4-3E47C9579158}" destId="{9F89EDE1-75A5-4CBB-84C3-F71ABB2E1A3C}" srcOrd="0" destOrd="0" presId="urn:microsoft.com/office/officeart/2005/8/layout/lProcess2"/>
    <dgm:cxn modelId="{C3EF5AA2-0278-4BC1-97D9-1C524C272750}" type="presParOf" srcId="{BE369C9B-34B8-4A6C-91F4-3E47C9579158}" destId="{B1B42D00-BB27-437E-AB03-A523C0149D48}" srcOrd="1" destOrd="0" presId="urn:microsoft.com/office/officeart/2005/8/layout/lProcess2"/>
    <dgm:cxn modelId="{5ECB3505-289F-49F5-9496-B18F86B52D80}" type="presParOf" srcId="{BE369C9B-34B8-4A6C-91F4-3E47C9579158}" destId="{BF9E6BF5-2025-4754-9D84-009CF8F449B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6EC45-3D02-4461-94B6-150A6B5C8EA8}" type="doc">
      <dgm:prSet loTypeId="urn:microsoft.com/office/officeart/2005/8/layout/hList6" loCatId="list" qsTypeId="urn:microsoft.com/office/officeart/2005/8/quickstyle/simple1" qsCatId="simple" csTypeId="urn:microsoft.com/office/officeart/2005/8/colors/colorful1" csCatId="colorful" phldr="1"/>
      <dgm:spPr/>
    </dgm:pt>
    <dgm:pt modelId="{050161BA-78A6-48C5-8808-7899341EE312}">
      <dgm:prSet phldrT="[Text]" custT="1"/>
      <dgm:spPr/>
      <dgm:t>
        <a:bodyPr/>
        <a:lstStyle/>
        <a:p>
          <a:r>
            <a:rPr lang="es-ES" sz="3600" dirty="0">
              <a:latin typeface="Montserrat" panose="00000500000000000000" pitchFamily="2" charset="0"/>
            </a:rPr>
            <a:t>Micro-simulación</a:t>
          </a:r>
        </a:p>
      </dgm:t>
    </dgm:pt>
    <dgm:pt modelId="{A276934D-D411-4214-80F5-73C3AE4C2F87}" type="parTrans" cxnId="{F2F2B70E-2993-4E56-9358-17003ADEAC4C}">
      <dgm:prSet/>
      <dgm:spPr/>
      <dgm:t>
        <a:bodyPr/>
        <a:lstStyle/>
        <a:p>
          <a:endParaRPr lang="es-ES" sz="1200">
            <a:latin typeface="Montserrat" panose="00000500000000000000" pitchFamily="2" charset="0"/>
          </a:endParaRPr>
        </a:p>
      </dgm:t>
    </dgm:pt>
    <dgm:pt modelId="{70982589-D378-4D0C-9057-D276FC48CA2C}" type="sibTrans" cxnId="{F2F2B70E-2993-4E56-9358-17003ADEAC4C}">
      <dgm:prSet/>
      <dgm:spPr/>
      <dgm:t>
        <a:bodyPr/>
        <a:lstStyle/>
        <a:p>
          <a:endParaRPr lang="es-ES" sz="1200">
            <a:latin typeface="Montserrat" panose="00000500000000000000" pitchFamily="2" charset="0"/>
          </a:endParaRPr>
        </a:p>
      </dgm:t>
    </dgm:pt>
    <dgm:pt modelId="{16732441-F8F4-470F-995E-9E30A1E9B932}">
      <dgm:prSet phldrT="[Text]" custT="1"/>
      <dgm:spPr/>
      <dgm:t>
        <a:bodyPr/>
        <a:lstStyle/>
        <a:p>
          <a:r>
            <a:rPr lang="es-ES" sz="3600" dirty="0">
              <a:latin typeface="Montserrat" panose="00000500000000000000" pitchFamily="2" charset="0"/>
            </a:rPr>
            <a:t>Macro-simulación</a:t>
          </a:r>
        </a:p>
      </dgm:t>
    </dgm:pt>
    <dgm:pt modelId="{8B887EE4-10D6-4036-A8DE-5C4D79F520A0}" type="parTrans" cxnId="{490413C2-6937-4894-AD2B-63B361AF0DF3}">
      <dgm:prSet/>
      <dgm:spPr/>
      <dgm:t>
        <a:bodyPr/>
        <a:lstStyle/>
        <a:p>
          <a:endParaRPr lang="es-ES" sz="1200">
            <a:latin typeface="Montserrat" panose="00000500000000000000" pitchFamily="2" charset="0"/>
          </a:endParaRPr>
        </a:p>
      </dgm:t>
    </dgm:pt>
    <dgm:pt modelId="{36A6A10E-CB3C-4F66-9396-FFFE5323A3D2}" type="sibTrans" cxnId="{490413C2-6937-4894-AD2B-63B361AF0DF3}">
      <dgm:prSet/>
      <dgm:spPr/>
      <dgm:t>
        <a:bodyPr/>
        <a:lstStyle/>
        <a:p>
          <a:endParaRPr lang="es-ES" sz="1200">
            <a:latin typeface="Montserrat" panose="00000500000000000000" pitchFamily="2" charset="0"/>
          </a:endParaRPr>
        </a:p>
      </dgm:t>
    </dgm:pt>
    <dgm:pt modelId="{6D2D7D9E-244F-4973-B9B5-74718B71E7E9}" type="pres">
      <dgm:prSet presAssocID="{FEB6EC45-3D02-4461-94B6-150A6B5C8EA8}" presName="Name0" presStyleCnt="0">
        <dgm:presLayoutVars>
          <dgm:dir/>
          <dgm:resizeHandles val="exact"/>
        </dgm:presLayoutVars>
      </dgm:prSet>
      <dgm:spPr/>
    </dgm:pt>
    <dgm:pt modelId="{F39582F8-90C5-435B-B1CB-EAD8D38F932D}" type="pres">
      <dgm:prSet presAssocID="{050161BA-78A6-48C5-8808-7899341EE312}" presName="node" presStyleLbl="node1" presStyleIdx="0" presStyleCnt="2">
        <dgm:presLayoutVars>
          <dgm:bulletEnabled val="1"/>
        </dgm:presLayoutVars>
      </dgm:prSet>
      <dgm:spPr/>
    </dgm:pt>
    <dgm:pt modelId="{B9C4DEB9-D471-468D-A378-06C8FFC71A17}" type="pres">
      <dgm:prSet presAssocID="{70982589-D378-4D0C-9057-D276FC48CA2C}" presName="sibTrans" presStyleCnt="0"/>
      <dgm:spPr/>
    </dgm:pt>
    <dgm:pt modelId="{67C5CB32-7B20-44E3-9EF0-998C96005598}" type="pres">
      <dgm:prSet presAssocID="{16732441-F8F4-470F-995E-9E30A1E9B932}" presName="node" presStyleLbl="node1" presStyleIdx="1" presStyleCnt="2">
        <dgm:presLayoutVars>
          <dgm:bulletEnabled val="1"/>
        </dgm:presLayoutVars>
      </dgm:prSet>
      <dgm:spPr/>
    </dgm:pt>
  </dgm:ptLst>
  <dgm:cxnLst>
    <dgm:cxn modelId="{8915C60D-F5D8-4601-9483-6573D5A88327}" type="presOf" srcId="{FEB6EC45-3D02-4461-94B6-150A6B5C8EA8}" destId="{6D2D7D9E-244F-4973-B9B5-74718B71E7E9}" srcOrd="0" destOrd="0" presId="urn:microsoft.com/office/officeart/2005/8/layout/hList6"/>
    <dgm:cxn modelId="{F2F2B70E-2993-4E56-9358-17003ADEAC4C}" srcId="{FEB6EC45-3D02-4461-94B6-150A6B5C8EA8}" destId="{050161BA-78A6-48C5-8808-7899341EE312}" srcOrd="0" destOrd="0" parTransId="{A276934D-D411-4214-80F5-73C3AE4C2F87}" sibTransId="{70982589-D378-4D0C-9057-D276FC48CA2C}"/>
    <dgm:cxn modelId="{A02EEA15-98C6-47C5-B637-06B83FDF38D3}" type="presOf" srcId="{050161BA-78A6-48C5-8808-7899341EE312}" destId="{F39582F8-90C5-435B-B1CB-EAD8D38F932D}" srcOrd="0" destOrd="0" presId="urn:microsoft.com/office/officeart/2005/8/layout/hList6"/>
    <dgm:cxn modelId="{3589C551-9DCA-4B99-899A-1684E215067F}" type="presOf" srcId="{16732441-F8F4-470F-995E-9E30A1E9B932}" destId="{67C5CB32-7B20-44E3-9EF0-998C96005598}" srcOrd="0" destOrd="0" presId="urn:microsoft.com/office/officeart/2005/8/layout/hList6"/>
    <dgm:cxn modelId="{490413C2-6937-4894-AD2B-63B361AF0DF3}" srcId="{FEB6EC45-3D02-4461-94B6-150A6B5C8EA8}" destId="{16732441-F8F4-470F-995E-9E30A1E9B932}" srcOrd="1" destOrd="0" parTransId="{8B887EE4-10D6-4036-A8DE-5C4D79F520A0}" sibTransId="{36A6A10E-CB3C-4F66-9396-FFFE5323A3D2}"/>
    <dgm:cxn modelId="{8D288970-D4B3-44D1-BBCC-CEB4D33D6E78}" type="presParOf" srcId="{6D2D7D9E-244F-4973-B9B5-74718B71E7E9}" destId="{F39582F8-90C5-435B-B1CB-EAD8D38F932D}" srcOrd="0" destOrd="0" presId="urn:microsoft.com/office/officeart/2005/8/layout/hList6"/>
    <dgm:cxn modelId="{948297A4-D1E0-4360-BC17-B30FC8DB6927}" type="presParOf" srcId="{6D2D7D9E-244F-4973-B9B5-74718B71E7E9}" destId="{B9C4DEB9-D471-468D-A378-06C8FFC71A17}" srcOrd="1" destOrd="0" presId="urn:microsoft.com/office/officeart/2005/8/layout/hList6"/>
    <dgm:cxn modelId="{D37EA32D-B693-46A8-BF8B-A766E26E799E}" type="presParOf" srcId="{6D2D7D9E-244F-4973-B9B5-74718B71E7E9}" destId="{67C5CB32-7B20-44E3-9EF0-998C96005598}" srcOrd="2"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A50198-970E-4277-B7A7-BAFFB3B0583C}"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s-ES"/>
        </a:p>
      </dgm:t>
    </dgm:pt>
    <dgm:pt modelId="{ACDF459F-F0AE-4230-8230-C2AC5EBE779C}">
      <dgm:prSet phldrT="[Tex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lumMod val="50000"/>
                </a:schemeClr>
              </a:solidFill>
              <a:latin typeface="Montserrat" panose="00000500000000000000" pitchFamily="2" charset="0"/>
            </a:rPr>
            <a:t>Modelo lateral</a:t>
          </a:r>
        </a:p>
      </dgm:t>
    </dgm:pt>
    <dgm:pt modelId="{78768D8F-006B-4825-B6A6-0A59BD4915D2}" type="parTrans" cxnId="{8AD225E9-AE57-48BA-B22E-26B7D48978F1}">
      <dgm:prSet/>
      <dgm:spPr/>
      <dgm:t>
        <a:bodyPr/>
        <a:lstStyle/>
        <a:p>
          <a:endParaRPr lang="es-ES">
            <a:latin typeface="Montserrat" panose="00000500000000000000" pitchFamily="2" charset="0"/>
          </a:endParaRPr>
        </a:p>
      </dgm:t>
    </dgm:pt>
    <dgm:pt modelId="{F717EC86-55D7-4D69-8FA5-525D4DB7737F}" type="sibTrans" cxnId="{8AD225E9-AE57-48BA-B22E-26B7D48978F1}">
      <dgm:prSet/>
      <dgm:spPr/>
      <dgm:t>
        <a:bodyPr/>
        <a:lstStyle/>
        <a:p>
          <a:endParaRPr lang="es-ES">
            <a:latin typeface="Montserrat" panose="00000500000000000000" pitchFamily="2" charset="0"/>
          </a:endParaRPr>
        </a:p>
      </dgm:t>
    </dgm:pt>
    <dgm:pt modelId="{811E7901-E5A6-4528-8A97-190D2394FFB1}">
      <dgm:prSet phldrT="[Text]"/>
      <dgm:spPr>
        <a:solidFill>
          <a:schemeClr val="accent2">
            <a:lumMod val="20000"/>
            <a:lumOff val="80000"/>
          </a:schemeClr>
        </a:solidFill>
        <a:ln>
          <a:solidFill>
            <a:schemeClr val="accent2">
              <a:lumMod val="20000"/>
              <a:lumOff val="80000"/>
            </a:schemeClr>
          </a:solidFill>
        </a:ln>
      </dgm:spPr>
      <dgm:t>
        <a:bodyPr/>
        <a:lstStyle/>
        <a:p>
          <a:r>
            <a:rPr lang="es-ES" dirty="0" err="1">
              <a:solidFill>
                <a:schemeClr val="tx1">
                  <a:lumMod val="50000"/>
                </a:schemeClr>
              </a:solidFill>
              <a:latin typeface="Montserrat" panose="00000500000000000000" pitchFamily="2" charset="0"/>
            </a:rPr>
            <a:t>Selection</a:t>
          </a:r>
          <a:r>
            <a:rPr lang="es-ES" dirty="0">
              <a:solidFill>
                <a:schemeClr val="tx1">
                  <a:lumMod val="50000"/>
                </a:schemeClr>
              </a:solidFill>
              <a:latin typeface="Montserrat" panose="00000500000000000000" pitchFamily="2" charset="0"/>
            </a:rPr>
            <a:t> y </a:t>
          </a:r>
          <a:r>
            <a:rPr lang="es-ES" dirty="0" err="1">
              <a:solidFill>
                <a:schemeClr val="tx1">
                  <a:lumMod val="50000"/>
                </a:schemeClr>
              </a:solidFill>
              <a:latin typeface="Montserrat" panose="00000500000000000000" pitchFamily="2" charset="0"/>
            </a:rPr>
            <a:t>merging</a:t>
          </a:r>
          <a:endParaRPr lang="es-ES" dirty="0">
            <a:solidFill>
              <a:schemeClr val="tx1">
                <a:lumMod val="50000"/>
              </a:schemeClr>
            </a:solidFill>
            <a:latin typeface="Montserrat" panose="00000500000000000000" pitchFamily="2" charset="0"/>
          </a:endParaRPr>
        </a:p>
      </dgm:t>
    </dgm:pt>
    <dgm:pt modelId="{A5D1A88C-27E8-4537-802A-02C4B1885744}" type="parTrans" cxnId="{45795920-C7C2-4768-8DF4-DC5AA800C319}">
      <dgm:prSet/>
      <dgm:spPr/>
      <dgm:t>
        <a:bodyPr/>
        <a:lstStyle/>
        <a:p>
          <a:endParaRPr lang="es-ES">
            <a:latin typeface="Montserrat" panose="00000500000000000000" pitchFamily="2" charset="0"/>
          </a:endParaRPr>
        </a:p>
      </dgm:t>
    </dgm:pt>
    <dgm:pt modelId="{D7117755-4244-4404-A7F8-921A1C8B3ED1}" type="sibTrans" cxnId="{45795920-C7C2-4768-8DF4-DC5AA800C319}">
      <dgm:prSet/>
      <dgm:spPr/>
      <dgm:t>
        <a:bodyPr/>
        <a:lstStyle/>
        <a:p>
          <a:endParaRPr lang="es-ES">
            <a:latin typeface="Montserrat" panose="00000500000000000000" pitchFamily="2" charset="0"/>
          </a:endParaRPr>
        </a:p>
      </dgm:t>
    </dgm:pt>
    <dgm:pt modelId="{153C4AA5-0DAB-4DD7-A40D-09D62D2A3567}">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Tipologías:</a:t>
          </a:r>
          <a:br>
            <a:rPr lang="es-ES" dirty="0">
              <a:solidFill>
                <a:schemeClr val="tx1">
                  <a:lumMod val="50000"/>
                </a:schemeClr>
              </a:solidFill>
              <a:latin typeface="Montserrat" panose="00000500000000000000" pitchFamily="2" charset="0"/>
            </a:rPr>
          </a:br>
          <a:r>
            <a:rPr lang="es-ES" dirty="0">
              <a:solidFill>
                <a:schemeClr val="tx1">
                  <a:lumMod val="50000"/>
                </a:schemeClr>
              </a:solidFill>
              <a:latin typeface="Montserrat" panose="00000500000000000000" pitchFamily="2" charset="0"/>
            </a:rPr>
            <a:t> MLC, DLC, …</a:t>
          </a:r>
        </a:p>
      </dgm:t>
    </dgm:pt>
    <dgm:pt modelId="{AADDBE4B-48BE-4445-BBA6-A7EA281AC20F}" type="parTrans" cxnId="{9B08F8D6-57AC-41B5-8A4D-548408A412FE}">
      <dgm:prSet/>
      <dgm:spPr/>
      <dgm:t>
        <a:bodyPr/>
        <a:lstStyle/>
        <a:p>
          <a:endParaRPr lang="es-ES">
            <a:latin typeface="Montserrat" panose="00000500000000000000" pitchFamily="2" charset="0"/>
          </a:endParaRPr>
        </a:p>
      </dgm:t>
    </dgm:pt>
    <dgm:pt modelId="{A724A054-3FCC-47CA-975C-4DA3716ED0D8}" type="sibTrans" cxnId="{9B08F8D6-57AC-41B5-8A4D-548408A412FE}">
      <dgm:prSet/>
      <dgm:spPr/>
      <dgm:t>
        <a:bodyPr/>
        <a:lstStyle/>
        <a:p>
          <a:endParaRPr lang="es-ES">
            <a:latin typeface="Montserrat" panose="00000500000000000000" pitchFamily="2" charset="0"/>
          </a:endParaRPr>
        </a:p>
      </dgm:t>
    </dgm:pt>
    <dgm:pt modelId="{DA3A9247-E1A1-4BE9-ABA9-AB202E6DA024}">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Gap </a:t>
          </a:r>
          <a:r>
            <a:rPr lang="es-ES" dirty="0" err="1">
              <a:solidFill>
                <a:schemeClr val="tx1">
                  <a:lumMod val="50000"/>
                </a:schemeClr>
              </a:solidFill>
              <a:latin typeface="Montserrat" panose="00000500000000000000" pitchFamily="2" charset="0"/>
            </a:rPr>
            <a:t>acceptance</a:t>
          </a:r>
          <a:endParaRPr lang="es-ES" dirty="0">
            <a:solidFill>
              <a:schemeClr val="tx1">
                <a:lumMod val="50000"/>
              </a:schemeClr>
            </a:solidFill>
            <a:latin typeface="Montserrat" panose="00000500000000000000" pitchFamily="2" charset="0"/>
          </a:endParaRPr>
        </a:p>
      </dgm:t>
    </dgm:pt>
    <dgm:pt modelId="{A9711427-A822-4C12-88EA-6AEA405145DC}" type="parTrans" cxnId="{EDBCC1B2-06C7-4B36-8BB5-19689EDB24C5}">
      <dgm:prSet/>
      <dgm:spPr/>
      <dgm:t>
        <a:bodyPr/>
        <a:lstStyle/>
        <a:p>
          <a:endParaRPr lang="es-ES">
            <a:latin typeface="Montserrat" panose="00000500000000000000" pitchFamily="2" charset="0"/>
          </a:endParaRPr>
        </a:p>
      </dgm:t>
    </dgm:pt>
    <dgm:pt modelId="{461C2945-0BC6-4261-B714-194A480E9C3B}" type="sibTrans" cxnId="{EDBCC1B2-06C7-4B36-8BB5-19689EDB24C5}">
      <dgm:prSet/>
      <dgm:spPr/>
      <dgm:t>
        <a:bodyPr/>
        <a:lstStyle/>
        <a:p>
          <a:endParaRPr lang="es-ES">
            <a:latin typeface="Montserrat" panose="00000500000000000000" pitchFamily="2" charset="0"/>
          </a:endParaRPr>
        </a:p>
      </dgm:t>
    </dgm:pt>
    <dgm:pt modelId="{E5BC5B7E-C1B9-49B8-89C9-81C5715296CC}" type="pres">
      <dgm:prSet presAssocID="{D2A50198-970E-4277-B7A7-BAFFB3B0583C}" presName="Name0" presStyleCnt="0">
        <dgm:presLayoutVars>
          <dgm:chPref val="1"/>
          <dgm:dir/>
          <dgm:animOne val="branch"/>
          <dgm:animLvl val="lvl"/>
          <dgm:resizeHandles/>
        </dgm:presLayoutVars>
      </dgm:prSet>
      <dgm:spPr/>
    </dgm:pt>
    <dgm:pt modelId="{18044CAB-B3B4-452D-904A-43C7E7BF1A70}" type="pres">
      <dgm:prSet presAssocID="{ACDF459F-F0AE-4230-8230-C2AC5EBE779C}" presName="vertOne" presStyleCnt="0"/>
      <dgm:spPr/>
    </dgm:pt>
    <dgm:pt modelId="{B5EA1BE9-0183-4DDB-B501-F075BF60D954}" type="pres">
      <dgm:prSet presAssocID="{ACDF459F-F0AE-4230-8230-C2AC5EBE779C}" presName="txOne" presStyleLbl="node0" presStyleIdx="0" presStyleCnt="1">
        <dgm:presLayoutVars>
          <dgm:chPref val="3"/>
        </dgm:presLayoutVars>
      </dgm:prSet>
      <dgm:spPr/>
    </dgm:pt>
    <dgm:pt modelId="{F49E5D39-E217-4BF7-AD4F-9C4DCAA02C82}" type="pres">
      <dgm:prSet presAssocID="{ACDF459F-F0AE-4230-8230-C2AC5EBE779C}" presName="parTransOne" presStyleCnt="0"/>
      <dgm:spPr/>
    </dgm:pt>
    <dgm:pt modelId="{7F977FE0-2222-4BFA-BE99-06F40FAA2EC3}" type="pres">
      <dgm:prSet presAssocID="{ACDF459F-F0AE-4230-8230-C2AC5EBE779C}" presName="horzOne" presStyleCnt="0"/>
      <dgm:spPr/>
    </dgm:pt>
    <dgm:pt modelId="{C64429A6-DA7B-4D99-B4A1-BF9CFD564DF5}" type="pres">
      <dgm:prSet presAssocID="{811E7901-E5A6-4528-8A97-190D2394FFB1}" presName="vertTwo" presStyleCnt="0"/>
      <dgm:spPr/>
    </dgm:pt>
    <dgm:pt modelId="{48C06C84-95CE-4132-9CF7-D07CEE82FA65}" type="pres">
      <dgm:prSet presAssocID="{811E7901-E5A6-4528-8A97-190D2394FFB1}" presName="txTwo" presStyleLbl="node2" presStyleIdx="0" presStyleCnt="3">
        <dgm:presLayoutVars>
          <dgm:chPref val="3"/>
        </dgm:presLayoutVars>
      </dgm:prSet>
      <dgm:spPr/>
    </dgm:pt>
    <dgm:pt modelId="{2A8938A4-E2E1-434E-978B-65AAC0982E39}" type="pres">
      <dgm:prSet presAssocID="{811E7901-E5A6-4528-8A97-190D2394FFB1}" presName="horzTwo" presStyleCnt="0"/>
      <dgm:spPr/>
    </dgm:pt>
    <dgm:pt modelId="{2A392EED-9CC4-4EF9-B1D2-D48534899482}" type="pres">
      <dgm:prSet presAssocID="{D7117755-4244-4404-A7F8-921A1C8B3ED1}" presName="sibSpaceTwo" presStyleCnt="0"/>
      <dgm:spPr/>
    </dgm:pt>
    <dgm:pt modelId="{6E2F9E63-269C-41F0-9B01-2027B0B3809E}" type="pres">
      <dgm:prSet presAssocID="{DA3A9247-E1A1-4BE9-ABA9-AB202E6DA024}" presName="vertTwo" presStyleCnt="0"/>
      <dgm:spPr/>
    </dgm:pt>
    <dgm:pt modelId="{53F57736-7007-4B84-993F-02704DDC913C}" type="pres">
      <dgm:prSet presAssocID="{DA3A9247-E1A1-4BE9-ABA9-AB202E6DA024}" presName="txTwo" presStyleLbl="node2" presStyleIdx="1" presStyleCnt="3">
        <dgm:presLayoutVars>
          <dgm:chPref val="3"/>
        </dgm:presLayoutVars>
      </dgm:prSet>
      <dgm:spPr/>
    </dgm:pt>
    <dgm:pt modelId="{BC66156A-1693-492F-B5D6-53928F4C197E}" type="pres">
      <dgm:prSet presAssocID="{DA3A9247-E1A1-4BE9-ABA9-AB202E6DA024}" presName="horzTwo" presStyleCnt="0"/>
      <dgm:spPr/>
    </dgm:pt>
    <dgm:pt modelId="{06AA496F-A640-4F01-83EF-6D76D1C1CFD6}" type="pres">
      <dgm:prSet presAssocID="{461C2945-0BC6-4261-B714-194A480E9C3B}" presName="sibSpaceTwo" presStyleCnt="0"/>
      <dgm:spPr/>
    </dgm:pt>
    <dgm:pt modelId="{9C11B034-D88B-47DC-8490-3102B2B9B79C}" type="pres">
      <dgm:prSet presAssocID="{153C4AA5-0DAB-4DD7-A40D-09D62D2A3567}" presName="vertTwo" presStyleCnt="0"/>
      <dgm:spPr/>
    </dgm:pt>
    <dgm:pt modelId="{67DBEC31-96B2-4397-AA55-7BCA433218E5}" type="pres">
      <dgm:prSet presAssocID="{153C4AA5-0DAB-4DD7-A40D-09D62D2A3567}" presName="txTwo" presStyleLbl="node2" presStyleIdx="2" presStyleCnt="3">
        <dgm:presLayoutVars>
          <dgm:chPref val="3"/>
        </dgm:presLayoutVars>
      </dgm:prSet>
      <dgm:spPr/>
    </dgm:pt>
    <dgm:pt modelId="{C01211A5-D798-4F82-B7CF-FB3F7AFC148D}" type="pres">
      <dgm:prSet presAssocID="{153C4AA5-0DAB-4DD7-A40D-09D62D2A3567}" presName="horzTwo" presStyleCnt="0"/>
      <dgm:spPr/>
    </dgm:pt>
  </dgm:ptLst>
  <dgm:cxnLst>
    <dgm:cxn modelId="{45795920-C7C2-4768-8DF4-DC5AA800C319}" srcId="{ACDF459F-F0AE-4230-8230-C2AC5EBE779C}" destId="{811E7901-E5A6-4528-8A97-190D2394FFB1}" srcOrd="0" destOrd="0" parTransId="{A5D1A88C-27E8-4537-802A-02C4B1885744}" sibTransId="{D7117755-4244-4404-A7F8-921A1C8B3ED1}"/>
    <dgm:cxn modelId="{D938D69C-8A6E-41EA-B625-FD8E5EB29818}" type="presOf" srcId="{D2A50198-970E-4277-B7A7-BAFFB3B0583C}" destId="{E5BC5B7E-C1B9-49B8-89C9-81C5715296CC}" srcOrd="0" destOrd="0" presId="urn:microsoft.com/office/officeart/2005/8/layout/hierarchy4"/>
    <dgm:cxn modelId="{EDBCC1B2-06C7-4B36-8BB5-19689EDB24C5}" srcId="{ACDF459F-F0AE-4230-8230-C2AC5EBE779C}" destId="{DA3A9247-E1A1-4BE9-ABA9-AB202E6DA024}" srcOrd="1" destOrd="0" parTransId="{A9711427-A822-4C12-88EA-6AEA405145DC}" sibTransId="{461C2945-0BC6-4261-B714-194A480E9C3B}"/>
    <dgm:cxn modelId="{9B08F8D6-57AC-41B5-8A4D-548408A412FE}" srcId="{ACDF459F-F0AE-4230-8230-C2AC5EBE779C}" destId="{153C4AA5-0DAB-4DD7-A40D-09D62D2A3567}" srcOrd="2" destOrd="0" parTransId="{AADDBE4B-48BE-4445-BBA6-A7EA281AC20F}" sibTransId="{A724A054-3FCC-47CA-975C-4DA3716ED0D8}"/>
    <dgm:cxn modelId="{BECB3ADD-D48E-4A84-9858-CC5F98B1A810}" type="presOf" srcId="{153C4AA5-0DAB-4DD7-A40D-09D62D2A3567}" destId="{67DBEC31-96B2-4397-AA55-7BCA433218E5}" srcOrd="0" destOrd="0" presId="urn:microsoft.com/office/officeart/2005/8/layout/hierarchy4"/>
    <dgm:cxn modelId="{F2AAC8DD-F9BD-42B6-BA86-C9288B8795BB}" type="presOf" srcId="{ACDF459F-F0AE-4230-8230-C2AC5EBE779C}" destId="{B5EA1BE9-0183-4DDB-B501-F075BF60D954}" srcOrd="0" destOrd="0" presId="urn:microsoft.com/office/officeart/2005/8/layout/hierarchy4"/>
    <dgm:cxn modelId="{8AD225E9-AE57-48BA-B22E-26B7D48978F1}" srcId="{D2A50198-970E-4277-B7A7-BAFFB3B0583C}" destId="{ACDF459F-F0AE-4230-8230-C2AC5EBE779C}" srcOrd="0" destOrd="0" parTransId="{78768D8F-006B-4825-B6A6-0A59BD4915D2}" sibTransId="{F717EC86-55D7-4D69-8FA5-525D4DB7737F}"/>
    <dgm:cxn modelId="{624F81EC-8CD8-498B-908C-23619A4CF984}" type="presOf" srcId="{811E7901-E5A6-4528-8A97-190D2394FFB1}" destId="{48C06C84-95CE-4132-9CF7-D07CEE82FA65}" srcOrd="0" destOrd="0" presId="urn:microsoft.com/office/officeart/2005/8/layout/hierarchy4"/>
    <dgm:cxn modelId="{947D07F3-3EDF-4404-AFB8-8B84A20B1AFA}" type="presOf" srcId="{DA3A9247-E1A1-4BE9-ABA9-AB202E6DA024}" destId="{53F57736-7007-4B84-993F-02704DDC913C}" srcOrd="0" destOrd="0" presId="urn:microsoft.com/office/officeart/2005/8/layout/hierarchy4"/>
    <dgm:cxn modelId="{855EF52E-B0AA-466C-BAEB-53C62B50C9EA}" type="presParOf" srcId="{E5BC5B7E-C1B9-49B8-89C9-81C5715296CC}" destId="{18044CAB-B3B4-452D-904A-43C7E7BF1A70}" srcOrd="0" destOrd="0" presId="urn:microsoft.com/office/officeart/2005/8/layout/hierarchy4"/>
    <dgm:cxn modelId="{509DFD11-2BE4-47C5-BE6F-345854301BB3}" type="presParOf" srcId="{18044CAB-B3B4-452D-904A-43C7E7BF1A70}" destId="{B5EA1BE9-0183-4DDB-B501-F075BF60D954}" srcOrd="0" destOrd="0" presId="urn:microsoft.com/office/officeart/2005/8/layout/hierarchy4"/>
    <dgm:cxn modelId="{1FACA7B4-A771-4E3C-83AE-3BB26A132C83}" type="presParOf" srcId="{18044CAB-B3B4-452D-904A-43C7E7BF1A70}" destId="{F49E5D39-E217-4BF7-AD4F-9C4DCAA02C82}" srcOrd="1" destOrd="0" presId="urn:microsoft.com/office/officeart/2005/8/layout/hierarchy4"/>
    <dgm:cxn modelId="{745694F2-1617-4FEE-8114-8AD04AC5FB78}" type="presParOf" srcId="{18044CAB-B3B4-452D-904A-43C7E7BF1A70}" destId="{7F977FE0-2222-4BFA-BE99-06F40FAA2EC3}" srcOrd="2" destOrd="0" presId="urn:microsoft.com/office/officeart/2005/8/layout/hierarchy4"/>
    <dgm:cxn modelId="{05043442-1230-4339-BBA0-505DC7EFEA4B}" type="presParOf" srcId="{7F977FE0-2222-4BFA-BE99-06F40FAA2EC3}" destId="{C64429A6-DA7B-4D99-B4A1-BF9CFD564DF5}" srcOrd="0" destOrd="0" presId="urn:microsoft.com/office/officeart/2005/8/layout/hierarchy4"/>
    <dgm:cxn modelId="{8B398248-8B39-4F86-925F-4FE9BC6E6919}" type="presParOf" srcId="{C64429A6-DA7B-4D99-B4A1-BF9CFD564DF5}" destId="{48C06C84-95CE-4132-9CF7-D07CEE82FA65}" srcOrd="0" destOrd="0" presId="urn:microsoft.com/office/officeart/2005/8/layout/hierarchy4"/>
    <dgm:cxn modelId="{CD62F03D-8891-4D48-BAB2-D1FC77685824}" type="presParOf" srcId="{C64429A6-DA7B-4D99-B4A1-BF9CFD564DF5}" destId="{2A8938A4-E2E1-434E-978B-65AAC0982E39}" srcOrd="1" destOrd="0" presId="urn:microsoft.com/office/officeart/2005/8/layout/hierarchy4"/>
    <dgm:cxn modelId="{3C461EF8-8382-4790-84CD-E2F61C029E43}" type="presParOf" srcId="{7F977FE0-2222-4BFA-BE99-06F40FAA2EC3}" destId="{2A392EED-9CC4-4EF9-B1D2-D48534899482}" srcOrd="1" destOrd="0" presId="urn:microsoft.com/office/officeart/2005/8/layout/hierarchy4"/>
    <dgm:cxn modelId="{B2A1115C-94B9-46B1-AA15-9A09E0B6D151}" type="presParOf" srcId="{7F977FE0-2222-4BFA-BE99-06F40FAA2EC3}" destId="{6E2F9E63-269C-41F0-9B01-2027B0B3809E}" srcOrd="2" destOrd="0" presId="urn:microsoft.com/office/officeart/2005/8/layout/hierarchy4"/>
    <dgm:cxn modelId="{65270353-A552-4791-9C4A-35D2401102FA}" type="presParOf" srcId="{6E2F9E63-269C-41F0-9B01-2027B0B3809E}" destId="{53F57736-7007-4B84-993F-02704DDC913C}" srcOrd="0" destOrd="0" presId="urn:microsoft.com/office/officeart/2005/8/layout/hierarchy4"/>
    <dgm:cxn modelId="{EE91E3B9-FB4F-442F-8BB2-817DC67F2237}" type="presParOf" srcId="{6E2F9E63-269C-41F0-9B01-2027B0B3809E}" destId="{BC66156A-1693-492F-B5D6-53928F4C197E}" srcOrd="1" destOrd="0" presId="urn:microsoft.com/office/officeart/2005/8/layout/hierarchy4"/>
    <dgm:cxn modelId="{0B31931C-1427-4967-88BF-02F19D125F42}" type="presParOf" srcId="{7F977FE0-2222-4BFA-BE99-06F40FAA2EC3}" destId="{06AA496F-A640-4F01-83EF-6D76D1C1CFD6}" srcOrd="3" destOrd="0" presId="urn:microsoft.com/office/officeart/2005/8/layout/hierarchy4"/>
    <dgm:cxn modelId="{66021CC1-7D9F-43ED-BB5F-C58DD6BF5C43}" type="presParOf" srcId="{7F977FE0-2222-4BFA-BE99-06F40FAA2EC3}" destId="{9C11B034-D88B-47DC-8490-3102B2B9B79C}" srcOrd="4" destOrd="0" presId="urn:microsoft.com/office/officeart/2005/8/layout/hierarchy4"/>
    <dgm:cxn modelId="{771081F7-761C-4FF5-82D5-45E3CA665525}" type="presParOf" srcId="{9C11B034-D88B-47DC-8490-3102B2B9B79C}" destId="{67DBEC31-96B2-4397-AA55-7BCA433218E5}" srcOrd="0" destOrd="0" presId="urn:microsoft.com/office/officeart/2005/8/layout/hierarchy4"/>
    <dgm:cxn modelId="{F3A99EA2-E4C3-445F-B030-0AF0A6935961}" type="presParOf" srcId="{9C11B034-D88B-47DC-8490-3102B2B9B79C}" destId="{C01211A5-D798-4F82-B7CF-FB3F7AFC148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2A87D-66BC-489E-98F6-B2D6CC77DE6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ES"/>
        </a:p>
      </dgm:t>
    </dgm:pt>
    <dgm:pt modelId="{8FC3C8CF-AE37-4515-96C5-DA68B8D30961}">
      <dgm:prSet phldrT="[Text]"/>
      <dgm:spPr/>
      <dgm:t>
        <a:bodyPr/>
        <a:lstStyle/>
        <a:p>
          <a:r>
            <a:rPr lang="es-ES" b="1" dirty="0">
              <a:latin typeface="Montserrat" panose="00000500000000000000" pitchFamily="2" charset="0"/>
            </a:rPr>
            <a:t>Modelos clásicos</a:t>
          </a:r>
        </a:p>
      </dgm:t>
    </dgm:pt>
    <dgm:pt modelId="{F1779BBD-F42F-49DA-A38D-BB112AF9853F}" type="parTrans" cxnId="{EB6ED558-7155-4513-AE34-3A5BE68FEC89}">
      <dgm:prSet/>
      <dgm:spPr/>
      <dgm:t>
        <a:bodyPr/>
        <a:lstStyle/>
        <a:p>
          <a:endParaRPr lang="es-ES">
            <a:latin typeface="Montserrat" panose="00000500000000000000" pitchFamily="2" charset="0"/>
          </a:endParaRPr>
        </a:p>
      </dgm:t>
    </dgm:pt>
    <dgm:pt modelId="{1E43A684-65DA-457B-B066-EAD771C2CE1D}" type="sibTrans" cxnId="{EB6ED558-7155-4513-AE34-3A5BE68FEC89}">
      <dgm:prSet/>
      <dgm:spPr/>
      <dgm:t>
        <a:bodyPr/>
        <a:lstStyle/>
        <a:p>
          <a:endParaRPr lang="es-ES">
            <a:latin typeface="Montserrat" panose="00000500000000000000" pitchFamily="2" charset="0"/>
          </a:endParaRPr>
        </a:p>
      </dgm:t>
    </dgm:pt>
    <dgm:pt modelId="{E0E51C43-CBF8-423F-A7A3-CAB059429A0E}">
      <dgm:prSet phldrT="[Text]"/>
      <dgm:spPr>
        <a:solidFill>
          <a:schemeClr val="accent2">
            <a:lumMod val="20000"/>
            <a:lumOff val="80000"/>
            <a:alpha val="90000"/>
          </a:schemeClr>
        </a:solidFill>
      </dgm:spPr>
      <dgm:t>
        <a:bodyPr/>
        <a:lstStyle/>
        <a:p>
          <a:r>
            <a:rPr lang="es-ES" dirty="0">
              <a:latin typeface="Montserrat" panose="00000500000000000000" pitchFamily="2" charset="0"/>
            </a:rPr>
            <a:t>Tienden a ser simples y muy eficientes.</a:t>
          </a:r>
        </a:p>
      </dgm:t>
    </dgm:pt>
    <dgm:pt modelId="{61861524-FF8E-4280-83A0-A6B65AE0F538}" type="parTrans" cxnId="{EE91308E-AC44-4476-8A60-82C785EAEB9A}">
      <dgm:prSet/>
      <dgm:spPr/>
      <dgm:t>
        <a:bodyPr/>
        <a:lstStyle/>
        <a:p>
          <a:endParaRPr lang="es-ES">
            <a:latin typeface="Montserrat" panose="00000500000000000000" pitchFamily="2" charset="0"/>
          </a:endParaRPr>
        </a:p>
      </dgm:t>
    </dgm:pt>
    <dgm:pt modelId="{14B82F7A-D12D-4D10-B38F-95DA85571FA6}" type="sibTrans" cxnId="{EE91308E-AC44-4476-8A60-82C785EAEB9A}">
      <dgm:prSet/>
      <dgm:spPr/>
      <dgm:t>
        <a:bodyPr/>
        <a:lstStyle/>
        <a:p>
          <a:endParaRPr lang="es-ES">
            <a:latin typeface="Montserrat" panose="00000500000000000000" pitchFamily="2" charset="0"/>
          </a:endParaRPr>
        </a:p>
      </dgm:t>
    </dgm:pt>
    <dgm:pt modelId="{42EE5C81-055A-462A-8E34-4E631DDBF479}">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Limitados para replicar comportamiento humano.</a:t>
          </a:r>
        </a:p>
      </dgm:t>
    </dgm:pt>
    <dgm:pt modelId="{B0A52718-CB93-4A1F-8CA0-13A5C674823E}" type="parTrans" cxnId="{E0D9C41A-7A8F-4628-AEBF-79250C5F8D72}">
      <dgm:prSet/>
      <dgm:spPr/>
      <dgm:t>
        <a:bodyPr/>
        <a:lstStyle/>
        <a:p>
          <a:endParaRPr lang="es-ES">
            <a:latin typeface="Montserrat" panose="00000500000000000000" pitchFamily="2" charset="0"/>
          </a:endParaRPr>
        </a:p>
      </dgm:t>
    </dgm:pt>
    <dgm:pt modelId="{66633E19-78C4-473C-BB94-AB7C6C86A8A8}" type="sibTrans" cxnId="{E0D9C41A-7A8F-4628-AEBF-79250C5F8D72}">
      <dgm:prSet/>
      <dgm:spPr/>
      <dgm:t>
        <a:bodyPr/>
        <a:lstStyle/>
        <a:p>
          <a:endParaRPr lang="es-ES">
            <a:latin typeface="Montserrat" panose="00000500000000000000" pitchFamily="2" charset="0"/>
          </a:endParaRPr>
        </a:p>
      </dgm:t>
    </dgm:pt>
    <dgm:pt modelId="{F4C78D7A-7549-45C5-9A35-C5A22DC57242}">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Comportamientos complejos implican mucha modelización.</a:t>
          </a:r>
        </a:p>
      </dgm:t>
    </dgm:pt>
    <dgm:pt modelId="{E272F62B-215C-47C5-BC8D-D30B46E3A498}" type="parTrans" cxnId="{C69853EA-2313-40D7-B6EE-B74220FF36F5}">
      <dgm:prSet/>
      <dgm:spPr/>
      <dgm:t>
        <a:bodyPr/>
        <a:lstStyle/>
        <a:p>
          <a:endParaRPr lang="es-ES">
            <a:latin typeface="Montserrat" panose="00000500000000000000" pitchFamily="2" charset="0"/>
          </a:endParaRPr>
        </a:p>
      </dgm:t>
    </dgm:pt>
    <dgm:pt modelId="{B0A53EF9-2912-4ECA-8C2C-5DFC3DDD0E2F}" type="sibTrans" cxnId="{C69853EA-2313-40D7-B6EE-B74220FF36F5}">
      <dgm:prSet/>
      <dgm:spPr/>
      <dgm:t>
        <a:bodyPr/>
        <a:lstStyle/>
        <a:p>
          <a:endParaRPr lang="es-ES">
            <a:latin typeface="Montserrat" panose="00000500000000000000" pitchFamily="2" charset="0"/>
          </a:endParaRPr>
        </a:p>
      </dgm:t>
    </dgm:pt>
    <dgm:pt modelId="{96DF1559-26DB-4117-A6B3-584B3CD07839}">
      <dgm:prSet phldrT="[Text]"/>
      <dgm:spPr/>
      <dgm:t>
        <a:bodyPr/>
        <a:lstStyle/>
        <a:p>
          <a:r>
            <a:rPr lang="es-ES" b="1" dirty="0">
              <a:latin typeface="Montserrat" panose="00000500000000000000" pitchFamily="2" charset="0"/>
            </a:rPr>
            <a:t>Modelos IC</a:t>
          </a:r>
        </a:p>
      </dgm:t>
    </dgm:pt>
    <dgm:pt modelId="{40996924-265D-4C1C-8397-22B47A138485}" type="parTrans" cxnId="{D36F390E-93C3-4FE5-84BA-0C97471A2E75}">
      <dgm:prSet/>
      <dgm:spPr/>
      <dgm:t>
        <a:bodyPr/>
        <a:lstStyle/>
        <a:p>
          <a:endParaRPr lang="es-ES">
            <a:latin typeface="Montserrat" panose="00000500000000000000" pitchFamily="2" charset="0"/>
          </a:endParaRPr>
        </a:p>
      </dgm:t>
    </dgm:pt>
    <dgm:pt modelId="{BA5CEFD9-092B-4D7C-B9E8-82D741B02E8C}" type="sibTrans" cxnId="{D36F390E-93C3-4FE5-84BA-0C97471A2E75}">
      <dgm:prSet/>
      <dgm:spPr/>
      <dgm:t>
        <a:bodyPr/>
        <a:lstStyle/>
        <a:p>
          <a:endParaRPr lang="es-ES">
            <a:latin typeface="Montserrat" panose="00000500000000000000" pitchFamily="2" charset="0"/>
          </a:endParaRPr>
        </a:p>
      </dgm:t>
    </dgm:pt>
    <dgm:pt modelId="{A56F0A3C-3F99-47EE-9981-69AC93DCAAE5}">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latin typeface="Montserrat" panose="00000500000000000000" pitchFamily="2" charset="0"/>
            </a:rPr>
            <a:t>Abstraen comportamiento complejo.</a:t>
          </a:r>
        </a:p>
      </dgm:t>
    </dgm:pt>
    <dgm:pt modelId="{196B5706-4F79-4332-8B3A-953621D89E2B}" type="parTrans" cxnId="{B94A0FC6-BA39-4298-A94E-15E23232B5D5}">
      <dgm:prSet/>
      <dgm:spPr/>
      <dgm:t>
        <a:bodyPr/>
        <a:lstStyle/>
        <a:p>
          <a:endParaRPr lang="es-ES">
            <a:latin typeface="Montserrat" panose="00000500000000000000" pitchFamily="2" charset="0"/>
          </a:endParaRPr>
        </a:p>
      </dgm:t>
    </dgm:pt>
    <dgm:pt modelId="{3A241224-F653-4422-BBE8-D586C63A9C71}" type="sibTrans" cxnId="{B94A0FC6-BA39-4298-A94E-15E23232B5D5}">
      <dgm:prSet/>
      <dgm:spPr/>
      <dgm:t>
        <a:bodyPr/>
        <a:lstStyle/>
        <a:p>
          <a:endParaRPr lang="es-ES">
            <a:latin typeface="Montserrat" panose="00000500000000000000" pitchFamily="2" charset="0"/>
          </a:endParaRPr>
        </a:p>
      </dgm:t>
    </dgm:pt>
    <dgm:pt modelId="{5F7FF2E3-9BF3-43E1-86D1-FE0EDCAF3FDC}">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No utilizan valores del entorno que les rodea como un todo.</a:t>
          </a:r>
        </a:p>
      </dgm:t>
    </dgm:pt>
    <dgm:pt modelId="{0BB31A59-A798-48AF-90A8-0322028C2915}" type="parTrans" cxnId="{8ECCB5BF-C38A-4034-A85F-921CF3DEF62B}">
      <dgm:prSet/>
      <dgm:spPr/>
      <dgm:t>
        <a:bodyPr/>
        <a:lstStyle/>
        <a:p>
          <a:endParaRPr lang="es-ES">
            <a:latin typeface="Montserrat" panose="00000500000000000000" pitchFamily="2" charset="0"/>
          </a:endParaRPr>
        </a:p>
      </dgm:t>
    </dgm:pt>
    <dgm:pt modelId="{AA86F354-2BAD-488F-A605-5F74BC341920}" type="sibTrans" cxnId="{8ECCB5BF-C38A-4034-A85F-921CF3DEF62B}">
      <dgm:prSet/>
      <dgm:spPr/>
      <dgm:t>
        <a:bodyPr/>
        <a:lstStyle/>
        <a:p>
          <a:endParaRPr lang="es-ES">
            <a:latin typeface="Montserrat" panose="00000500000000000000" pitchFamily="2" charset="0"/>
          </a:endParaRPr>
        </a:p>
      </dgm:t>
    </dgm:pt>
    <dgm:pt modelId="{33DD0B86-C65A-436E-99CB-EB9F1BABBB49}">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A día de hoy, no es posible explicar el porqué de las conclusiones de una red neuronal de una o más capas ocultas.</a:t>
          </a:r>
        </a:p>
      </dgm:t>
    </dgm:pt>
    <dgm:pt modelId="{EA4F9128-C969-4CB0-BC08-5CEDF39E50D8}" type="parTrans" cxnId="{F2AFF461-9E79-428E-9348-97E2128A158A}">
      <dgm:prSet/>
      <dgm:spPr/>
      <dgm:t>
        <a:bodyPr/>
        <a:lstStyle/>
        <a:p>
          <a:endParaRPr lang="es-ES">
            <a:latin typeface="Montserrat" panose="00000500000000000000" pitchFamily="2" charset="0"/>
          </a:endParaRPr>
        </a:p>
      </dgm:t>
    </dgm:pt>
    <dgm:pt modelId="{0F1583C0-A2CA-4A3C-AFD8-25C9ABB97FC5}" type="sibTrans" cxnId="{F2AFF461-9E79-428E-9348-97E2128A158A}">
      <dgm:prSet/>
      <dgm:spPr/>
      <dgm:t>
        <a:bodyPr/>
        <a:lstStyle/>
        <a:p>
          <a:endParaRPr lang="es-ES">
            <a:latin typeface="Montserrat" panose="00000500000000000000" pitchFamily="2" charset="0"/>
          </a:endParaRPr>
        </a:p>
      </dgm:t>
    </dgm:pt>
    <dgm:pt modelId="{2A5BF774-AC54-449D-9280-10C8525969E7}">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dirty="0">
            <a:solidFill>
              <a:schemeClr val="accent1"/>
            </a:solidFill>
            <a:latin typeface="Montserrat" panose="00000500000000000000" pitchFamily="2" charset="0"/>
          </a:endParaRPr>
        </a:p>
      </dgm:t>
    </dgm:pt>
    <dgm:pt modelId="{9F87D34E-AD9F-4098-875B-954C4BD52AE2}" type="parTrans" cxnId="{2F730AA2-3D0D-4DD0-9AA5-2014ED3EA083}">
      <dgm:prSet/>
      <dgm:spPr/>
      <dgm:t>
        <a:bodyPr/>
        <a:lstStyle/>
        <a:p>
          <a:endParaRPr lang="es-ES"/>
        </a:p>
      </dgm:t>
    </dgm:pt>
    <dgm:pt modelId="{844474CC-2FD5-4A96-9DE3-F4CA7893FB11}" type="sibTrans" cxnId="{2F730AA2-3D0D-4DD0-9AA5-2014ED3EA083}">
      <dgm:prSet/>
      <dgm:spPr/>
      <dgm:t>
        <a:bodyPr/>
        <a:lstStyle/>
        <a:p>
          <a:endParaRPr lang="es-ES"/>
        </a:p>
      </dgm:t>
    </dgm:pt>
    <dgm:pt modelId="{D7810541-756F-4317-8926-A53AE9E9B00A}">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dirty="0">
            <a:latin typeface="Montserrat" panose="00000500000000000000" pitchFamily="2" charset="0"/>
          </a:endParaRPr>
        </a:p>
      </dgm:t>
    </dgm:pt>
    <dgm:pt modelId="{6D1AFD62-8E21-442E-B742-31F82EE87D1B}" type="parTrans" cxnId="{84E5D0A5-1C8D-4E8B-8A04-F5885504A603}">
      <dgm:prSet/>
      <dgm:spPr/>
      <dgm:t>
        <a:bodyPr/>
        <a:lstStyle/>
        <a:p>
          <a:endParaRPr lang="es-ES"/>
        </a:p>
      </dgm:t>
    </dgm:pt>
    <dgm:pt modelId="{5AF5BF2F-B704-4F78-8575-0085DD628082}" type="sibTrans" cxnId="{84E5D0A5-1C8D-4E8B-8A04-F5885504A603}">
      <dgm:prSet/>
      <dgm:spPr/>
      <dgm:t>
        <a:bodyPr/>
        <a:lstStyle/>
        <a:p>
          <a:endParaRPr lang="es-ES"/>
        </a:p>
      </dgm:t>
    </dgm:pt>
    <dgm:pt modelId="{4E2ABF41-F55E-401F-A536-20BD7FDC2666}">
      <dgm:prSet phldrT="[Text]"/>
      <dgm:spPr>
        <a:solidFill>
          <a:schemeClr val="accent2">
            <a:lumMod val="20000"/>
            <a:lumOff val="80000"/>
            <a:alpha val="90000"/>
          </a:schemeClr>
        </a:solidFill>
      </dgm:spPr>
      <dgm:t>
        <a:bodyPr/>
        <a:lstStyle/>
        <a:p>
          <a:endParaRPr lang="es-ES" dirty="0">
            <a:latin typeface="Montserrat" panose="00000500000000000000" pitchFamily="2" charset="0"/>
          </a:endParaRPr>
        </a:p>
      </dgm:t>
    </dgm:pt>
    <dgm:pt modelId="{EB741E66-A22B-44D6-8939-6BD01293F102}" type="parTrans" cxnId="{38B28C00-E6E4-49A5-9687-9D220E084CBF}">
      <dgm:prSet/>
      <dgm:spPr/>
      <dgm:t>
        <a:bodyPr/>
        <a:lstStyle/>
        <a:p>
          <a:endParaRPr lang="es-ES"/>
        </a:p>
      </dgm:t>
    </dgm:pt>
    <dgm:pt modelId="{5D237725-B270-447D-8106-41B96A16584E}" type="sibTrans" cxnId="{38B28C00-E6E4-49A5-9687-9D220E084CBF}">
      <dgm:prSet/>
      <dgm:spPr/>
      <dgm:t>
        <a:bodyPr/>
        <a:lstStyle/>
        <a:p>
          <a:endParaRPr lang="es-ES"/>
        </a:p>
      </dgm:t>
    </dgm:pt>
    <dgm:pt modelId="{EA7B320C-B90E-41A8-82F8-6ADBBE262750}">
      <dgm:prSet phldrT="[Text]"/>
      <dgm:spPr>
        <a:solidFill>
          <a:schemeClr val="accent2">
            <a:lumMod val="20000"/>
            <a:lumOff val="80000"/>
            <a:alpha val="90000"/>
          </a:schemeClr>
        </a:solidFill>
      </dgm:spPr>
      <dgm:t>
        <a:bodyPr/>
        <a:lstStyle/>
        <a:p>
          <a:endParaRPr lang="es-ES" dirty="0">
            <a:solidFill>
              <a:schemeClr val="accent1"/>
            </a:solidFill>
            <a:latin typeface="Montserrat" panose="00000500000000000000" pitchFamily="2" charset="0"/>
          </a:endParaRPr>
        </a:p>
      </dgm:t>
    </dgm:pt>
    <dgm:pt modelId="{83E92B25-E0ED-4C44-95A7-4685AFE10645}" type="parTrans" cxnId="{10052FD7-27C6-478E-9F22-5760DDFAA2A3}">
      <dgm:prSet/>
      <dgm:spPr/>
      <dgm:t>
        <a:bodyPr/>
        <a:lstStyle/>
        <a:p>
          <a:endParaRPr lang="es-ES"/>
        </a:p>
      </dgm:t>
    </dgm:pt>
    <dgm:pt modelId="{F6174EF2-D720-484B-8C2F-EEF5B09A2E44}" type="sibTrans" cxnId="{10052FD7-27C6-478E-9F22-5760DDFAA2A3}">
      <dgm:prSet/>
      <dgm:spPr/>
      <dgm:t>
        <a:bodyPr/>
        <a:lstStyle/>
        <a:p>
          <a:endParaRPr lang="es-ES"/>
        </a:p>
      </dgm:t>
    </dgm:pt>
    <dgm:pt modelId="{F9932AC8-186C-4794-80AA-A5FA563F1BCC}" type="pres">
      <dgm:prSet presAssocID="{13E2A87D-66BC-489E-98F6-B2D6CC77DE6E}" presName="Name0" presStyleCnt="0">
        <dgm:presLayoutVars>
          <dgm:dir/>
          <dgm:animLvl val="lvl"/>
          <dgm:resizeHandles val="exact"/>
        </dgm:presLayoutVars>
      </dgm:prSet>
      <dgm:spPr/>
    </dgm:pt>
    <dgm:pt modelId="{83B38402-9361-40D8-A390-D1F0E0BE131A}" type="pres">
      <dgm:prSet presAssocID="{8FC3C8CF-AE37-4515-96C5-DA68B8D30961}" presName="composite" presStyleCnt="0"/>
      <dgm:spPr/>
    </dgm:pt>
    <dgm:pt modelId="{02F79FE3-68CD-45B2-8355-E14289CCED75}" type="pres">
      <dgm:prSet presAssocID="{8FC3C8CF-AE37-4515-96C5-DA68B8D30961}" presName="parTx" presStyleLbl="alignNode1" presStyleIdx="0" presStyleCnt="2">
        <dgm:presLayoutVars>
          <dgm:chMax val="0"/>
          <dgm:chPref val="0"/>
          <dgm:bulletEnabled val="1"/>
        </dgm:presLayoutVars>
      </dgm:prSet>
      <dgm:spPr/>
    </dgm:pt>
    <dgm:pt modelId="{4E4055EB-A387-4BEB-B322-41E398476BA8}" type="pres">
      <dgm:prSet presAssocID="{8FC3C8CF-AE37-4515-96C5-DA68B8D30961}" presName="desTx" presStyleLbl="alignAccFollowNode1" presStyleIdx="0" presStyleCnt="2">
        <dgm:presLayoutVars>
          <dgm:bulletEnabled val="1"/>
        </dgm:presLayoutVars>
      </dgm:prSet>
      <dgm:spPr/>
    </dgm:pt>
    <dgm:pt modelId="{7888D903-375C-4ACC-BEBB-B083E8E07B5B}" type="pres">
      <dgm:prSet presAssocID="{1E43A684-65DA-457B-B066-EAD771C2CE1D}" presName="space" presStyleCnt="0"/>
      <dgm:spPr/>
    </dgm:pt>
    <dgm:pt modelId="{4AF7884D-24D8-45D4-9D82-5D066F1E847A}" type="pres">
      <dgm:prSet presAssocID="{96DF1559-26DB-4117-A6B3-584B3CD07839}" presName="composite" presStyleCnt="0"/>
      <dgm:spPr/>
    </dgm:pt>
    <dgm:pt modelId="{242E9526-DD7B-4383-8EBB-C570BE7B4D2C}" type="pres">
      <dgm:prSet presAssocID="{96DF1559-26DB-4117-A6B3-584B3CD07839}" presName="parTx" presStyleLbl="alignNode1" presStyleIdx="1" presStyleCnt="2">
        <dgm:presLayoutVars>
          <dgm:chMax val="0"/>
          <dgm:chPref val="0"/>
          <dgm:bulletEnabled val="1"/>
        </dgm:presLayoutVars>
      </dgm:prSet>
      <dgm:spPr/>
    </dgm:pt>
    <dgm:pt modelId="{8C95D520-5500-4A9F-A314-1DFA06037E4D}" type="pres">
      <dgm:prSet presAssocID="{96DF1559-26DB-4117-A6B3-584B3CD07839}" presName="desTx" presStyleLbl="alignAccFollowNode1" presStyleIdx="1" presStyleCnt="2">
        <dgm:presLayoutVars>
          <dgm:bulletEnabled val="1"/>
        </dgm:presLayoutVars>
      </dgm:prSet>
      <dgm:spPr/>
    </dgm:pt>
  </dgm:ptLst>
  <dgm:cxnLst>
    <dgm:cxn modelId="{38B28C00-E6E4-49A5-9687-9D220E084CBF}" srcId="{8FC3C8CF-AE37-4515-96C5-DA68B8D30961}" destId="{4E2ABF41-F55E-401F-A536-20BD7FDC2666}" srcOrd="1" destOrd="0" parTransId="{EB741E66-A22B-44D6-8939-6BD01293F102}" sibTransId="{5D237725-B270-447D-8106-41B96A16584E}"/>
    <dgm:cxn modelId="{518AAB0C-9AA6-4CE1-8616-813EB64A3088}" type="presOf" srcId="{A56F0A3C-3F99-47EE-9981-69AC93DCAAE5}" destId="{8C95D520-5500-4A9F-A314-1DFA06037E4D}" srcOrd="0" destOrd="0" presId="urn:microsoft.com/office/officeart/2005/8/layout/hList1"/>
    <dgm:cxn modelId="{2EF88D0D-730A-4108-8E1B-D61956CABE07}" type="presOf" srcId="{13E2A87D-66BC-489E-98F6-B2D6CC77DE6E}" destId="{F9932AC8-186C-4794-80AA-A5FA563F1BCC}" srcOrd="0" destOrd="0" presId="urn:microsoft.com/office/officeart/2005/8/layout/hList1"/>
    <dgm:cxn modelId="{D36F390E-93C3-4FE5-84BA-0C97471A2E75}" srcId="{13E2A87D-66BC-489E-98F6-B2D6CC77DE6E}" destId="{96DF1559-26DB-4117-A6B3-584B3CD07839}" srcOrd="1" destOrd="0" parTransId="{40996924-265D-4C1C-8397-22B47A138485}" sibTransId="{BA5CEFD9-092B-4D7C-B9E8-82D741B02E8C}"/>
    <dgm:cxn modelId="{E0D9C41A-7A8F-4628-AEBF-79250C5F8D72}" srcId="{8FC3C8CF-AE37-4515-96C5-DA68B8D30961}" destId="{42EE5C81-055A-462A-8E34-4E631DDBF479}" srcOrd="2" destOrd="0" parTransId="{B0A52718-CB93-4A1F-8CA0-13A5C674823E}" sibTransId="{66633E19-78C4-473C-BB94-AB7C6C86A8A8}"/>
    <dgm:cxn modelId="{FE60C01E-0477-4264-BF6F-6623FF1E6068}" type="presOf" srcId="{2A5BF774-AC54-449D-9280-10C8525969E7}" destId="{8C95D520-5500-4A9F-A314-1DFA06037E4D}" srcOrd="0" destOrd="3" presId="urn:microsoft.com/office/officeart/2005/8/layout/hList1"/>
    <dgm:cxn modelId="{656C5C24-DA23-48B0-85F7-DD6863C0C6EC}" type="presOf" srcId="{4E2ABF41-F55E-401F-A536-20BD7FDC2666}" destId="{4E4055EB-A387-4BEB-B322-41E398476BA8}" srcOrd="0" destOrd="1" presId="urn:microsoft.com/office/officeart/2005/8/layout/hList1"/>
    <dgm:cxn modelId="{225E6628-DC14-45EB-B45D-A67033F8075E}" type="presOf" srcId="{5F7FF2E3-9BF3-43E1-86D1-FE0EDCAF3FDC}" destId="{8C95D520-5500-4A9F-A314-1DFA06037E4D}" srcOrd="0" destOrd="2" presId="urn:microsoft.com/office/officeart/2005/8/layout/hList1"/>
    <dgm:cxn modelId="{F2AFF461-9E79-428E-9348-97E2128A158A}" srcId="{96DF1559-26DB-4117-A6B3-584B3CD07839}" destId="{33DD0B86-C65A-436E-99CB-EB9F1BABBB49}" srcOrd="4" destOrd="0" parTransId="{EA4F9128-C969-4CB0-BC08-5CEDF39E50D8}" sibTransId="{0F1583C0-A2CA-4A3C-AFD8-25C9ABB97FC5}"/>
    <dgm:cxn modelId="{EB6ED558-7155-4513-AE34-3A5BE68FEC89}" srcId="{13E2A87D-66BC-489E-98F6-B2D6CC77DE6E}" destId="{8FC3C8CF-AE37-4515-96C5-DA68B8D30961}" srcOrd="0" destOrd="0" parTransId="{F1779BBD-F42F-49DA-A38D-BB112AF9853F}" sibTransId="{1E43A684-65DA-457B-B066-EAD771C2CE1D}"/>
    <dgm:cxn modelId="{6132C989-E378-46C4-A074-C28503BDD58F}" type="presOf" srcId="{42EE5C81-055A-462A-8E34-4E631DDBF479}" destId="{4E4055EB-A387-4BEB-B322-41E398476BA8}" srcOrd="0" destOrd="2" presId="urn:microsoft.com/office/officeart/2005/8/layout/hList1"/>
    <dgm:cxn modelId="{EE91308E-AC44-4476-8A60-82C785EAEB9A}" srcId="{8FC3C8CF-AE37-4515-96C5-DA68B8D30961}" destId="{E0E51C43-CBF8-423F-A7A3-CAB059429A0E}" srcOrd="0" destOrd="0" parTransId="{61861524-FF8E-4280-83A0-A6B65AE0F538}" sibTransId="{14B82F7A-D12D-4D10-B38F-95DA85571FA6}"/>
    <dgm:cxn modelId="{72AA1993-5B32-49F9-B03A-3FF2DEB9926D}" type="presOf" srcId="{E0E51C43-CBF8-423F-A7A3-CAB059429A0E}" destId="{4E4055EB-A387-4BEB-B322-41E398476BA8}" srcOrd="0" destOrd="0" presId="urn:microsoft.com/office/officeart/2005/8/layout/hList1"/>
    <dgm:cxn modelId="{2F730AA2-3D0D-4DD0-9AA5-2014ED3EA083}" srcId="{96DF1559-26DB-4117-A6B3-584B3CD07839}" destId="{2A5BF774-AC54-449D-9280-10C8525969E7}" srcOrd="3" destOrd="0" parTransId="{9F87D34E-AD9F-4098-875B-954C4BD52AE2}" sibTransId="{844474CC-2FD5-4A96-9DE3-F4CA7893FB11}"/>
    <dgm:cxn modelId="{84E5D0A5-1C8D-4E8B-8A04-F5885504A603}" srcId="{96DF1559-26DB-4117-A6B3-584B3CD07839}" destId="{D7810541-756F-4317-8926-A53AE9E9B00A}" srcOrd="1" destOrd="0" parTransId="{6D1AFD62-8E21-442E-B742-31F82EE87D1B}" sibTransId="{5AF5BF2F-B704-4F78-8575-0085DD628082}"/>
    <dgm:cxn modelId="{824EBDA8-86BA-42D0-911B-EF0EBE459FA1}" type="presOf" srcId="{33DD0B86-C65A-436E-99CB-EB9F1BABBB49}" destId="{8C95D520-5500-4A9F-A314-1DFA06037E4D}" srcOrd="0" destOrd="4" presId="urn:microsoft.com/office/officeart/2005/8/layout/hList1"/>
    <dgm:cxn modelId="{A12C88AD-2A30-46FF-AC6A-69FCB7C60F9B}" type="presOf" srcId="{96DF1559-26DB-4117-A6B3-584B3CD07839}" destId="{242E9526-DD7B-4383-8EBB-C570BE7B4D2C}" srcOrd="0" destOrd="0" presId="urn:microsoft.com/office/officeart/2005/8/layout/hList1"/>
    <dgm:cxn modelId="{8ECCB5BF-C38A-4034-A85F-921CF3DEF62B}" srcId="{96DF1559-26DB-4117-A6B3-584B3CD07839}" destId="{5F7FF2E3-9BF3-43E1-86D1-FE0EDCAF3FDC}" srcOrd="2" destOrd="0" parTransId="{0BB31A59-A798-48AF-90A8-0322028C2915}" sibTransId="{AA86F354-2BAD-488F-A605-5F74BC341920}"/>
    <dgm:cxn modelId="{B94A0FC6-BA39-4298-A94E-15E23232B5D5}" srcId="{96DF1559-26DB-4117-A6B3-584B3CD07839}" destId="{A56F0A3C-3F99-47EE-9981-69AC93DCAAE5}" srcOrd="0" destOrd="0" parTransId="{196B5706-4F79-4332-8B3A-953621D89E2B}" sibTransId="{3A241224-F653-4422-BBE8-D586C63A9C71}"/>
    <dgm:cxn modelId="{8FEA7AC8-04E8-438D-935F-6872E704968E}" type="presOf" srcId="{D7810541-756F-4317-8926-A53AE9E9B00A}" destId="{8C95D520-5500-4A9F-A314-1DFA06037E4D}" srcOrd="0" destOrd="1" presId="urn:microsoft.com/office/officeart/2005/8/layout/hList1"/>
    <dgm:cxn modelId="{10052FD7-27C6-478E-9F22-5760DDFAA2A3}" srcId="{8FC3C8CF-AE37-4515-96C5-DA68B8D30961}" destId="{EA7B320C-B90E-41A8-82F8-6ADBBE262750}" srcOrd="3" destOrd="0" parTransId="{83E92B25-E0ED-4C44-95A7-4685AFE10645}" sibTransId="{F6174EF2-D720-484B-8C2F-EEF5B09A2E44}"/>
    <dgm:cxn modelId="{E7468FDC-2979-4B3B-9F5B-CBB03C881439}" type="presOf" srcId="{EA7B320C-B90E-41A8-82F8-6ADBBE262750}" destId="{4E4055EB-A387-4BEB-B322-41E398476BA8}" srcOrd="0" destOrd="3" presId="urn:microsoft.com/office/officeart/2005/8/layout/hList1"/>
    <dgm:cxn modelId="{BC5DE2E4-CBC5-4EB5-B440-43E7C676278D}" type="presOf" srcId="{8FC3C8CF-AE37-4515-96C5-DA68B8D30961}" destId="{02F79FE3-68CD-45B2-8355-E14289CCED75}" srcOrd="0" destOrd="0" presId="urn:microsoft.com/office/officeart/2005/8/layout/hList1"/>
    <dgm:cxn modelId="{C69853EA-2313-40D7-B6EE-B74220FF36F5}" srcId="{8FC3C8CF-AE37-4515-96C5-DA68B8D30961}" destId="{F4C78D7A-7549-45C5-9A35-C5A22DC57242}" srcOrd="4" destOrd="0" parTransId="{E272F62B-215C-47C5-BC8D-D30B46E3A498}" sibTransId="{B0A53EF9-2912-4ECA-8C2C-5DFC3DDD0E2F}"/>
    <dgm:cxn modelId="{BD8AE7F5-B1A6-4C87-B0C6-0A57BA0EA3A9}" type="presOf" srcId="{F4C78D7A-7549-45C5-9A35-C5A22DC57242}" destId="{4E4055EB-A387-4BEB-B322-41E398476BA8}" srcOrd="0" destOrd="4" presId="urn:microsoft.com/office/officeart/2005/8/layout/hList1"/>
    <dgm:cxn modelId="{0CD07B74-528C-4ACD-ACDC-4B95E2D58A17}" type="presParOf" srcId="{F9932AC8-186C-4794-80AA-A5FA563F1BCC}" destId="{83B38402-9361-40D8-A390-D1F0E0BE131A}" srcOrd="0" destOrd="0" presId="urn:microsoft.com/office/officeart/2005/8/layout/hList1"/>
    <dgm:cxn modelId="{57144D71-B565-43BB-8B0B-303C72CC925C}" type="presParOf" srcId="{83B38402-9361-40D8-A390-D1F0E0BE131A}" destId="{02F79FE3-68CD-45B2-8355-E14289CCED75}" srcOrd="0" destOrd="0" presId="urn:microsoft.com/office/officeart/2005/8/layout/hList1"/>
    <dgm:cxn modelId="{ED49DCE2-786E-4F94-8FF0-9C93FD7D0370}" type="presParOf" srcId="{83B38402-9361-40D8-A390-D1F0E0BE131A}" destId="{4E4055EB-A387-4BEB-B322-41E398476BA8}" srcOrd="1" destOrd="0" presId="urn:microsoft.com/office/officeart/2005/8/layout/hList1"/>
    <dgm:cxn modelId="{D087ECD6-988B-4B81-8591-C331FBF8024E}" type="presParOf" srcId="{F9932AC8-186C-4794-80AA-A5FA563F1BCC}" destId="{7888D903-375C-4ACC-BEBB-B083E8E07B5B}" srcOrd="1" destOrd="0" presId="urn:microsoft.com/office/officeart/2005/8/layout/hList1"/>
    <dgm:cxn modelId="{3EAA5466-D8D8-499B-9484-959B21D320A4}" type="presParOf" srcId="{F9932AC8-186C-4794-80AA-A5FA563F1BCC}" destId="{4AF7884D-24D8-45D4-9D82-5D066F1E847A}" srcOrd="2" destOrd="0" presId="urn:microsoft.com/office/officeart/2005/8/layout/hList1"/>
    <dgm:cxn modelId="{5878C9A8-652F-4C90-882D-D7489B99D4BA}" type="presParOf" srcId="{4AF7884D-24D8-45D4-9D82-5D066F1E847A}" destId="{242E9526-DD7B-4383-8EBB-C570BE7B4D2C}" srcOrd="0" destOrd="0" presId="urn:microsoft.com/office/officeart/2005/8/layout/hList1"/>
    <dgm:cxn modelId="{79FF5784-3EE6-49A3-A543-3D1D0FD249E0}" type="presParOf" srcId="{4AF7884D-24D8-45D4-9D82-5D066F1E847A}" destId="{8C95D520-5500-4A9F-A314-1DFA06037E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3799DE-8F46-49F1-AFBD-01C2B9B80326}"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s-ES"/>
        </a:p>
      </dgm:t>
    </dgm:pt>
    <dgm:pt modelId="{8C2BDA83-B57A-4496-9A8D-0BB1DB93731B}">
      <dgm:prSet phldrT="[Text]"/>
      <dgm:spPr/>
      <dgm:t>
        <a:bodyPr/>
        <a:lstStyle/>
        <a:p>
          <a:r>
            <a:rPr lang="es-ES" b="1" dirty="0">
              <a:solidFill>
                <a:schemeClr val="bg2">
                  <a:lumMod val="25000"/>
                </a:schemeClr>
              </a:solidFill>
              <a:latin typeface="Montserrat" panose="00000500000000000000" pitchFamily="2" charset="0"/>
            </a:rPr>
            <a:t>Ventajas</a:t>
          </a:r>
        </a:p>
      </dgm:t>
    </dgm:pt>
    <dgm:pt modelId="{AA322B83-B151-4BDA-B15A-F94EB77CAA4C}" type="parTrans" cxnId="{73CB67E2-EAA6-4308-9365-873278BEF8FD}">
      <dgm:prSet/>
      <dgm:spPr/>
      <dgm:t>
        <a:bodyPr/>
        <a:lstStyle/>
        <a:p>
          <a:endParaRPr lang="es-ES">
            <a:latin typeface="Montserrat" panose="00000500000000000000" pitchFamily="2" charset="0"/>
          </a:endParaRPr>
        </a:p>
      </dgm:t>
    </dgm:pt>
    <dgm:pt modelId="{AA736220-BEB5-4DBC-8E92-8EF793B87427}" type="sibTrans" cxnId="{73CB67E2-EAA6-4308-9365-873278BEF8FD}">
      <dgm:prSet/>
      <dgm:spPr/>
      <dgm:t>
        <a:bodyPr/>
        <a:lstStyle/>
        <a:p>
          <a:endParaRPr lang="es-ES">
            <a:latin typeface="Montserrat" panose="00000500000000000000" pitchFamily="2" charset="0"/>
          </a:endParaRPr>
        </a:p>
      </dgm:t>
    </dgm:pt>
    <dgm:pt modelId="{B96A3F31-2605-4B82-85BF-D9A7E9903879}">
      <dgm:prSet phldrT="[Text]"/>
      <dgm:spPr/>
      <dgm:t>
        <a:bodyPr/>
        <a:lstStyle/>
        <a:p>
          <a:r>
            <a:rPr lang="es-ES" b="1" dirty="0">
              <a:solidFill>
                <a:schemeClr val="accent1">
                  <a:lumMod val="75000"/>
                </a:schemeClr>
              </a:solidFill>
              <a:latin typeface="Montserrat" panose="00000500000000000000" pitchFamily="2" charset="0"/>
            </a:rPr>
            <a:t>Inconvenientes</a:t>
          </a:r>
        </a:p>
      </dgm:t>
    </dgm:pt>
    <dgm:pt modelId="{45499C65-304D-4DE6-9832-A717C9E2A22D}" type="parTrans" cxnId="{85FDFECD-FC2C-4F67-A91E-09D7BB482FCE}">
      <dgm:prSet/>
      <dgm:spPr/>
      <dgm:t>
        <a:bodyPr/>
        <a:lstStyle/>
        <a:p>
          <a:endParaRPr lang="es-ES">
            <a:latin typeface="Montserrat" panose="00000500000000000000" pitchFamily="2" charset="0"/>
          </a:endParaRPr>
        </a:p>
      </dgm:t>
    </dgm:pt>
    <dgm:pt modelId="{C7903F3E-1301-4FA9-A144-1DF34247F23F}" type="sibTrans" cxnId="{85FDFECD-FC2C-4F67-A91E-09D7BB482FCE}">
      <dgm:prSet/>
      <dgm:spPr/>
      <dgm:t>
        <a:bodyPr/>
        <a:lstStyle/>
        <a:p>
          <a:endParaRPr lang="es-ES">
            <a:latin typeface="Montserrat" panose="00000500000000000000" pitchFamily="2" charset="0"/>
          </a:endParaRPr>
        </a:p>
      </dgm:t>
    </dgm:pt>
    <dgm:pt modelId="{EF16DC4A-3F56-4207-B629-9572F9D21339}">
      <dgm:prSet phldrT="[Text]"/>
      <dgm:spPr/>
      <dgm:t>
        <a:bodyPr/>
        <a:lstStyle/>
        <a:p>
          <a:r>
            <a:rPr lang="es-ES" dirty="0">
              <a:latin typeface="Montserrat" panose="00000500000000000000" pitchFamily="2" charset="0"/>
            </a:rPr>
            <a:t>Open </a:t>
          </a:r>
          <a:r>
            <a:rPr lang="es-ES" dirty="0" err="1">
              <a:latin typeface="Montserrat" panose="00000500000000000000" pitchFamily="2" charset="0"/>
            </a:rPr>
            <a:t>Source</a:t>
          </a:r>
          <a:r>
            <a:rPr lang="es-ES" dirty="0">
              <a:latin typeface="Montserrat" panose="00000500000000000000" pitchFamily="2" charset="0"/>
            </a:rPr>
            <a:t> Software</a:t>
          </a:r>
        </a:p>
      </dgm:t>
    </dgm:pt>
    <dgm:pt modelId="{B715AE45-59FF-41E2-B63E-6535F23154F2}" type="parTrans" cxnId="{6ADBA3A3-C9F9-4B43-B382-E48F716F6227}">
      <dgm:prSet/>
      <dgm:spPr/>
      <dgm:t>
        <a:bodyPr/>
        <a:lstStyle/>
        <a:p>
          <a:endParaRPr lang="es-ES"/>
        </a:p>
      </dgm:t>
    </dgm:pt>
    <dgm:pt modelId="{C972D178-BA83-402D-93B2-D3EC924BF3BD}" type="sibTrans" cxnId="{6ADBA3A3-C9F9-4B43-B382-E48F716F6227}">
      <dgm:prSet/>
      <dgm:spPr/>
      <dgm:t>
        <a:bodyPr/>
        <a:lstStyle/>
        <a:p>
          <a:endParaRPr lang="es-ES"/>
        </a:p>
      </dgm:t>
    </dgm:pt>
    <dgm:pt modelId="{46CC96BD-5F62-46C8-A7B0-1A97DC164731}">
      <dgm:prSet phldrT="[Text]"/>
      <dgm:spPr/>
      <dgm:t>
        <a:bodyPr/>
        <a:lstStyle/>
        <a:p>
          <a:r>
            <a:rPr lang="es-ES" dirty="0">
              <a:latin typeface="Montserrat" panose="00000500000000000000" pitchFamily="2" charset="0"/>
            </a:rPr>
            <a:t>Arquitectura Cliente/Servidor</a:t>
          </a:r>
        </a:p>
      </dgm:t>
    </dgm:pt>
    <dgm:pt modelId="{4BBA20C5-9F2F-4F7C-B3DB-ED14751DFEE2}" type="parTrans" cxnId="{EA33666C-0616-47C3-BC3B-FC629E1A42BB}">
      <dgm:prSet/>
      <dgm:spPr/>
      <dgm:t>
        <a:bodyPr/>
        <a:lstStyle/>
        <a:p>
          <a:endParaRPr lang="es-ES"/>
        </a:p>
      </dgm:t>
    </dgm:pt>
    <dgm:pt modelId="{917150B9-DFBD-4C01-8658-FECD06C8F91F}" type="sibTrans" cxnId="{EA33666C-0616-47C3-BC3B-FC629E1A42BB}">
      <dgm:prSet/>
      <dgm:spPr/>
      <dgm:t>
        <a:bodyPr/>
        <a:lstStyle/>
        <a:p>
          <a:endParaRPr lang="es-ES"/>
        </a:p>
      </dgm:t>
    </dgm:pt>
    <dgm:pt modelId="{EC7BBFB2-02CD-49CE-A967-34A47DDB4264}">
      <dgm:prSet phldrT="[Text]"/>
      <dgm:spPr/>
      <dgm:t>
        <a:bodyPr/>
        <a:lstStyle/>
        <a:p>
          <a:r>
            <a:rPr lang="es-ES" dirty="0">
              <a:latin typeface="Montserrat" panose="00000500000000000000" pitchFamily="2" charset="0"/>
            </a:rPr>
            <a:t>API pública</a:t>
          </a:r>
        </a:p>
      </dgm:t>
    </dgm:pt>
    <dgm:pt modelId="{F074600A-AFD6-469E-86B3-09EA1CA559A8}" type="parTrans" cxnId="{04D58272-E645-4EC8-8EB4-1F9778B56BDA}">
      <dgm:prSet/>
      <dgm:spPr/>
      <dgm:t>
        <a:bodyPr/>
        <a:lstStyle/>
        <a:p>
          <a:endParaRPr lang="es-ES"/>
        </a:p>
      </dgm:t>
    </dgm:pt>
    <dgm:pt modelId="{329928DE-09EE-450C-ADCE-989E15F3EA72}" type="sibTrans" cxnId="{04D58272-E645-4EC8-8EB4-1F9778B56BDA}">
      <dgm:prSet/>
      <dgm:spPr/>
      <dgm:t>
        <a:bodyPr/>
        <a:lstStyle/>
        <a:p>
          <a:endParaRPr lang="es-ES"/>
        </a:p>
      </dgm:t>
    </dgm:pt>
    <dgm:pt modelId="{19E6D6F7-3853-4B09-A2A7-2DA782D0845D}">
      <dgm:prSet phldrT="[Text]"/>
      <dgm:spPr/>
      <dgm:t>
        <a:bodyPr/>
        <a:lstStyle/>
        <a:p>
          <a:r>
            <a:rPr lang="es-ES" dirty="0">
              <a:latin typeface="Montserrat" panose="00000500000000000000" pitchFamily="2" charset="0"/>
            </a:rPr>
            <a:t>Edición de mapas y escenarios</a:t>
          </a:r>
        </a:p>
      </dgm:t>
    </dgm:pt>
    <dgm:pt modelId="{5F124DB3-DFB3-49FB-9FB7-1D747C8CB5DA}" type="parTrans" cxnId="{27EF8850-E417-4197-9CBE-FE54564FD990}">
      <dgm:prSet/>
      <dgm:spPr/>
      <dgm:t>
        <a:bodyPr/>
        <a:lstStyle/>
        <a:p>
          <a:endParaRPr lang="es-ES"/>
        </a:p>
      </dgm:t>
    </dgm:pt>
    <dgm:pt modelId="{473015BA-5C0B-47E3-A905-B150FB2D887A}" type="sibTrans" cxnId="{27EF8850-E417-4197-9CBE-FE54564FD990}">
      <dgm:prSet/>
      <dgm:spPr/>
      <dgm:t>
        <a:bodyPr/>
        <a:lstStyle/>
        <a:p>
          <a:endParaRPr lang="es-ES"/>
        </a:p>
      </dgm:t>
    </dgm:pt>
    <dgm:pt modelId="{6C4F7DA7-F419-47E8-BAB8-EFC8899E676F}">
      <dgm:prSet phldrT="[Text]"/>
      <dgm:spPr/>
      <dgm:t>
        <a:bodyPr/>
        <a:lstStyle/>
        <a:p>
          <a:r>
            <a:rPr lang="es-ES" dirty="0">
              <a:latin typeface="Montserrat" panose="00000500000000000000" pitchFamily="2" charset="0"/>
            </a:rPr>
            <a:t>Entorno del vehículo muy limitado</a:t>
          </a:r>
        </a:p>
      </dgm:t>
    </dgm:pt>
    <dgm:pt modelId="{382D08C0-3803-4EBA-A953-4142A77997DC}" type="parTrans" cxnId="{A5F4DF32-EC84-409A-8D2D-6390B8C82C0B}">
      <dgm:prSet/>
      <dgm:spPr/>
      <dgm:t>
        <a:bodyPr/>
        <a:lstStyle/>
        <a:p>
          <a:endParaRPr lang="es-ES"/>
        </a:p>
      </dgm:t>
    </dgm:pt>
    <dgm:pt modelId="{D098EFEE-B9CE-4383-A928-EF5902C69E8D}" type="sibTrans" cxnId="{A5F4DF32-EC84-409A-8D2D-6390B8C82C0B}">
      <dgm:prSet/>
      <dgm:spPr/>
      <dgm:t>
        <a:bodyPr/>
        <a:lstStyle/>
        <a:p>
          <a:endParaRPr lang="es-ES"/>
        </a:p>
      </dgm:t>
    </dgm:pt>
    <dgm:pt modelId="{9827297E-4BDE-483E-98A1-396394D658E6}">
      <dgm:prSet phldrT="[Text]"/>
      <dgm:spPr/>
      <dgm:t>
        <a:bodyPr/>
        <a:lstStyle/>
        <a:p>
          <a:r>
            <a:rPr lang="es-ES" dirty="0">
              <a:latin typeface="Montserrat" panose="00000500000000000000" pitchFamily="2" charset="0"/>
            </a:rPr>
            <a:t>Cambios de carril instantáneos</a:t>
          </a:r>
        </a:p>
      </dgm:t>
    </dgm:pt>
    <dgm:pt modelId="{10C22E4E-2903-44EA-928F-8576F8224F15}" type="parTrans" cxnId="{2A9F3942-1B0B-474C-B690-2E0A64D962DC}">
      <dgm:prSet/>
      <dgm:spPr/>
      <dgm:t>
        <a:bodyPr/>
        <a:lstStyle/>
        <a:p>
          <a:endParaRPr lang="es-ES"/>
        </a:p>
      </dgm:t>
    </dgm:pt>
    <dgm:pt modelId="{74B68824-F05B-4622-A763-A9C905A56724}" type="sibTrans" cxnId="{2A9F3942-1B0B-474C-B690-2E0A64D962DC}">
      <dgm:prSet/>
      <dgm:spPr/>
      <dgm:t>
        <a:bodyPr/>
        <a:lstStyle/>
        <a:p>
          <a:endParaRPr lang="es-ES"/>
        </a:p>
      </dgm:t>
    </dgm:pt>
    <dgm:pt modelId="{1F00174A-05CD-4C51-B0A1-11DC159C94B8}">
      <dgm:prSet phldrT="[Text]"/>
      <dgm:spPr/>
      <dgm:t>
        <a:bodyPr/>
        <a:lstStyle/>
        <a:p>
          <a:r>
            <a:rPr lang="es-ES" dirty="0" err="1">
              <a:latin typeface="Montserrat" panose="00000500000000000000" pitchFamily="2" charset="0"/>
            </a:rPr>
            <a:t>Teleportaciones</a:t>
          </a:r>
          <a:r>
            <a:rPr lang="es-ES" dirty="0">
              <a:latin typeface="Montserrat" panose="00000500000000000000" pitchFamily="2" charset="0"/>
            </a:rPr>
            <a:t> eventuales</a:t>
          </a:r>
        </a:p>
      </dgm:t>
    </dgm:pt>
    <dgm:pt modelId="{FC75DAC9-56D7-497D-96EA-F7BB40F43152}" type="parTrans" cxnId="{DCA7C562-FDE0-4456-A16E-D111C7F1B27B}">
      <dgm:prSet/>
      <dgm:spPr/>
      <dgm:t>
        <a:bodyPr/>
        <a:lstStyle/>
        <a:p>
          <a:endParaRPr lang="es-ES"/>
        </a:p>
      </dgm:t>
    </dgm:pt>
    <dgm:pt modelId="{92CB301E-9916-4D86-A7EB-CF6EC8E66114}" type="sibTrans" cxnId="{DCA7C562-FDE0-4456-A16E-D111C7F1B27B}">
      <dgm:prSet/>
      <dgm:spPr/>
      <dgm:t>
        <a:bodyPr/>
        <a:lstStyle/>
        <a:p>
          <a:endParaRPr lang="es-ES"/>
        </a:p>
      </dgm:t>
    </dgm:pt>
    <dgm:pt modelId="{01F19D67-8C25-4000-AF40-A3B07B8AAD24}" type="pres">
      <dgm:prSet presAssocID="{0E3799DE-8F46-49F1-AFBD-01C2B9B80326}" presName="compositeShape" presStyleCnt="0">
        <dgm:presLayoutVars>
          <dgm:chMax val="2"/>
          <dgm:dir/>
          <dgm:resizeHandles val="exact"/>
        </dgm:presLayoutVars>
      </dgm:prSet>
      <dgm:spPr/>
    </dgm:pt>
    <dgm:pt modelId="{FB4E88C3-5F4A-4CF9-84A0-74DC1435860B}" type="pres">
      <dgm:prSet presAssocID="{8C2BDA83-B57A-4496-9A8D-0BB1DB93731B}" presName="upArrow" presStyleLbl="node1" presStyleIdx="0" presStyleCnt="2"/>
      <dgm:spPr>
        <a:solidFill>
          <a:schemeClr val="bg2">
            <a:lumMod val="25000"/>
          </a:schemeClr>
        </a:solidFill>
      </dgm:spPr>
    </dgm:pt>
    <dgm:pt modelId="{BA206E04-0A20-41FE-9334-11F205BD1F3F}" type="pres">
      <dgm:prSet presAssocID="{8C2BDA83-B57A-4496-9A8D-0BB1DB93731B}" presName="upArrowText" presStyleLbl="revTx" presStyleIdx="0" presStyleCnt="2">
        <dgm:presLayoutVars>
          <dgm:chMax val="0"/>
          <dgm:bulletEnabled val="1"/>
        </dgm:presLayoutVars>
      </dgm:prSet>
      <dgm:spPr/>
    </dgm:pt>
    <dgm:pt modelId="{EE5CFB56-909D-459E-A64E-176537CD27F1}" type="pres">
      <dgm:prSet presAssocID="{B96A3F31-2605-4B82-85BF-D9A7E9903879}" presName="downArrow" presStyleLbl="node1" presStyleIdx="1" presStyleCnt="2"/>
      <dgm:spPr>
        <a:solidFill>
          <a:schemeClr val="accent1">
            <a:lumMod val="75000"/>
          </a:schemeClr>
        </a:solidFill>
      </dgm:spPr>
    </dgm:pt>
    <dgm:pt modelId="{EBEBA1C6-F5FB-4CE9-975F-E6080E739F1A}" type="pres">
      <dgm:prSet presAssocID="{B96A3F31-2605-4B82-85BF-D9A7E9903879}" presName="downArrowText" presStyleLbl="revTx" presStyleIdx="1" presStyleCnt="2">
        <dgm:presLayoutVars>
          <dgm:chMax val="0"/>
          <dgm:bulletEnabled val="1"/>
        </dgm:presLayoutVars>
      </dgm:prSet>
      <dgm:spPr/>
    </dgm:pt>
  </dgm:ptLst>
  <dgm:cxnLst>
    <dgm:cxn modelId="{A5F4DF32-EC84-409A-8D2D-6390B8C82C0B}" srcId="{B96A3F31-2605-4B82-85BF-D9A7E9903879}" destId="{6C4F7DA7-F419-47E8-BAB8-EFC8899E676F}" srcOrd="0" destOrd="0" parTransId="{382D08C0-3803-4EBA-A953-4142A77997DC}" sibTransId="{D098EFEE-B9CE-4383-A928-EF5902C69E8D}"/>
    <dgm:cxn modelId="{958FB55E-F4DB-4499-A8F7-87405937A265}" type="presOf" srcId="{8C2BDA83-B57A-4496-9A8D-0BB1DB93731B}" destId="{BA206E04-0A20-41FE-9334-11F205BD1F3F}" srcOrd="0" destOrd="0" presId="urn:microsoft.com/office/officeart/2005/8/layout/arrow4"/>
    <dgm:cxn modelId="{2A9F3942-1B0B-474C-B690-2E0A64D962DC}" srcId="{B96A3F31-2605-4B82-85BF-D9A7E9903879}" destId="{9827297E-4BDE-483E-98A1-396394D658E6}" srcOrd="1" destOrd="0" parTransId="{10C22E4E-2903-44EA-928F-8576F8224F15}" sibTransId="{74B68824-F05B-4622-A763-A9C905A56724}"/>
    <dgm:cxn modelId="{DCA7C562-FDE0-4456-A16E-D111C7F1B27B}" srcId="{B96A3F31-2605-4B82-85BF-D9A7E9903879}" destId="{1F00174A-05CD-4C51-B0A1-11DC159C94B8}" srcOrd="2" destOrd="0" parTransId="{FC75DAC9-56D7-497D-96EA-F7BB40F43152}" sibTransId="{92CB301E-9916-4D86-A7EB-CF6EC8E66114}"/>
    <dgm:cxn modelId="{D49CD567-8036-4709-99CC-52B26DE8694E}" type="presOf" srcId="{0E3799DE-8F46-49F1-AFBD-01C2B9B80326}" destId="{01F19D67-8C25-4000-AF40-A3B07B8AAD24}" srcOrd="0" destOrd="0" presId="urn:microsoft.com/office/officeart/2005/8/layout/arrow4"/>
    <dgm:cxn modelId="{EA33666C-0616-47C3-BC3B-FC629E1A42BB}" srcId="{8C2BDA83-B57A-4496-9A8D-0BB1DB93731B}" destId="{46CC96BD-5F62-46C8-A7B0-1A97DC164731}" srcOrd="1" destOrd="0" parTransId="{4BBA20C5-9F2F-4F7C-B3DB-ED14751DFEE2}" sibTransId="{917150B9-DFBD-4C01-8658-FECD06C8F91F}"/>
    <dgm:cxn modelId="{27EF8850-E417-4197-9CBE-FE54564FD990}" srcId="{8C2BDA83-B57A-4496-9A8D-0BB1DB93731B}" destId="{19E6D6F7-3853-4B09-A2A7-2DA782D0845D}" srcOrd="3" destOrd="0" parTransId="{5F124DB3-DFB3-49FB-9FB7-1D747C8CB5DA}" sibTransId="{473015BA-5C0B-47E3-A905-B150FB2D887A}"/>
    <dgm:cxn modelId="{04D58272-E645-4EC8-8EB4-1F9778B56BDA}" srcId="{8C2BDA83-B57A-4496-9A8D-0BB1DB93731B}" destId="{EC7BBFB2-02CD-49CE-A967-34A47DDB4264}" srcOrd="2" destOrd="0" parTransId="{F074600A-AFD6-469E-86B3-09EA1CA559A8}" sibTransId="{329928DE-09EE-450C-ADCE-989E15F3EA72}"/>
    <dgm:cxn modelId="{C3B16979-0027-435C-BC54-77189FD8D526}" type="presOf" srcId="{B96A3F31-2605-4B82-85BF-D9A7E9903879}" destId="{EBEBA1C6-F5FB-4CE9-975F-E6080E739F1A}" srcOrd="0" destOrd="0" presId="urn:microsoft.com/office/officeart/2005/8/layout/arrow4"/>
    <dgm:cxn modelId="{6ADBA3A3-C9F9-4B43-B382-E48F716F6227}" srcId="{8C2BDA83-B57A-4496-9A8D-0BB1DB93731B}" destId="{EF16DC4A-3F56-4207-B629-9572F9D21339}" srcOrd="0" destOrd="0" parTransId="{B715AE45-59FF-41E2-B63E-6535F23154F2}" sibTransId="{C972D178-BA83-402D-93B2-D3EC924BF3BD}"/>
    <dgm:cxn modelId="{405955AB-9EC4-4D34-976F-3B9E99AC1DA4}" type="presOf" srcId="{EC7BBFB2-02CD-49CE-A967-34A47DDB4264}" destId="{BA206E04-0A20-41FE-9334-11F205BD1F3F}" srcOrd="0" destOrd="3" presId="urn:microsoft.com/office/officeart/2005/8/layout/arrow4"/>
    <dgm:cxn modelId="{974D9EB8-DDFA-498D-97EF-9B21840E4D11}" type="presOf" srcId="{1F00174A-05CD-4C51-B0A1-11DC159C94B8}" destId="{EBEBA1C6-F5FB-4CE9-975F-E6080E739F1A}" srcOrd="0" destOrd="3" presId="urn:microsoft.com/office/officeart/2005/8/layout/arrow4"/>
    <dgm:cxn modelId="{F6A0BBC2-38D6-4813-91AE-8B30A84FF439}" type="presOf" srcId="{19E6D6F7-3853-4B09-A2A7-2DA782D0845D}" destId="{BA206E04-0A20-41FE-9334-11F205BD1F3F}" srcOrd="0" destOrd="4" presId="urn:microsoft.com/office/officeart/2005/8/layout/arrow4"/>
    <dgm:cxn modelId="{263B7ACA-8C57-446E-9108-FE0B77A83A3B}" type="presOf" srcId="{6C4F7DA7-F419-47E8-BAB8-EFC8899E676F}" destId="{EBEBA1C6-F5FB-4CE9-975F-E6080E739F1A}" srcOrd="0" destOrd="1" presId="urn:microsoft.com/office/officeart/2005/8/layout/arrow4"/>
    <dgm:cxn modelId="{85FDFECD-FC2C-4F67-A91E-09D7BB482FCE}" srcId="{0E3799DE-8F46-49F1-AFBD-01C2B9B80326}" destId="{B96A3F31-2605-4B82-85BF-D9A7E9903879}" srcOrd="1" destOrd="0" parTransId="{45499C65-304D-4DE6-9832-A717C9E2A22D}" sibTransId="{C7903F3E-1301-4FA9-A144-1DF34247F23F}"/>
    <dgm:cxn modelId="{5BE61AD9-EDE7-4045-BBDC-F52314F87972}" type="presOf" srcId="{46CC96BD-5F62-46C8-A7B0-1A97DC164731}" destId="{BA206E04-0A20-41FE-9334-11F205BD1F3F}" srcOrd="0" destOrd="2" presId="urn:microsoft.com/office/officeart/2005/8/layout/arrow4"/>
    <dgm:cxn modelId="{73CB67E2-EAA6-4308-9365-873278BEF8FD}" srcId="{0E3799DE-8F46-49F1-AFBD-01C2B9B80326}" destId="{8C2BDA83-B57A-4496-9A8D-0BB1DB93731B}" srcOrd="0" destOrd="0" parTransId="{AA322B83-B151-4BDA-B15A-F94EB77CAA4C}" sibTransId="{AA736220-BEB5-4DBC-8E92-8EF793B87427}"/>
    <dgm:cxn modelId="{85FD62F5-9F86-4693-B637-8E45E6AA07F3}" type="presOf" srcId="{9827297E-4BDE-483E-98A1-396394D658E6}" destId="{EBEBA1C6-F5FB-4CE9-975F-E6080E739F1A}" srcOrd="0" destOrd="2" presId="urn:microsoft.com/office/officeart/2005/8/layout/arrow4"/>
    <dgm:cxn modelId="{4930C0F6-42B4-4F37-B900-8FF7C92905C4}" type="presOf" srcId="{EF16DC4A-3F56-4207-B629-9572F9D21339}" destId="{BA206E04-0A20-41FE-9334-11F205BD1F3F}" srcOrd="0" destOrd="1" presId="urn:microsoft.com/office/officeart/2005/8/layout/arrow4"/>
    <dgm:cxn modelId="{3FA9CC1E-4EC7-44E1-9C39-7227D205161D}" type="presParOf" srcId="{01F19D67-8C25-4000-AF40-A3B07B8AAD24}" destId="{FB4E88C3-5F4A-4CF9-84A0-74DC1435860B}" srcOrd="0" destOrd="0" presId="urn:microsoft.com/office/officeart/2005/8/layout/arrow4"/>
    <dgm:cxn modelId="{6E3E2F3F-BC9E-4A7C-90F3-53D2FD533505}" type="presParOf" srcId="{01F19D67-8C25-4000-AF40-A3B07B8AAD24}" destId="{BA206E04-0A20-41FE-9334-11F205BD1F3F}" srcOrd="1" destOrd="0" presId="urn:microsoft.com/office/officeart/2005/8/layout/arrow4"/>
    <dgm:cxn modelId="{8EA96DB7-0C34-456D-A1D2-F19B1C6AB030}" type="presParOf" srcId="{01F19D67-8C25-4000-AF40-A3B07B8AAD24}" destId="{EE5CFB56-909D-459E-A64E-176537CD27F1}" srcOrd="2" destOrd="0" presId="urn:microsoft.com/office/officeart/2005/8/layout/arrow4"/>
    <dgm:cxn modelId="{4226E29F-1196-499A-9372-BEA59215E4F5}" type="presParOf" srcId="{01F19D67-8C25-4000-AF40-A3B07B8AAD24}" destId="{EBEBA1C6-F5FB-4CE9-975F-E6080E739F1A}"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5DDAEA9B-2987-4A10-A4F8-AB449B69211E}">
          <dgm:prSet phldrT="[Text]" custT="1"/>
          <dgm:spPr/>
          <dgm:t>
            <a:bodyPr/>
            <a:lstStyle/>
            <a:p>
              <a:r>
                <a:rPr lang="es-ES" sz="2000" dirty="0">
                  <a:latin typeface="Montserrat" panose="00000500000000000000" pitchFamily="2" charset="0"/>
                </a:rPr>
                <a:t>Entrada borrosa de la variable </a:t>
              </a:r>
              <a14:m>
                <m:oMath xmlns:m="http://schemas.openxmlformats.org/officeDocument/2006/math">
                  <m:r>
                    <a:rPr lang="es-ES" sz="2000" i="1" dirty="0" smtClean="0">
                      <a:latin typeface="Cambria Math" panose="02040503050406030204" pitchFamily="18" charset="0"/>
                    </a:rPr>
                    <m:t>𝑖</m:t>
                  </m:r>
                </m:oMath>
              </a14:m>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Choice>
      <mc:Fallback xmlns="">
        <dgm:pt modelId="{5DDAEA9B-2987-4A10-A4F8-AB449B69211E}">
          <dgm:prSet phldrT="[Text]" custT="1"/>
          <dgm:spPr/>
          <dgm:t>
            <a:bodyPr/>
            <a:lstStyle/>
            <a:p>
              <a:r>
                <a:rPr lang="es-ES" sz="2000" dirty="0">
                  <a:latin typeface="Montserrat" panose="00000500000000000000" pitchFamily="2" charset="0"/>
                </a:rPr>
                <a:t>Entrada borrosa de la variable </a:t>
              </a:r>
              <a:r>
                <a:rPr lang="es-ES" sz="2000" i="0" dirty="0">
                  <a:latin typeface="Cambria Math" panose="02040503050406030204" pitchFamily="18" charset="0"/>
                </a:rPr>
                <a:t>𝑖</a:t>
              </a:r>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Fallback>
    </mc:AlternateConten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custT="1"/>
          <dgm:spPr/>
          <dgm:t>
            <a:bodyPr/>
            <a:lstStyle/>
            <a:p>
              <a:pP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𝑛</m:t>
                    </m:r>
                  </m:oMath>
                </m:oMathPara>
              </a14:m>
              <a:endParaRPr lang="es-ES" sz="2000" dirty="0">
                <a:latin typeface="Montserrat" panose="00000500000000000000" pitchFamily="2" charset="0"/>
              </a:endParaRPr>
            </a:p>
          </dgm:t>
        </dgm:pt>
      </mc:Choice>
      <mc:Fallback xmlns="">
        <dgm:pt modelId="{B8E70D67-BED5-47ED-84C2-A90B98D041ED}">
          <dgm:prSet phldrT="[Text]" custT="1"/>
          <dgm:spPr/>
          <dgm:t>
            <a:bodyPr/>
            <a:lstStyle/>
            <a:p>
              <a:pPr/>
              <a:r>
                <a:rPr lang="es-ES" sz="2000" i="0" dirty="0">
                  <a:latin typeface="Cambria Math" panose="02040503050406030204" pitchFamily="18" charset="0"/>
                </a:rPr>
                <a:t>𝑛</a:t>
              </a:r>
              <a:endParaRPr lang="es-ES" sz="2000" dirty="0">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s-ES" sz="2000" i="1" dirty="0" smtClean="0">
                            <a:latin typeface="Cambria Math" panose="02040503050406030204" pitchFamily="18" charset="0"/>
                          </a:rPr>
                        </m:ctrlPr>
                      </m:sSubPr>
                      <m:e>
                        <m:r>
                          <a:rPr lang="es-ES" sz="2000" b="0" i="1" dirty="0" smtClean="0">
                            <a:latin typeface="Cambria Math" panose="02040503050406030204" pitchFamily="18" charset="0"/>
                          </a:rPr>
                          <m:t>𝑆</m:t>
                        </m:r>
                      </m:e>
                      <m:sub>
                        <m:r>
                          <a:rPr lang="es-ES" sz="2000" b="0" i="1" dirty="0" smtClean="0">
                            <a:latin typeface="Cambria Math" panose="02040503050406030204" pitchFamily="18" charset="0"/>
                          </a:rPr>
                          <m:t>𝑖</m:t>
                        </m:r>
                      </m:sub>
                    </m:sSub>
                  </m:oMath>
                </m:oMathPara>
              </a14:m>
              <a:endParaRPr lang="es-ES" sz="2000" dirty="0">
                <a:latin typeface="Montserrat" panose="00000500000000000000" pitchFamily="2" charset="0"/>
              </a:endParaRPr>
            </a:p>
          </dgm:t>
        </dgm:pt>
      </mc:Choice>
      <mc:Fallback xmlns="">
        <dgm:pt modelId="{04A5F9C0-78CC-4FD5-80B3-53AB15D2B882}">
          <dgm:prSet phldrT="[Text]" custT="1"/>
          <dgm:spPr/>
          <dgm:t>
            <a:bodyPr/>
            <a:lstStyle/>
            <a:p>
              <a:pPr/>
              <a:r>
                <a:rPr lang="es-ES" sz="2000" b="0" i="0" dirty="0">
                  <a:latin typeface="Cambria Math" panose="02040503050406030204" pitchFamily="18" charset="0"/>
                </a:rPr>
                <a:t>𝑆_𝑖</a:t>
              </a:r>
              <a:endParaRPr lang="es-ES" sz="2000" dirty="0">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dgm:pt modelId="{5DDAEA9B-2987-4A10-A4F8-AB449B69211E}">
      <dgm:prSet phldrT="[Text]" custT="1"/>
      <dgm:spPr>
        <a:blipFill>
          <a:blip xmlns:r="http://schemas.openxmlformats.org/officeDocument/2006/relationships" r:embed="rId1"/>
          <a:stretch>
            <a:fillRect l="-1126" r="-3604" b="-3704"/>
          </a:stretch>
        </a:blipFill>
      </dgm:spPr>
      <dgm:t>
        <a:bodyPr/>
        <a:lstStyle/>
        <a:p>
          <a:r>
            <a:rPr lang="es-ES">
              <a:noFill/>
            </a:rPr>
            <a:t> </a:t>
          </a:r>
        </a:p>
      </dgm:t>
    </dgm:p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dgm:pt modelId="{B8E70D67-BED5-47ED-84C2-A90B98D041ED}">
      <dgm:prSet phldrT="[Text]" custT="1"/>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dgm:pt modelId="{04A5F9C0-78CC-4FD5-80B3-53AB15D2B882}">
      <dgm:prSet phldrT="[Text]" custT="1"/>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mc:AlternateContent xmlns:mc="http://schemas.openxmlformats.org/markup-compatibility/2006" xmlns:a14="http://schemas.microsoft.com/office/drawing/2010/main">
      <mc:Choice Requires="a14">
        <dgm:pt modelId="{55E868B3-7967-4B07-8628-263AE7CCF0DA}">
          <dgm:prSet phldrT="[Text]"/>
          <dgm:spPr>
            <a:solidFill>
              <a:srgbClr val="00B050"/>
            </a:solidFill>
          </dgm:spPr>
          <dgm:t>
            <a:bodyPr/>
            <a:lstStyle/>
            <a:p>
              <a:r>
                <a:rPr lang="es-ES" dirty="0"/>
                <a:t>Aplicación de sigmoidal </a:t>
              </a:r>
              <a14:m>
                <m:oMath xmlns:m="http://schemas.openxmlformats.org/officeDocument/2006/math">
                  <m:r>
                    <a:rPr lang="es-ES" i="1" smtClean="0">
                      <a:latin typeface="Cambria Math" panose="02040503050406030204" pitchFamily="18" charset="0"/>
                      <a:ea typeface="Cambria Math" panose="02040503050406030204" pitchFamily="18" charset="0"/>
                    </a:rPr>
                    <m:t>𝜎</m:t>
                  </m:r>
                </m:oMath>
              </a14:m>
              <a:endParaRPr lang="es-ES" dirty="0"/>
            </a:p>
          </dgm:t>
        </dgm:pt>
      </mc:Choice>
      <mc:Fallback xmlns="">
        <dgm:pt modelId="{55E868B3-7967-4B07-8628-263AE7CCF0DA}">
          <dgm:prSet phldrT="[Text]"/>
          <dgm:spPr>
            <a:solidFill>
              <a:srgbClr val="00B050"/>
            </a:solidFill>
          </dgm:spPr>
          <dgm:t>
            <a:bodyPr/>
            <a:lstStyle/>
            <a:p>
              <a:r>
                <a:rPr lang="es-ES" dirty="0"/>
                <a:t>Aplicación de sigmoidal </a:t>
              </a:r>
              <a:r>
                <a:rPr lang="es-ES" i="0">
                  <a:latin typeface="Cambria Math" panose="02040503050406030204" pitchFamily="18" charset="0"/>
                  <a:ea typeface="Cambria Math" panose="02040503050406030204" pitchFamily="18" charset="0"/>
                </a:rPr>
                <a:t>𝜎</a:t>
              </a:r>
              <a:endParaRPr lang="es-ES" dirty="0"/>
            </a:p>
          </dgm:t>
        </dgm:pt>
      </mc:Fallback>
    </mc:AlternateConten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22D68-E1B1-49B2-8ED6-A0C416AC81A5}">
      <dsp:nvSpPr>
        <dsp:cNvPr id="0" name=""/>
        <dsp:cNvSpPr/>
      </dsp:nvSpPr>
      <dsp:spPr>
        <a:xfrm>
          <a:off x="2384" y="666"/>
          <a:ext cx="4878656" cy="99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latin typeface="Montserrat" panose="00000500000000000000" pitchFamily="2" charset="0"/>
            </a:rPr>
            <a:t>Estratégico</a:t>
          </a:r>
        </a:p>
      </dsp:txBody>
      <dsp:txXfrm>
        <a:off x="31405" y="29687"/>
        <a:ext cx="4820614" cy="932792"/>
      </dsp:txXfrm>
    </dsp:sp>
    <dsp:sp modelId="{AFCA61BF-CD5C-478F-BA2D-3344E034733C}">
      <dsp:nvSpPr>
        <dsp:cNvPr id="0" name=""/>
        <dsp:cNvSpPr/>
      </dsp:nvSpPr>
      <dsp:spPr>
        <a:xfrm>
          <a:off x="2384" y="1077628"/>
          <a:ext cx="4878656" cy="990834"/>
        </a:xfrm>
        <a:prstGeom prst="roundRect">
          <a:avLst>
            <a:gd name="adj" fmla="val 100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latin typeface="Montserrat" panose="00000500000000000000" pitchFamily="2" charset="0"/>
            </a:rPr>
            <a:t>Táctico</a:t>
          </a:r>
        </a:p>
      </dsp:txBody>
      <dsp:txXfrm>
        <a:off x="31405" y="1106649"/>
        <a:ext cx="4820614" cy="932792"/>
      </dsp:txXfrm>
    </dsp:sp>
    <dsp:sp modelId="{1174FD0D-2AF6-49F1-B886-990F39BAF7C4}">
      <dsp:nvSpPr>
        <dsp:cNvPr id="0" name=""/>
        <dsp:cNvSpPr/>
      </dsp:nvSpPr>
      <dsp:spPr>
        <a:xfrm>
          <a:off x="2384" y="2154590"/>
          <a:ext cx="4878656" cy="990834"/>
        </a:xfrm>
        <a:prstGeom prst="roundRect">
          <a:avLst>
            <a:gd name="adj" fmla="val 10000"/>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latin typeface="Montserrat" panose="00000500000000000000" pitchFamily="2" charset="0"/>
            </a:rPr>
            <a:t>Control</a:t>
          </a:r>
        </a:p>
      </dsp:txBody>
      <dsp:txXfrm>
        <a:off x="31405" y="2183611"/>
        <a:ext cx="4820614" cy="9327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130005"/>
          <a:ext cx="7259836"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Controlador borroso (FCS)</a:t>
          </a:r>
        </a:p>
      </dsp:txBody>
      <dsp:txXfrm>
        <a:off x="31613" y="161618"/>
        <a:ext cx="7196610" cy="584369"/>
      </dsp:txXfrm>
    </dsp:sp>
    <dsp:sp modelId="{386745FC-E6FC-42DF-8624-E3ED4B3F3CD0}">
      <dsp:nvSpPr>
        <dsp:cNvPr id="0" name=""/>
        <dsp:cNvSpPr/>
      </dsp:nvSpPr>
      <dsp:spPr>
        <a:xfrm>
          <a:off x="0" y="777600"/>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Dos conjuntos borrosos por variable de entrada.</a:t>
          </a:r>
        </a:p>
      </dsp:txBody>
      <dsp:txXfrm>
        <a:off x="0" y="777600"/>
        <a:ext cx="7259836" cy="447120"/>
      </dsp:txXfrm>
    </dsp:sp>
    <dsp:sp modelId="{CD4538BE-18E5-46A8-8BE9-CBEE4A677242}">
      <dsp:nvSpPr>
        <dsp:cNvPr id="0" name=""/>
        <dsp:cNvSpPr/>
      </dsp:nvSpPr>
      <dsp:spPr>
        <a:xfrm>
          <a:off x="0" y="1224720"/>
          <a:ext cx="7259836"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1613" y="1256333"/>
        <a:ext cx="7196610" cy="584369"/>
      </dsp:txXfrm>
    </dsp:sp>
    <dsp:sp modelId="{BC465443-04AB-44CC-9DBC-ABE2792EFDA0}">
      <dsp:nvSpPr>
        <dsp:cNvPr id="0" name=""/>
        <dsp:cNvSpPr/>
      </dsp:nvSpPr>
      <dsp:spPr>
        <a:xfrm>
          <a:off x="0" y="1872315"/>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Dos capas ocultas de 8 y 2 neuronas.</a:t>
          </a:r>
        </a:p>
      </dsp:txBody>
      <dsp:txXfrm>
        <a:off x="0" y="1872315"/>
        <a:ext cx="7259836" cy="447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25211"/>
          <a:ext cx="7259836"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1613" y="56824"/>
        <a:ext cx="7196610" cy="584369"/>
      </dsp:txXfrm>
    </dsp:sp>
    <dsp:sp modelId="{386745FC-E6FC-42DF-8624-E3ED4B3F3CD0}">
      <dsp:nvSpPr>
        <dsp:cNvPr id="0" name=""/>
        <dsp:cNvSpPr/>
      </dsp:nvSpPr>
      <dsp:spPr>
        <a:xfrm>
          <a:off x="0" y="672806"/>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Ninguna arquitectura superó el 33% de acierto.</a:t>
          </a:r>
        </a:p>
      </dsp:txBody>
      <dsp:txXfrm>
        <a:off x="0" y="672806"/>
        <a:ext cx="7259836" cy="447120"/>
      </dsp:txXfrm>
    </dsp:sp>
    <dsp:sp modelId="{CD4538BE-18E5-46A8-8BE9-CBEE4A677242}">
      <dsp:nvSpPr>
        <dsp:cNvPr id="0" name=""/>
        <dsp:cNvSpPr/>
      </dsp:nvSpPr>
      <dsp:spPr>
        <a:xfrm>
          <a:off x="0" y="1119926"/>
          <a:ext cx="7259836"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Red de convolución</a:t>
          </a:r>
        </a:p>
      </dsp:txBody>
      <dsp:txXfrm>
        <a:off x="31613" y="1151539"/>
        <a:ext cx="7196610" cy="584369"/>
      </dsp:txXfrm>
    </dsp:sp>
    <dsp:sp modelId="{BC465443-04AB-44CC-9DBC-ABE2792EFDA0}">
      <dsp:nvSpPr>
        <dsp:cNvPr id="0" name=""/>
        <dsp:cNvSpPr/>
      </dsp:nvSpPr>
      <dsp:spPr>
        <a:xfrm>
          <a:off x="0" y="1767521"/>
          <a:ext cx="7259836"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Convolución (</a:t>
          </a:r>
          <a14:m xmlns:a14="http://schemas.microsoft.com/office/drawing/2010/main">
            <m:oMath xmlns:m="http://schemas.openxmlformats.org/officeDocument/2006/math">
              <m:r>
                <a:rPr lang="es-ES" sz="2100" i="1" kern="1200" dirty="0" smtClean="0">
                  <a:latin typeface="Cambria Math" panose="02040503050406030204" pitchFamily="18" charset="0"/>
                </a:rPr>
                <m:t>5</m:t>
              </m:r>
              <m:r>
                <a:rPr lang="es-ES" sz="2100" i="1" kern="1200" dirty="0" smtClean="0">
                  <a:latin typeface="Cambria Math" panose="02040503050406030204" pitchFamily="18" charset="0"/>
                  <a:ea typeface="Cambria Math" panose="02040503050406030204" pitchFamily="18" charset="0"/>
                </a:rPr>
                <m:t>×</m:t>
              </m:r>
              <m:r>
                <a:rPr lang="es-ES" sz="2100" i="1" kern="1200" dirty="0" smtClean="0">
                  <a:latin typeface="Cambria Math" panose="02040503050406030204" pitchFamily="18" charset="0"/>
                </a:rPr>
                <m:t>36</m:t>
              </m:r>
            </m:oMath>
          </a14:m>
          <a:r>
            <a:rPr lang="es-ES" sz="2100" kern="1200" dirty="0">
              <a:latin typeface="Montserrat" panose="00000500000000000000" pitchFamily="2" charset="0"/>
            </a:rPr>
            <a:t>), convolución (</a:t>
          </a:r>
          <a14:m xmlns:a14="http://schemas.microsoft.com/office/drawing/2010/main">
            <m:oMath xmlns:m="http://schemas.openxmlformats.org/officeDocument/2006/math">
              <m:r>
                <a:rPr lang="es-ES" sz="2100" i="1" kern="1200" dirty="0" smtClean="0">
                  <a:latin typeface="Cambria Math" panose="02040503050406030204" pitchFamily="18" charset="0"/>
                </a:rPr>
                <m:t>3</m:t>
              </m:r>
              <m:r>
                <a:rPr lang="es-ES" sz="2100" i="1" kern="1200" dirty="0" smtClean="0">
                  <a:latin typeface="Cambria Math" panose="02040503050406030204" pitchFamily="18" charset="0"/>
                  <a:ea typeface="Cambria Math" panose="02040503050406030204" pitchFamily="18" charset="0"/>
                </a:rPr>
                <m:t>×</m:t>
              </m:r>
              <m:r>
                <a:rPr lang="es-ES" sz="2100" i="1" kern="1200" dirty="0" smtClean="0">
                  <a:latin typeface="Cambria Math" panose="02040503050406030204" pitchFamily="18" charset="0"/>
                </a:rPr>
                <m:t>5</m:t>
              </m:r>
            </m:oMath>
          </a14:m>
          <a:r>
            <a:rPr lang="es-ES" sz="2100" kern="1200" dirty="0">
              <a:latin typeface="Montserrat" panose="00000500000000000000" pitchFamily="2" charset="0"/>
            </a:rPr>
            <a:t>) y dos capas de 128 y 16 neuronas.</a:t>
          </a:r>
        </a:p>
      </dsp:txBody>
      <dsp:txXfrm>
        <a:off x="0" y="1767521"/>
        <a:ext cx="7259836" cy="656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6FE-C8CD-4080-8434-D82B8FA5EB3B}">
      <dsp:nvSpPr>
        <dsp:cNvPr id="0" name=""/>
        <dsp:cNvSpPr/>
      </dsp:nvSpPr>
      <dsp:spPr>
        <a:xfrm>
          <a:off x="77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latin typeface="Montserrat" panose="00000500000000000000" pitchFamily="2" charset="0"/>
            </a:rPr>
            <a:t>Se puede considerar un Sistema Complejo.</a:t>
          </a:r>
        </a:p>
      </dsp:txBody>
      <dsp:txXfrm>
        <a:off x="7773" y="0"/>
        <a:ext cx="7477488" cy="731716"/>
      </dsp:txXfrm>
    </dsp:sp>
    <dsp:sp modelId="{F2263A38-BA64-4044-B658-808AF81EEFAC}">
      <dsp:nvSpPr>
        <dsp:cNvPr id="0" name=""/>
        <dsp:cNvSpPr/>
      </dsp:nvSpPr>
      <dsp:spPr>
        <a:xfrm>
          <a:off x="755522" y="731716"/>
          <a:ext cx="5981990" cy="1585385"/>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tx1"/>
              </a:solidFill>
              <a:latin typeface="Montserrat" panose="00000500000000000000" pitchFamily="2" charset="0"/>
            </a:rPr>
            <a:t>Es muy difícil analizar a partir de cada elemento que lo compone.</a:t>
          </a:r>
        </a:p>
      </dsp:txBody>
      <dsp:txXfrm>
        <a:off x="801956" y="778150"/>
        <a:ext cx="5889122" cy="1492517"/>
      </dsp:txXfrm>
    </dsp:sp>
    <dsp:sp modelId="{F0F5308B-99A9-4B86-8D81-BF3B25DF9601}">
      <dsp:nvSpPr>
        <dsp:cNvPr id="0" name=""/>
        <dsp:cNvSpPr/>
      </dsp:nvSpPr>
      <dsp:spPr>
        <a:xfrm>
          <a:off x="80460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latin typeface="Montserrat" panose="00000500000000000000" pitchFamily="2" charset="0"/>
            </a:rPr>
            <a:t>Su estudio directo:</a:t>
          </a:r>
        </a:p>
      </dsp:txBody>
      <dsp:txXfrm>
        <a:off x="8046073" y="0"/>
        <a:ext cx="7477488" cy="731716"/>
      </dsp:txXfrm>
    </dsp:sp>
    <dsp:sp modelId="{9F89EDE1-75A5-4CBB-84C3-F71ABB2E1A3C}">
      <dsp:nvSpPr>
        <dsp:cNvPr id="0" name=""/>
        <dsp:cNvSpPr/>
      </dsp:nvSpPr>
      <dsp:spPr>
        <a:xfrm>
          <a:off x="8793822" y="732430"/>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tx1"/>
              </a:solidFill>
              <a:latin typeface="Montserrat" panose="00000500000000000000" pitchFamily="2" charset="0"/>
            </a:rPr>
            <a:t>Afecta a las propias mediciones.</a:t>
          </a:r>
        </a:p>
      </dsp:txBody>
      <dsp:txXfrm>
        <a:off x="8815361" y="753969"/>
        <a:ext cx="5938912" cy="692330"/>
      </dsp:txXfrm>
    </dsp:sp>
    <dsp:sp modelId="{BF9E6BF5-2025-4754-9D84-009CF8F449B3}">
      <dsp:nvSpPr>
        <dsp:cNvPr id="0" name=""/>
        <dsp:cNvSpPr/>
      </dsp:nvSpPr>
      <dsp:spPr>
        <a:xfrm>
          <a:off x="8793822" y="1580978"/>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tx1"/>
              </a:solidFill>
              <a:latin typeface="Montserrat" panose="00000500000000000000" pitchFamily="2" charset="0"/>
            </a:rPr>
            <a:t>En ocasiones es peligroso o ilegal.</a:t>
          </a:r>
        </a:p>
      </dsp:txBody>
      <dsp:txXfrm>
        <a:off x="8815361" y="1602517"/>
        <a:ext cx="5938912" cy="692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82F8-90C5-435B-B1CB-EAD8D38F932D}">
      <dsp:nvSpPr>
        <dsp:cNvPr id="0" name=""/>
        <dsp:cNvSpPr/>
      </dsp:nvSpPr>
      <dsp:spPr>
        <a:xfrm rot="16200000">
          <a:off x="2250081" y="-2243979"/>
          <a:ext cx="1381822" cy="586978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Micro-simulación</a:t>
          </a:r>
        </a:p>
      </dsp:txBody>
      <dsp:txXfrm rot="5400000">
        <a:off x="6102" y="276364"/>
        <a:ext cx="5869781" cy="829094"/>
      </dsp:txXfrm>
    </dsp:sp>
    <dsp:sp modelId="{67C5CB32-7B20-44E3-9EF0-998C96005598}">
      <dsp:nvSpPr>
        <dsp:cNvPr id="0" name=""/>
        <dsp:cNvSpPr/>
      </dsp:nvSpPr>
      <dsp:spPr>
        <a:xfrm rot="16200000">
          <a:off x="8560095" y="-2243979"/>
          <a:ext cx="1381822" cy="586978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Macro-simulación</a:t>
          </a:r>
        </a:p>
      </dsp:txBody>
      <dsp:txXfrm rot="5400000">
        <a:off x="6316116" y="276364"/>
        <a:ext cx="5869781" cy="829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1BE9-0183-4DDB-B501-F075BF60D954}">
      <dsp:nvSpPr>
        <dsp:cNvPr id="0" name=""/>
        <dsp:cNvSpPr/>
      </dsp:nvSpPr>
      <dsp:spPr>
        <a:xfrm>
          <a:off x="3523" y="132"/>
          <a:ext cx="9796305" cy="631443"/>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tx1">
                  <a:lumMod val="50000"/>
                </a:schemeClr>
              </a:solidFill>
              <a:latin typeface="Montserrat" panose="00000500000000000000" pitchFamily="2" charset="0"/>
            </a:rPr>
            <a:t>Modelo lateral</a:t>
          </a:r>
        </a:p>
      </dsp:txBody>
      <dsp:txXfrm>
        <a:off x="22017" y="18626"/>
        <a:ext cx="9759317" cy="594455"/>
      </dsp:txXfrm>
    </dsp:sp>
    <dsp:sp modelId="{48C06C84-95CE-4132-9CF7-D07CEE82FA65}">
      <dsp:nvSpPr>
        <dsp:cNvPr id="0" name=""/>
        <dsp:cNvSpPr/>
      </dsp:nvSpPr>
      <dsp:spPr>
        <a:xfrm>
          <a:off x="3523"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err="1">
              <a:solidFill>
                <a:schemeClr val="tx1">
                  <a:lumMod val="50000"/>
                </a:schemeClr>
              </a:solidFill>
              <a:latin typeface="Montserrat" panose="00000500000000000000" pitchFamily="2" charset="0"/>
            </a:rPr>
            <a:t>Selection</a:t>
          </a:r>
          <a:r>
            <a:rPr lang="es-ES" sz="1600" kern="1200" dirty="0">
              <a:solidFill>
                <a:schemeClr val="tx1">
                  <a:lumMod val="50000"/>
                </a:schemeClr>
              </a:solidFill>
              <a:latin typeface="Montserrat" panose="00000500000000000000" pitchFamily="2" charset="0"/>
            </a:rPr>
            <a:t> y </a:t>
          </a:r>
          <a:r>
            <a:rPr lang="es-ES" sz="1600" kern="1200" dirty="0" err="1">
              <a:solidFill>
                <a:schemeClr val="tx1">
                  <a:lumMod val="50000"/>
                </a:schemeClr>
              </a:solidFill>
              <a:latin typeface="Montserrat" panose="00000500000000000000" pitchFamily="2" charset="0"/>
            </a:rPr>
            <a:t>merging</a:t>
          </a:r>
          <a:endParaRPr lang="es-ES" sz="1600" kern="1200" dirty="0">
            <a:solidFill>
              <a:schemeClr val="tx1">
                <a:lumMod val="50000"/>
              </a:schemeClr>
            </a:solidFill>
            <a:latin typeface="Montserrat" panose="00000500000000000000" pitchFamily="2" charset="0"/>
          </a:endParaRPr>
        </a:p>
      </dsp:txBody>
      <dsp:txXfrm>
        <a:off x="22017" y="881942"/>
        <a:ext cx="3055280" cy="594455"/>
      </dsp:txXfrm>
    </dsp:sp>
    <dsp:sp modelId="{53F57736-7007-4B84-993F-02704DDC913C}">
      <dsp:nvSpPr>
        <dsp:cNvPr id="0" name=""/>
        <dsp:cNvSpPr/>
      </dsp:nvSpPr>
      <dsp:spPr>
        <a:xfrm>
          <a:off x="3355541"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tx1">
                  <a:lumMod val="50000"/>
                </a:schemeClr>
              </a:solidFill>
              <a:latin typeface="Montserrat" panose="00000500000000000000" pitchFamily="2" charset="0"/>
            </a:rPr>
            <a:t>Gap </a:t>
          </a:r>
          <a:r>
            <a:rPr lang="es-ES" sz="1600" kern="1200" dirty="0" err="1">
              <a:solidFill>
                <a:schemeClr val="tx1">
                  <a:lumMod val="50000"/>
                </a:schemeClr>
              </a:solidFill>
              <a:latin typeface="Montserrat" panose="00000500000000000000" pitchFamily="2" charset="0"/>
            </a:rPr>
            <a:t>acceptance</a:t>
          </a:r>
          <a:endParaRPr lang="es-ES" sz="1600" kern="1200" dirty="0">
            <a:solidFill>
              <a:schemeClr val="tx1">
                <a:lumMod val="50000"/>
              </a:schemeClr>
            </a:solidFill>
            <a:latin typeface="Montserrat" panose="00000500000000000000" pitchFamily="2" charset="0"/>
          </a:endParaRPr>
        </a:p>
      </dsp:txBody>
      <dsp:txXfrm>
        <a:off x="3374035" y="881942"/>
        <a:ext cx="3055280" cy="594455"/>
      </dsp:txXfrm>
    </dsp:sp>
    <dsp:sp modelId="{67DBEC31-96B2-4397-AA55-7BCA433218E5}">
      <dsp:nvSpPr>
        <dsp:cNvPr id="0" name=""/>
        <dsp:cNvSpPr/>
      </dsp:nvSpPr>
      <dsp:spPr>
        <a:xfrm>
          <a:off x="6707560"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tx1">
                  <a:lumMod val="50000"/>
                </a:schemeClr>
              </a:solidFill>
              <a:latin typeface="Montserrat" panose="00000500000000000000" pitchFamily="2" charset="0"/>
            </a:rPr>
            <a:t>Tipologías:</a:t>
          </a:r>
          <a:br>
            <a:rPr lang="es-ES" sz="1600" kern="1200" dirty="0">
              <a:solidFill>
                <a:schemeClr val="tx1">
                  <a:lumMod val="50000"/>
                </a:schemeClr>
              </a:solidFill>
              <a:latin typeface="Montserrat" panose="00000500000000000000" pitchFamily="2" charset="0"/>
            </a:rPr>
          </a:br>
          <a:r>
            <a:rPr lang="es-ES" sz="1600" kern="1200" dirty="0">
              <a:solidFill>
                <a:schemeClr val="tx1">
                  <a:lumMod val="50000"/>
                </a:schemeClr>
              </a:solidFill>
              <a:latin typeface="Montserrat" panose="00000500000000000000" pitchFamily="2" charset="0"/>
            </a:rPr>
            <a:t> MLC, DLC, …</a:t>
          </a:r>
        </a:p>
      </dsp:txBody>
      <dsp:txXfrm>
        <a:off x="6726054" y="881942"/>
        <a:ext cx="3055280" cy="594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9FE3-68CD-45B2-8355-E14289CCED75}">
      <dsp:nvSpPr>
        <dsp:cNvPr id="0" name=""/>
        <dsp:cNvSpPr/>
      </dsp:nvSpPr>
      <dsp:spPr>
        <a:xfrm>
          <a:off x="47" y="207864"/>
          <a:ext cx="4530499"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b="1" kern="1200" dirty="0">
              <a:latin typeface="Montserrat" panose="00000500000000000000" pitchFamily="2" charset="0"/>
            </a:rPr>
            <a:t>Modelos clásicos</a:t>
          </a:r>
        </a:p>
      </dsp:txBody>
      <dsp:txXfrm>
        <a:off x="47" y="207864"/>
        <a:ext cx="4530499" cy="691200"/>
      </dsp:txXfrm>
    </dsp:sp>
    <dsp:sp modelId="{4E4055EB-A387-4BEB-B322-41E398476BA8}">
      <dsp:nvSpPr>
        <dsp:cNvPr id="0" name=""/>
        <dsp:cNvSpPr/>
      </dsp:nvSpPr>
      <dsp:spPr>
        <a:xfrm>
          <a:off x="47" y="899064"/>
          <a:ext cx="4530499" cy="4941000"/>
        </a:xfrm>
        <a:prstGeom prst="rect">
          <a:avLst/>
        </a:prstGeom>
        <a:solidFill>
          <a:schemeClr val="accent2">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latin typeface="Montserrat" panose="00000500000000000000" pitchFamily="2" charset="0"/>
            </a:rPr>
            <a:t>Tienden a ser simples y muy eficientes.</a:t>
          </a:r>
        </a:p>
        <a:p>
          <a:pPr marL="228600" lvl="1" indent="-228600" algn="l" defTabSz="1066800">
            <a:lnSpc>
              <a:spcPct val="90000"/>
            </a:lnSpc>
            <a:spcBef>
              <a:spcPct val="0"/>
            </a:spcBef>
            <a:spcAft>
              <a:spcPct val="15000"/>
            </a:spcAft>
            <a:buChar char="•"/>
          </a:pPr>
          <a:endParaRPr lang="es-ES" sz="2400" kern="1200" dirty="0">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Limitados para replicar comportamiento humano.</a:t>
          </a:r>
        </a:p>
        <a:p>
          <a:pPr marL="228600" lvl="1" indent="-228600" algn="l" defTabSz="1066800">
            <a:lnSpc>
              <a:spcPct val="90000"/>
            </a:lnSpc>
            <a:spcBef>
              <a:spcPct val="0"/>
            </a:spcBef>
            <a:spcAft>
              <a:spcPct val="15000"/>
            </a:spcAft>
            <a:buChar char="•"/>
          </a:pPr>
          <a:endParaRPr lang="es-ES" sz="2400" kern="1200" dirty="0">
            <a:solidFill>
              <a:schemeClr val="accent1"/>
            </a:solidFill>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Comportamientos complejos implican mucha modelización.</a:t>
          </a:r>
        </a:p>
      </dsp:txBody>
      <dsp:txXfrm>
        <a:off x="47" y="899064"/>
        <a:ext cx="4530499" cy="4941000"/>
      </dsp:txXfrm>
    </dsp:sp>
    <dsp:sp modelId="{242E9526-DD7B-4383-8EBB-C570BE7B4D2C}">
      <dsp:nvSpPr>
        <dsp:cNvPr id="0" name=""/>
        <dsp:cNvSpPr/>
      </dsp:nvSpPr>
      <dsp:spPr>
        <a:xfrm>
          <a:off x="5164816" y="207864"/>
          <a:ext cx="4530499"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b="1" kern="1200" dirty="0">
              <a:latin typeface="Montserrat" panose="00000500000000000000" pitchFamily="2" charset="0"/>
            </a:rPr>
            <a:t>Modelos IC</a:t>
          </a:r>
        </a:p>
      </dsp:txBody>
      <dsp:txXfrm>
        <a:off x="5164816" y="207864"/>
        <a:ext cx="4530499" cy="691200"/>
      </dsp:txXfrm>
    </dsp:sp>
    <dsp:sp modelId="{8C95D520-5500-4A9F-A314-1DFA06037E4D}">
      <dsp:nvSpPr>
        <dsp:cNvPr id="0" name=""/>
        <dsp:cNvSpPr/>
      </dsp:nvSpPr>
      <dsp:spPr>
        <a:xfrm>
          <a:off x="5164816" y="899064"/>
          <a:ext cx="4530499" cy="4941000"/>
        </a:xfrm>
        <a:prstGeom prst="rect">
          <a:avLst/>
        </a:prstGeom>
        <a:solidFill>
          <a:schemeClr val="bg1">
            <a:lumMod val="95000"/>
          </a:schemeClr>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latin typeface="Montserrat" panose="00000500000000000000" pitchFamily="2" charset="0"/>
            </a:rPr>
            <a:t>Abstraen comportamiento complejo.</a:t>
          </a:r>
        </a:p>
        <a:p>
          <a:pPr marL="228600" lvl="1" indent="-228600" algn="l" defTabSz="1066800">
            <a:lnSpc>
              <a:spcPct val="90000"/>
            </a:lnSpc>
            <a:spcBef>
              <a:spcPct val="0"/>
            </a:spcBef>
            <a:spcAft>
              <a:spcPct val="15000"/>
            </a:spcAft>
            <a:buChar char="•"/>
          </a:pPr>
          <a:endParaRPr lang="es-ES" sz="2400" kern="1200" dirty="0">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No utilizan valores del entorno que les rodea como un todo.</a:t>
          </a:r>
        </a:p>
        <a:p>
          <a:pPr marL="228600" lvl="1" indent="-228600" algn="l" defTabSz="1066800">
            <a:lnSpc>
              <a:spcPct val="90000"/>
            </a:lnSpc>
            <a:spcBef>
              <a:spcPct val="0"/>
            </a:spcBef>
            <a:spcAft>
              <a:spcPct val="15000"/>
            </a:spcAft>
            <a:buChar char="•"/>
          </a:pPr>
          <a:endParaRPr lang="es-ES" sz="2400" kern="1200" dirty="0">
            <a:solidFill>
              <a:schemeClr val="accent1"/>
            </a:solidFill>
            <a:latin typeface="Montserrat" panose="00000500000000000000" pitchFamily="2" charset="0"/>
          </a:endParaRPr>
        </a:p>
        <a:p>
          <a:pPr marL="228600" lvl="1" indent="-228600" algn="l" defTabSz="1066800">
            <a:lnSpc>
              <a:spcPct val="90000"/>
            </a:lnSpc>
            <a:spcBef>
              <a:spcPct val="0"/>
            </a:spcBef>
            <a:spcAft>
              <a:spcPct val="15000"/>
            </a:spcAft>
            <a:buChar char="•"/>
          </a:pPr>
          <a:r>
            <a:rPr lang="es-ES" sz="2400" kern="1200" dirty="0">
              <a:solidFill>
                <a:schemeClr val="accent1"/>
              </a:solidFill>
              <a:latin typeface="Montserrat" panose="00000500000000000000" pitchFamily="2" charset="0"/>
            </a:rPr>
            <a:t>A día de hoy, no es posible explicar el porqué de las conclusiones de una red neuronal de una o más capas ocultas.</a:t>
          </a:r>
        </a:p>
      </dsp:txBody>
      <dsp:txXfrm>
        <a:off x="5164816" y="899064"/>
        <a:ext cx="4530499" cy="4941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88C3-5F4A-4CF9-84A0-74DC1435860B}">
      <dsp:nvSpPr>
        <dsp:cNvPr id="0" name=""/>
        <dsp:cNvSpPr/>
      </dsp:nvSpPr>
      <dsp:spPr>
        <a:xfrm>
          <a:off x="1270895" y="0"/>
          <a:ext cx="2862469" cy="2146852"/>
        </a:xfrm>
        <a:prstGeom prst="upArrow">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06E04-0A20-41FE-9334-11F205BD1F3F}">
      <dsp:nvSpPr>
        <dsp:cNvPr id="0" name=""/>
        <dsp:cNvSpPr/>
      </dsp:nvSpPr>
      <dsp:spPr>
        <a:xfrm>
          <a:off x="4219239" y="0"/>
          <a:ext cx="8080386" cy="2146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bg2">
                  <a:lumMod val="25000"/>
                </a:schemeClr>
              </a:solidFill>
              <a:latin typeface="Montserrat" panose="00000500000000000000" pitchFamily="2" charset="0"/>
            </a:rPr>
            <a:t>Ventajas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Open </a:t>
          </a:r>
          <a:r>
            <a:rPr lang="es-ES" sz="2200" kern="1200" dirty="0" err="1">
              <a:latin typeface="Montserrat" panose="00000500000000000000" pitchFamily="2" charset="0"/>
            </a:rPr>
            <a:t>Source</a:t>
          </a:r>
          <a:r>
            <a:rPr lang="es-ES" sz="2200" kern="1200" dirty="0">
              <a:latin typeface="Montserrat" panose="00000500000000000000" pitchFamily="2" charset="0"/>
            </a:rPr>
            <a:t> Software</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Arquitectura Cliente/Servidor</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API pública</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Edición de mapas y escenarios</a:t>
          </a:r>
        </a:p>
      </dsp:txBody>
      <dsp:txXfrm>
        <a:off x="4219239" y="0"/>
        <a:ext cx="8080386" cy="2146852"/>
      </dsp:txXfrm>
    </dsp:sp>
    <dsp:sp modelId="{EE5CFB56-909D-459E-A64E-176537CD27F1}">
      <dsp:nvSpPr>
        <dsp:cNvPr id="0" name=""/>
        <dsp:cNvSpPr/>
      </dsp:nvSpPr>
      <dsp:spPr>
        <a:xfrm>
          <a:off x="2129636" y="2325756"/>
          <a:ext cx="2862469" cy="2146852"/>
        </a:xfrm>
        <a:prstGeom prst="downArrow">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BA1C6-F5FB-4CE9-975F-E6080E739F1A}">
      <dsp:nvSpPr>
        <dsp:cNvPr id="0" name=""/>
        <dsp:cNvSpPr/>
      </dsp:nvSpPr>
      <dsp:spPr>
        <a:xfrm>
          <a:off x="5077980" y="2325756"/>
          <a:ext cx="8080386" cy="2146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accent1">
                  <a:lumMod val="75000"/>
                </a:schemeClr>
              </a:solidFill>
              <a:latin typeface="Montserrat" panose="00000500000000000000" pitchFamily="2" charset="0"/>
            </a:rPr>
            <a:t>Inconvenientes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Entorno del vehículo muy limitado</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Cambios de carril instantáneos</a:t>
          </a:r>
        </a:p>
        <a:p>
          <a:pPr marL="228600" lvl="1" indent="-228600" algn="l" defTabSz="977900">
            <a:lnSpc>
              <a:spcPct val="90000"/>
            </a:lnSpc>
            <a:spcBef>
              <a:spcPct val="0"/>
            </a:spcBef>
            <a:spcAft>
              <a:spcPct val="15000"/>
            </a:spcAft>
            <a:buChar char="•"/>
          </a:pPr>
          <a:r>
            <a:rPr lang="es-ES" sz="2200" kern="1200" dirty="0" err="1">
              <a:latin typeface="Montserrat" panose="00000500000000000000" pitchFamily="2" charset="0"/>
            </a:rPr>
            <a:t>Teleportaciones</a:t>
          </a:r>
          <a:r>
            <a:rPr lang="es-ES" sz="2200" kern="1200" dirty="0">
              <a:latin typeface="Montserrat" panose="00000500000000000000" pitchFamily="2" charset="0"/>
            </a:rPr>
            <a:t> eventuales</a:t>
          </a:r>
        </a:p>
      </dsp:txBody>
      <dsp:txXfrm>
        <a:off x="5077980" y="2325756"/>
        <a:ext cx="8080386" cy="21468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F4CC-1A1F-4466-AEC0-3787E6D97FBD}">
      <dsp:nvSpPr>
        <dsp:cNvPr id="0" name=""/>
        <dsp:cNvSpPr/>
      </dsp:nvSpPr>
      <dsp:spPr>
        <a:xfrm>
          <a:off x="349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000" i="1" kern="1200" dirty="0" smtClean="0">
                        <a:latin typeface="Cambria Math" panose="02040503050406030204" pitchFamily="18" charset="0"/>
                      </a:rPr>
                    </m:ctrlPr>
                  </m:sSubPr>
                  <m:e>
                    <m:r>
                      <a:rPr lang="es-ES" sz="2000" b="0" i="1" kern="1200" dirty="0" smtClean="0">
                        <a:latin typeface="Cambria Math" panose="02040503050406030204" pitchFamily="18" charset="0"/>
                      </a:rPr>
                      <m:t>𝑆</m:t>
                    </m:r>
                  </m:e>
                  <m:sub>
                    <m:r>
                      <a:rPr lang="es-ES" sz="2000" b="0" i="1" kern="1200" dirty="0" smtClean="0">
                        <a:latin typeface="Cambria Math" panose="02040503050406030204" pitchFamily="18" charset="0"/>
                      </a:rPr>
                      <m:t>𝑖</m:t>
                    </m:r>
                  </m:sub>
                </m:sSub>
              </m:oMath>
            </m:oMathPara>
          </a14:m>
          <a:endParaRPr lang="es-ES" sz="2000" kern="1200" dirty="0">
            <a:latin typeface="Montserrat" panose="00000500000000000000" pitchFamily="2" charset="0"/>
          </a:endParaRPr>
        </a:p>
      </dsp:txBody>
      <dsp:txXfrm>
        <a:off x="3498" y="0"/>
        <a:ext cx="3365079" cy="374442"/>
      </dsp:txXfrm>
    </dsp:sp>
    <dsp:sp modelId="{63D195C7-450C-4AF0-AD15-7BA4F1CAFC84}">
      <dsp:nvSpPr>
        <dsp:cNvPr id="0" name=""/>
        <dsp:cNvSpPr/>
      </dsp:nvSpPr>
      <dsp:spPr>
        <a:xfrm>
          <a:off x="34000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Entrada borrosa de la variable </a:t>
          </a:r>
          <a14:m xmlns:a14="http://schemas.microsoft.com/office/drawing/2010/main">
            <m:oMath xmlns:m="http://schemas.openxmlformats.org/officeDocument/2006/math">
              <m:r>
                <a:rPr lang="es-ES" sz="2000" i="1" kern="1200" dirty="0" smtClean="0">
                  <a:latin typeface="Cambria Math" panose="02040503050406030204" pitchFamily="18" charset="0"/>
                </a:rPr>
                <m:t>𝑖</m:t>
              </m:r>
            </m:oMath>
          </a14:m>
          <a:r>
            <a:rPr lang="es-ES" sz="2000" kern="1200" dirty="0">
              <a:latin typeface="Montserrat" panose="00000500000000000000" pitchFamily="2" charset="0"/>
            </a:rPr>
            <a:t>-</a:t>
          </a:r>
          <a:r>
            <a:rPr lang="es-ES" sz="2000" kern="1200" dirty="0" err="1">
              <a:latin typeface="Montserrat" panose="00000500000000000000" pitchFamily="2" charset="0"/>
            </a:rPr>
            <a:t>ésima</a:t>
          </a:r>
          <a:endParaRPr lang="es-ES" sz="2000" kern="1200" dirty="0">
            <a:latin typeface="Montserrat" panose="00000500000000000000" pitchFamily="2" charset="0"/>
          </a:endParaRPr>
        </a:p>
      </dsp:txBody>
      <dsp:txXfrm>
        <a:off x="363768" y="398204"/>
        <a:ext cx="2644539" cy="763768"/>
      </dsp:txXfrm>
    </dsp:sp>
    <dsp:sp modelId="{AF07FE79-383D-44CD-A5C6-00313977F842}">
      <dsp:nvSpPr>
        <dsp:cNvPr id="0" name=""/>
        <dsp:cNvSpPr/>
      </dsp:nvSpPr>
      <dsp:spPr>
        <a:xfrm>
          <a:off x="362095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000" i="1" kern="1200" dirty="0" smtClean="0">
                    <a:latin typeface="Cambria Math" panose="02040503050406030204" pitchFamily="18" charset="0"/>
                  </a:rPr>
                  <m:t>𝑛</m:t>
                </m:r>
              </m:oMath>
            </m:oMathPara>
          </a14:m>
          <a:endParaRPr lang="es-ES" sz="2000" kern="1200" dirty="0">
            <a:latin typeface="Montserrat" panose="00000500000000000000" pitchFamily="2" charset="0"/>
          </a:endParaRPr>
        </a:p>
      </dsp:txBody>
      <dsp:txXfrm>
        <a:off x="3620958" y="0"/>
        <a:ext cx="3365079" cy="374442"/>
      </dsp:txXfrm>
    </dsp:sp>
    <dsp:sp modelId="{57FCB60D-357E-4F3B-97E9-BF6BA7C25AA8}">
      <dsp:nvSpPr>
        <dsp:cNvPr id="0" name=""/>
        <dsp:cNvSpPr/>
      </dsp:nvSpPr>
      <dsp:spPr>
        <a:xfrm>
          <a:off x="395746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El número de variables</a:t>
          </a:r>
        </a:p>
      </dsp:txBody>
      <dsp:txXfrm>
        <a:off x="3981228" y="398204"/>
        <a:ext cx="2644539" cy="7637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049FF-0C3B-451B-9724-8EFCC724BAB8}">
      <dsp:nvSpPr>
        <dsp:cNvPr id="0" name=""/>
        <dsp:cNvSpPr/>
      </dsp:nvSpPr>
      <dsp:spPr>
        <a:xfrm rot="16200000">
          <a:off x="2418594"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Pesos reales en lugar de binarios</a:t>
          </a:r>
        </a:p>
      </dsp:txBody>
      <dsp:txXfrm rot="5400000">
        <a:off x="5760" y="143142"/>
        <a:ext cx="5541378" cy="429425"/>
      </dsp:txXfrm>
    </dsp:sp>
    <dsp:sp modelId="{7E5DA9B8-6963-41D9-9C25-9E367E1B8A49}">
      <dsp:nvSpPr>
        <dsp:cNvPr id="0" name=""/>
        <dsp:cNvSpPr/>
      </dsp:nvSpPr>
      <dsp:spPr>
        <a:xfrm rot="16200000">
          <a:off x="8375576"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Aplicación de sigmoidal </a:t>
          </a:r>
          <a14:m xmlns:a14="http://schemas.microsoft.com/office/drawing/2010/main">
            <m:oMath xmlns:m="http://schemas.openxmlformats.org/officeDocument/2006/math">
              <m:r>
                <a:rPr lang="es-ES" sz="3000" i="1" kern="1200" smtClean="0">
                  <a:latin typeface="Cambria Math" panose="02040503050406030204" pitchFamily="18" charset="0"/>
                  <a:ea typeface="Cambria Math" panose="02040503050406030204" pitchFamily="18" charset="0"/>
                </a:rPr>
                <m:t>𝜎</m:t>
              </m:r>
            </m:oMath>
          </a14:m>
          <a:endParaRPr lang="es-ES" sz="3000" kern="1200" dirty="0"/>
        </a:p>
      </dsp:txBody>
      <dsp:txXfrm rot="5400000">
        <a:off x="5962742" y="143142"/>
        <a:ext cx="5541378" cy="4294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EB07-ECBC-47D5-92AE-CCD7D80DF541}">
      <dsp:nvSpPr>
        <dsp:cNvPr id="0" name=""/>
        <dsp:cNvSpPr/>
      </dsp:nvSpPr>
      <dsp:spPr>
        <a:xfrm>
          <a:off x="3431" y="38206"/>
          <a:ext cx="3346134" cy="748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600" i="1" kern="1200" dirty="0" smtClean="0">
                    <a:solidFill>
                      <a:schemeClr val="bg1"/>
                    </a:solidFill>
                    <a:latin typeface="Cambria Math" panose="02040503050406030204" pitchFamily="18" charset="0"/>
                  </a:rPr>
                  <m:t>𝐾</m:t>
                </m:r>
              </m:oMath>
            </m:oMathPara>
          </a14:m>
          <a:endParaRPr lang="es-ES" sz="2600" kern="1200" dirty="0">
            <a:solidFill>
              <a:schemeClr val="bg1"/>
            </a:solidFill>
            <a:latin typeface="Montserrat" panose="00000500000000000000" pitchFamily="2" charset="0"/>
          </a:endParaRPr>
        </a:p>
      </dsp:txBody>
      <dsp:txXfrm>
        <a:off x="3431" y="38206"/>
        <a:ext cx="3346134" cy="748800"/>
      </dsp:txXfrm>
    </dsp:sp>
    <dsp:sp modelId="{63CD82B7-E806-4D9F-9608-24F32BFCE0DD}">
      <dsp:nvSpPr>
        <dsp:cNvPr id="0" name=""/>
        <dsp:cNvSpPr/>
      </dsp:nvSpPr>
      <dsp:spPr>
        <a:xfrm>
          <a:off x="3431" y="787006"/>
          <a:ext cx="3346134" cy="181993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El número de conjuntos borrosos de salida.</a:t>
          </a:r>
        </a:p>
      </dsp:txBody>
      <dsp:txXfrm>
        <a:off x="3431" y="787006"/>
        <a:ext cx="3346134" cy="1819935"/>
      </dsp:txXfrm>
    </dsp:sp>
    <dsp:sp modelId="{9CD621B7-496B-4625-A97F-82EB455DE62D}">
      <dsp:nvSpPr>
        <dsp:cNvPr id="0" name=""/>
        <dsp:cNvSpPr/>
      </dsp:nvSpPr>
      <dsp:spPr>
        <a:xfrm>
          <a:off x="3818025" y="38206"/>
          <a:ext cx="3346134" cy="748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600" i="1" kern="1200" smtClean="0">
                        <a:solidFill>
                          <a:schemeClr val="bg1"/>
                        </a:solidFill>
                        <a:latin typeface="Cambria Math" panose="02040503050406030204" pitchFamily="18" charset="0"/>
                      </a:rPr>
                    </m:ctrlPr>
                  </m:sSubPr>
                  <m:e>
                    <m:r>
                      <a:rPr lang="es-ES" sz="2600" b="0" i="1" kern="1200" smtClean="0">
                        <a:solidFill>
                          <a:schemeClr val="bg1"/>
                        </a:solidFill>
                        <a:latin typeface="Cambria Math" panose="02040503050406030204" pitchFamily="18" charset="0"/>
                      </a:rPr>
                      <m:t>𝑥</m:t>
                    </m:r>
                  </m:e>
                  <m:sub>
                    <m:r>
                      <a:rPr lang="es-ES" sz="2600" b="0" i="1" kern="1200" smtClean="0">
                        <a:solidFill>
                          <a:schemeClr val="bg1"/>
                        </a:solidFill>
                        <a:latin typeface="Cambria Math" panose="02040503050406030204" pitchFamily="18" charset="0"/>
                      </a:rPr>
                      <m:t>𝑖</m:t>
                    </m:r>
                  </m:sub>
                </m:sSub>
              </m:oMath>
            </m:oMathPara>
          </a14:m>
          <a:endParaRPr lang="es-ES" sz="2600" kern="1200" dirty="0">
            <a:solidFill>
              <a:schemeClr val="bg1"/>
            </a:solidFill>
            <a:latin typeface="Montserrat" panose="00000500000000000000" pitchFamily="2" charset="0"/>
          </a:endParaRPr>
        </a:p>
      </dsp:txBody>
      <dsp:txXfrm>
        <a:off x="3818025" y="38206"/>
        <a:ext cx="3346134" cy="748800"/>
      </dsp:txXfrm>
    </dsp:sp>
    <dsp:sp modelId="{8A559C5D-BE0E-43B0-BE54-95A286372E09}">
      <dsp:nvSpPr>
        <dsp:cNvPr id="0" name=""/>
        <dsp:cNvSpPr/>
      </dsp:nvSpPr>
      <dsp:spPr>
        <a:xfrm>
          <a:off x="3818025" y="787006"/>
          <a:ext cx="3346134" cy="181993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El valor del conjunto borroso </a:t>
          </a:r>
          <a14:m xmlns:a14="http://schemas.microsoft.com/office/drawing/2010/main">
            <m:oMath xmlns:m="http://schemas.openxmlformats.org/officeDocument/2006/math">
              <m:r>
                <a:rPr lang="es-ES" sz="2600" i="1" kern="1200" dirty="0" smtClean="0">
                  <a:solidFill>
                    <a:schemeClr val="tx2"/>
                  </a:solidFill>
                  <a:latin typeface="Cambria Math" panose="02040503050406030204" pitchFamily="18" charset="0"/>
                </a:rPr>
                <m:t>𝑖</m:t>
              </m:r>
            </m:oMath>
          </a14:m>
          <a:r>
            <a:rPr lang="es-ES" sz="2600" kern="1200" dirty="0">
              <a:solidFill>
                <a:schemeClr val="tx2"/>
              </a:solidFill>
              <a:latin typeface="Montserrat" panose="00000500000000000000" pitchFamily="2" charset="0"/>
            </a:rPr>
            <a:t>-</a:t>
          </a:r>
          <a:r>
            <a:rPr lang="es-ES" sz="2600" kern="1200" dirty="0" err="1">
              <a:solidFill>
                <a:schemeClr val="tx2"/>
              </a:solidFill>
              <a:latin typeface="Montserrat" panose="00000500000000000000" pitchFamily="2" charset="0"/>
            </a:rPr>
            <a:t>ésimo</a:t>
          </a:r>
          <a:r>
            <a:rPr lang="es-ES" sz="2600" kern="1200" dirty="0">
              <a:solidFill>
                <a:schemeClr val="tx2"/>
              </a:solidFill>
              <a:latin typeface="Montserrat" panose="00000500000000000000" pitchFamily="2" charset="0"/>
            </a:rPr>
            <a:t>.</a:t>
          </a:r>
        </a:p>
      </dsp:txBody>
      <dsp:txXfrm>
        <a:off x="3818025" y="787006"/>
        <a:ext cx="3346134" cy="1819935"/>
      </dsp:txXfrm>
    </dsp:sp>
    <dsp:sp modelId="{70A05B24-DD30-418D-817D-F4366ABEA288}">
      <dsp:nvSpPr>
        <dsp:cNvPr id="0" name=""/>
        <dsp:cNvSpPr/>
      </dsp:nvSpPr>
      <dsp:spPr>
        <a:xfrm>
          <a:off x="7632619" y="38206"/>
          <a:ext cx="3346134" cy="748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600" b="0" i="1" kern="1200" smtClean="0">
                        <a:solidFill>
                          <a:schemeClr val="bg1"/>
                        </a:solidFill>
                        <a:latin typeface="Cambria Math" panose="02040503050406030204" pitchFamily="18" charset="0"/>
                      </a:rPr>
                    </m:ctrlPr>
                  </m:sSubPr>
                  <m:e>
                    <m:r>
                      <a:rPr lang="es-ES" sz="2600" b="0" i="1" kern="1200" smtClean="0">
                        <a:solidFill>
                          <a:schemeClr val="bg1"/>
                        </a:solidFill>
                        <a:latin typeface="Cambria Math" panose="02040503050406030204" pitchFamily="18" charset="0"/>
                        <a:ea typeface="Cambria Math" panose="02040503050406030204" pitchFamily="18" charset="0"/>
                      </a:rPr>
                      <m:t>𝜇</m:t>
                    </m:r>
                  </m:e>
                  <m:sub>
                    <m:r>
                      <a:rPr lang="es-ES" sz="2600" b="0" i="1" kern="1200" smtClean="0">
                        <a:solidFill>
                          <a:schemeClr val="bg1"/>
                        </a:solidFill>
                        <a:latin typeface="Cambria Math" panose="02040503050406030204" pitchFamily="18" charset="0"/>
                      </a:rPr>
                      <m:t>𝑖</m:t>
                    </m:r>
                  </m:sub>
                </m:sSub>
              </m:oMath>
            </m:oMathPara>
          </a14:m>
          <a:endParaRPr lang="es-ES" sz="2600" kern="1200" dirty="0">
            <a:solidFill>
              <a:schemeClr val="bg1"/>
            </a:solidFill>
            <a:latin typeface="Montserrat" panose="00000500000000000000" pitchFamily="2" charset="0"/>
          </a:endParaRPr>
        </a:p>
      </dsp:txBody>
      <dsp:txXfrm>
        <a:off x="7632619" y="38206"/>
        <a:ext cx="3346134" cy="748800"/>
      </dsp:txXfrm>
    </dsp:sp>
    <dsp:sp modelId="{05E25A4D-77AB-4148-A1CD-F7EA4CB39459}">
      <dsp:nvSpPr>
        <dsp:cNvPr id="0" name=""/>
        <dsp:cNvSpPr/>
      </dsp:nvSpPr>
      <dsp:spPr>
        <a:xfrm>
          <a:off x="7632619" y="787006"/>
          <a:ext cx="3346134" cy="181993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La salida borrosa para el conjunto borroso </a:t>
          </a:r>
          <a14:m xmlns:a14="http://schemas.microsoft.com/office/drawing/2010/main">
            <m:oMath xmlns:m="http://schemas.openxmlformats.org/officeDocument/2006/math">
              <m:r>
                <a:rPr lang="es-ES" sz="2600" i="1" kern="1200" dirty="0" smtClean="0">
                  <a:solidFill>
                    <a:schemeClr val="tx2"/>
                  </a:solidFill>
                  <a:latin typeface="Cambria Math" panose="02040503050406030204" pitchFamily="18" charset="0"/>
                </a:rPr>
                <m:t>𝑖</m:t>
              </m:r>
            </m:oMath>
          </a14:m>
          <a:r>
            <a:rPr lang="es-ES" sz="2600" kern="1200" dirty="0">
              <a:solidFill>
                <a:schemeClr val="tx2"/>
              </a:solidFill>
              <a:latin typeface="Montserrat" panose="00000500000000000000" pitchFamily="2" charset="0"/>
            </a:rPr>
            <a:t>-</a:t>
          </a:r>
          <a:r>
            <a:rPr lang="es-ES" sz="2600" kern="1200" dirty="0" err="1">
              <a:solidFill>
                <a:schemeClr val="tx2"/>
              </a:solidFill>
              <a:latin typeface="Montserrat" panose="00000500000000000000" pitchFamily="2" charset="0"/>
            </a:rPr>
            <a:t>ésimo</a:t>
          </a:r>
          <a:r>
            <a:rPr lang="es-ES" sz="2600" kern="1200" dirty="0">
              <a:solidFill>
                <a:schemeClr val="tx2"/>
              </a:solidFill>
              <a:latin typeface="Montserrat" panose="00000500000000000000" pitchFamily="2" charset="0"/>
            </a:rPr>
            <a:t> de salida.</a:t>
          </a:r>
        </a:p>
      </dsp:txBody>
      <dsp:txXfrm>
        <a:off x="7632619" y="787006"/>
        <a:ext cx="3346134" cy="18199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b="0" i="0">
                <a:latin typeface="Montserrat Light" charset="0"/>
              </a:defRPr>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b="0" i="0">
                <a:latin typeface="Montserrat Light" charset="0"/>
              </a:defRPr>
            </a:lvl1pPr>
          </a:lstStyle>
          <a:p>
            <a:fld id="{EFC10EE1-B198-C942-8235-326C972CBB30}" type="datetimeFigureOut">
              <a:rPr lang="en-US" smtClean="0"/>
              <a:pPr/>
              <a:t>7/22/2018</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b="0" i="0">
                <a:latin typeface="Montserrat Light" charset="0"/>
              </a:defRPr>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8435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189611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112799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144357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322004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3707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72236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89511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3670302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373296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lógica borrosa permite modelar el comportamiento procedimental de los seres humanos, y precisamente ésta es una aplicación perfecta para la lógica borrosa. Además, la lógica borrosa se ha utilizado mucho en el comportamiento longitudinal históricamente.</a:t>
            </a:r>
          </a:p>
          <a:p>
            <a:r>
              <a:rPr lang="es-ES" dirty="0"/>
              <a:t>Decir, al ofrecer la representación de grafo computacional para el FCS, que nos conduce a una forma mucho más eficiente de ajustar y trabajar con controladores, al poder usar herramientas muy potentes que están diseñadas para la comunidad científica como, por ejemplo, </a:t>
            </a:r>
            <a:r>
              <a:rPr lang="es-ES" dirty="0" err="1"/>
              <a:t>tensorflow</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49507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428414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Cada variable genera tantos valores borrosos como conjuntos difusos la componen</a:t>
            </a:r>
          </a:p>
          <a:p>
            <a:endParaRPr lang="es-ES" dirty="0"/>
          </a:p>
          <a:p>
            <a:pPr defTabSz="990554">
              <a:defRPr/>
            </a:pPr>
            <a:r>
              <a:rPr lang="es-ES" dirty="0"/>
              <a:t>Cada función de pertenencia es su propio grafo con variables a ajustar</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410041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Como mínimo comentar que las CNN son las más utilizadas en </a:t>
            </a:r>
            <a:r>
              <a:rPr lang="es-ES" dirty="0" err="1"/>
              <a:t>deeplearning</a:t>
            </a:r>
            <a:r>
              <a:rPr lang="es-ES" dirty="0"/>
              <a:t>. "He usado </a:t>
            </a:r>
            <a:r>
              <a:rPr lang="es-ES" dirty="0" err="1"/>
              <a:t>deep</a:t>
            </a:r>
            <a:r>
              <a:rPr lang="es-ES" dirty="0"/>
              <a:t> </a:t>
            </a:r>
            <a:r>
              <a:rPr lang="es-ES" dirty="0" err="1"/>
              <a:t>learning</a:t>
            </a:r>
            <a:r>
              <a:rPr lang="es-ES" dirty="0"/>
              <a:t>, en concreto CNN, que son las </a:t>
            </a:r>
            <a:r>
              <a:rPr lang="es-ES"/>
              <a:t>más utilizadas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39</a:t>
            </a:fld>
            <a:endParaRPr lang="en-US" dirty="0"/>
          </a:p>
        </p:txBody>
      </p:sp>
    </p:spTree>
    <p:extLst>
      <p:ext uri="{BB962C8B-B14F-4D97-AF65-F5344CB8AC3E}">
        <p14:creationId xmlns:p14="http://schemas.microsoft.com/office/powerpoint/2010/main" val="377751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dirty="0"/>
              <a:t>Los MLP no encuentran patrones de cambios de carril</a:t>
            </a:r>
          </a:p>
          <a:p>
            <a:pPr lvl="0"/>
            <a:r>
              <a:rPr lang="es-ES" dirty="0"/>
              <a:t>Las redes de convolución superan el 33% de acierto</a:t>
            </a:r>
          </a:p>
          <a:p>
            <a:pPr lvl="0"/>
            <a:r>
              <a:rPr lang="es-ES" dirty="0"/>
              <a:t>El grueso del acierto es en el no-cambio</a:t>
            </a:r>
          </a:p>
          <a:p>
            <a:pPr lvl="0"/>
            <a:r>
              <a:rPr lang="es-ES" dirty="0"/>
              <a:t>Intuimos falta de información de intención de cambio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46</a:t>
            </a:fld>
            <a:endParaRPr lang="en-US" dirty="0"/>
          </a:p>
        </p:txBody>
      </p:sp>
    </p:spTree>
    <p:extLst>
      <p:ext uri="{BB962C8B-B14F-4D97-AF65-F5344CB8AC3E}">
        <p14:creationId xmlns:p14="http://schemas.microsoft.com/office/powerpoint/2010/main" val="885736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49</a:t>
            </a:fld>
            <a:endParaRPr lang="en-US" dirty="0"/>
          </a:p>
        </p:txBody>
      </p:sp>
    </p:spTree>
    <p:extLst>
      <p:ext uri="{BB962C8B-B14F-4D97-AF65-F5344CB8AC3E}">
        <p14:creationId xmlns:p14="http://schemas.microsoft.com/office/powerpoint/2010/main" val="682828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50</a:t>
            </a:fld>
            <a:endParaRPr lang="en-US" dirty="0"/>
          </a:p>
        </p:txBody>
      </p:sp>
    </p:spTree>
    <p:extLst>
      <p:ext uri="{BB962C8B-B14F-4D97-AF65-F5344CB8AC3E}">
        <p14:creationId xmlns:p14="http://schemas.microsoft.com/office/powerpoint/2010/main" val="5036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disonancia</a:t>
            </a:r>
            <a:r>
              <a:rPr lang="en-US" dirty="0"/>
              <a:t> de la </a:t>
            </a:r>
            <a:r>
              <a:rPr lang="en-US" dirty="0" err="1"/>
              <a:t>variancia</a:t>
            </a:r>
            <a:r>
              <a:rPr lang="en-US" dirty="0"/>
              <a:t> </a:t>
            </a:r>
            <a:r>
              <a:rPr lang="en-US" dirty="0" err="1"/>
              <a:t>en</a:t>
            </a:r>
            <a:r>
              <a:rPr lang="en-US" dirty="0"/>
              <a:t> el </a:t>
            </a:r>
            <a:r>
              <a:rPr lang="en-US" dirty="0" err="1"/>
              <a:t>caso</a:t>
            </a:r>
            <a:r>
              <a:rPr lang="en-US" dirty="0"/>
              <a:t> del conductor real </a:t>
            </a:r>
            <a:r>
              <a:rPr lang="en-US" dirty="0" err="1"/>
              <a:t>puede</a:t>
            </a:r>
            <a:r>
              <a:rPr lang="en-US" dirty="0"/>
              <a:t> </a:t>
            </a:r>
            <a:r>
              <a:rPr lang="en-US" dirty="0" err="1"/>
              <a:t>estar</a:t>
            </a:r>
            <a:r>
              <a:rPr lang="en-US" dirty="0"/>
              <a:t> </a:t>
            </a:r>
            <a:r>
              <a:rPr lang="en-US" dirty="0" err="1"/>
              <a:t>relacionado</a:t>
            </a:r>
            <a:r>
              <a:rPr lang="en-US" dirty="0"/>
              <a:t> con el </a:t>
            </a:r>
            <a:r>
              <a:rPr lang="en-US" dirty="0" err="1"/>
              <a:t>sujeto</a:t>
            </a:r>
            <a:r>
              <a:rPr lang="en-US" dirty="0"/>
              <a:t> 2, </a:t>
            </a:r>
            <a:r>
              <a:rPr lang="en-US" dirty="0" err="1"/>
              <a:t>cuyos</a:t>
            </a:r>
            <a:r>
              <a:rPr lang="en-US" dirty="0"/>
              <a:t> </a:t>
            </a:r>
            <a:r>
              <a:rPr lang="en-US" dirty="0" err="1"/>
              <a:t>valores</a:t>
            </a:r>
            <a:r>
              <a:rPr lang="en-US" dirty="0"/>
              <a:t> son </a:t>
            </a:r>
            <a:r>
              <a:rPr lang="en-US" dirty="0" err="1"/>
              <a:t>muy</a:t>
            </a:r>
            <a:r>
              <a:rPr lang="en-US" dirty="0"/>
              <a:t> </a:t>
            </a:r>
            <a:r>
              <a:rPr lang="en-US" dirty="0" err="1"/>
              <a:t>diferentes</a:t>
            </a:r>
            <a:r>
              <a:rPr lang="en-US" dirty="0"/>
              <a:t> al del resto de los </a:t>
            </a:r>
            <a:r>
              <a:rPr lang="en-US" dirty="0" err="1"/>
              <a:t>sujetos</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51</a:t>
            </a:fld>
            <a:endParaRPr lang="en-US" dirty="0"/>
          </a:p>
        </p:txBody>
      </p:sp>
    </p:spTree>
    <p:extLst>
      <p:ext uri="{BB962C8B-B14F-4D97-AF65-F5344CB8AC3E}">
        <p14:creationId xmlns:p14="http://schemas.microsoft.com/office/powerpoint/2010/main" val="2802718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sobreaceleración</a:t>
            </a:r>
            <a:r>
              <a:rPr lang="en-US" dirty="0"/>
              <a:t> es la </a:t>
            </a:r>
            <a:r>
              <a:rPr lang="en-US" dirty="0" err="1"/>
              <a:t>segunda</a:t>
            </a:r>
            <a:r>
              <a:rPr lang="en-US" dirty="0"/>
              <a:t> </a:t>
            </a:r>
            <a:r>
              <a:rPr lang="en-US" dirty="0" err="1"/>
              <a:t>derivada</a:t>
            </a:r>
            <a:r>
              <a:rPr lang="en-US" dirty="0"/>
              <a:t> de la </a:t>
            </a:r>
            <a:r>
              <a:rPr lang="en-US" dirty="0" err="1"/>
              <a:t>velocidad</a:t>
            </a:r>
            <a:r>
              <a:rPr lang="en-US" dirty="0"/>
              <a:t>. </a:t>
            </a:r>
            <a:r>
              <a:rPr lang="en-US" dirty="0" err="1"/>
              <a:t>Intuímos</a:t>
            </a:r>
            <a:r>
              <a:rPr lang="en-US" dirty="0"/>
              <a:t> que </a:t>
            </a:r>
            <a:r>
              <a:rPr lang="en-US" dirty="0" err="1"/>
              <a:t>esta</a:t>
            </a:r>
            <a:r>
              <a:rPr lang="en-US" dirty="0"/>
              <a:t> </a:t>
            </a:r>
            <a:r>
              <a:rPr lang="en-US" dirty="0" err="1"/>
              <a:t>diferencia</a:t>
            </a:r>
            <a:r>
              <a:rPr lang="en-US" dirty="0"/>
              <a:t> </a:t>
            </a:r>
            <a:r>
              <a:rPr lang="en-US" dirty="0" err="1"/>
              <a:t>tiene</a:t>
            </a:r>
            <a:r>
              <a:rPr lang="en-US" dirty="0"/>
              <a:t> que </a:t>
            </a:r>
            <a:r>
              <a:rPr lang="en-US" dirty="0" err="1"/>
              <a:t>ver</a:t>
            </a:r>
            <a:r>
              <a:rPr lang="en-US" dirty="0"/>
              <a:t> con que el </a:t>
            </a:r>
            <a:r>
              <a:rPr lang="en-US" dirty="0" err="1"/>
              <a:t>modelo</a:t>
            </a:r>
            <a:r>
              <a:rPr lang="en-US" dirty="0"/>
              <a:t> </a:t>
            </a:r>
            <a:r>
              <a:rPr lang="en-US" dirty="0" err="1"/>
              <a:t>contempla</a:t>
            </a:r>
            <a:r>
              <a:rPr lang="en-US" dirty="0"/>
              <a:t> </a:t>
            </a:r>
            <a:r>
              <a:rPr lang="en-US" dirty="0" err="1"/>
              <a:t>como</a:t>
            </a:r>
            <a:r>
              <a:rPr lang="en-US" dirty="0"/>
              <a:t> variables de entrada la </a:t>
            </a:r>
            <a:r>
              <a:rPr lang="en-US" dirty="0" err="1"/>
              <a:t>velocidad</a:t>
            </a:r>
            <a:r>
              <a:rPr lang="en-US" dirty="0"/>
              <a:t> y la </a:t>
            </a:r>
            <a:r>
              <a:rPr lang="en-US" dirty="0" err="1"/>
              <a:t>aceleración</a:t>
            </a:r>
            <a:r>
              <a:rPr lang="en-US" dirty="0"/>
              <a:t>, y no ha </a:t>
            </a:r>
            <a:r>
              <a:rPr lang="en-US" dirty="0" err="1"/>
              <a:t>sido</a:t>
            </a:r>
            <a:r>
              <a:rPr lang="en-US" dirty="0"/>
              <a:t> </a:t>
            </a:r>
            <a:r>
              <a:rPr lang="en-US" dirty="0" err="1"/>
              <a:t>capaz</a:t>
            </a:r>
            <a:r>
              <a:rPr lang="en-US" dirty="0"/>
              <a:t> de </a:t>
            </a:r>
            <a:r>
              <a:rPr lang="en-US" dirty="0" err="1"/>
              <a:t>deducir</a:t>
            </a:r>
            <a:r>
              <a:rPr lang="en-US" dirty="0"/>
              <a:t> la </a:t>
            </a:r>
            <a:r>
              <a:rPr lang="en-US" dirty="0" err="1"/>
              <a:t>sobre-aceleración</a:t>
            </a:r>
            <a:r>
              <a:rPr lang="en-US" dirty="0"/>
              <a:t> sin </a:t>
            </a:r>
            <a:r>
              <a:rPr lang="en-US" dirty="0" err="1"/>
              <a:t>percepción</a:t>
            </a:r>
            <a:r>
              <a:rPr lang="en-US" dirty="0"/>
              <a:t> temporal de la </a:t>
            </a:r>
            <a:r>
              <a:rPr lang="en-US" dirty="0" err="1"/>
              <a:t>aceleración</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52</a:t>
            </a:fld>
            <a:endParaRPr lang="en-US" dirty="0"/>
          </a:p>
        </p:txBody>
      </p:sp>
    </p:spTree>
    <p:extLst>
      <p:ext uri="{BB962C8B-B14F-4D97-AF65-F5344CB8AC3E}">
        <p14:creationId xmlns:p14="http://schemas.microsoft.com/office/powerpoint/2010/main" val="204028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err="1"/>
              <a:t>Indicar</a:t>
            </a:r>
            <a:r>
              <a:rPr lang="en-US" dirty="0"/>
              <a:t> que los </a:t>
            </a:r>
            <a:r>
              <a:rPr lang="en-US" dirty="0" err="1"/>
              <a:t>modelos</a:t>
            </a:r>
            <a:r>
              <a:rPr lang="en-US" dirty="0"/>
              <a:t> </a:t>
            </a:r>
            <a:r>
              <a:rPr lang="en-US" dirty="0" err="1"/>
              <a:t>entrenados</a:t>
            </a:r>
            <a:r>
              <a:rPr lang="en-US" dirty="0"/>
              <a:t> se </a:t>
            </a:r>
            <a:r>
              <a:rPr lang="en-US" dirty="0" err="1"/>
              <a:t>aproximan</a:t>
            </a:r>
            <a:r>
              <a:rPr lang="en-US" dirty="0"/>
              <a:t> </a:t>
            </a:r>
            <a:r>
              <a:rPr lang="en-US" dirty="0" err="1"/>
              <a:t>más</a:t>
            </a:r>
            <a:r>
              <a:rPr lang="en-US" dirty="0"/>
              <a:t> a la </a:t>
            </a:r>
            <a:r>
              <a:rPr lang="en-US" dirty="0" err="1"/>
              <a:t>realidad</a:t>
            </a:r>
            <a:r>
              <a:rPr lang="en-US" dirty="0"/>
              <a:t>, </a:t>
            </a:r>
            <a:r>
              <a:rPr lang="en-US" dirty="0" err="1"/>
              <a:t>aunque</a:t>
            </a:r>
            <a:r>
              <a:rPr lang="en-US" dirty="0"/>
              <a:t> es probable que se </a:t>
            </a:r>
            <a:r>
              <a:rPr lang="en-US" dirty="0" err="1"/>
              <a:t>necesiten</a:t>
            </a:r>
            <a:r>
              <a:rPr lang="en-US" dirty="0"/>
              <a:t> </a:t>
            </a:r>
            <a:r>
              <a:rPr lang="en-US" dirty="0" err="1"/>
              <a:t>más</a:t>
            </a:r>
            <a:r>
              <a:rPr lang="en-US" dirty="0"/>
              <a:t> </a:t>
            </a:r>
            <a:r>
              <a:rPr lang="en-US" dirty="0" err="1"/>
              <a:t>datos</a:t>
            </a:r>
            <a:r>
              <a:rPr lang="en-US" dirty="0"/>
              <a:t> de </a:t>
            </a:r>
            <a:r>
              <a:rPr lang="en-US" dirty="0" err="1"/>
              <a:t>cambio</a:t>
            </a:r>
            <a:r>
              <a:rPr lang="en-US" dirty="0"/>
              <a:t> de </a:t>
            </a:r>
            <a:r>
              <a:rPr lang="en-US" dirty="0" err="1"/>
              <a:t>carril</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2959753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Sería interesante no obstante determinar nuevas variables a analizar , aumentar la cantidad de datos capturados y, para el caso d y aumentar la cantidad de datos reales capturados.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55</a:t>
            </a:fld>
            <a:endParaRPr lang="en-US" dirty="0"/>
          </a:p>
        </p:txBody>
      </p:sp>
    </p:spTree>
    <p:extLst>
      <p:ext uri="{BB962C8B-B14F-4D97-AF65-F5344CB8AC3E}">
        <p14:creationId xmlns:p14="http://schemas.microsoft.com/office/powerpoint/2010/main" val="281409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que también ha habido más aportaciones, no tan relevantes para la literatura científica, pero útiles como  Librería para la incorporación de comportamientos en el simulador SUMO.</a:t>
            </a:r>
          </a:p>
          <a:p>
            <a:r>
              <a:rPr lang="es-ES" dirty="0"/>
              <a:t>Módulo para ROS destinado a la captura de datos a través de USB del bus CAN de un vehículo.</a:t>
            </a:r>
          </a:p>
          <a:p>
            <a:r>
              <a:rPr lang="es-ES" dirty="0" err="1"/>
              <a:t>LiDAR</a:t>
            </a:r>
            <a:r>
              <a:rPr lang="es-ES" dirty="0"/>
              <a:t> virtual para la captura del entorno en SUMO.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56</a:t>
            </a:fld>
            <a:endParaRPr lang="en-US" dirty="0"/>
          </a:p>
        </p:txBody>
      </p:sp>
    </p:spTree>
    <p:extLst>
      <p:ext uri="{BB962C8B-B14F-4D97-AF65-F5344CB8AC3E}">
        <p14:creationId xmlns:p14="http://schemas.microsoft.com/office/powerpoint/2010/main" val="211293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n-US" altLang="es-ES" sz="2600" b="1" dirty="0" err="1">
                <a:solidFill>
                  <a:srgbClr val="333333"/>
                </a:solidFill>
              </a:rPr>
              <a:t>Simulación</a:t>
            </a:r>
            <a:r>
              <a:rPr lang="en-US" altLang="es-ES" sz="2600" dirty="0">
                <a:solidFill>
                  <a:srgbClr val="333333"/>
                </a:solidFill>
              </a:rPr>
              <a:t>: </a:t>
            </a:r>
            <a:r>
              <a:rPr lang="en-US" altLang="es-ES" sz="2600" dirty="0" err="1">
                <a:solidFill>
                  <a:srgbClr val="333333"/>
                </a:solidFill>
              </a:rPr>
              <a:t>Representación</a:t>
            </a:r>
            <a:r>
              <a:rPr lang="en-US" altLang="es-ES" sz="2600" dirty="0">
                <a:solidFill>
                  <a:srgbClr val="333333"/>
                </a:solidFill>
              </a:rPr>
              <a:t> de un </a:t>
            </a:r>
            <a:r>
              <a:rPr lang="en-US" altLang="es-ES" sz="2600" b="1" dirty="0" err="1">
                <a:solidFill>
                  <a:srgbClr val="333333"/>
                </a:solidFill>
              </a:rPr>
              <a:t>sistema</a:t>
            </a:r>
            <a:r>
              <a:rPr lang="en-US" altLang="es-ES" sz="2600" b="1" dirty="0">
                <a:solidFill>
                  <a:srgbClr val="333333"/>
                </a:solidFill>
              </a:rPr>
              <a:t> real</a:t>
            </a:r>
            <a:r>
              <a:rPr lang="en-US" altLang="es-ES" sz="2600" dirty="0">
                <a:solidFill>
                  <a:srgbClr val="333333"/>
                </a:solidFill>
              </a:rPr>
              <a:t> a </a:t>
            </a:r>
            <a:r>
              <a:rPr lang="en-US" altLang="es-ES" sz="2600" dirty="0" err="1">
                <a:solidFill>
                  <a:srgbClr val="333333"/>
                </a:solidFill>
              </a:rPr>
              <a:t>partir</a:t>
            </a:r>
            <a:r>
              <a:rPr lang="en-US" altLang="es-ES" sz="2600" dirty="0">
                <a:solidFill>
                  <a:srgbClr val="333333"/>
                </a:solidFill>
              </a:rPr>
              <a:t> de la </a:t>
            </a:r>
            <a:r>
              <a:rPr lang="en-US" altLang="es-ES" sz="2600" b="1" dirty="0" err="1">
                <a:solidFill>
                  <a:srgbClr val="333333"/>
                </a:solidFill>
              </a:rPr>
              <a:t>abstracción</a:t>
            </a:r>
            <a:r>
              <a:rPr lang="en-US" altLang="es-ES" sz="2600" dirty="0">
                <a:solidFill>
                  <a:srgbClr val="333333"/>
                </a:solidFill>
              </a:rPr>
              <a:t> de las </a:t>
            </a:r>
            <a:r>
              <a:rPr lang="en-US" altLang="es-ES" sz="2600" b="1" dirty="0" err="1">
                <a:solidFill>
                  <a:srgbClr val="333333"/>
                </a:solidFill>
              </a:rPr>
              <a:t>reglas</a:t>
            </a:r>
            <a:r>
              <a:rPr lang="en-US" altLang="es-ES" sz="2600" dirty="0">
                <a:solidFill>
                  <a:srgbClr val="333333"/>
                </a:solidFill>
              </a:rPr>
              <a:t> que </a:t>
            </a:r>
            <a:r>
              <a:rPr lang="en-US" altLang="es-ES" sz="2600" dirty="0" err="1">
                <a:solidFill>
                  <a:srgbClr val="333333"/>
                </a:solidFill>
              </a:rPr>
              <a:t>definen</a:t>
            </a:r>
            <a:r>
              <a:rPr lang="en-US" altLang="es-ES" sz="2600" dirty="0">
                <a:solidFill>
                  <a:srgbClr val="333333"/>
                </a:solidFill>
              </a:rPr>
              <a:t> </a:t>
            </a:r>
            <a:r>
              <a:rPr lang="en-US" altLang="es-ES" sz="2600" dirty="0" err="1">
                <a:solidFill>
                  <a:srgbClr val="333333"/>
                </a:solidFill>
              </a:rPr>
              <a:t>su</a:t>
            </a:r>
            <a:r>
              <a:rPr lang="en-US" altLang="es-ES" sz="2600" dirty="0">
                <a:solidFill>
                  <a:srgbClr val="333333"/>
                </a:solidFill>
              </a:rPr>
              <a:t> </a:t>
            </a:r>
            <a:r>
              <a:rPr lang="en-US" altLang="es-ES" sz="2600" dirty="0" err="1">
                <a:solidFill>
                  <a:srgbClr val="333333"/>
                </a:solidFill>
              </a:rPr>
              <a:t>funcionamiento</a:t>
            </a:r>
            <a:endParaRPr lang="en-US" altLang="es-ES" sz="2600" dirty="0">
              <a:solidFill>
                <a:srgbClr val="333333"/>
              </a:solidFill>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58162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s-ES" sz="1700" dirty="0"/>
              <a:t>Posibles preguntas</a:t>
            </a:r>
          </a:p>
          <a:p>
            <a:endParaRPr lang="es-ES" sz="1700" dirty="0"/>
          </a:p>
          <a:p>
            <a:r>
              <a:rPr lang="es-ES" sz="1700" dirty="0"/>
              <a:t>¿Esto para qué vale? Para meter comportamientos simulados dentro de agentes inteligentes, los cuales pueden estar en entornos de simulación o reales (vehículos autónomos), y por tanto mejorar nuestra capacidad de estudio de tráfico o la manera en la que los coches autónomos se integran en tráfico mixto.</a:t>
            </a:r>
          </a:p>
          <a:p>
            <a:r>
              <a:rPr lang="es-ES" sz="1700" dirty="0"/>
              <a:t>¿Por qué descenso del gradiente y no genéticos?</a:t>
            </a:r>
          </a:p>
          <a:p>
            <a:pPr defTabSz="990554">
              <a:defRPr/>
            </a:pPr>
            <a:r>
              <a:rPr lang="es-ES" sz="1700" dirty="0"/>
              <a:t>¿Tiene impacto el </a:t>
            </a:r>
            <a:r>
              <a:rPr lang="es-ES" sz="1700" dirty="0" err="1"/>
              <a:t>Shaking</a:t>
            </a:r>
            <a:r>
              <a:rPr lang="es-ES" sz="1700" dirty="0"/>
              <a:t>? En las pruebas realizadas, que dieron lugar a un artículo, se compararon dos </a:t>
            </a:r>
            <a:r>
              <a:rPr lang="es-ES" sz="1700" dirty="0" err="1"/>
              <a:t>datasets</a:t>
            </a:r>
            <a:r>
              <a:rPr lang="es-ES" sz="1700" dirty="0"/>
              <a:t>, con y sin </a:t>
            </a:r>
            <a:r>
              <a:rPr lang="es-ES" sz="1700" dirty="0" err="1"/>
              <a:t>shaking</a:t>
            </a:r>
            <a:r>
              <a:rPr lang="es-ES" sz="1700" dirty="0"/>
              <a:t>, y los resultados indicaban que la capacidad de generalización de la red mejoraba sustancialmente.</a:t>
            </a:r>
          </a:p>
          <a:p>
            <a:pPr defTabSz="990554">
              <a:defRPr/>
            </a:pPr>
            <a:r>
              <a:rPr lang="es-ES" sz="1700" dirty="0"/>
              <a:t>¿Qué ventaja aporta la representación como grafo computacional? Principalmente, acelera el cómputo. Al final no se trata más que un flujo de operaciones matriciales sobre una entrada, por lo que se puede acelerar el cómputo de las soluciones con librerías destinadas a este tipo de cómputos. Ejemplos, </a:t>
            </a:r>
            <a:r>
              <a:rPr lang="es-ES" sz="1700" dirty="0" err="1"/>
              <a:t>NumPy</a:t>
            </a:r>
            <a:r>
              <a:rPr lang="es-ES" sz="1700" dirty="0"/>
              <a:t>, </a:t>
            </a:r>
            <a:r>
              <a:rPr lang="es-ES" sz="1700" dirty="0" err="1"/>
              <a:t>CuPy</a:t>
            </a:r>
            <a:r>
              <a:rPr lang="es-ES" sz="1700" dirty="0"/>
              <a:t> o </a:t>
            </a:r>
            <a:r>
              <a:rPr lang="es-ES" sz="1700" dirty="0" err="1"/>
              <a:t>Tensorflow</a:t>
            </a:r>
            <a:r>
              <a:rPr lang="es-ES" sz="1700" dirty="0"/>
              <a:t> entre otras.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62</a:t>
            </a:fld>
            <a:endParaRPr lang="en-US" dirty="0"/>
          </a:p>
        </p:txBody>
      </p:sp>
    </p:spTree>
    <p:extLst>
      <p:ext uri="{BB962C8B-B14F-4D97-AF65-F5344CB8AC3E}">
        <p14:creationId xmlns:p14="http://schemas.microsoft.com/office/powerpoint/2010/main" val="406847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6734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 Al aparecer el modelo lateral indicar que responde a la pregunta de “¿cómo y cuándo cambia el vehículo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50559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8336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vamos a pasar a describir el proceso por el que modelaremos el comportamiento real de conductores en agentes inteligentes para introducirlos dentro de un simulador.</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35606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Sumo permite la simulación a partir de un nivel micro de grandes cantidades de vehículos, proporcionando indicadores de nivel macro y permitiendo la inclusión de modelos propios. En realidad, de acceder a casi todos los parámetros de simulación, de ahí </a:t>
            </a:r>
            <a:r>
              <a:rPr lang="es-ES" dirty="0" err="1"/>
              <a:t>outrun</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457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16073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11112854" y="0"/>
            <a:ext cx="7175146" cy="13716000"/>
          </a:xfrm>
          <a:prstGeom prst="rect">
            <a:avLst/>
          </a:prstGeom>
          <a:solidFill>
            <a:schemeClr val="bg1">
              <a:lumMod val="95000"/>
            </a:schemeClr>
          </a:solidFill>
        </p:spPr>
        <p:txBody>
          <a:bodyPr>
            <a:normAutofit/>
          </a:bodyPr>
          <a:lstStyle>
            <a:lvl1pPr>
              <a:defRPr sz="3001"/>
            </a:lvl1pPr>
          </a:lstStyle>
          <a:p>
            <a:endParaRPr lang="en-US"/>
          </a:p>
        </p:txBody>
      </p:sp>
      <p:sp>
        <p:nvSpPr>
          <p:cNvPr id="6" name="Picture Placeholder 6">
            <a:extLst>
              <a:ext uri="{FF2B5EF4-FFF2-40B4-BE49-F238E27FC236}">
                <a16:creationId xmlns:a16="http://schemas.microsoft.com/office/drawing/2014/main" id="{A3395F29-B058-D143-959F-F84E82D71704}"/>
              </a:ext>
            </a:extLst>
          </p:cNvPr>
          <p:cNvSpPr>
            <a:spLocks noGrp="1"/>
          </p:cNvSpPr>
          <p:nvPr>
            <p:ph type="pic" sz="quarter" idx="14"/>
          </p:nvPr>
        </p:nvSpPr>
        <p:spPr>
          <a:xfrm>
            <a:off x="8593835" y="3495843"/>
            <a:ext cx="5038037" cy="6724308"/>
          </a:xfrm>
          <a:prstGeom prst="ellipse">
            <a:avLst/>
          </a:prstGeom>
          <a:solidFill>
            <a:schemeClr val="bg1">
              <a:lumMod val="95000"/>
            </a:schemeClr>
          </a:solidFill>
        </p:spPr>
        <p:txBody>
          <a:bodyPr>
            <a:normAutofit/>
          </a:bodyPr>
          <a:lstStyle>
            <a:lvl1pPr>
              <a:defRPr sz="1125"/>
            </a:lvl1pPr>
          </a:lstStyle>
          <a:p>
            <a:endParaRPr lang="en-US" dirty="0"/>
          </a:p>
        </p:txBody>
      </p:sp>
    </p:spTree>
    <p:extLst>
      <p:ext uri="{BB962C8B-B14F-4D97-AF65-F5344CB8AC3E}">
        <p14:creationId xmlns:p14="http://schemas.microsoft.com/office/powerpoint/2010/main" val="28760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0" y="1"/>
            <a:ext cx="18288000" cy="6267449"/>
          </a:xfrm>
          <a:prstGeom prst="rect">
            <a:avLst/>
          </a:prstGeom>
          <a:solidFill>
            <a:schemeClr val="bg1">
              <a:lumMod val="95000"/>
            </a:schemeClr>
          </a:solidFill>
        </p:spPr>
        <p:txBody>
          <a:bodyPr>
            <a:normAutofit/>
          </a:bodyPr>
          <a:lstStyle>
            <a:lvl1pPr>
              <a:defRPr sz="3001"/>
            </a:lvl1pPr>
          </a:lstStyle>
          <a:p>
            <a:endParaRPr lang="en-US"/>
          </a:p>
        </p:txBody>
      </p:sp>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2128102" y="1676401"/>
            <a:ext cx="4754594" cy="10481733"/>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1215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9018602" y="5039359"/>
            <a:ext cx="9269398" cy="8676642"/>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320908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 y="0"/>
            <a:ext cx="9143999"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31716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282133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ull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 y="0"/>
            <a:ext cx="18287999" cy="13716000"/>
          </a:xfrm>
          <a:effectLst/>
        </p:spPr>
        <p:txBody>
          <a:bodyPr>
            <a:normAutofit/>
          </a:bodyPr>
          <a:lstStyle>
            <a:lvl1pPr marL="0" indent="0">
              <a:buNone/>
              <a:defRPr sz="3151">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4751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0" y="0"/>
            <a:ext cx="9144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88699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2">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10816128" y="1745044"/>
            <a:ext cx="7471872" cy="1197095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916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0" y="8164364"/>
            <a:ext cx="18288000" cy="555163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322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20" name="Picture Placeholder 4">
            <a:extLst>
              <a:ext uri="{FF2B5EF4-FFF2-40B4-BE49-F238E27FC236}">
                <a16:creationId xmlns:a16="http://schemas.microsoft.com/office/drawing/2014/main" id="{7C224567-FD35-414B-8D11-3086881432E8}"/>
              </a:ext>
            </a:extLst>
          </p:cNvPr>
          <p:cNvSpPr>
            <a:spLocks noGrp="1"/>
          </p:cNvSpPr>
          <p:nvPr>
            <p:ph type="pic" sz="quarter" idx="14"/>
          </p:nvPr>
        </p:nvSpPr>
        <p:spPr>
          <a:xfrm>
            <a:off x="-32870" y="0"/>
            <a:ext cx="4705624"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96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99580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79519A0-C7BF-3D42-9469-37514DA8F424}"/>
              </a:ext>
            </a:extLst>
          </p:cNvPr>
          <p:cNvSpPr>
            <a:spLocks noGrp="1"/>
          </p:cNvSpPr>
          <p:nvPr>
            <p:ph type="pic" sz="quarter" idx="20"/>
          </p:nvPr>
        </p:nvSpPr>
        <p:spPr>
          <a:xfrm>
            <a:off x="0"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1" name="Picture Placeholder 4">
            <a:extLst>
              <a:ext uri="{FF2B5EF4-FFF2-40B4-BE49-F238E27FC236}">
                <a16:creationId xmlns:a16="http://schemas.microsoft.com/office/drawing/2014/main" id="{80F1F7CF-2C30-FB46-A78F-3D75534E8C11}"/>
              </a:ext>
            </a:extLst>
          </p:cNvPr>
          <p:cNvSpPr>
            <a:spLocks noGrp="1"/>
          </p:cNvSpPr>
          <p:nvPr>
            <p:ph type="pic" sz="quarter" idx="21"/>
          </p:nvPr>
        </p:nvSpPr>
        <p:spPr>
          <a:xfrm>
            <a:off x="4934951"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4934951"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760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4">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4367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95966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00270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280A6A5-767B-FA44-9AB6-7C028A407E79}"/>
              </a:ext>
            </a:extLst>
          </p:cNvPr>
          <p:cNvSpPr>
            <a:spLocks noGrp="1"/>
          </p:cNvSpPr>
          <p:nvPr>
            <p:ph type="pic" sz="quarter" idx="10"/>
          </p:nvPr>
        </p:nvSpPr>
        <p:spPr>
          <a:xfrm>
            <a:off x="1" y="5306382"/>
            <a:ext cx="18287999" cy="8409618"/>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71530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F6F55D-D948-451E-ABED-C508D307CA5D}"/>
              </a:ext>
            </a:extLst>
          </p:cNvPr>
          <p:cNvSpPr txBox="1"/>
          <p:nvPr userDrawn="1"/>
        </p:nvSpPr>
        <p:spPr>
          <a:xfrm>
            <a:off x="16449465" y="559540"/>
            <a:ext cx="1512931"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PÁGINA</a:t>
            </a:r>
            <a:r>
              <a:rPr lang="id-ID" sz="1500" b="1" i="0" dirty="0">
                <a:solidFill>
                  <a:schemeClr val="bg1">
                    <a:lumMod val="75000"/>
                  </a:schemeClr>
                </a:solidFill>
                <a:latin typeface="Montserrat" charset="0"/>
                <a:ea typeface="Montserrat" charset="0"/>
                <a:cs typeface="Montserrat" charset="0"/>
              </a:rPr>
              <a:t> </a:t>
            </a:r>
            <a:fld id="{260E2A6B-A809-4840-BF14-8648BC0BDF87}" type="slidenum">
              <a:rPr lang="id-ID" sz="1500" b="1" i="0" smtClean="0">
                <a:solidFill>
                  <a:schemeClr val="bg1">
                    <a:lumMod val="75000"/>
                  </a:schemeClr>
                </a:solidFill>
                <a:latin typeface="Montserrat" charset="0"/>
                <a:ea typeface="Montserrat" charset="0"/>
                <a:cs typeface="Montserrat" charset="0"/>
              </a:rPr>
              <a:pPr algn="ctr"/>
              <a:t>‹#›</a:t>
            </a:fld>
            <a:r>
              <a:rPr lang="id-ID" sz="1500" b="1" i="0" dirty="0">
                <a:solidFill>
                  <a:schemeClr val="bg1">
                    <a:lumMod val="75000"/>
                  </a:schemeClr>
                </a:solidFill>
                <a:latin typeface="Montserrat" charset="0"/>
                <a:ea typeface="Montserrat" charset="0"/>
                <a:cs typeface="Montserrat" charset="0"/>
              </a:rPr>
              <a:t>  </a:t>
            </a:r>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7/22/2018</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9" name="TextBox 8">
            <a:extLst>
              <a:ext uri="{FF2B5EF4-FFF2-40B4-BE49-F238E27FC236}">
                <a16:creationId xmlns:a16="http://schemas.microsoft.com/office/drawing/2014/main" id="{75049B8D-5636-430E-9731-0797EBE3219C}"/>
              </a:ext>
            </a:extLst>
          </p:cNvPr>
          <p:cNvSpPr txBox="1"/>
          <p:nvPr userDrawn="1"/>
        </p:nvSpPr>
        <p:spPr>
          <a:xfrm>
            <a:off x="325604" y="559540"/>
            <a:ext cx="8777740"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MODELADO DE CONDUCTORES CON TÉCNICAS DE INTELIGENCIA COMPUTACIONAL</a:t>
            </a:r>
            <a:endParaRPr lang="id-ID" sz="1500" b="1" i="0" dirty="0">
              <a:solidFill>
                <a:schemeClr val="bg1">
                  <a:lumMod val="75000"/>
                </a:schemeClr>
              </a:solidFill>
              <a:latin typeface="Montserrat" charset="0"/>
              <a:ea typeface="Montserrat" charset="0"/>
              <a:cs typeface="Montserrat" charset="0"/>
            </a:endParaRPr>
          </a:p>
        </p:txBody>
      </p:sp>
    </p:spTree>
    <p:extLst>
      <p:ext uri="{BB962C8B-B14F-4D97-AF65-F5344CB8AC3E}">
        <p14:creationId xmlns:p14="http://schemas.microsoft.com/office/powerpoint/2010/main" val="1078688647"/>
      </p:ext>
    </p:extLst>
  </p:cSld>
  <p:clrMap bg1="lt1" tx1="dk1" bg2="lt2" tx2="dk2" accent1="accent1" accent2="accent2" accent3="accent3" accent4="accent4" accent5="accent5" accent6="accent6" hlink="hlink" folHlink="folHlink"/>
  <p:sldLayoutIdLst>
    <p:sldLayoutId id="2147484010" r:id="rId1"/>
    <p:sldLayoutId id="2147484021" r:id="rId2"/>
    <p:sldLayoutId id="2147484025" r:id="rId3"/>
    <p:sldLayoutId id="2147484026" r:id="rId4"/>
    <p:sldLayoutId id="2147484031" r:id="rId5"/>
    <p:sldLayoutId id="2147484035" r:id="rId6"/>
    <p:sldLayoutId id="2147484060" r:id="rId7"/>
    <p:sldLayoutId id="2147484061" r:id="rId8"/>
    <p:sldLayoutId id="2147483974" r:id="rId9"/>
    <p:sldLayoutId id="2147483883" r:id="rId10"/>
    <p:sldLayoutId id="2147483884" r:id="rId11"/>
    <p:sldLayoutId id="2147483890" r:id="rId12"/>
    <p:sldLayoutId id="2147483892" r:id="rId13"/>
    <p:sldLayoutId id="2147483940" r:id="rId14"/>
    <p:sldLayoutId id="2147484092" r:id="rId15"/>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chart" Target="../charts/chart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17.png"/></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8.png"/><Relationship Id="rId1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6.png"/><Relationship Id="rId17" Type="http://schemas.openxmlformats.org/officeDocument/2006/relationships/image" Target="../media/image34.png"/><Relationship Id="rId2" Type="http://schemas.openxmlformats.org/officeDocument/2006/relationships/image" Target="../media/image18.png"/><Relationship Id="rId16"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5" Type="http://schemas.openxmlformats.org/officeDocument/2006/relationships/image" Target="../media/image32.png"/><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image" Target="../media/image29.png"/></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21.png"/><Relationship Id="rId3" Type="http://schemas.openxmlformats.org/officeDocument/2006/relationships/diagramData" Target="../diagrams/data9.xml"/><Relationship Id="rId7" Type="http://schemas.microsoft.com/office/2007/relationships/diagramDrawing" Target="../diagrams/drawing8.xml"/><Relationship Id="rId12"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7.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image" Target="../media/image192.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42.tmp"/></Relationships>
</file>

<file path=ppt/slides/_rels/slide3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5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411.png"/><Relationship Id="rId4" Type="http://schemas.openxmlformats.org/officeDocument/2006/relationships/image" Target="../media/image371.png"/></Relationships>
</file>

<file path=ppt/slides/_rels/slide4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90.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2.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55.tmp"/><Relationship Id="rId3" Type="http://schemas.openxmlformats.org/officeDocument/2006/relationships/diagramData" Target="../diagrams/data14.xml"/><Relationship Id="rId7" Type="http://schemas.microsoft.com/office/2007/relationships/diagramDrawing" Target="../diagrams/drawing11.xml"/><Relationship Id="rId12" Type="http://schemas.openxmlformats.org/officeDocument/2006/relationships/image" Target="../media/image53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14" Type="http://schemas.openxmlformats.org/officeDocument/2006/relationships/image" Target="../media/image56.tmp"/></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5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5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48116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D196E-0A48-43DE-B45A-1CAEEE7D20EA}"/>
              </a:ext>
            </a:extLst>
          </p:cNvPr>
          <p:cNvGrpSpPr/>
          <p:nvPr/>
        </p:nvGrpSpPr>
        <p:grpSpPr>
          <a:xfrm>
            <a:off x="2508069" y="4190614"/>
            <a:ext cx="13271862" cy="5334772"/>
            <a:chOff x="2508069" y="4752317"/>
            <a:chExt cx="13271862" cy="5334772"/>
          </a:xfrm>
        </p:grpSpPr>
        <p:grpSp>
          <p:nvGrpSpPr>
            <p:cNvPr id="9" name="Group 8">
              <a:extLst>
                <a:ext uri="{FF2B5EF4-FFF2-40B4-BE49-F238E27FC236}">
                  <a16:creationId xmlns:a16="http://schemas.microsoft.com/office/drawing/2014/main" id="{F693C5A8-99FE-CF42-84A0-52D03153BD9E}"/>
                </a:ext>
              </a:extLst>
            </p:cNvPr>
            <p:cNvGrpSpPr/>
            <p:nvPr/>
          </p:nvGrpSpPr>
          <p:grpSpPr>
            <a:xfrm>
              <a:off x="5525608" y="4752317"/>
              <a:ext cx="7236785" cy="5334772"/>
              <a:chOff x="7365559" y="5394811"/>
              <a:chExt cx="9646534" cy="7111199"/>
            </a:xfrm>
          </p:grpSpPr>
          <p:sp>
            <p:nvSpPr>
              <p:cNvPr id="11" name="Rectangle 10">
                <a:extLst>
                  <a:ext uri="{FF2B5EF4-FFF2-40B4-BE49-F238E27FC236}">
                    <a16:creationId xmlns:a16="http://schemas.microsoft.com/office/drawing/2014/main" id="{F63DF300-87E1-EC4A-8F75-68C89B0E94EB}"/>
                  </a:ext>
                </a:extLst>
              </p:cNvPr>
              <p:cNvSpPr/>
              <p:nvPr/>
            </p:nvSpPr>
            <p:spPr>
              <a:xfrm>
                <a:off x="7365559" y="539481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B63C8D27-87D0-9A43-8F53-D057DE1B6286}"/>
                  </a:ext>
                </a:extLst>
              </p:cNvPr>
              <p:cNvSpPr/>
              <p:nvPr/>
            </p:nvSpPr>
            <p:spPr>
              <a:xfrm>
                <a:off x="7365559" y="1246029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grpSp>
        <p:grpSp>
          <p:nvGrpSpPr>
            <p:cNvPr id="17" name="Group 16">
              <a:extLst>
                <a:ext uri="{FF2B5EF4-FFF2-40B4-BE49-F238E27FC236}">
                  <a16:creationId xmlns:a16="http://schemas.microsoft.com/office/drawing/2014/main" id="{69347654-8EEF-384F-9A39-A2EEA7CE5CD6}"/>
                </a:ext>
              </a:extLst>
            </p:cNvPr>
            <p:cNvGrpSpPr/>
            <p:nvPr/>
          </p:nvGrpSpPr>
          <p:grpSpPr>
            <a:xfrm>
              <a:off x="2508069" y="5171348"/>
              <a:ext cx="13271862" cy="4419353"/>
              <a:chOff x="3482521" y="6196277"/>
              <a:chExt cx="17691209" cy="3828362"/>
            </a:xfrm>
          </p:grpSpPr>
          <p:sp>
            <p:nvSpPr>
              <p:cNvPr id="8" name="TextBox 7">
                <a:extLst>
                  <a:ext uri="{FF2B5EF4-FFF2-40B4-BE49-F238E27FC236}">
                    <a16:creationId xmlns:a16="http://schemas.microsoft.com/office/drawing/2014/main" id="{3FBFEEA7-B710-5B44-872D-F347AF721C54}"/>
                  </a:ext>
                </a:extLst>
              </p:cNvPr>
              <p:cNvSpPr txBox="1"/>
              <p:nvPr/>
            </p:nvSpPr>
            <p:spPr>
              <a:xfrm>
                <a:off x="6061943" y="6196277"/>
                <a:ext cx="12253766" cy="1354292"/>
              </a:xfrm>
              <a:prstGeom prst="rect">
                <a:avLst/>
              </a:prstGeom>
              <a:noFill/>
            </p:spPr>
            <p:txBody>
              <a:bodyPr wrap="square" rtlCol="0">
                <a:spAutoFit/>
              </a:bodyPr>
              <a:lstStyle/>
              <a:p>
                <a:pPr algn="ctr"/>
                <a:r>
                  <a:rPr lang="en-US" sz="6002" dirty="0" err="1">
                    <a:solidFill>
                      <a:schemeClr val="tx2"/>
                    </a:solidFill>
                    <a:latin typeface="Montserrat" pitchFamily="2" charset="77"/>
                    <a:ea typeface="Lato Black" charset="0"/>
                    <a:cs typeface="Lato Black" charset="0"/>
                  </a:rPr>
                  <a:t>Objetivo</a:t>
                </a:r>
                <a:r>
                  <a:rPr lang="en-US" sz="6002" dirty="0">
                    <a:solidFill>
                      <a:schemeClr val="tx2"/>
                    </a:solidFill>
                    <a:latin typeface="Montserrat" pitchFamily="2" charset="77"/>
                    <a:ea typeface="Lato Black" charset="0"/>
                    <a:cs typeface="Lato Black" charset="0"/>
                  </a:rPr>
                  <a:t> general</a:t>
                </a:r>
              </a:p>
            </p:txBody>
          </p:sp>
          <p:sp>
            <p:nvSpPr>
              <p:cNvPr id="16" name="Rectangle 15">
                <a:extLst>
                  <a:ext uri="{FF2B5EF4-FFF2-40B4-BE49-F238E27FC236}">
                    <a16:creationId xmlns:a16="http://schemas.microsoft.com/office/drawing/2014/main" id="{57603EA6-AFBD-2D4E-80A2-40B864959EB9}"/>
                  </a:ext>
                </a:extLst>
              </p:cNvPr>
              <p:cNvSpPr/>
              <p:nvPr/>
            </p:nvSpPr>
            <p:spPr>
              <a:xfrm>
                <a:off x="3482521" y="7545089"/>
                <a:ext cx="17691209" cy="2479550"/>
              </a:xfrm>
              <a:prstGeom prst="rect">
                <a:avLst/>
              </a:prstGeom>
            </p:spPr>
            <p:txBody>
              <a:bodyPr wrap="square">
                <a:spAutoFit/>
              </a:bodyPr>
              <a:lstStyle/>
              <a:p>
                <a:pPr algn="ctr"/>
                <a:r>
                  <a:rPr lang="es-ES" dirty="0">
                    <a:solidFill>
                      <a:schemeClr val="tx2"/>
                    </a:solidFill>
                    <a:latin typeface="Montserrat" pitchFamily="2" charset="77"/>
                    <a:ea typeface="Montserrat" charset="0"/>
                    <a:cs typeface="Montserrat" charset="0"/>
                  </a:rPr>
                  <a:t>Desarrollo de una metodología que permita la </a:t>
                </a:r>
                <a:r>
                  <a:rPr lang="es-ES" b="1" dirty="0">
                    <a:solidFill>
                      <a:schemeClr val="tx2"/>
                    </a:solidFill>
                    <a:latin typeface="Montserrat" pitchFamily="2" charset="77"/>
                    <a:ea typeface="Montserrat" charset="0"/>
                    <a:cs typeface="Montserrat" charset="0"/>
                  </a:rPr>
                  <a:t>generación de modelos </a:t>
                </a:r>
                <a:r>
                  <a:rPr lang="es-ES" dirty="0">
                    <a:solidFill>
                      <a:schemeClr val="tx2"/>
                    </a:solidFill>
                    <a:latin typeface="Montserrat" pitchFamily="2" charset="77"/>
                    <a:ea typeface="Montserrat" charset="0"/>
                    <a:cs typeface="Montserrat" charset="0"/>
                  </a:rPr>
                  <a:t>de conductores humanos </a:t>
                </a:r>
                <a:r>
                  <a:rPr lang="es-ES" b="1" dirty="0">
                    <a:solidFill>
                      <a:schemeClr val="tx2"/>
                    </a:solidFill>
                    <a:latin typeface="Montserrat" pitchFamily="2" charset="77"/>
                    <a:ea typeface="Montserrat" charset="0"/>
                    <a:cs typeface="Montserrat" charset="0"/>
                  </a:rPr>
                  <a:t>a partir de</a:t>
                </a:r>
                <a:r>
                  <a:rPr lang="es-ES" dirty="0">
                    <a:solidFill>
                      <a:schemeClr val="tx2"/>
                    </a:solidFill>
                    <a:latin typeface="Montserrat" pitchFamily="2" charset="77"/>
                    <a:ea typeface="Montserrat" charset="0"/>
                    <a:cs typeface="Montserrat" charset="0"/>
                  </a:rPr>
                  <a:t> los datos extraídos de los </a:t>
                </a:r>
                <a:r>
                  <a:rPr lang="es-ES" b="1" dirty="0">
                    <a:solidFill>
                      <a:schemeClr val="tx2"/>
                    </a:solidFill>
                    <a:latin typeface="Montserrat" pitchFamily="2" charset="77"/>
                    <a:ea typeface="Montserrat" charset="0"/>
                    <a:cs typeface="Montserrat" charset="0"/>
                  </a:rPr>
                  <a:t>sensores de un vehículo</a:t>
                </a:r>
                <a:r>
                  <a:rPr lang="es-ES" dirty="0">
                    <a:solidFill>
                      <a:schemeClr val="tx2"/>
                    </a:solidFill>
                    <a:latin typeface="Montserrat" pitchFamily="2" charset="77"/>
                    <a:ea typeface="Montserrat" charset="0"/>
                    <a:cs typeface="Montserrat" charset="0"/>
                  </a:rPr>
                  <a:t>, de tal manera que puedan ser </a:t>
                </a:r>
                <a:r>
                  <a:rPr lang="es-ES" b="1" dirty="0">
                    <a:solidFill>
                      <a:schemeClr val="tx2"/>
                    </a:solidFill>
                    <a:latin typeface="Montserrat" pitchFamily="2" charset="77"/>
                    <a:ea typeface="Montserrat" charset="0"/>
                    <a:cs typeface="Montserrat" charset="0"/>
                  </a:rPr>
                  <a:t>implantables dentro de un agente inteligente</a:t>
                </a:r>
                <a:r>
                  <a:rPr lang="es-ES" dirty="0">
                    <a:solidFill>
                      <a:schemeClr val="tx2"/>
                    </a:solidFill>
                    <a:latin typeface="Montserrat" pitchFamily="2" charset="77"/>
                    <a:ea typeface="Montserrat" charset="0"/>
                    <a:cs typeface="Montserrat" charset="0"/>
                  </a:rPr>
                  <a:t>.</a:t>
                </a:r>
              </a:p>
            </p:txBody>
          </p:sp>
        </p:grpSp>
      </p:grpSp>
    </p:spTree>
    <p:extLst>
      <p:ext uri="{BB962C8B-B14F-4D97-AF65-F5344CB8AC3E}">
        <p14:creationId xmlns:p14="http://schemas.microsoft.com/office/powerpoint/2010/main" val="354496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0669163" y="3316549"/>
            <a:ext cx="341952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Justificación</a:t>
            </a:r>
          </a:p>
        </p:txBody>
      </p:sp>
      <p:sp>
        <p:nvSpPr>
          <p:cNvPr id="14" name="Rectangle 13">
            <a:extLst>
              <a:ext uri="{FF2B5EF4-FFF2-40B4-BE49-F238E27FC236}">
                <a16:creationId xmlns:a16="http://schemas.microsoft.com/office/drawing/2014/main" id="{A0D4F0FE-BD58-704E-B630-CEAAD61FC9B1}"/>
              </a:ext>
            </a:extLst>
          </p:cNvPr>
          <p:cNvSpPr/>
          <p:nvPr/>
        </p:nvSpPr>
        <p:spPr>
          <a:xfrm>
            <a:off x="10736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tx1"/>
              </a:solidFill>
              <a:latin typeface="Montserrat Light" charset="0"/>
            </a:endParaRPr>
          </a:p>
        </p:txBody>
      </p:sp>
      <p:sp>
        <p:nvSpPr>
          <p:cNvPr id="12" name="Rectangle 11">
            <a:extLst>
              <a:ext uri="{FF2B5EF4-FFF2-40B4-BE49-F238E27FC236}">
                <a16:creationId xmlns:a16="http://schemas.microsoft.com/office/drawing/2014/main" id="{560A149E-D085-47AF-A2A1-42335DED136A}"/>
              </a:ext>
            </a:extLst>
          </p:cNvPr>
          <p:cNvSpPr/>
          <p:nvPr/>
        </p:nvSpPr>
        <p:spPr>
          <a:xfrm>
            <a:off x="10602293" y="4581384"/>
            <a:ext cx="6972792" cy="1077218"/>
          </a:xfrm>
          <a:prstGeom prst="rect">
            <a:avLst/>
          </a:prstGeom>
        </p:spPr>
        <p:txBody>
          <a:bodyPr wrap="square">
            <a:spAutoFit/>
          </a:bodyPr>
          <a:lstStyle/>
          <a:p>
            <a:r>
              <a:rPr lang="es-ES" sz="3200" b="1" dirty="0">
                <a:solidFill>
                  <a:schemeClr val="accent3"/>
                </a:solidFill>
                <a:latin typeface="Montserrat" pitchFamily="2" charset="77"/>
                <a:ea typeface="Montserrat" charset="0"/>
                <a:cs typeface="Montserrat" charset="0"/>
              </a:rPr>
              <a:t>El transporte por carretera es el principal medio de transporte</a:t>
            </a:r>
            <a:r>
              <a:rPr lang="es-ES" sz="3200" dirty="0">
                <a:solidFill>
                  <a:schemeClr val="accent3"/>
                </a:solidFill>
                <a:latin typeface="Montserrat" pitchFamily="2" charset="77"/>
                <a:ea typeface="Montserrat" charset="0"/>
                <a:cs typeface="Montserrat" charset="0"/>
              </a:rPr>
              <a:t>.</a:t>
            </a:r>
          </a:p>
        </p:txBody>
      </p:sp>
      <p:sp>
        <p:nvSpPr>
          <p:cNvPr id="16" name="Subtitle 2">
            <a:extLst>
              <a:ext uri="{FF2B5EF4-FFF2-40B4-BE49-F238E27FC236}">
                <a16:creationId xmlns:a16="http://schemas.microsoft.com/office/drawing/2014/main" id="{54E08C33-7ED1-4215-902D-AA1D5AD0A081}"/>
              </a:ext>
            </a:extLst>
          </p:cNvPr>
          <p:cNvSpPr txBox="1">
            <a:spLocks/>
          </p:cNvSpPr>
          <p:nvPr/>
        </p:nvSpPr>
        <p:spPr>
          <a:xfrm>
            <a:off x="10602293" y="6207728"/>
            <a:ext cx="6758055" cy="5844216"/>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225"/>
              </a:lnSpc>
              <a:buFont typeface="Arial" panose="020B0604020202020204" pitchFamily="34" charset="0"/>
              <a:buChar char="•"/>
            </a:pPr>
            <a:r>
              <a:rPr lang="es-ES" sz="2800" dirty="0">
                <a:solidFill>
                  <a:schemeClr val="accent3"/>
                </a:solidFill>
                <a:latin typeface="Montserrat Light" charset="0"/>
                <a:ea typeface="Montserrat Light" charset="0"/>
                <a:cs typeface="Montserrat Light" charset="0"/>
              </a:rPr>
              <a:t>Simulaciones más realistas permitirían </a:t>
            </a:r>
            <a:r>
              <a:rPr lang="es-ES" sz="2800" dirty="0">
                <a:solidFill>
                  <a:schemeClr val="accent3"/>
                </a:solidFill>
                <a:latin typeface="Montserrat Bold" panose="00000800000000000000" pitchFamily="2" charset="0"/>
                <a:ea typeface="Montserrat Light" charset="0"/>
                <a:cs typeface="Montserrat Light" charset="0"/>
              </a:rPr>
              <a:t>estudiar mejor el tráfico</a:t>
            </a:r>
            <a:r>
              <a:rPr lang="es-ES" sz="2800" dirty="0">
                <a:solidFill>
                  <a:schemeClr val="accent3"/>
                </a:solidFill>
                <a:latin typeface="Montserrat Light" charset="0"/>
                <a:ea typeface="Montserrat Light" charset="0"/>
                <a:cs typeface="Montserrat Light" charset="0"/>
              </a:rPr>
              <a:t>.</a:t>
            </a:r>
          </a:p>
          <a:p>
            <a:pPr marL="457200" indent="-457200" algn="l">
              <a:lnSpc>
                <a:spcPts val="3225"/>
              </a:lnSpc>
              <a:buFont typeface="Arial" panose="020B0604020202020204" pitchFamily="34" charset="0"/>
              <a:buChar char="•"/>
            </a:pPr>
            <a:endParaRPr lang="es-ES" sz="2800" dirty="0">
              <a:solidFill>
                <a:schemeClr val="accent3"/>
              </a:solidFill>
              <a:latin typeface="Montserrat Light"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charset="0"/>
                <a:ea typeface="Montserrat Light" charset="0"/>
                <a:cs typeface="Montserrat Light" charset="0"/>
              </a:rPr>
              <a:t>Modelos más realistas permitirían </a:t>
            </a:r>
            <a:r>
              <a:rPr lang="es-ES" sz="2800" dirty="0">
                <a:solidFill>
                  <a:schemeClr val="accent3"/>
                </a:solidFill>
                <a:latin typeface="Montserrat Bold" panose="00000800000000000000" pitchFamily="2" charset="0"/>
                <a:ea typeface="Montserrat Light" charset="0"/>
                <a:cs typeface="Montserrat Light" charset="0"/>
              </a:rPr>
              <a:t>estudiar</a:t>
            </a:r>
            <a:r>
              <a:rPr lang="es-ES" sz="2800" dirty="0">
                <a:solidFill>
                  <a:schemeClr val="accent3"/>
                </a:solidFill>
                <a:latin typeface="Montserrat Light" charset="0"/>
                <a:ea typeface="Montserrat Light" charset="0"/>
                <a:cs typeface="Montserrat Light" charset="0"/>
              </a:rPr>
              <a:t> el comportamiento de </a:t>
            </a:r>
            <a:r>
              <a:rPr lang="es-ES" sz="2800" dirty="0">
                <a:solidFill>
                  <a:schemeClr val="accent3"/>
                </a:solidFill>
                <a:latin typeface="Montserrat Bold" panose="00000800000000000000" pitchFamily="2" charset="0"/>
                <a:ea typeface="Montserrat Light" charset="0"/>
                <a:cs typeface="Montserrat Light" charset="0"/>
              </a:rPr>
              <a:t>conductores reales en simulación</a:t>
            </a:r>
            <a:r>
              <a:rPr lang="es-ES" sz="2800" dirty="0">
                <a:solidFill>
                  <a:schemeClr val="accent3"/>
                </a:solidFill>
                <a:latin typeface="Montserrat Light" charset="0"/>
                <a:ea typeface="Montserrat Light" charset="0"/>
                <a:cs typeface="Montserrat Light" charset="0"/>
              </a:rPr>
              <a:t>.</a:t>
            </a:r>
          </a:p>
          <a:p>
            <a:pPr marL="457200" indent="-457200" algn="l">
              <a:lnSpc>
                <a:spcPts val="3225"/>
              </a:lnSpc>
              <a:buFont typeface="Arial" panose="020B0604020202020204" pitchFamily="34" charset="0"/>
              <a:buChar char="•"/>
            </a:pPr>
            <a:endParaRPr lang="es-ES" sz="2800" dirty="0">
              <a:solidFill>
                <a:schemeClr val="accent3"/>
              </a:solidFill>
              <a:latin typeface="Montserrat Light"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Bold" panose="00000800000000000000" pitchFamily="2" charset="0"/>
                <a:ea typeface="Montserrat Light" charset="0"/>
                <a:cs typeface="Montserrat Light" charset="0"/>
              </a:rPr>
              <a:t>Comportamientos</a:t>
            </a:r>
            <a:r>
              <a:rPr lang="es-ES" sz="2800" dirty="0">
                <a:solidFill>
                  <a:schemeClr val="accent3"/>
                </a:solidFill>
                <a:latin typeface="Montserrat Light" charset="0"/>
                <a:ea typeface="Montserrat Light" charset="0"/>
                <a:cs typeface="Montserrat Light" charset="0"/>
              </a:rPr>
              <a:t> más humanos en </a:t>
            </a:r>
            <a:r>
              <a:rPr lang="es-ES" sz="2800" dirty="0">
                <a:solidFill>
                  <a:schemeClr val="accent3"/>
                </a:solidFill>
                <a:latin typeface="Montserrat Bold" panose="00000800000000000000" pitchFamily="2" charset="0"/>
                <a:ea typeface="Montserrat Light" charset="0"/>
                <a:cs typeface="Montserrat Light" charset="0"/>
              </a:rPr>
              <a:t>vehículos autónomos</a:t>
            </a:r>
            <a:r>
              <a:rPr lang="es-ES" sz="2800" dirty="0">
                <a:solidFill>
                  <a:schemeClr val="accent3"/>
                </a:solidFill>
                <a:latin typeface="Montserrat Light" charset="0"/>
                <a:ea typeface="Montserrat Light" charset="0"/>
                <a:cs typeface="Montserrat Light" charset="0"/>
              </a:rPr>
              <a:t> facilitarían el periodo de </a:t>
            </a:r>
            <a:r>
              <a:rPr lang="es-ES" sz="2800" dirty="0">
                <a:solidFill>
                  <a:schemeClr val="accent3"/>
                </a:solidFill>
                <a:latin typeface="Montserrat Bold" panose="00000800000000000000" pitchFamily="2" charset="0"/>
                <a:ea typeface="Montserrat Light" charset="0"/>
                <a:cs typeface="Montserrat Light" charset="0"/>
              </a:rPr>
              <a:t>coexistencia</a:t>
            </a:r>
            <a:r>
              <a:rPr lang="es-ES" sz="2800" dirty="0">
                <a:solidFill>
                  <a:schemeClr val="accent3"/>
                </a:solidFill>
                <a:latin typeface="Montserrat Light" charset="0"/>
                <a:ea typeface="Montserrat Light" charset="0"/>
                <a:cs typeface="Montserrat Light" charset="0"/>
              </a:rPr>
              <a:t>.</a:t>
            </a:r>
          </a:p>
        </p:txBody>
      </p:sp>
      <p:pic>
        <p:nvPicPr>
          <p:cNvPr id="8" name="Picture Placeholder 7" descr="A view of a city street filled with lots of traffic&#10;&#10;Description generated with very high confidence">
            <a:extLst>
              <a:ext uri="{FF2B5EF4-FFF2-40B4-BE49-F238E27FC236}">
                <a16:creationId xmlns:a16="http://schemas.microsoft.com/office/drawing/2014/main" id="{207809A4-A708-40F1-879E-59380C67D27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7886" r="27886"/>
          <a:stretch>
            <a:fillRect/>
          </a:stretch>
        </p:blipFill>
        <p:spPr/>
      </p:pic>
    </p:spTree>
    <p:extLst>
      <p:ext uri="{BB962C8B-B14F-4D97-AF65-F5344CB8AC3E}">
        <p14:creationId xmlns:p14="http://schemas.microsoft.com/office/powerpoint/2010/main" val="72820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Metodología</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416512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782EBF3-2AA1-45F3-B0BF-0A0334C2E312}"/>
              </a:ext>
            </a:extLst>
          </p:cNvPr>
          <p:cNvSpPr/>
          <p:nvPr/>
        </p:nvSpPr>
        <p:spPr>
          <a:xfrm>
            <a:off x="6480313" y="5201579"/>
            <a:ext cx="4903304" cy="6995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ES" dirty="0">
                <a:solidFill>
                  <a:schemeClr val="tx2"/>
                </a:solidFill>
                <a:latin typeface="Montserrat" panose="00000500000000000000" pitchFamily="2" charset="0"/>
              </a:rPr>
              <a:t>Modelo</a:t>
            </a: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477782"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 a desarrollar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Bold" panose="00000800000000000000" pitchFamily="2" charset="0"/>
                <a:ea typeface="Montserrat Light" charset="0"/>
                <a:cs typeface="Montserrat Light" charset="0"/>
              </a:rPr>
              <a:t>Modelo que replique </a:t>
            </a:r>
            <a:r>
              <a:rPr lang="es-ES" sz="2101" dirty="0">
                <a:solidFill>
                  <a:schemeClr val="tx1"/>
                </a:solidFill>
                <a:latin typeface="Montserrat Light" charset="0"/>
                <a:ea typeface="Montserrat Light" charset="0"/>
                <a:cs typeface="Montserrat Light" charset="0"/>
              </a:rPr>
              <a:t>los comportamientos </a:t>
            </a:r>
            <a:r>
              <a:rPr lang="es-ES" sz="2101" dirty="0">
                <a:solidFill>
                  <a:schemeClr val="tx1"/>
                </a:solidFill>
                <a:latin typeface="Montserrat Bold" panose="00000800000000000000" pitchFamily="2" charset="0"/>
                <a:ea typeface="Montserrat Light" charset="0"/>
                <a:cs typeface="Montserrat Light" charset="0"/>
              </a:rPr>
              <a:t>longitudinal</a:t>
            </a:r>
            <a:r>
              <a:rPr lang="es-ES" sz="2101" dirty="0">
                <a:solidFill>
                  <a:schemeClr val="tx1"/>
                </a:solidFill>
                <a:latin typeface="Montserrat Light" charset="0"/>
                <a:ea typeface="Montserrat Light" charset="0"/>
                <a:cs typeface="Montserrat Light" charset="0"/>
              </a:rPr>
              <a:t> y </a:t>
            </a:r>
            <a:r>
              <a:rPr lang="es-ES" sz="2101" dirty="0">
                <a:solidFill>
                  <a:schemeClr val="tx1"/>
                </a:solidFill>
                <a:latin typeface="Montserrat Bold" panose="00000800000000000000" pitchFamily="2" charset="0"/>
                <a:ea typeface="Montserrat Light" charset="0"/>
                <a:cs typeface="Montserrat Light" charset="0"/>
              </a:rPr>
              <a:t>lateral</a:t>
            </a:r>
            <a:r>
              <a:rPr lang="es-ES" sz="2101" dirty="0">
                <a:solidFill>
                  <a:schemeClr val="tx1"/>
                </a:solidFill>
                <a:latin typeface="Montserrat Light" charset="0"/>
                <a:ea typeface="Montserrat Light" charset="0"/>
                <a:cs typeface="Montserrat Light" charset="0"/>
              </a:rPr>
              <a:t> de conductores </a:t>
            </a:r>
            <a:r>
              <a:rPr lang="es-ES" sz="2101" dirty="0">
                <a:solidFill>
                  <a:schemeClr val="tx1"/>
                </a:solidFill>
                <a:latin typeface="Montserrat Bold" panose="00000800000000000000" pitchFamily="2" charset="0"/>
                <a:ea typeface="Montserrat Light" charset="0"/>
                <a:cs typeface="Montserrat Light" charset="0"/>
              </a:rPr>
              <a:t>a partir</a:t>
            </a:r>
            <a:r>
              <a:rPr lang="es-ES" sz="2101" dirty="0">
                <a:solidFill>
                  <a:schemeClr val="tx1"/>
                </a:solidFill>
                <a:latin typeface="Montserrat Light" charset="0"/>
                <a:ea typeface="Montserrat Light" charset="0"/>
                <a:cs typeface="Montserrat Light" charset="0"/>
              </a:rPr>
              <a:t> de sus </a:t>
            </a:r>
            <a:r>
              <a:rPr lang="es-ES" sz="2101" dirty="0">
                <a:solidFill>
                  <a:schemeClr val="tx1"/>
                </a:solidFill>
                <a:latin typeface="Montserrat Bold" panose="00000800000000000000" pitchFamily="2" charset="0"/>
                <a:ea typeface="Montserrat Light" charset="0"/>
                <a:cs typeface="Montserrat Light" charset="0"/>
              </a:rPr>
              <a:t>datos reales</a:t>
            </a:r>
            <a:r>
              <a:rPr lang="es-ES" sz="2101" dirty="0">
                <a:solidFill>
                  <a:schemeClr val="tx1"/>
                </a:solidFill>
                <a:latin typeface="Montserrat Light" charset="0"/>
                <a:ea typeface="Montserrat Light" charset="0"/>
                <a:cs typeface="Montserrat Light" charset="0"/>
              </a:rPr>
              <a:t> durante la conducción para encapsularlos dentro de un agente inteligente que responda como ellos.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Rectangle 13">
            <a:extLst>
              <a:ext uri="{FF2B5EF4-FFF2-40B4-BE49-F238E27FC236}">
                <a16:creationId xmlns:a16="http://schemas.microsoft.com/office/drawing/2014/main" id="{39C3D049-BFC1-44AA-B63A-5475927F19F8}"/>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16" name="Rectangle 15">
            <a:extLst>
              <a:ext uri="{FF2B5EF4-FFF2-40B4-BE49-F238E27FC236}">
                <a16:creationId xmlns:a16="http://schemas.microsoft.com/office/drawing/2014/main" id="{22AF4479-1EDA-4396-89B9-DF79E90B561C}"/>
              </a:ext>
            </a:extLst>
          </p:cNvPr>
          <p:cNvSpPr/>
          <p:nvPr/>
        </p:nvSpPr>
        <p:spPr>
          <a:xfrm>
            <a:off x="11579138" y="6573600"/>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Aceleración</a:t>
            </a:r>
          </a:p>
        </p:txBody>
      </p:sp>
      <p:sp>
        <p:nvSpPr>
          <p:cNvPr id="18" name="Rectangle 17">
            <a:extLst>
              <a:ext uri="{FF2B5EF4-FFF2-40B4-BE49-F238E27FC236}">
                <a16:creationId xmlns:a16="http://schemas.microsoft.com/office/drawing/2014/main" id="{D5A49D2F-B9D5-45F5-93AF-2D7D5B4A9C54}"/>
              </a:ext>
            </a:extLst>
          </p:cNvPr>
          <p:cNvSpPr/>
          <p:nvPr/>
        </p:nvSpPr>
        <p:spPr>
          <a:xfrm>
            <a:off x="11579138" y="806310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izquierda</a:t>
            </a:r>
          </a:p>
        </p:txBody>
      </p:sp>
      <p:sp>
        <p:nvSpPr>
          <p:cNvPr id="19" name="Rectangle 18">
            <a:extLst>
              <a:ext uri="{FF2B5EF4-FFF2-40B4-BE49-F238E27FC236}">
                <a16:creationId xmlns:a16="http://schemas.microsoft.com/office/drawing/2014/main" id="{60D3166D-2BAC-4478-8271-EBA033F2131A}"/>
              </a:ext>
            </a:extLst>
          </p:cNvPr>
          <p:cNvSpPr/>
          <p:nvPr/>
        </p:nvSpPr>
        <p:spPr>
          <a:xfrm>
            <a:off x="11579138" y="9122400"/>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Sin cambio</a:t>
            </a:r>
          </a:p>
        </p:txBody>
      </p:sp>
      <p:sp>
        <p:nvSpPr>
          <p:cNvPr id="21" name="Rectangle 20">
            <a:extLst>
              <a:ext uri="{FF2B5EF4-FFF2-40B4-BE49-F238E27FC236}">
                <a16:creationId xmlns:a16="http://schemas.microsoft.com/office/drawing/2014/main" id="{B20EB9C1-CB8E-4D97-9EC5-01468F07F3C6}"/>
              </a:ext>
            </a:extLst>
          </p:cNvPr>
          <p:cNvSpPr/>
          <p:nvPr/>
        </p:nvSpPr>
        <p:spPr>
          <a:xfrm>
            <a:off x="11579138" y="1019501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derecha</a:t>
            </a:r>
          </a:p>
        </p:txBody>
      </p:sp>
      <p:sp>
        <p:nvSpPr>
          <p:cNvPr id="4" name="Rectangle 3">
            <a:extLst>
              <a:ext uri="{FF2B5EF4-FFF2-40B4-BE49-F238E27FC236}">
                <a16:creationId xmlns:a16="http://schemas.microsoft.com/office/drawing/2014/main" id="{0B949B27-8E0E-4FE3-B43F-C001B4180F80}"/>
              </a:ext>
            </a:extLst>
          </p:cNvPr>
          <p:cNvSpPr/>
          <p:nvPr/>
        </p:nvSpPr>
        <p:spPr>
          <a:xfrm>
            <a:off x="7228035" y="6170549"/>
            <a:ext cx="3434370" cy="1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 longitudinal</a:t>
            </a:r>
          </a:p>
        </p:txBody>
      </p:sp>
      <p:sp>
        <p:nvSpPr>
          <p:cNvPr id="22" name="Rectangle 21">
            <a:extLst>
              <a:ext uri="{FF2B5EF4-FFF2-40B4-BE49-F238E27FC236}">
                <a16:creationId xmlns:a16="http://schemas.microsoft.com/office/drawing/2014/main" id="{BEDEA2CC-69F7-465C-95EF-E0A91F311662}"/>
              </a:ext>
            </a:extLst>
          </p:cNvPr>
          <p:cNvSpPr/>
          <p:nvPr/>
        </p:nvSpPr>
        <p:spPr>
          <a:xfrm>
            <a:off x="7228035" y="8063101"/>
            <a:ext cx="3434370" cy="28476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a:t>
            </a:r>
          </a:p>
          <a:p>
            <a:pPr algn="ctr"/>
            <a:r>
              <a:rPr lang="es-ES" sz="2800" dirty="0">
                <a:latin typeface="Montserrat" panose="00000500000000000000" pitchFamily="2" charset="0"/>
              </a:rPr>
              <a:t>lateral</a:t>
            </a:r>
          </a:p>
        </p:txBody>
      </p:sp>
      <p:cxnSp>
        <p:nvCxnSpPr>
          <p:cNvPr id="6" name="Connector: Elbow 5">
            <a:extLst>
              <a:ext uri="{FF2B5EF4-FFF2-40B4-BE49-F238E27FC236}">
                <a16:creationId xmlns:a16="http://schemas.microsoft.com/office/drawing/2014/main" id="{337AC790-9A82-4B91-81B3-90E96F87A2DC}"/>
              </a:ext>
            </a:extLst>
          </p:cNvPr>
          <p:cNvCxnSpPr>
            <a:cxnSpLocks/>
            <a:stCxn id="22" idx="3"/>
            <a:endCxn id="18" idx="1"/>
          </p:cNvCxnSpPr>
          <p:nvPr/>
        </p:nvCxnSpPr>
        <p:spPr>
          <a:xfrm flipV="1">
            <a:off x="10662405" y="8420956"/>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0" name="Connector: Elbow 9">
            <a:extLst>
              <a:ext uri="{FF2B5EF4-FFF2-40B4-BE49-F238E27FC236}">
                <a16:creationId xmlns:a16="http://schemas.microsoft.com/office/drawing/2014/main" id="{010B1E85-BF49-4A4E-A1BC-DC1A068E4BA3}"/>
              </a:ext>
            </a:extLst>
          </p:cNvPr>
          <p:cNvCxnSpPr>
            <a:cxnSpLocks/>
            <a:stCxn id="22" idx="3"/>
            <a:endCxn id="21" idx="1"/>
          </p:cNvCxnSpPr>
          <p:nvPr/>
        </p:nvCxnSpPr>
        <p:spPr>
          <a:xfrm>
            <a:off x="10662405" y="9486911"/>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2" name="Connector: Elbow 11">
            <a:extLst>
              <a:ext uri="{FF2B5EF4-FFF2-40B4-BE49-F238E27FC236}">
                <a16:creationId xmlns:a16="http://schemas.microsoft.com/office/drawing/2014/main" id="{AF42541C-FB47-45D6-9D47-009613DDCD5C}"/>
              </a:ext>
            </a:extLst>
          </p:cNvPr>
          <p:cNvCxnSpPr>
            <a:stCxn id="4" idx="3"/>
            <a:endCxn id="16" idx="1"/>
          </p:cNvCxnSpPr>
          <p:nvPr/>
        </p:nvCxnSpPr>
        <p:spPr>
          <a:xfrm flipV="1">
            <a:off x="10662405" y="6931455"/>
            <a:ext cx="916733" cy="1222"/>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28" name="Connector: Elbow 27">
            <a:extLst>
              <a:ext uri="{FF2B5EF4-FFF2-40B4-BE49-F238E27FC236}">
                <a16:creationId xmlns:a16="http://schemas.microsoft.com/office/drawing/2014/main" id="{F552DC2D-B75B-4FC7-9CF0-E1F78045E7E1}"/>
              </a:ext>
            </a:extLst>
          </p:cNvPr>
          <p:cNvCxnSpPr>
            <a:stCxn id="14" idx="0"/>
            <a:endCxn id="22" idx="1"/>
          </p:cNvCxnSpPr>
          <p:nvPr/>
        </p:nvCxnSpPr>
        <p:spPr>
          <a:xfrm>
            <a:off x="5870414" y="8699208"/>
            <a:ext cx="1357621" cy="787703"/>
          </a:xfrm>
          <a:prstGeom prst="bentConnector5">
            <a:avLst>
              <a:gd name="adj1" fmla="val 16838"/>
              <a:gd name="adj2" fmla="val 218"/>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33" name="Connector: Elbow 32">
            <a:extLst>
              <a:ext uri="{FF2B5EF4-FFF2-40B4-BE49-F238E27FC236}">
                <a16:creationId xmlns:a16="http://schemas.microsoft.com/office/drawing/2014/main" id="{C479F6A0-F405-41E5-B725-E17C32BC15C0}"/>
              </a:ext>
            </a:extLst>
          </p:cNvPr>
          <p:cNvCxnSpPr>
            <a:stCxn id="14" idx="0"/>
            <a:endCxn id="4" idx="1"/>
          </p:cNvCxnSpPr>
          <p:nvPr/>
        </p:nvCxnSpPr>
        <p:spPr>
          <a:xfrm flipV="1">
            <a:off x="5870414" y="6932677"/>
            <a:ext cx="1357621" cy="1766531"/>
          </a:xfrm>
          <a:prstGeom prst="bentConnector5">
            <a:avLst>
              <a:gd name="adj1" fmla="val 16838"/>
              <a:gd name="adj2" fmla="val 327"/>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9D0B15E6-5F9A-4697-B05E-70E8E5F6C731}"/>
              </a:ext>
            </a:extLst>
          </p:cNvPr>
          <p:cNvCxnSpPr>
            <a:stCxn id="22" idx="3"/>
            <a:endCxn id="19" idx="1"/>
          </p:cNvCxnSpPr>
          <p:nvPr/>
        </p:nvCxnSpPr>
        <p:spPr>
          <a:xfrm flipV="1">
            <a:off x="10662405" y="9480255"/>
            <a:ext cx="916733" cy="66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02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FDBCE72-9B79-4231-8827-FC3F8D3B107C}"/>
              </a:ext>
            </a:extLst>
          </p:cNvPr>
          <p:cNvSpPr/>
          <p:nvPr/>
        </p:nvSpPr>
        <p:spPr>
          <a:xfrm>
            <a:off x="1521845" y="6109322"/>
            <a:ext cx="6775189" cy="506232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51E8BF23-DC0F-444A-8503-DF1B56A8FBEA}"/>
              </a:ext>
            </a:extLst>
          </p:cNvPr>
          <p:cNvSpPr/>
          <p:nvPr/>
        </p:nvSpPr>
        <p:spPr>
          <a:xfrm>
            <a:off x="9990964" y="6109323"/>
            <a:ext cx="6775189" cy="506232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Tecnologías a utilizar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Tanto para el modelo longitudinal como para el lateral se compararán dos tecnologías para medir su desempeño. La mejor de cada una será elegida como candidata para ese componente del modelo global de conductor.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74" name="Subtitle 2">
            <a:extLst>
              <a:ext uri="{FF2B5EF4-FFF2-40B4-BE49-F238E27FC236}">
                <a16:creationId xmlns:a16="http://schemas.microsoft.com/office/drawing/2014/main" id="{AF02763E-A0E9-E441-82E1-E0046A6062F0}"/>
              </a:ext>
            </a:extLst>
          </p:cNvPr>
          <p:cNvSpPr txBox="1">
            <a:spLocks/>
          </p:cNvSpPr>
          <p:nvPr/>
        </p:nvSpPr>
        <p:spPr>
          <a:xfrm>
            <a:off x="1521846" y="9206732"/>
            <a:ext cx="4774024"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tx1"/>
                </a:solidFill>
                <a:latin typeface="Montserrat Light" charset="0"/>
                <a:ea typeface="Montserrat Light" charset="0"/>
                <a:cs typeface="Montserrat Light" charset="0"/>
              </a:rPr>
              <a:t>Permiten modelar el comportamiento procedimental del razonamiento humano.</a:t>
            </a:r>
          </a:p>
        </p:txBody>
      </p:sp>
      <p:sp>
        <p:nvSpPr>
          <p:cNvPr id="75" name="Rectangle 74">
            <a:extLst>
              <a:ext uri="{FF2B5EF4-FFF2-40B4-BE49-F238E27FC236}">
                <a16:creationId xmlns:a16="http://schemas.microsoft.com/office/drawing/2014/main" id="{463FC31C-A4C9-F04A-92B6-D3C41FB831BB}"/>
              </a:ext>
            </a:extLst>
          </p:cNvPr>
          <p:cNvSpPr/>
          <p:nvPr/>
        </p:nvSpPr>
        <p:spPr>
          <a:xfrm>
            <a:off x="1594054" y="8721857"/>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Controladores borrosos</a:t>
            </a:r>
          </a:p>
        </p:txBody>
      </p:sp>
      <p:sp>
        <p:nvSpPr>
          <p:cNvPr id="76" name="Subtitle 2">
            <a:extLst>
              <a:ext uri="{FF2B5EF4-FFF2-40B4-BE49-F238E27FC236}">
                <a16:creationId xmlns:a16="http://schemas.microsoft.com/office/drawing/2014/main" id="{821713DD-A1D4-4545-923C-896881051DC2}"/>
              </a:ext>
            </a:extLst>
          </p:cNvPr>
          <p:cNvSpPr txBox="1">
            <a:spLocks/>
          </p:cNvSpPr>
          <p:nvPr/>
        </p:nvSpPr>
        <p:spPr>
          <a:xfrm>
            <a:off x="1521845" y="7119038"/>
            <a:ext cx="4774025"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tx1"/>
                </a:solidFill>
                <a:latin typeface="Montserrat Light" charset="0"/>
                <a:ea typeface="Montserrat Light" charset="0"/>
                <a:cs typeface="Montserrat Light" charset="0"/>
              </a:rPr>
              <a:t>Solución clásica para problemas de regresión.</a:t>
            </a:r>
          </a:p>
        </p:txBody>
      </p:sp>
      <p:sp>
        <p:nvSpPr>
          <p:cNvPr id="77" name="Rectangle 76">
            <a:extLst>
              <a:ext uri="{FF2B5EF4-FFF2-40B4-BE49-F238E27FC236}">
                <a16:creationId xmlns:a16="http://schemas.microsoft.com/office/drawing/2014/main" id="{9FF4159E-8F9A-B245-8114-35CD2404793B}"/>
              </a:ext>
            </a:extLst>
          </p:cNvPr>
          <p:cNvSpPr/>
          <p:nvPr/>
        </p:nvSpPr>
        <p:spPr>
          <a:xfrm>
            <a:off x="1594054" y="6634164"/>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Perceptrones multicapa</a:t>
            </a:r>
          </a:p>
        </p:txBody>
      </p:sp>
      <p:sp>
        <p:nvSpPr>
          <p:cNvPr id="78" name="Subtitle 2">
            <a:extLst>
              <a:ext uri="{FF2B5EF4-FFF2-40B4-BE49-F238E27FC236}">
                <a16:creationId xmlns:a16="http://schemas.microsoft.com/office/drawing/2014/main" id="{234AF7D2-2FFE-FB43-BA66-74DEC28DACFD}"/>
              </a:ext>
            </a:extLst>
          </p:cNvPr>
          <p:cNvSpPr txBox="1">
            <a:spLocks/>
          </p:cNvSpPr>
          <p:nvPr/>
        </p:nvSpPr>
        <p:spPr>
          <a:xfrm>
            <a:off x="12107120" y="9206732"/>
            <a:ext cx="4609882"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tx1"/>
                </a:solidFill>
                <a:latin typeface="Montserrat Light" charset="0"/>
                <a:ea typeface="Montserrat Light" charset="0"/>
                <a:cs typeface="Montserrat Light" charset="0"/>
              </a:rPr>
              <a:t>Son capaces de reconocer patrones relacionados espacialmente en los datos.</a:t>
            </a:r>
          </a:p>
        </p:txBody>
      </p:sp>
      <p:sp>
        <p:nvSpPr>
          <p:cNvPr id="79" name="Rectangle 78">
            <a:extLst>
              <a:ext uri="{FF2B5EF4-FFF2-40B4-BE49-F238E27FC236}">
                <a16:creationId xmlns:a16="http://schemas.microsoft.com/office/drawing/2014/main" id="{836F1011-B822-254D-BEC6-83DB72F7739D}"/>
              </a:ext>
            </a:extLst>
          </p:cNvPr>
          <p:cNvSpPr/>
          <p:nvPr/>
        </p:nvSpPr>
        <p:spPr>
          <a:xfrm>
            <a:off x="12107120" y="8721857"/>
            <a:ext cx="4507654"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Redes de Convolución</a:t>
            </a:r>
          </a:p>
        </p:txBody>
      </p:sp>
      <p:sp>
        <p:nvSpPr>
          <p:cNvPr id="80" name="Subtitle 2">
            <a:extLst>
              <a:ext uri="{FF2B5EF4-FFF2-40B4-BE49-F238E27FC236}">
                <a16:creationId xmlns:a16="http://schemas.microsoft.com/office/drawing/2014/main" id="{9D8C623C-CAF6-1946-B800-38F2038C9305}"/>
              </a:ext>
            </a:extLst>
          </p:cNvPr>
          <p:cNvSpPr txBox="1">
            <a:spLocks/>
          </p:cNvSpPr>
          <p:nvPr/>
        </p:nvSpPr>
        <p:spPr>
          <a:xfrm>
            <a:off x="12107120" y="7119038"/>
            <a:ext cx="4609882"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tx1"/>
                </a:solidFill>
                <a:latin typeface="Montserrat Light" charset="0"/>
                <a:ea typeface="Montserrat Light" charset="0"/>
                <a:cs typeface="Montserrat Light" charset="0"/>
              </a:rPr>
              <a:t>Solución clásica para problemas de clasificación.</a:t>
            </a:r>
          </a:p>
        </p:txBody>
      </p:sp>
      <p:sp>
        <p:nvSpPr>
          <p:cNvPr id="81" name="Rectangle 80">
            <a:extLst>
              <a:ext uri="{FF2B5EF4-FFF2-40B4-BE49-F238E27FC236}">
                <a16:creationId xmlns:a16="http://schemas.microsoft.com/office/drawing/2014/main" id="{40BC477A-B3EC-DA43-9945-4F0A9EB8545E}"/>
              </a:ext>
            </a:extLst>
          </p:cNvPr>
          <p:cNvSpPr/>
          <p:nvPr/>
        </p:nvSpPr>
        <p:spPr>
          <a:xfrm>
            <a:off x="12225529" y="6634164"/>
            <a:ext cx="4389246"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Perceptrones multicapa</a:t>
            </a:r>
          </a:p>
        </p:txBody>
      </p:sp>
      <p:sp>
        <p:nvSpPr>
          <p:cNvPr id="2" name="Rectangle 1">
            <a:extLst>
              <a:ext uri="{FF2B5EF4-FFF2-40B4-BE49-F238E27FC236}">
                <a16:creationId xmlns:a16="http://schemas.microsoft.com/office/drawing/2014/main" id="{A5532601-5153-4B80-A149-07461ABC4560}"/>
              </a:ext>
            </a:extLst>
          </p:cNvPr>
          <p:cNvSpPr/>
          <p:nvPr/>
        </p:nvSpPr>
        <p:spPr>
          <a:xfrm rot="5400000">
            <a:off x="7917002" y="8183291"/>
            <a:ext cx="506232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Montserrat" panose="00000500000000000000" pitchFamily="2" charset="0"/>
              </a:rPr>
              <a:t>Modelo lateral</a:t>
            </a:r>
          </a:p>
        </p:txBody>
      </p:sp>
      <p:sp>
        <p:nvSpPr>
          <p:cNvPr id="49" name="Rectangle 48">
            <a:extLst>
              <a:ext uri="{FF2B5EF4-FFF2-40B4-BE49-F238E27FC236}">
                <a16:creationId xmlns:a16="http://schemas.microsoft.com/office/drawing/2014/main" id="{698113EC-361C-477A-9E27-50DFABA1C4A4}"/>
              </a:ext>
            </a:extLst>
          </p:cNvPr>
          <p:cNvSpPr/>
          <p:nvPr/>
        </p:nvSpPr>
        <p:spPr>
          <a:xfrm rot="5400000">
            <a:off x="5308672" y="8183288"/>
            <a:ext cx="50623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Montserrat" panose="00000500000000000000" pitchFamily="2" charset="0"/>
              </a:rPr>
              <a:t>Modelo longitudinal</a:t>
            </a:r>
          </a:p>
        </p:txBody>
      </p:sp>
    </p:spTree>
    <p:extLst>
      <p:ext uri="{BB962C8B-B14F-4D97-AF65-F5344CB8AC3E}">
        <p14:creationId xmlns:p14="http://schemas.microsoft.com/office/powerpoint/2010/main" val="89469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8461410" cy="715709"/>
          </a:xfrm>
          <a:prstGeom prst="rect">
            <a:avLst/>
          </a:prstGeom>
          <a:noFill/>
          <a:ln>
            <a:noFill/>
          </a:ln>
        </p:spPr>
        <p:txBody>
          <a:bodyPr wrap="square" rtlCol="0">
            <a:spAutoFit/>
          </a:bodyPr>
          <a:lstStyle/>
          <a:p>
            <a:r>
              <a:rPr lang="es-ES" sz="4051">
                <a:solidFill>
                  <a:schemeClr val="tx2"/>
                </a:solidFill>
                <a:latin typeface="Montserrat" pitchFamily="2" charset="77"/>
                <a:ea typeface="Lato Black" charset="0"/>
                <a:cs typeface="Lato Black" charset="0"/>
              </a:rPr>
              <a:t>Selección de simulador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8" name="Subtitle 2">
            <a:extLst>
              <a:ext uri="{FF2B5EF4-FFF2-40B4-BE49-F238E27FC236}">
                <a16:creationId xmlns:a16="http://schemas.microsoft.com/office/drawing/2014/main" id="{678429B0-CB77-5848-BC50-B3F7EF020F31}"/>
              </a:ext>
            </a:extLst>
          </p:cNvPr>
          <p:cNvSpPr txBox="1">
            <a:spLocks/>
          </p:cNvSpPr>
          <p:nvPr/>
        </p:nvSpPr>
        <p:spPr>
          <a:xfrm>
            <a:off x="1472838" y="4269194"/>
            <a:ext cx="8513735" cy="313052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225"/>
              </a:lnSpc>
              <a:buFont typeface="Arial" panose="020B0604020202020204" pitchFamily="34" charset="0"/>
              <a:buChar char="•"/>
            </a:pPr>
            <a:r>
              <a:rPr lang="es-ES" sz="2101" dirty="0">
                <a:solidFill>
                  <a:schemeClr val="tx1"/>
                </a:solidFill>
                <a:latin typeface="Montserrat Light" charset="0"/>
                <a:ea typeface="Montserrat Light" charset="0"/>
                <a:cs typeface="Montserrat Light" charset="0"/>
              </a:rPr>
              <a:t>Seleccionado entorno de simulación de tráfico SUMO, desarrollado por el Instituto de Sistemas de Transporte en el Centro Aeroespacial Alemán.</a:t>
            </a:r>
          </a:p>
          <a:p>
            <a:pPr marL="342900" indent="-342900" algn="l">
              <a:lnSpc>
                <a:spcPts val="3225"/>
              </a:lnSpc>
              <a:buFont typeface="Arial" panose="020B0604020202020204" pitchFamily="34" charset="0"/>
              <a:buChar char="•"/>
            </a:pPr>
            <a:r>
              <a:rPr lang="es-ES" sz="2101" dirty="0">
                <a:solidFill>
                  <a:schemeClr val="tx1"/>
                </a:solidFill>
                <a:latin typeface="Montserrat Light" charset="0"/>
                <a:ea typeface="Montserrat Light" charset="0"/>
                <a:cs typeface="Montserrat Light" charset="0"/>
              </a:rPr>
              <a:t>Muchas ventajas de cara a la simulación y la extensibilidad mediante </a:t>
            </a:r>
            <a:r>
              <a:rPr lang="es-ES" sz="2101" dirty="0" err="1">
                <a:solidFill>
                  <a:schemeClr val="tx1"/>
                </a:solidFill>
                <a:latin typeface="Montserrat Light" charset="0"/>
                <a:ea typeface="Montserrat Light" charset="0"/>
                <a:cs typeface="Montserrat Light" charset="0"/>
              </a:rPr>
              <a:t>APIs</a:t>
            </a:r>
            <a:r>
              <a:rPr lang="es-ES" sz="2101" dirty="0">
                <a:solidFill>
                  <a:schemeClr val="tx1"/>
                </a:solidFill>
                <a:latin typeface="Montserrat Light" charset="0"/>
                <a:ea typeface="Montserrat Light" charset="0"/>
                <a:cs typeface="Montserrat Light" charset="0"/>
              </a:rPr>
              <a:t>.</a:t>
            </a:r>
          </a:p>
          <a:p>
            <a:pPr marL="342900" indent="-342900" algn="l">
              <a:lnSpc>
                <a:spcPts val="3225"/>
              </a:lnSpc>
              <a:buFont typeface="Arial" panose="020B0604020202020204" pitchFamily="34" charset="0"/>
              <a:buChar char="•"/>
            </a:pPr>
            <a:r>
              <a:rPr lang="es-ES" sz="2101" dirty="0">
                <a:solidFill>
                  <a:schemeClr val="tx1"/>
                </a:solidFill>
                <a:latin typeface="Montserrat Light" charset="0"/>
                <a:ea typeface="Montserrat Light" charset="0"/>
                <a:cs typeface="Montserrat Light" charset="0"/>
              </a:rPr>
              <a:t>Restricciones en materia espacial, manejo del vehículo y representación del entorno vehicular.</a:t>
            </a:r>
          </a:p>
        </p:txBody>
      </p:sp>
      <p:sp>
        <p:nvSpPr>
          <p:cNvPr id="22" name="Rectangle 21">
            <a:extLst>
              <a:ext uri="{FF2B5EF4-FFF2-40B4-BE49-F238E27FC236}">
                <a16:creationId xmlns:a16="http://schemas.microsoft.com/office/drawing/2014/main" id="{BA2C816E-AAF3-6545-B716-05238DACEBCB}"/>
              </a:ext>
            </a:extLst>
          </p:cNvPr>
          <p:cNvSpPr/>
          <p:nvPr/>
        </p:nvSpPr>
        <p:spPr>
          <a:xfrm>
            <a:off x="10816129" y="3022284"/>
            <a:ext cx="7471872" cy="89805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pic>
        <p:nvPicPr>
          <p:cNvPr id="9" name="Picture Placeholder 8">
            <a:extLst>
              <a:ext uri="{FF2B5EF4-FFF2-40B4-BE49-F238E27FC236}">
                <a16:creationId xmlns:a16="http://schemas.microsoft.com/office/drawing/2014/main" id="{45714B39-8ECC-4E48-8AB9-E62942EDF1DA}"/>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4304" b="14304"/>
          <a:stretch>
            <a:fillRect/>
          </a:stretch>
        </p:blipFill>
        <p:spPr>
          <a:xfrm>
            <a:off x="10815638" y="1744663"/>
            <a:ext cx="7472362" cy="11971337"/>
          </a:xfrm>
        </p:spPr>
      </p:pic>
      <p:graphicFrame>
        <p:nvGraphicFramePr>
          <p:cNvPr id="2" name="Diagram 1">
            <a:extLst>
              <a:ext uri="{FF2B5EF4-FFF2-40B4-BE49-F238E27FC236}">
                <a16:creationId xmlns:a16="http://schemas.microsoft.com/office/drawing/2014/main" id="{95A0BA6C-D695-4EEB-BB81-799A26478F0C}"/>
              </a:ext>
            </a:extLst>
          </p:cNvPr>
          <p:cNvGraphicFramePr/>
          <p:nvPr>
            <p:extLst>
              <p:ext uri="{D42A27DB-BD31-4B8C-83A1-F6EECF244321}">
                <p14:modId xmlns:p14="http://schemas.microsoft.com/office/powerpoint/2010/main" val="512576750"/>
              </p:ext>
            </p:extLst>
          </p:nvPr>
        </p:nvGraphicFramePr>
        <p:xfrm>
          <a:off x="1592616" y="8309113"/>
          <a:ext cx="14429262" cy="44726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59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Proceso a seguir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A lo largo de la sección se describirán los pasos seguidos durante el desarrollo de la tesis para la generación y posterior validación de los modelos de comportamiento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4432495"/>
          </a:xfrm>
          <a:prstGeom prst="rect">
            <a:avLst/>
          </a:prstGeom>
        </p:spPr>
        <p:txBody>
          <a:bodyPr wrap="square">
            <a:spAutoFit/>
          </a:bodyPr>
          <a:lstStyle/>
          <a:p>
            <a:pPr lvl="0">
              <a:lnSpc>
                <a:spcPts val="3061"/>
              </a:lnSpc>
            </a:pPr>
            <a:r>
              <a:rPr lang="es-ES" sz="2701" dirty="0">
                <a:solidFill>
                  <a:schemeClr val="tx2"/>
                </a:solidFill>
                <a:latin typeface="Montserrat" pitchFamily="2" charset="77"/>
                <a:ea typeface="Montserrat Bold" charset="0"/>
                <a:cs typeface="Montserrat Bold" charset="0"/>
              </a:rPr>
              <a:t>Obtención de datos</a:t>
            </a:r>
            <a:br>
              <a:rPr lang="es-ES" sz="2701" dirty="0">
                <a:solidFill>
                  <a:schemeClr val="tx2"/>
                </a:solidFill>
                <a:latin typeface="Montserrat" pitchFamily="2" charset="77"/>
                <a:ea typeface="Montserrat Bold" charset="0"/>
                <a:cs typeface="Montserrat Bold" charset="0"/>
              </a:rPr>
            </a:br>
            <a:endParaRPr lang="es-ES" sz="2701" dirty="0">
              <a:solidFill>
                <a:schemeClr val="tx2"/>
              </a:solidFill>
              <a:latin typeface="Montserrat" pitchFamily="2" charset="77"/>
              <a:ea typeface="Montserrat Bold" charset="0"/>
              <a:cs typeface="Montserrat Bold" charset="0"/>
            </a:endParaRPr>
          </a:p>
          <a:p>
            <a:pPr lvl="0">
              <a:lnSpc>
                <a:spcPts val="3061"/>
              </a:lnSpc>
            </a:pPr>
            <a:r>
              <a:rPr lang="es-ES" sz="2101" dirty="0">
                <a:solidFill>
                  <a:srgbClr val="737572"/>
                </a:solidFill>
                <a:latin typeface="Montserrat Light" charset="0"/>
                <a:ea typeface="Montserrat Light" charset="0"/>
                <a:cs typeface="Montserrat Light" charset="0"/>
              </a:rPr>
              <a:t>Se realizan </a:t>
            </a:r>
            <a:r>
              <a:rPr lang="es-ES" sz="2101" dirty="0">
                <a:solidFill>
                  <a:srgbClr val="737572"/>
                </a:solidFill>
                <a:latin typeface="Montserrat Bold" panose="00000800000000000000" pitchFamily="2" charset="0"/>
                <a:ea typeface="Montserrat Light" charset="0"/>
                <a:cs typeface="Montserrat Light" charset="0"/>
              </a:rPr>
              <a:t>recorridos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reales</a:t>
            </a:r>
            <a:r>
              <a:rPr lang="es-ES" sz="2101" dirty="0">
                <a:solidFill>
                  <a:srgbClr val="737572"/>
                </a:solidFill>
                <a:latin typeface="Montserrat Light" charset="0"/>
                <a:ea typeface="Montserrat Light" charset="0"/>
                <a:cs typeface="Montserrat Light" charset="0"/>
              </a:rPr>
              <a:t> con sujetos de prueba en un </a:t>
            </a:r>
            <a:r>
              <a:rPr lang="es-ES" sz="2101" dirty="0">
                <a:solidFill>
                  <a:srgbClr val="737572"/>
                </a:solidFill>
                <a:latin typeface="Montserrat Bold" panose="00000800000000000000" pitchFamily="2" charset="0"/>
                <a:ea typeface="Montserrat Light" charset="0"/>
                <a:cs typeface="Montserrat Light" charset="0"/>
              </a:rPr>
              <a:t>vehículo</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instrumentado</a:t>
            </a:r>
            <a:r>
              <a:rPr lang="es-ES" sz="2101" dirty="0">
                <a:solidFill>
                  <a:srgbClr val="737572"/>
                </a:solidFill>
                <a:latin typeface="Montserrat Light" charset="0"/>
                <a:ea typeface="Montserrat Light" charset="0"/>
                <a:cs typeface="Montserrat Light" charset="0"/>
              </a:rPr>
              <a:t> para la captura de sus datos de conducción de </a:t>
            </a:r>
            <a:r>
              <a:rPr lang="es-ES" sz="2101" dirty="0">
                <a:solidFill>
                  <a:srgbClr val="737572"/>
                </a:solidFill>
                <a:latin typeface="Montserrat Bold" panose="00000800000000000000" pitchFamily="2" charset="0"/>
                <a:ea typeface="Montserrat Light" charset="0"/>
                <a:cs typeface="Montserrat Light" charset="0"/>
              </a:rPr>
              <a:t>entrenamiento</a:t>
            </a:r>
            <a:r>
              <a:rPr lang="es-ES" sz="2101" dirty="0">
                <a:solidFill>
                  <a:srgbClr val="737572"/>
                </a:solidFill>
                <a:latin typeface="Montserrat Light" charset="0"/>
                <a:ea typeface="Montserrat Light" charset="0"/>
                <a:cs typeface="Montserrat Light" charset="0"/>
              </a:rPr>
              <a:t> y de </a:t>
            </a:r>
            <a:r>
              <a:rPr lang="es-ES" sz="2101" dirty="0">
                <a:solidFill>
                  <a:srgbClr val="737572"/>
                </a:solidFill>
                <a:latin typeface="Montserrat Bold" panose="00000800000000000000" pitchFamily="2" charset="0"/>
                <a:ea typeface="Montserrat Light" charset="0"/>
                <a:cs typeface="Montserrat Light" charset="0"/>
              </a:rPr>
              <a:t>test</a:t>
            </a:r>
            <a:r>
              <a:rPr lang="es-ES" sz="2101" dirty="0">
                <a:solidFill>
                  <a:srgbClr val="737572"/>
                </a:solidFill>
                <a:latin typeface="Montserrat Light" charset="0"/>
                <a:ea typeface="Montserrat Light" charset="0"/>
                <a:cs typeface="Montserrat Light" charset="0"/>
              </a:rPr>
              <a:t>.</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4432495"/>
          </a:xfrm>
          <a:prstGeom prst="rect">
            <a:avLst/>
          </a:prstGeom>
        </p:spPr>
        <p:txBody>
          <a:bodyPr wrap="square">
            <a:spAutoFit/>
          </a:bodyPr>
          <a:lstStyle/>
          <a:p>
            <a:pPr lvl="0">
              <a:lnSpc>
                <a:spcPts val="3061"/>
              </a:lnSpc>
            </a:pPr>
            <a:r>
              <a:rPr lang="es-ES" sz="2701" dirty="0">
                <a:solidFill>
                  <a:schemeClr val="tx2"/>
                </a:solidFill>
                <a:latin typeface="Montserrat" pitchFamily="2" charset="77"/>
                <a:ea typeface="Montserrat Bold" charset="0"/>
                <a:cs typeface="Montserrat Bold" charset="0"/>
              </a:rPr>
              <a:t>Modelo longitudinal</a:t>
            </a:r>
          </a:p>
          <a:p>
            <a:pPr lvl="0">
              <a:lnSpc>
                <a:spcPts val="3061"/>
              </a:lnSpc>
            </a:pPr>
            <a:endParaRPr lang="es-ES" sz="2101" dirty="0">
              <a:solidFill>
                <a:srgbClr val="737572"/>
              </a:solidFill>
              <a:latin typeface="Montserrat Light" charset="0"/>
              <a:ea typeface="Montserrat Light" charset="0"/>
              <a:cs typeface="Montserrat Light" charset="0"/>
            </a:endParaRPr>
          </a:p>
          <a:p>
            <a:pPr lvl="0">
              <a:lnSpc>
                <a:spcPts val="3061"/>
              </a:lnSpc>
            </a:pPr>
            <a:r>
              <a:rPr lang="es-ES" sz="2101" dirty="0">
                <a:solidFill>
                  <a:srgbClr val="737572"/>
                </a:solidFill>
                <a:latin typeface="Montserrat Light" charset="0"/>
                <a:ea typeface="Montserrat Light" charset="0"/>
                <a:cs typeface="Montserrat Light" charset="0"/>
              </a:rPr>
              <a:t>Se compararán </a:t>
            </a:r>
            <a:r>
              <a:rPr lang="es-ES" sz="2101" dirty="0">
                <a:solidFill>
                  <a:srgbClr val="737572"/>
                </a:solidFill>
                <a:latin typeface="Montserrat Bold" panose="00000800000000000000" pitchFamily="2" charset="0"/>
                <a:ea typeface="Montserrat Light" charset="0"/>
                <a:cs typeface="Montserrat Light" charset="0"/>
              </a:rPr>
              <a:t>controladores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borrosos</a:t>
            </a:r>
            <a:r>
              <a:rPr lang="es-ES" sz="2101" dirty="0">
                <a:solidFill>
                  <a:srgbClr val="737572"/>
                </a:solidFill>
                <a:latin typeface="Montserrat Light" charset="0"/>
                <a:ea typeface="Montserrat Light" charset="0"/>
                <a:cs typeface="Montserrat Light" charset="0"/>
              </a:rPr>
              <a:t> (FCS) y </a:t>
            </a:r>
            <a:r>
              <a:rPr lang="es-ES" sz="2101" dirty="0">
                <a:solidFill>
                  <a:srgbClr val="737572"/>
                </a:solidFill>
                <a:latin typeface="Montserrat Bold" panose="00000800000000000000" pitchFamily="2" charset="0"/>
                <a:ea typeface="Montserrat Light" charset="0"/>
                <a:cs typeface="Montserrat Light" charset="0"/>
              </a:rPr>
              <a:t>perceptrones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multicapa</a:t>
            </a:r>
            <a:r>
              <a:rPr lang="es-ES" sz="2101" dirty="0">
                <a:solidFill>
                  <a:srgbClr val="737572"/>
                </a:solidFill>
                <a:latin typeface="Montserrat Light" charset="0"/>
                <a:ea typeface="Montserrat Light" charset="0"/>
                <a:cs typeface="Montserrat Light" charset="0"/>
              </a:rPr>
              <a:t> (MLP) para el modelo longitudinal, seleccionando el mejor para el modelo.</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4034951"/>
          </a:xfrm>
          <a:prstGeom prst="rect">
            <a:avLst/>
          </a:prstGeom>
        </p:spPr>
        <p:txBody>
          <a:bodyPr wrap="square">
            <a:spAutoFit/>
          </a:bodyPr>
          <a:lstStyle/>
          <a:p>
            <a:pPr lvl="0">
              <a:lnSpc>
                <a:spcPts val="3061"/>
              </a:lnSpc>
            </a:pPr>
            <a:r>
              <a:rPr lang="es-ES" sz="2701" dirty="0">
                <a:solidFill>
                  <a:schemeClr val="tx2"/>
                </a:solidFill>
                <a:latin typeface="Montserrat" pitchFamily="2" charset="77"/>
                <a:ea typeface="Montserrat Bold" charset="0"/>
                <a:cs typeface="Montserrat Bold" charset="0"/>
              </a:rPr>
              <a:t>Modelo</a:t>
            </a:r>
          </a:p>
          <a:p>
            <a:pPr lvl="0">
              <a:lnSpc>
                <a:spcPts val="3061"/>
              </a:lnSpc>
            </a:pPr>
            <a:r>
              <a:rPr lang="es-ES" sz="2701" dirty="0">
                <a:solidFill>
                  <a:schemeClr val="tx2"/>
                </a:solidFill>
                <a:latin typeface="Montserrat" pitchFamily="2" charset="77"/>
                <a:ea typeface="Montserrat Bold" charset="0"/>
                <a:cs typeface="Montserrat Bold" charset="0"/>
              </a:rPr>
              <a:t>lateral</a:t>
            </a:r>
          </a:p>
          <a:p>
            <a:pPr lvl="0">
              <a:lnSpc>
                <a:spcPts val="3061"/>
              </a:lnSpc>
            </a:pPr>
            <a:endParaRPr lang="es-ES" sz="2101" dirty="0">
              <a:solidFill>
                <a:srgbClr val="737572"/>
              </a:solidFill>
              <a:latin typeface="Montserrat Light" charset="0"/>
              <a:ea typeface="Montserrat Light" charset="0"/>
              <a:cs typeface="Montserrat Light" charset="0"/>
            </a:endParaRPr>
          </a:p>
          <a:p>
            <a:pPr lvl="0">
              <a:lnSpc>
                <a:spcPts val="3061"/>
              </a:lnSpc>
            </a:pPr>
            <a:r>
              <a:rPr lang="es-ES" sz="2101" dirty="0">
                <a:solidFill>
                  <a:srgbClr val="737572"/>
                </a:solidFill>
                <a:latin typeface="Montserrat Light" charset="0"/>
                <a:ea typeface="Montserrat Light" charset="0"/>
                <a:cs typeface="Montserrat Light" charset="0"/>
              </a:rPr>
              <a:t>Se compararán </a:t>
            </a:r>
            <a:r>
              <a:rPr lang="es-ES" sz="2101" dirty="0">
                <a:solidFill>
                  <a:srgbClr val="737572"/>
                </a:solidFill>
                <a:latin typeface="Montserrat Bold" panose="00000800000000000000" pitchFamily="2" charset="0"/>
                <a:ea typeface="Montserrat Light" charset="0"/>
                <a:cs typeface="Montserrat Light" charset="0"/>
              </a:rPr>
              <a:t>perceptrones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multicapa</a:t>
            </a:r>
            <a:r>
              <a:rPr lang="es-ES" sz="2101" dirty="0">
                <a:solidFill>
                  <a:srgbClr val="737572"/>
                </a:solidFill>
                <a:latin typeface="Montserrat Light" charset="0"/>
                <a:ea typeface="Montserrat Light" charset="0"/>
                <a:cs typeface="Montserrat Light" charset="0"/>
              </a:rPr>
              <a:t> (MLP) y </a:t>
            </a:r>
            <a:r>
              <a:rPr lang="es-ES" sz="2101" dirty="0">
                <a:solidFill>
                  <a:srgbClr val="737572"/>
                </a:solidFill>
                <a:latin typeface="Montserrat Bold" panose="00000800000000000000" pitchFamily="2" charset="0"/>
                <a:ea typeface="Montserrat Light" charset="0"/>
                <a:cs typeface="Montserrat Light" charset="0"/>
              </a:rPr>
              <a:t>redes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de</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convolución</a:t>
            </a:r>
            <a:r>
              <a:rPr lang="es-ES" sz="2101" dirty="0">
                <a:solidFill>
                  <a:srgbClr val="737572"/>
                </a:solidFill>
                <a:latin typeface="Montserrat Light" charset="0"/>
                <a:ea typeface="Montserrat Light" charset="0"/>
                <a:cs typeface="Montserrat Light" charset="0"/>
              </a:rPr>
              <a:t> (CNN) para el modelo lateral, seleccionando el mejor para el modelo.</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4432495"/>
          </a:xfrm>
          <a:prstGeom prst="rect">
            <a:avLst/>
          </a:prstGeom>
        </p:spPr>
        <p:txBody>
          <a:bodyPr wrap="square">
            <a:spAutoFit/>
          </a:bodyPr>
          <a:lstStyle/>
          <a:p>
            <a:pPr lvl="0">
              <a:lnSpc>
                <a:spcPts val="3061"/>
              </a:lnSpc>
            </a:pPr>
            <a:r>
              <a:rPr lang="es-ES" sz="2701" dirty="0">
                <a:solidFill>
                  <a:schemeClr val="tx2"/>
                </a:solidFill>
                <a:latin typeface="Montserrat" pitchFamily="2" charset="77"/>
                <a:ea typeface="Montserrat Bold" charset="0"/>
                <a:cs typeface="Montserrat Bold" charset="0"/>
              </a:rPr>
              <a:t>Validación en simulador</a:t>
            </a:r>
          </a:p>
          <a:p>
            <a:pPr lvl="0">
              <a:lnSpc>
                <a:spcPts val="3061"/>
              </a:lnSpc>
            </a:pPr>
            <a:endParaRPr lang="es-ES" sz="2101" dirty="0">
              <a:solidFill>
                <a:srgbClr val="737572"/>
              </a:solidFill>
              <a:latin typeface="Montserrat Light" charset="0"/>
              <a:ea typeface="Montserrat Light" charset="0"/>
              <a:cs typeface="Montserrat Light" charset="0"/>
            </a:endParaRPr>
          </a:p>
          <a:p>
            <a:pPr lvl="0">
              <a:lnSpc>
                <a:spcPts val="3061"/>
              </a:lnSpc>
            </a:pPr>
            <a:r>
              <a:rPr lang="es-ES" sz="2101" dirty="0">
                <a:solidFill>
                  <a:srgbClr val="737572"/>
                </a:solidFill>
                <a:latin typeface="Montserrat Light" charset="0"/>
                <a:ea typeface="Montserrat Light" charset="0"/>
                <a:cs typeface="Montserrat Light" charset="0"/>
              </a:rPr>
              <a:t>Los </a:t>
            </a:r>
            <a:r>
              <a:rPr lang="es-ES" sz="2101" dirty="0">
                <a:solidFill>
                  <a:srgbClr val="737572"/>
                </a:solidFill>
                <a:latin typeface="Montserrat Bold" panose="00000800000000000000" pitchFamily="2" charset="0"/>
                <a:ea typeface="Montserrat Light" charset="0"/>
                <a:cs typeface="Montserrat Light" charset="0"/>
              </a:rPr>
              <a:t>modelos</a:t>
            </a:r>
            <a:r>
              <a:rPr lang="es-ES" sz="2101" dirty="0">
                <a:solidFill>
                  <a:srgbClr val="737572"/>
                </a:solidFill>
                <a:latin typeface="Montserrat Light" charset="0"/>
                <a:ea typeface="Montserrat Light" charset="0"/>
                <a:cs typeface="Montserrat Light" charset="0"/>
              </a:rPr>
              <a:t> desarrollados serán </a:t>
            </a:r>
            <a:r>
              <a:rPr lang="es-ES" sz="2101" dirty="0">
                <a:solidFill>
                  <a:srgbClr val="737572"/>
                </a:solidFill>
                <a:latin typeface="Montserrat Bold" panose="00000800000000000000" pitchFamily="2" charset="0"/>
                <a:ea typeface="Montserrat Light" charset="0"/>
                <a:cs typeface="Montserrat Light" charset="0"/>
              </a:rPr>
              <a:t>probados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en</a:t>
            </a:r>
            <a:r>
              <a:rPr lang="es-ES" sz="2101" dirty="0">
                <a:solidFill>
                  <a:srgbClr val="737572"/>
                </a:solidFill>
                <a:latin typeface="Montserrat Light" charset="0"/>
                <a:ea typeface="Montserrat Light" charset="0"/>
                <a:cs typeface="Montserrat Light" charset="0"/>
              </a:rPr>
              <a:t> un entorno de </a:t>
            </a:r>
            <a:r>
              <a:rPr lang="es-ES" sz="2101" dirty="0">
                <a:solidFill>
                  <a:srgbClr val="737572"/>
                </a:solidFill>
                <a:latin typeface="Montserrat Bold" panose="00000800000000000000" pitchFamily="2" charset="0"/>
                <a:ea typeface="Montserrat Light" charset="0"/>
                <a:cs typeface="Montserrat Light" charset="0"/>
              </a:rPr>
              <a:t>simulación</a:t>
            </a:r>
            <a:r>
              <a:rPr lang="es-ES" sz="2101" dirty="0">
                <a:solidFill>
                  <a:srgbClr val="737572"/>
                </a:solidFill>
                <a:latin typeface="Montserrat Light" charset="0"/>
                <a:ea typeface="Montserrat Light" charset="0"/>
                <a:cs typeface="Montserrat Light" charset="0"/>
              </a:rPr>
              <a:t> para evaluar marcadores que indiquen si replican comportamientos humanos.</a:t>
            </a:r>
          </a:p>
        </p:txBody>
      </p:sp>
    </p:spTree>
    <p:extLst>
      <p:ext uri="{BB962C8B-B14F-4D97-AF65-F5344CB8AC3E}">
        <p14:creationId xmlns:p14="http://schemas.microsoft.com/office/powerpoint/2010/main" val="386507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78893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76C323-0DA2-4A45-A1ED-649AC0433003}"/>
              </a:ext>
            </a:extLst>
          </p:cNvPr>
          <p:cNvSpPr/>
          <p:nvPr/>
        </p:nvSpPr>
        <p:spPr>
          <a:xfrm rot="5400000">
            <a:off x="533800" y="5121700"/>
            <a:ext cx="8060499" cy="9128099"/>
          </a:xfrm>
          <a:prstGeom prst="rect">
            <a:avLst/>
          </a:prstGeom>
          <a:solidFill>
            <a:srgbClr val="32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0" name="Rectangle 9">
            <a:extLst>
              <a:ext uri="{FF2B5EF4-FFF2-40B4-BE49-F238E27FC236}">
                <a16:creationId xmlns:a16="http://schemas.microsoft.com/office/drawing/2014/main" id="{AD9A0AB3-BAC2-C245-8B83-C5B15B8BBBE5}"/>
              </a:ext>
            </a:extLst>
          </p:cNvPr>
          <p:cNvSpPr/>
          <p:nvPr/>
        </p:nvSpPr>
        <p:spPr>
          <a:xfrm rot="5400000">
            <a:off x="9693700" y="5121701"/>
            <a:ext cx="8060499" cy="9128099"/>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1" name="TextBox 10">
            <a:extLst>
              <a:ext uri="{FF2B5EF4-FFF2-40B4-BE49-F238E27FC236}">
                <a16:creationId xmlns:a16="http://schemas.microsoft.com/office/drawing/2014/main" id="{3D79917B-CC40-0A41-BCC3-D6D4F579592E}"/>
              </a:ext>
            </a:extLst>
          </p:cNvPr>
          <p:cNvSpPr txBox="1"/>
          <p:nvPr/>
        </p:nvSpPr>
        <p:spPr>
          <a:xfrm>
            <a:off x="1525163" y="3316549"/>
            <a:ext cx="572624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Recorridos realizados</a:t>
            </a:r>
          </a:p>
        </p:txBody>
      </p:sp>
      <p:sp>
        <p:nvSpPr>
          <p:cNvPr id="12" name="Subtitle 2">
            <a:extLst>
              <a:ext uri="{FF2B5EF4-FFF2-40B4-BE49-F238E27FC236}">
                <a16:creationId xmlns:a16="http://schemas.microsoft.com/office/drawing/2014/main" id="{0F04E19A-7BA4-0343-ABA5-6DB0AE3F0779}"/>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Son recorridos urbanos, con velocidades máximas que oscilan entre 30 km/h y 50 km/h, con zonas de 1, 2 y 3 carriles, rotondas y cruces.</a:t>
            </a:r>
          </a:p>
        </p:txBody>
      </p:sp>
      <p:sp>
        <p:nvSpPr>
          <p:cNvPr id="13" name="Rectangle 12">
            <a:extLst>
              <a:ext uri="{FF2B5EF4-FFF2-40B4-BE49-F238E27FC236}">
                <a16:creationId xmlns:a16="http://schemas.microsoft.com/office/drawing/2014/main" id="{45740671-8A63-054E-9C24-6B4599D5EAF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3FB01E7B-B0DE-B34F-99BB-024663E58D53}"/>
              </a:ext>
            </a:extLst>
          </p:cNvPr>
          <p:cNvSpPr/>
          <p:nvPr/>
        </p:nvSpPr>
        <p:spPr>
          <a:xfrm>
            <a:off x="1433272" y="12677938"/>
            <a:ext cx="3124456"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Entrenamiento</a:t>
            </a:r>
          </a:p>
        </p:txBody>
      </p:sp>
      <p:sp>
        <p:nvSpPr>
          <p:cNvPr id="25" name="Rectangle 24">
            <a:extLst>
              <a:ext uri="{FF2B5EF4-FFF2-40B4-BE49-F238E27FC236}">
                <a16:creationId xmlns:a16="http://schemas.microsoft.com/office/drawing/2014/main" id="{2E953252-0AE0-9F41-BBE0-B3013D9843B9}"/>
              </a:ext>
            </a:extLst>
          </p:cNvPr>
          <p:cNvSpPr/>
          <p:nvPr/>
        </p:nvSpPr>
        <p:spPr>
          <a:xfrm>
            <a:off x="10151164" y="12677938"/>
            <a:ext cx="2456869"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Test</a:t>
            </a:r>
          </a:p>
        </p:txBody>
      </p:sp>
      <p:pic>
        <p:nvPicPr>
          <p:cNvPr id="46" name="Picture Placeholder 45" descr="A close up of a map&#10;&#10;Description generated with high confidence">
            <a:extLst>
              <a:ext uri="{FF2B5EF4-FFF2-40B4-BE49-F238E27FC236}">
                <a16:creationId xmlns:a16="http://schemas.microsoft.com/office/drawing/2014/main" id="{34053C8A-1A77-408A-8C00-34ACB4A4B337}"/>
              </a:ext>
            </a:extLst>
          </p:cNvPr>
          <p:cNvPicPr>
            <a:picLocks noGrp="1" noChangeAspect="1"/>
          </p:cNvPicPr>
          <p:nvPr>
            <p:ph type="pic" sz="quarter" idx="23"/>
          </p:nvPr>
        </p:nvPicPr>
        <p:blipFill rotWithShape="1">
          <a:blip r:embed="rId3" cstate="email">
            <a:extLst>
              <a:ext uri="{28A0092B-C50C-407E-A947-70E740481C1C}">
                <a14:useLocalDpi xmlns:a14="http://schemas.microsoft.com/office/drawing/2010/main" val="0"/>
              </a:ext>
            </a:extLst>
          </a:blip>
          <a:srcRect t="1307" b="1307"/>
          <a:stretch/>
        </p:blipFill>
        <p:spPr>
          <a:xfrm>
            <a:off x="10150475" y="6097588"/>
            <a:ext cx="6704013" cy="6240462"/>
          </a:xfrm>
        </p:spPr>
      </p:pic>
      <p:pic>
        <p:nvPicPr>
          <p:cNvPr id="44" name="Picture Placeholder 43" descr="A picture containing text, map&#10;&#10;Description generated with very high confidence">
            <a:extLst>
              <a:ext uri="{FF2B5EF4-FFF2-40B4-BE49-F238E27FC236}">
                <a16:creationId xmlns:a16="http://schemas.microsoft.com/office/drawing/2014/main" id="{A0C88FFD-B545-41A6-BA2A-FDCCA9A8A656}"/>
              </a:ext>
            </a:extLst>
          </p:cNvPr>
          <p:cNvPicPr>
            <a:picLocks noGrp="1" noChangeAspect="1"/>
          </p:cNvPicPr>
          <p:nvPr>
            <p:ph type="pic" sz="quarter" idx="22"/>
          </p:nvPr>
        </p:nvPicPr>
        <p:blipFill rotWithShape="1">
          <a:blip r:embed="rId4" cstate="email">
            <a:extLst>
              <a:ext uri="{28A0092B-C50C-407E-A947-70E740481C1C}">
                <a14:useLocalDpi xmlns:a14="http://schemas.microsoft.com/office/drawing/2010/main" val="0"/>
              </a:ext>
            </a:extLst>
          </a:blip>
          <a:srcRect t="2114" b="2114"/>
          <a:stretch/>
        </p:blipFill>
        <p:spPr>
          <a:xfrm>
            <a:off x="1433513" y="6097588"/>
            <a:ext cx="6677025" cy="6240462"/>
          </a:xfrm>
        </p:spPr>
      </p:pic>
    </p:spTree>
    <p:extLst>
      <p:ext uri="{BB962C8B-B14F-4D97-AF65-F5344CB8AC3E}">
        <p14:creationId xmlns:p14="http://schemas.microsoft.com/office/powerpoint/2010/main" val="33446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 parked in a parking lot&#10;&#10;Description generated with very high confidence">
            <a:extLst>
              <a:ext uri="{FF2B5EF4-FFF2-40B4-BE49-F238E27FC236}">
                <a16:creationId xmlns:a16="http://schemas.microsoft.com/office/drawing/2014/main" id="{D67FE780-DBC9-4442-983F-238EAEE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58" y="7886031"/>
            <a:ext cx="5581650" cy="3095625"/>
          </a:xfrm>
          <a:prstGeom prst="rect">
            <a:avLst/>
          </a:prstGeom>
        </p:spPr>
      </p:pic>
      <p:sp>
        <p:nvSpPr>
          <p:cNvPr id="28" name="TextBox 27">
            <a:extLst>
              <a:ext uri="{FF2B5EF4-FFF2-40B4-BE49-F238E27FC236}">
                <a16:creationId xmlns:a16="http://schemas.microsoft.com/office/drawing/2014/main" id="{1DF45688-1D06-7B41-A26D-6F6963FE1329}"/>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Instrumentación del vehículo</a:t>
            </a:r>
          </a:p>
        </p:txBody>
      </p:sp>
      <p:sp>
        <p:nvSpPr>
          <p:cNvPr id="29" name="Subtitle 2">
            <a:extLst>
              <a:ext uri="{FF2B5EF4-FFF2-40B4-BE49-F238E27FC236}">
                <a16:creationId xmlns:a16="http://schemas.microsoft.com/office/drawing/2014/main" id="{8A9F568C-9CD5-1C4C-A281-4600E986DAEE}"/>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Los recorridos son realizados con un vehículo instrumentando capturando datos a la máxima frecuencia que permite el sensor en cuestión.</a:t>
            </a:r>
          </a:p>
        </p:txBody>
      </p:sp>
      <p:sp>
        <p:nvSpPr>
          <p:cNvPr id="30" name="Rectangle 29">
            <a:extLst>
              <a:ext uri="{FF2B5EF4-FFF2-40B4-BE49-F238E27FC236}">
                <a16:creationId xmlns:a16="http://schemas.microsoft.com/office/drawing/2014/main" id="{7BD967EC-BA1B-2A48-8A00-7C0C6B5DD14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Shape 25474">
            <a:extLst>
              <a:ext uri="{FF2B5EF4-FFF2-40B4-BE49-F238E27FC236}">
                <a16:creationId xmlns:a16="http://schemas.microsoft.com/office/drawing/2014/main" id="{0534DF66-BADA-D64C-BC38-C1E384B2E957}"/>
              </a:ext>
            </a:extLst>
          </p:cNvPr>
          <p:cNvSpPr/>
          <p:nvPr/>
        </p:nvSpPr>
        <p:spPr>
          <a:xfrm>
            <a:off x="5343263" y="6172022"/>
            <a:ext cx="7665926" cy="44811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noFill/>
          <a:ln w="63500" cap="flat">
            <a:solidFill>
              <a:srgbClr val="E5E5E5"/>
            </a:solidFill>
            <a:prstDash val="solid"/>
            <a:miter lim="400000"/>
          </a:ln>
          <a:effectLst/>
        </p:spPr>
        <p:txBody>
          <a:bodyPr wrap="square" lIns="28582" tIns="28582" rIns="28582" bIns="28582"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1"/>
          </a:p>
        </p:txBody>
      </p:sp>
      <p:sp>
        <p:nvSpPr>
          <p:cNvPr id="18" name="Shape 1869">
            <a:extLst>
              <a:ext uri="{FF2B5EF4-FFF2-40B4-BE49-F238E27FC236}">
                <a16:creationId xmlns:a16="http://schemas.microsoft.com/office/drawing/2014/main" id="{216B0C76-9BB6-E146-A440-BA17367658C0}"/>
              </a:ext>
            </a:extLst>
          </p:cNvPr>
          <p:cNvSpPr/>
          <p:nvPr/>
        </p:nvSpPr>
        <p:spPr>
          <a:xfrm>
            <a:off x="4848686"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19" name="Shape 1869">
            <a:extLst>
              <a:ext uri="{FF2B5EF4-FFF2-40B4-BE49-F238E27FC236}">
                <a16:creationId xmlns:a16="http://schemas.microsoft.com/office/drawing/2014/main" id="{21FDBFE3-4177-BC4C-B3D2-6D51D383D055}"/>
              </a:ext>
            </a:extLst>
          </p:cNvPr>
          <p:cNvSpPr/>
          <p:nvPr/>
        </p:nvSpPr>
        <p:spPr>
          <a:xfrm>
            <a:off x="12319922"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20" name="Shape 1869">
            <a:extLst>
              <a:ext uri="{FF2B5EF4-FFF2-40B4-BE49-F238E27FC236}">
                <a16:creationId xmlns:a16="http://schemas.microsoft.com/office/drawing/2014/main" id="{35DD2D95-F5A8-6448-9D4A-BAD3DAA1B6CF}"/>
              </a:ext>
            </a:extLst>
          </p:cNvPr>
          <p:cNvSpPr/>
          <p:nvPr/>
        </p:nvSpPr>
        <p:spPr>
          <a:xfrm>
            <a:off x="6101905" y="6499936"/>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dirty="0">
              <a:latin typeface="Lato Light"/>
              <a:cs typeface="Lato Light"/>
            </a:endParaRPr>
          </a:p>
        </p:txBody>
      </p:sp>
      <p:sp>
        <p:nvSpPr>
          <p:cNvPr id="21" name="Shape 1869">
            <a:extLst>
              <a:ext uri="{FF2B5EF4-FFF2-40B4-BE49-F238E27FC236}">
                <a16:creationId xmlns:a16="http://schemas.microsoft.com/office/drawing/2014/main" id="{B128949E-6F7D-CB4A-BB8E-0A875BE3E170}"/>
              </a:ext>
            </a:extLst>
          </p:cNvPr>
          <p:cNvSpPr/>
          <p:nvPr/>
        </p:nvSpPr>
        <p:spPr>
          <a:xfrm>
            <a:off x="11109992" y="6518079"/>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grpSp>
        <p:nvGrpSpPr>
          <p:cNvPr id="4" name="Group 3">
            <a:extLst>
              <a:ext uri="{FF2B5EF4-FFF2-40B4-BE49-F238E27FC236}">
                <a16:creationId xmlns:a16="http://schemas.microsoft.com/office/drawing/2014/main" id="{3EE90AE6-AD26-5B48-B1C5-BA0C95DF659D}"/>
              </a:ext>
            </a:extLst>
          </p:cNvPr>
          <p:cNvGrpSpPr/>
          <p:nvPr/>
        </p:nvGrpSpPr>
        <p:grpSpPr>
          <a:xfrm>
            <a:off x="1592616" y="6321450"/>
            <a:ext cx="3193295" cy="1290903"/>
            <a:chOff x="3096477" y="8922705"/>
            <a:chExt cx="4256618" cy="1720756"/>
          </a:xfrm>
        </p:grpSpPr>
        <p:sp>
          <p:nvSpPr>
            <p:cNvPr id="37" name="TextBox 36">
              <a:extLst>
                <a:ext uri="{FF2B5EF4-FFF2-40B4-BE49-F238E27FC236}">
                  <a16:creationId xmlns:a16="http://schemas.microsoft.com/office/drawing/2014/main" id="{53721A38-8FBA-D446-AB82-18A0EC5F9FB8}"/>
                </a:ext>
              </a:extLst>
            </p:cNvPr>
            <p:cNvSpPr txBox="1"/>
            <p:nvPr/>
          </p:nvSpPr>
          <p:spPr>
            <a:xfrm>
              <a:off x="3096477" y="8922705"/>
              <a:ext cx="4256618" cy="677104"/>
            </a:xfrm>
            <a:prstGeom prst="rect">
              <a:avLst/>
            </a:prstGeom>
            <a:noFill/>
          </p:spPr>
          <p:txBody>
            <a:bodyPr wrap="square" rtlCol="0">
              <a:spAutoFit/>
            </a:bodyPr>
            <a:lstStyle/>
            <a:p>
              <a:r>
                <a:rPr lang="es-ES" sz="2701">
                  <a:solidFill>
                    <a:schemeClr val="tx2"/>
                  </a:solidFill>
                  <a:latin typeface="Montserrat" pitchFamily="2" charset="77"/>
                  <a:ea typeface="Montserrat" charset="0"/>
                  <a:cs typeface="Montserrat" charset="0"/>
                </a:rPr>
                <a:t>LiDAR (VLP-16)</a:t>
              </a:r>
            </a:p>
          </p:txBody>
        </p:sp>
        <p:sp>
          <p:nvSpPr>
            <p:cNvPr id="38" name="TextBox 37">
              <a:extLst>
                <a:ext uri="{FF2B5EF4-FFF2-40B4-BE49-F238E27FC236}">
                  <a16:creationId xmlns:a16="http://schemas.microsoft.com/office/drawing/2014/main" id="{67DCF7F0-6253-8941-AFD5-B58BCA819251}"/>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a:latin typeface="Montserrat Light" charset="0"/>
                  <a:ea typeface="Montserrat Light" charset="0"/>
                  <a:cs typeface="Montserrat Light" charset="0"/>
                </a:rPr>
                <a:t>Captura del entorno circundante.</a:t>
              </a:r>
            </a:p>
          </p:txBody>
        </p:sp>
      </p:grpSp>
      <p:grpSp>
        <p:nvGrpSpPr>
          <p:cNvPr id="39" name="Group 38">
            <a:extLst>
              <a:ext uri="{FF2B5EF4-FFF2-40B4-BE49-F238E27FC236}">
                <a16:creationId xmlns:a16="http://schemas.microsoft.com/office/drawing/2014/main" id="{2F181103-188B-DC4F-8CC2-5F483B066E43}"/>
              </a:ext>
            </a:extLst>
          </p:cNvPr>
          <p:cNvGrpSpPr/>
          <p:nvPr/>
        </p:nvGrpSpPr>
        <p:grpSpPr>
          <a:xfrm>
            <a:off x="1592616" y="9238282"/>
            <a:ext cx="3193295" cy="1290903"/>
            <a:chOff x="3096477" y="8922705"/>
            <a:chExt cx="4256618" cy="1720756"/>
          </a:xfrm>
        </p:grpSpPr>
        <p:sp>
          <p:nvSpPr>
            <p:cNvPr id="40" name="TextBox 39">
              <a:extLst>
                <a:ext uri="{FF2B5EF4-FFF2-40B4-BE49-F238E27FC236}">
                  <a16:creationId xmlns:a16="http://schemas.microsoft.com/office/drawing/2014/main" id="{2AC120E6-DDA2-E04F-8FD8-117AA6B97438}"/>
                </a:ext>
              </a:extLst>
            </p:cNvPr>
            <p:cNvSpPr txBox="1"/>
            <p:nvPr/>
          </p:nvSpPr>
          <p:spPr>
            <a:xfrm>
              <a:off x="3096477" y="8922705"/>
              <a:ext cx="4256618" cy="677104"/>
            </a:xfrm>
            <a:prstGeom prst="rect">
              <a:avLst/>
            </a:prstGeom>
            <a:noFill/>
          </p:spPr>
          <p:txBody>
            <a:bodyPr wrap="square" rtlCol="0">
              <a:spAutoFit/>
            </a:bodyPr>
            <a:lstStyle/>
            <a:p>
              <a:r>
                <a:rPr lang="es-ES" sz="2701">
                  <a:solidFill>
                    <a:schemeClr val="tx2"/>
                  </a:solidFill>
                  <a:latin typeface="Montserrat" pitchFamily="2" charset="77"/>
                  <a:ea typeface="Montserrat" charset="0"/>
                  <a:cs typeface="Montserrat" charset="0"/>
                </a:rPr>
                <a:t>Cámara (Kinect)</a:t>
              </a:r>
            </a:p>
          </p:txBody>
        </p:sp>
        <p:sp>
          <p:nvSpPr>
            <p:cNvPr id="50" name="TextBox 49">
              <a:extLst>
                <a:ext uri="{FF2B5EF4-FFF2-40B4-BE49-F238E27FC236}">
                  <a16:creationId xmlns:a16="http://schemas.microsoft.com/office/drawing/2014/main" id="{A60CF457-CC28-ED45-BAAA-6CCF7916EA84}"/>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latin typeface="Montserrat Light" charset="0"/>
                  <a:ea typeface="Montserrat Light" charset="0"/>
                  <a:cs typeface="Montserrat Light" charset="0"/>
                </a:rPr>
                <a:t>Visualización frontal para post-proceso.</a:t>
              </a:r>
            </a:p>
          </p:txBody>
        </p:sp>
      </p:grpSp>
      <p:grpSp>
        <p:nvGrpSpPr>
          <p:cNvPr id="53" name="Group 52">
            <a:extLst>
              <a:ext uri="{FF2B5EF4-FFF2-40B4-BE49-F238E27FC236}">
                <a16:creationId xmlns:a16="http://schemas.microsoft.com/office/drawing/2014/main" id="{86D8FBA9-F959-F345-ABD2-043F5579B9E9}"/>
              </a:ext>
            </a:extLst>
          </p:cNvPr>
          <p:cNvGrpSpPr/>
          <p:nvPr/>
        </p:nvGrpSpPr>
        <p:grpSpPr>
          <a:xfrm>
            <a:off x="13735484" y="6321450"/>
            <a:ext cx="3193295" cy="1290903"/>
            <a:chOff x="3096477" y="8922705"/>
            <a:chExt cx="4256618" cy="1720756"/>
          </a:xfrm>
        </p:grpSpPr>
        <p:sp>
          <p:nvSpPr>
            <p:cNvPr id="54" name="TextBox 53">
              <a:extLst>
                <a:ext uri="{FF2B5EF4-FFF2-40B4-BE49-F238E27FC236}">
                  <a16:creationId xmlns:a16="http://schemas.microsoft.com/office/drawing/2014/main" id="{70228D4E-4BA6-294C-A51C-A674C2E65B7B}"/>
                </a:ext>
              </a:extLst>
            </p:cNvPr>
            <p:cNvSpPr txBox="1"/>
            <p:nvPr/>
          </p:nvSpPr>
          <p:spPr>
            <a:xfrm>
              <a:off x="3096477" y="8922705"/>
              <a:ext cx="4256618" cy="677104"/>
            </a:xfrm>
            <a:prstGeom prst="rect">
              <a:avLst/>
            </a:prstGeom>
            <a:noFill/>
          </p:spPr>
          <p:txBody>
            <a:bodyPr wrap="square" rtlCol="0">
              <a:spAutoFit/>
            </a:bodyPr>
            <a:lstStyle/>
            <a:p>
              <a:r>
                <a:rPr lang="es-ES" sz="2701">
                  <a:solidFill>
                    <a:schemeClr val="tx2"/>
                  </a:solidFill>
                  <a:latin typeface="Montserrat" pitchFamily="2" charset="77"/>
                  <a:ea typeface="Montserrat" charset="0"/>
                  <a:cs typeface="Montserrat" charset="0"/>
                </a:rPr>
                <a:t>GPS (INSIA)</a:t>
              </a:r>
            </a:p>
          </p:txBody>
        </p:sp>
        <p:sp>
          <p:nvSpPr>
            <p:cNvPr id="55" name="TextBox 54">
              <a:extLst>
                <a:ext uri="{FF2B5EF4-FFF2-40B4-BE49-F238E27FC236}">
                  <a16:creationId xmlns:a16="http://schemas.microsoft.com/office/drawing/2014/main" id="{9250D9AB-24C1-8348-82E8-CC24D4487843}"/>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dirty="0">
                  <a:latin typeface="Montserrat Light" charset="0"/>
                  <a:ea typeface="Montserrat Light" charset="0"/>
                  <a:cs typeface="Montserrat Light" charset="0"/>
                </a:rPr>
                <a:t>Geoposicionamiento del vehículo.</a:t>
              </a:r>
            </a:p>
          </p:txBody>
        </p:sp>
      </p:grpSp>
      <p:grpSp>
        <p:nvGrpSpPr>
          <p:cNvPr id="56" name="Group 55">
            <a:extLst>
              <a:ext uri="{FF2B5EF4-FFF2-40B4-BE49-F238E27FC236}">
                <a16:creationId xmlns:a16="http://schemas.microsoft.com/office/drawing/2014/main" id="{815F2B75-52E0-5A4C-90E2-4B4A245DDF52}"/>
              </a:ext>
            </a:extLst>
          </p:cNvPr>
          <p:cNvGrpSpPr/>
          <p:nvPr/>
        </p:nvGrpSpPr>
        <p:grpSpPr>
          <a:xfrm>
            <a:off x="13735484" y="9238282"/>
            <a:ext cx="3193295" cy="1290903"/>
            <a:chOff x="3096477" y="8922705"/>
            <a:chExt cx="4256618" cy="1720756"/>
          </a:xfrm>
        </p:grpSpPr>
        <p:sp>
          <p:nvSpPr>
            <p:cNvPr id="57" name="TextBox 56">
              <a:extLst>
                <a:ext uri="{FF2B5EF4-FFF2-40B4-BE49-F238E27FC236}">
                  <a16:creationId xmlns:a16="http://schemas.microsoft.com/office/drawing/2014/main" id="{F0EDEECD-1937-9E43-B7A3-569DA568E127}"/>
                </a:ext>
              </a:extLst>
            </p:cNvPr>
            <p:cNvSpPr txBox="1"/>
            <p:nvPr/>
          </p:nvSpPr>
          <p:spPr>
            <a:xfrm>
              <a:off x="3096477" y="8922705"/>
              <a:ext cx="4256618" cy="677104"/>
            </a:xfrm>
            <a:prstGeom prst="rect">
              <a:avLst/>
            </a:prstGeom>
            <a:noFill/>
          </p:spPr>
          <p:txBody>
            <a:bodyPr wrap="square" rtlCol="0">
              <a:spAutoFit/>
            </a:bodyPr>
            <a:lstStyle/>
            <a:p>
              <a:r>
                <a:rPr lang="es-ES" sz="2701">
                  <a:solidFill>
                    <a:schemeClr val="tx2"/>
                  </a:solidFill>
                  <a:latin typeface="Montserrat" pitchFamily="2" charset="77"/>
                  <a:ea typeface="Montserrat" charset="0"/>
                  <a:cs typeface="Montserrat" charset="0"/>
                </a:rPr>
                <a:t>CAN Bus</a:t>
              </a:r>
            </a:p>
          </p:txBody>
        </p:sp>
        <p:sp>
          <p:nvSpPr>
            <p:cNvPr id="58" name="TextBox 57">
              <a:extLst>
                <a:ext uri="{FF2B5EF4-FFF2-40B4-BE49-F238E27FC236}">
                  <a16:creationId xmlns:a16="http://schemas.microsoft.com/office/drawing/2014/main" id="{FAF83658-E396-6541-BC17-014B7E18DB49}"/>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latin typeface="Montserrat Light" charset="0"/>
                  <a:ea typeface="Montserrat Light" charset="0"/>
                  <a:cs typeface="Montserrat Light" charset="0"/>
                </a:rPr>
                <a:t>Obtención del estado interno.</a:t>
              </a:r>
            </a:p>
          </p:txBody>
        </p:sp>
      </p:grpSp>
      <p:pic>
        <p:nvPicPr>
          <p:cNvPr id="26" name="Picture 5">
            <a:extLst>
              <a:ext uri="{FF2B5EF4-FFF2-40B4-BE49-F238E27FC236}">
                <a16:creationId xmlns:a16="http://schemas.microsoft.com/office/drawing/2014/main" id="{2A7B7C86-3C92-4290-BAE0-30E97672D13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5850" y="9944215"/>
            <a:ext cx="1676690" cy="5798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2">
            <a:extLst>
              <a:ext uri="{FF2B5EF4-FFF2-40B4-BE49-F238E27FC236}">
                <a16:creationId xmlns:a16="http://schemas.microsoft.com/office/drawing/2014/main" id="{A99D8C2F-89B1-483C-9CCF-B478ABE4026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54964" y="6753316"/>
            <a:ext cx="1298702" cy="85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6">
            <a:extLst>
              <a:ext uri="{FF2B5EF4-FFF2-40B4-BE49-F238E27FC236}">
                <a16:creationId xmlns:a16="http://schemas.microsoft.com/office/drawing/2014/main" id="{181D818F-E69E-4450-8F50-B479224E9C1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5938" y="6761108"/>
            <a:ext cx="1295073" cy="704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
            <a:extLst>
              <a:ext uri="{FF2B5EF4-FFF2-40B4-BE49-F238E27FC236}">
                <a16:creationId xmlns:a16="http://schemas.microsoft.com/office/drawing/2014/main" id="{EF725902-2B26-4625-B29F-B70697C72ED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345983" y="9492262"/>
            <a:ext cx="1026353" cy="10263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Straight Arrow Connector 5">
            <a:extLst>
              <a:ext uri="{FF2B5EF4-FFF2-40B4-BE49-F238E27FC236}">
                <a16:creationId xmlns:a16="http://schemas.microsoft.com/office/drawing/2014/main" id="{B316F642-CD51-4F26-A033-5EF26ED1CC78}"/>
              </a:ext>
            </a:extLst>
          </p:cNvPr>
          <p:cNvCxnSpPr>
            <a:stCxn id="32" idx="1"/>
          </p:cNvCxnSpPr>
          <p:nvPr/>
        </p:nvCxnSpPr>
        <p:spPr>
          <a:xfrm flipH="1" flipV="1">
            <a:off x="9621078" y="9746242"/>
            <a:ext cx="2724905" cy="259197"/>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6102FE91-7A23-4026-9AE1-33C4C4C6DE60}"/>
              </a:ext>
            </a:extLst>
          </p:cNvPr>
          <p:cNvCxnSpPr>
            <a:stCxn id="31" idx="1"/>
          </p:cNvCxnSpPr>
          <p:nvPr/>
        </p:nvCxnSpPr>
        <p:spPr>
          <a:xfrm flipH="1">
            <a:off x="10137913" y="7113304"/>
            <a:ext cx="788025" cy="1175965"/>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84E052E-C004-4CBF-92B3-3AEEBA2DE546}"/>
              </a:ext>
            </a:extLst>
          </p:cNvPr>
          <p:cNvCxnSpPr>
            <a:stCxn id="27" idx="3"/>
          </p:cNvCxnSpPr>
          <p:nvPr/>
        </p:nvCxnSpPr>
        <p:spPr>
          <a:xfrm>
            <a:off x="7453666" y="7182835"/>
            <a:ext cx="1837703" cy="1106434"/>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82E665F-808D-4BE7-AF06-2BAB70EDCFAF}"/>
              </a:ext>
            </a:extLst>
          </p:cNvPr>
          <p:cNvCxnSpPr>
            <a:stCxn id="26" idx="3"/>
          </p:cNvCxnSpPr>
          <p:nvPr/>
        </p:nvCxnSpPr>
        <p:spPr>
          <a:xfrm flipV="1">
            <a:off x="6242540" y="8815346"/>
            <a:ext cx="2265830" cy="1418800"/>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52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6989"/>
            <a:ext cx="18288000" cy="5217595"/>
          </a:xfrm>
          <a:prstGeom prst="rect">
            <a:avLst/>
          </a:prstGeom>
          <a:solidFill>
            <a:schemeClr val="bg1">
              <a:lumMod val="8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TextBox 31">
            <a:extLst>
              <a:ext uri="{FF2B5EF4-FFF2-40B4-BE49-F238E27FC236}">
                <a16:creationId xmlns:a16="http://schemas.microsoft.com/office/drawing/2014/main" id="{8C4FBE95-E3BF-1347-A0A3-C1CEA14B92B4}"/>
              </a:ext>
            </a:extLst>
          </p:cNvPr>
          <p:cNvSpPr txBox="1"/>
          <p:nvPr/>
        </p:nvSpPr>
        <p:spPr>
          <a:xfrm>
            <a:off x="1525163" y="3316549"/>
            <a:ext cx="544251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Tabla de contenidos</a:t>
            </a:r>
          </a:p>
        </p:txBody>
      </p:sp>
      <p:sp>
        <p:nvSpPr>
          <p:cNvPr id="36" name="Rectangle 35">
            <a:extLst>
              <a:ext uri="{FF2B5EF4-FFF2-40B4-BE49-F238E27FC236}">
                <a16:creationId xmlns:a16="http://schemas.microsoft.com/office/drawing/2014/main" id="{0A28B619-A274-7849-AE53-8A2827ACC1FC}"/>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6" name="Rectangle 4">
            <a:extLst>
              <a:ext uri="{FF2B5EF4-FFF2-40B4-BE49-F238E27FC236}">
                <a16:creationId xmlns:a16="http://schemas.microsoft.com/office/drawing/2014/main" id="{AEF8F875-0D1A-4EB5-A238-070600A5A2E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rPr>
              <a:t>f0eb</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rPr>
              <a:t></a:t>
            </a:r>
          </a:p>
        </p:txBody>
      </p:sp>
      <p:grpSp>
        <p:nvGrpSpPr>
          <p:cNvPr id="9" name="Group 8">
            <a:extLst>
              <a:ext uri="{FF2B5EF4-FFF2-40B4-BE49-F238E27FC236}">
                <a16:creationId xmlns:a16="http://schemas.microsoft.com/office/drawing/2014/main" id="{376F9216-90C2-484F-AEBA-623A931E8A9A}"/>
              </a:ext>
            </a:extLst>
          </p:cNvPr>
          <p:cNvGrpSpPr/>
          <p:nvPr/>
        </p:nvGrpSpPr>
        <p:grpSpPr>
          <a:xfrm>
            <a:off x="1592616" y="6488407"/>
            <a:ext cx="2897501" cy="2502291"/>
            <a:chOff x="1592616" y="6674595"/>
            <a:chExt cx="2897501" cy="2502291"/>
          </a:xfrm>
        </p:grpSpPr>
        <p:sp>
          <p:nvSpPr>
            <p:cNvPr id="41" name="Rectangle 40">
              <a:extLst>
                <a:ext uri="{FF2B5EF4-FFF2-40B4-BE49-F238E27FC236}">
                  <a16:creationId xmlns:a16="http://schemas.microsoft.com/office/drawing/2014/main" id="{12CB439C-670E-5849-865E-1B0C86DAADCA}"/>
                </a:ext>
              </a:extLst>
            </p:cNvPr>
            <p:cNvSpPr/>
            <p:nvPr/>
          </p:nvSpPr>
          <p:spPr>
            <a:xfrm>
              <a:off x="1592616"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Introducción</a:t>
              </a:r>
            </a:p>
          </p:txBody>
        </p:sp>
        <p:sp>
          <p:nvSpPr>
            <p:cNvPr id="42" name="Rectangle 41">
              <a:extLst>
                <a:ext uri="{FF2B5EF4-FFF2-40B4-BE49-F238E27FC236}">
                  <a16:creationId xmlns:a16="http://schemas.microsoft.com/office/drawing/2014/main" id="{7CF860BB-8630-3240-9605-9983E633ED54}"/>
                </a:ext>
              </a:extLst>
            </p:cNvPr>
            <p:cNvSpPr/>
            <p:nvPr/>
          </p:nvSpPr>
          <p:spPr>
            <a:xfrm>
              <a:off x="1592616" y="8322293"/>
              <a:ext cx="2897501"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Motivación y estado de la cuestión</a:t>
              </a:r>
            </a:p>
          </p:txBody>
        </p:sp>
        <p:sp>
          <p:nvSpPr>
            <p:cNvPr id="33" name="Freeform 214">
              <a:extLst>
                <a:ext uri="{FF2B5EF4-FFF2-40B4-BE49-F238E27FC236}">
                  <a16:creationId xmlns:a16="http://schemas.microsoft.com/office/drawing/2014/main" id="{AE28C1F8-8398-4403-83FC-E587C880D756}"/>
                </a:ext>
              </a:extLst>
            </p:cNvPr>
            <p:cNvSpPr>
              <a:spLocks noChangeAspect="1" noChangeArrowheads="1"/>
            </p:cNvSpPr>
            <p:nvPr/>
          </p:nvSpPr>
          <p:spPr bwMode="auto">
            <a:xfrm>
              <a:off x="1687866" y="6674595"/>
              <a:ext cx="620399" cy="720000"/>
            </a:xfrm>
            <a:custGeom>
              <a:avLst/>
              <a:gdLst>
                <a:gd name="T0" fmla="*/ 412 w 545"/>
                <a:gd name="T1" fmla="*/ 368 h 619"/>
                <a:gd name="T2" fmla="*/ 118 w 545"/>
                <a:gd name="T3" fmla="*/ 383 h 619"/>
                <a:gd name="T4" fmla="*/ 412 w 545"/>
                <a:gd name="T5" fmla="*/ 412 h 619"/>
                <a:gd name="T6" fmla="*/ 412 w 545"/>
                <a:gd name="T7" fmla="*/ 368 h 619"/>
                <a:gd name="T8" fmla="*/ 412 w 545"/>
                <a:gd name="T9" fmla="*/ 471 h 619"/>
                <a:gd name="T10" fmla="*/ 118 w 545"/>
                <a:gd name="T11" fmla="*/ 486 h 619"/>
                <a:gd name="T12" fmla="*/ 412 w 545"/>
                <a:gd name="T13" fmla="*/ 501 h 619"/>
                <a:gd name="T14" fmla="*/ 412 w 545"/>
                <a:gd name="T15" fmla="*/ 471 h 619"/>
                <a:gd name="T16" fmla="*/ 471 w 545"/>
                <a:gd name="T17" fmla="*/ 74 h 619"/>
                <a:gd name="T18" fmla="*/ 412 w 545"/>
                <a:gd name="T19" fmla="*/ 29 h 619"/>
                <a:gd name="T20" fmla="*/ 265 w 545"/>
                <a:gd name="T21" fmla="*/ 0 h 619"/>
                <a:gd name="T22" fmla="*/ 132 w 545"/>
                <a:gd name="T23" fmla="*/ 29 h 619"/>
                <a:gd name="T24" fmla="*/ 73 w 545"/>
                <a:gd name="T25" fmla="*/ 74 h 619"/>
                <a:gd name="T26" fmla="*/ 0 w 545"/>
                <a:gd name="T27" fmla="*/ 545 h 619"/>
                <a:gd name="T28" fmla="*/ 471 w 545"/>
                <a:gd name="T29" fmla="*/ 618 h 619"/>
                <a:gd name="T30" fmla="*/ 544 w 545"/>
                <a:gd name="T31" fmla="*/ 147 h 619"/>
                <a:gd name="T32" fmla="*/ 177 w 545"/>
                <a:gd name="T33" fmla="*/ 74 h 619"/>
                <a:gd name="T34" fmla="*/ 221 w 545"/>
                <a:gd name="T35" fmla="*/ 74 h 619"/>
                <a:gd name="T36" fmla="*/ 324 w 545"/>
                <a:gd name="T37" fmla="*/ 74 h 619"/>
                <a:gd name="T38" fmla="*/ 368 w 545"/>
                <a:gd name="T39" fmla="*/ 147 h 619"/>
                <a:gd name="T40" fmla="*/ 177 w 545"/>
                <a:gd name="T41" fmla="*/ 74 h 619"/>
                <a:gd name="T42" fmla="*/ 500 w 545"/>
                <a:gd name="T43" fmla="*/ 545 h 619"/>
                <a:gd name="T44" fmla="*/ 73 w 545"/>
                <a:gd name="T45" fmla="*/ 589 h 619"/>
                <a:gd name="T46" fmla="*/ 29 w 545"/>
                <a:gd name="T47" fmla="*/ 147 h 619"/>
                <a:gd name="T48" fmla="*/ 132 w 545"/>
                <a:gd name="T49" fmla="*/ 118 h 619"/>
                <a:gd name="T50" fmla="*/ 412 w 545"/>
                <a:gd name="T51" fmla="*/ 192 h 619"/>
                <a:gd name="T52" fmla="*/ 471 w 545"/>
                <a:gd name="T53" fmla="*/ 118 h 619"/>
                <a:gd name="T54" fmla="*/ 500 w 545"/>
                <a:gd name="T55" fmla="*/ 545 h 619"/>
                <a:gd name="T56" fmla="*/ 412 w 545"/>
                <a:gd name="T57" fmla="*/ 265 h 619"/>
                <a:gd name="T58" fmla="*/ 118 w 545"/>
                <a:gd name="T59" fmla="*/ 295 h 619"/>
                <a:gd name="T60" fmla="*/ 412 w 545"/>
                <a:gd name="T61" fmla="*/ 309 h 619"/>
                <a:gd name="T62" fmla="*/ 412 w 545"/>
                <a:gd name="T63" fmla="*/ 26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grpSp>
        <p:nvGrpSpPr>
          <p:cNvPr id="10" name="Group 9">
            <a:extLst>
              <a:ext uri="{FF2B5EF4-FFF2-40B4-BE49-F238E27FC236}">
                <a16:creationId xmlns:a16="http://schemas.microsoft.com/office/drawing/2014/main" id="{550D73A1-4DF6-4086-826C-FE474A3604AB}"/>
              </a:ext>
            </a:extLst>
          </p:cNvPr>
          <p:cNvGrpSpPr/>
          <p:nvPr/>
        </p:nvGrpSpPr>
        <p:grpSpPr>
          <a:xfrm>
            <a:off x="4852881" y="6488407"/>
            <a:ext cx="2709354" cy="2502291"/>
            <a:chOff x="4760862" y="6674595"/>
            <a:chExt cx="2709354" cy="2502291"/>
          </a:xfrm>
        </p:grpSpPr>
        <p:sp>
          <p:nvSpPr>
            <p:cNvPr id="38" name="Rectangle 37">
              <a:extLst>
                <a:ext uri="{FF2B5EF4-FFF2-40B4-BE49-F238E27FC236}">
                  <a16:creationId xmlns:a16="http://schemas.microsoft.com/office/drawing/2014/main" id="{838714D3-C7E1-704B-A79F-D2E20A938DEA}"/>
                </a:ext>
              </a:extLst>
            </p:cNvPr>
            <p:cNvSpPr/>
            <p:nvPr/>
          </p:nvSpPr>
          <p:spPr>
            <a:xfrm>
              <a:off x="4760862" y="7809076"/>
              <a:ext cx="1835905"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Objetivos</a:t>
              </a:r>
            </a:p>
          </p:txBody>
        </p:sp>
        <p:sp>
          <p:nvSpPr>
            <p:cNvPr id="39" name="Rectangle 38">
              <a:extLst>
                <a:ext uri="{FF2B5EF4-FFF2-40B4-BE49-F238E27FC236}">
                  <a16:creationId xmlns:a16="http://schemas.microsoft.com/office/drawing/2014/main" id="{314769D9-5B36-A342-BDD1-CB7817DD9B92}"/>
                </a:ext>
              </a:extLst>
            </p:cNvPr>
            <p:cNvSpPr/>
            <p:nvPr/>
          </p:nvSpPr>
          <p:spPr>
            <a:xfrm>
              <a:off x="4770294" y="832229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Planteamiento tras el análisis</a:t>
              </a:r>
            </a:p>
          </p:txBody>
        </p:sp>
        <p:sp>
          <p:nvSpPr>
            <p:cNvPr id="34" name="Freeform 9">
              <a:extLst>
                <a:ext uri="{FF2B5EF4-FFF2-40B4-BE49-F238E27FC236}">
                  <a16:creationId xmlns:a16="http://schemas.microsoft.com/office/drawing/2014/main" id="{6E27F9D0-D0E4-435F-9968-DF451FC96064}"/>
                </a:ext>
              </a:extLst>
            </p:cNvPr>
            <p:cNvSpPr>
              <a:spLocks noChangeArrowheads="1"/>
            </p:cNvSpPr>
            <p:nvPr/>
          </p:nvSpPr>
          <p:spPr bwMode="auto">
            <a:xfrm>
              <a:off x="4797628" y="6674595"/>
              <a:ext cx="720000" cy="720000"/>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2"/>
            </a:solidFill>
            <a:ln>
              <a:no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3" name="Group 12">
            <a:extLst>
              <a:ext uri="{FF2B5EF4-FFF2-40B4-BE49-F238E27FC236}">
                <a16:creationId xmlns:a16="http://schemas.microsoft.com/office/drawing/2014/main" id="{1B4C9909-99BF-4E73-988D-0980DBFDFCE4}"/>
              </a:ext>
            </a:extLst>
          </p:cNvPr>
          <p:cNvGrpSpPr/>
          <p:nvPr/>
        </p:nvGrpSpPr>
        <p:grpSpPr>
          <a:xfrm>
            <a:off x="14247950" y="6487027"/>
            <a:ext cx="2710997" cy="2505051"/>
            <a:chOff x="14247950" y="6674595"/>
            <a:chExt cx="2710997" cy="2505051"/>
          </a:xfrm>
        </p:grpSpPr>
        <p:sp>
          <p:nvSpPr>
            <p:cNvPr id="30" name="Rectangle 29">
              <a:extLst>
                <a:ext uri="{FF2B5EF4-FFF2-40B4-BE49-F238E27FC236}">
                  <a16:creationId xmlns:a16="http://schemas.microsoft.com/office/drawing/2014/main" id="{12E98D51-B642-DE43-B734-4F092E12CC9C}"/>
                </a:ext>
              </a:extLst>
            </p:cNvPr>
            <p:cNvSpPr/>
            <p:nvPr/>
          </p:nvSpPr>
          <p:spPr>
            <a:xfrm>
              <a:off x="14247950"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Publicaciones</a:t>
              </a:r>
            </a:p>
          </p:txBody>
        </p:sp>
        <p:sp>
          <p:nvSpPr>
            <p:cNvPr id="31" name="Rectangle 30">
              <a:extLst>
                <a:ext uri="{FF2B5EF4-FFF2-40B4-BE49-F238E27FC236}">
                  <a16:creationId xmlns:a16="http://schemas.microsoft.com/office/drawing/2014/main" id="{3F0623F5-1D0B-1C40-87EE-70FA40168F89}"/>
                </a:ext>
              </a:extLst>
            </p:cNvPr>
            <p:cNvSpPr/>
            <p:nvPr/>
          </p:nvSpPr>
          <p:spPr>
            <a:xfrm>
              <a:off x="14247950"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Resultados publicados</a:t>
              </a:r>
            </a:p>
          </p:txBody>
        </p:sp>
        <p:sp>
          <p:nvSpPr>
            <p:cNvPr id="37" name="Freeform 54">
              <a:extLst>
                <a:ext uri="{FF2B5EF4-FFF2-40B4-BE49-F238E27FC236}">
                  <a16:creationId xmlns:a16="http://schemas.microsoft.com/office/drawing/2014/main" id="{BAF04612-CD01-4EDF-8863-AA3063EE204B}"/>
                </a:ext>
              </a:extLst>
            </p:cNvPr>
            <p:cNvSpPr>
              <a:spLocks noChangeAspect="1" noEditPoints="1"/>
            </p:cNvSpPr>
            <p:nvPr/>
          </p:nvSpPr>
          <p:spPr bwMode="auto">
            <a:xfrm>
              <a:off x="14341261" y="6674595"/>
              <a:ext cx="717208" cy="720000"/>
            </a:xfrm>
            <a:custGeom>
              <a:avLst/>
              <a:gdLst>
                <a:gd name="T0" fmla="*/ 211962 w 256"/>
                <a:gd name="T1" fmla="*/ 407975 h 256"/>
                <a:gd name="T2" fmla="*/ 196025 w 256"/>
                <a:gd name="T3" fmla="*/ 407975 h 256"/>
                <a:gd name="T4" fmla="*/ 0 w 256"/>
                <a:gd name="T5" fmla="*/ 313581 h 256"/>
                <a:gd name="T6" fmla="*/ 19124 w 256"/>
                <a:gd name="T7" fmla="*/ 0 h 256"/>
                <a:gd name="T8" fmla="*/ 27093 w 256"/>
                <a:gd name="T9" fmla="*/ 1600 h 256"/>
                <a:gd name="T10" fmla="*/ 203994 w 256"/>
                <a:gd name="T11" fmla="*/ 75195 h 256"/>
                <a:gd name="T12" fmla="*/ 380894 w 256"/>
                <a:gd name="T13" fmla="*/ 1600 h 256"/>
                <a:gd name="T14" fmla="*/ 388863 w 256"/>
                <a:gd name="T15" fmla="*/ 0 h 256"/>
                <a:gd name="T16" fmla="*/ 407987 w 256"/>
                <a:gd name="T17" fmla="*/ 313581 h 256"/>
                <a:gd name="T18" fmla="*/ 184869 w 256"/>
                <a:gd name="T19" fmla="*/ 108793 h 256"/>
                <a:gd name="T20" fmla="*/ 38249 w 256"/>
                <a:gd name="T21" fmla="*/ 300782 h 256"/>
                <a:gd name="T22" fmla="*/ 184869 w 256"/>
                <a:gd name="T23" fmla="*/ 108793 h 256"/>
                <a:gd name="T24" fmla="*/ 223118 w 256"/>
                <a:gd name="T25" fmla="*/ 108793 h 256"/>
                <a:gd name="T26" fmla="*/ 369738 w 256"/>
                <a:gd name="T27" fmla="*/ 300782 h 256"/>
                <a:gd name="T28" fmla="*/ 253398 w 256"/>
                <a:gd name="T29" fmla="*/ 135992 h 256"/>
                <a:gd name="T30" fmla="*/ 331489 w 256"/>
                <a:gd name="T31" fmla="*/ 102394 h 256"/>
                <a:gd name="T32" fmla="*/ 339458 w 256"/>
                <a:gd name="T33" fmla="*/ 139192 h 256"/>
                <a:gd name="T34" fmla="*/ 261367 w 256"/>
                <a:gd name="T35" fmla="*/ 172789 h 256"/>
                <a:gd name="T36" fmla="*/ 253398 w 256"/>
                <a:gd name="T37" fmla="*/ 135992 h 256"/>
                <a:gd name="T38" fmla="*/ 253398 w 256"/>
                <a:gd name="T39" fmla="*/ 206387 h 256"/>
                <a:gd name="T40" fmla="*/ 331489 w 256"/>
                <a:gd name="T41" fmla="*/ 172789 h 256"/>
                <a:gd name="T42" fmla="*/ 339458 w 256"/>
                <a:gd name="T43" fmla="*/ 209587 h 256"/>
                <a:gd name="T44" fmla="*/ 261367 w 256"/>
                <a:gd name="T45" fmla="*/ 243185 h 256"/>
                <a:gd name="T46" fmla="*/ 253398 w 256"/>
                <a:gd name="T47" fmla="*/ 206387 h 256"/>
                <a:gd name="T48" fmla="*/ 253398 w 256"/>
                <a:gd name="T49" fmla="*/ 276783 h 256"/>
                <a:gd name="T50" fmla="*/ 331489 w 256"/>
                <a:gd name="T51" fmla="*/ 243185 h 256"/>
                <a:gd name="T52" fmla="*/ 339458 w 256"/>
                <a:gd name="T53" fmla="*/ 279983 h 256"/>
                <a:gd name="T54" fmla="*/ 261367 w 256"/>
                <a:gd name="T55" fmla="*/ 313581 h 256"/>
                <a:gd name="T56" fmla="*/ 253398 w 256"/>
                <a:gd name="T57" fmla="*/ 276783 h 256"/>
                <a:gd name="T58" fmla="*/ 84466 w 256"/>
                <a:gd name="T59" fmla="*/ 103994 h 256"/>
                <a:gd name="T60" fmla="*/ 165745 w 256"/>
                <a:gd name="T61" fmla="*/ 153591 h 256"/>
                <a:gd name="T62" fmla="*/ 138652 w 256"/>
                <a:gd name="T63" fmla="*/ 171190 h 256"/>
                <a:gd name="T64" fmla="*/ 57373 w 256"/>
                <a:gd name="T65" fmla="*/ 121593 h 256"/>
                <a:gd name="T66" fmla="*/ 76498 w 256"/>
                <a:gd name="T67" fmla="*/ 172789 h 256"/>
                <a:gd name="T68" fmla="*/ 154589 w 256"/>
                <a:gd name="T69" fmla="*/ 206387 h 256"/>
                <a:gd name="T70" fmla="*/ 146620 w 256"/>
                <a:gd name="T71" fmla="*/ 243185 h 256"/>
                <a:gd name="T72" fmla="*/ 68529 w 256"/>
                <a:gd name="T73" fmla="*/ 209587 h 256"/>
                <a:gd name="T74" fmla="*/ 76498 w 256"/>
                <a:gd name="T75" fmla="*/ 172789 h 256"/>
                <a:gd name="T76" fmla="*/ 84466 w 256"/>
                <a:gd name="T77" fmla="*/ 244785 h 256"/>
                <a:gd name="T78" fmla="*/ 165745 w 256"/>
                <a:gd name="T79" fmla="*/ 294382 h 256"/>
                <a:gd name="T80" fmla="*/ 138652 w 256"/>
                <a:gd name="T81" fmla="*/ 311981 h 256"/>
                <a:gd name="T82" fmla="*/ 57373 w 256"/>
                <a:gd name="T83" fmla="*/ 262384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56" h="256">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68"/>
                  </a:moveTo>
                  <a:cubicBezTo>
                    <a:pt x="24" y="30"/>
                    <a:pt x="24" y="30"/>
                    <a:pt x="24" y="30"/>
                  </a:cubicBezTo>
                  <a:cubicBezTo>
                    <a:pt x="24" y="188"/>
                    <a:pt x="24" y="188"/>
                    <a:pt x="24" y="188"/>
                  </a:cubicBezTo>
                  <a:cubicBezTo>
                    <a:pt x="116" y="226"/>
                    <a:pt x="116" y="226"/>
                    <a:pt x="116" y="226"/>
                  </a:cubicBezTo>
                  <a:lnTo>
                    <a:pt x="116" y="68"/>
                  </a:lnTo>
                  <a:close/>
                  <a:moveTo>
                    <a:pt x="232" y="30"/>
                  </a:moveTo>
                  <a:cubicBezTo>
                    <a:pt x="140" y="68"/>
                    <a:pt x="140" y="68"/>
                    <a:pt x="140" y="68"/>
                  </a:cubicBezTo>
                  <a:cubicBezTo>
                    <a:pt x="140" y="226"/>
                    <a:pt x="140" y="226"/>
                    <a:pt x="140" y="226"/>
                  </a:cubicBezTo>
                  <a:cubicBezTo>
                    <a:pt x="232" y="188"/>
                    <a:pt x="232" y="188"/>
                    <a:pt x="232" y="188"/>
                  </a:cubicBezTo>
                  <a:lnTo>
                    <a:pt x="232" y="30"/>
                  </a:lnTo>
                  <a:close/>
                  <a:moveTo>
                    <a:pt x="159" y="85"/>
                  </a:moveTo>
                  <a:cubicBezTo>
                    <a:pt x="203" y="65"/>
                    <a:pt x="203" y="65"/>
                    <a:pt x="203" y="65"/>
                  </a:cubicBezTo>
                  <a:cubicBezTo>
                    <a:pt x="205" y="64"/>
                    <a:pt x="206" y="64"/>
                    <a:pt x="208" y="64"/>
                  </a:cubicBezTo>
                  <a:cubicBezTo>
                    <a:pt x="215" y="64"/>
                    <a:pt x="220" y="69"/>
                    <a:pt x="220" y="76"/>
                  </a:cubicBezTo>
                  <a:cubicBezTo>
                    <a:pt x="220" y="81"/>
                    <a:pt x="217" y="85"/>
                    <a:pt x="213" y="87"/>
                  </a:cubicBezTo>
                  <a:cubicBezTo>
                    <a:pt x="169" y="107"/>
                    <a:pt x="169" y="107"/>
                    <a:pt x="169" y="107"/>
                  </a:cubicBezTo>
                  <a:cubicBezTo>
                    <a:pt x="167" y="108"/>
                    <a:pt x="166" y="108"/>
                    <a:pt x="164" y="108"/>
                  </a:cubicBezTo>
                  <a:cubicBezTo>
                    <a:pt x="157" y="108"/>
                    <a:pt x="152" y="103"/>
                    <a:pt x="152" y="96"/>
                  </a:cubicBezTo>
                  <a:cubicBezTo>
                    <a:pt x="152" y="91"/>
                    <a:pt x="155" y="87"/>
                    <a:pt x="159" y="85"/>
                  </a:cubicBezTo>
                  <a:moveTo>
                    <a:pt x="159" y="129"/>
                  </a:moveTo>
                  <a:cubicBezTo>
                    <a:pt x="159" y="129"/>
                    <a:pt x="159" y="129"/>
                    <a:pt x="159" y="129"/>
                  </a:cubicBezTo>
                  <a:cubicBezTo>
                    <a:pt x="203" y="109"/>
                    <a:pt x="203" y="109"/>
                    <a:pt x="203" y="109"/>
                  </a:cubicBezTo>
                  <a:cubicBezTo>
                    <a:pt x="205" y="108"/>
                    <a:pt x="206" y="108"/>
                    <a:pt x="208" y="108"/>
                  </a:cubicBezTo>
                  <a:cubicBezTo>
                    <a:pt x="215" y="108"/>
                    <a:pt x="220" y="113"/>
                    <a:pt x="220" y="120"/>
                  </a:cubicBezTo>
                  <a:cubicBezTo>
                    <a:pt x="220" y="125"/>
                    <a:pt x="217" y="129"/>
                    <a:pt x="213" y="131"/>
                  </a:cubicBezTo>
                  <a:cubicBezTo>
                    <a:pt x="169" y="151"/>
                    <a:pt x="169" y="151"/>
                    <a:pt x="169" y="151"/>
                  </a:cubicBezTo>
                  <a:cubicBezTo>
                    <a:pt x="167" y="152"/>
                    <a:pt x="166" y="152"/>
                    <a:pt x="164" y="152"/>
                  </a:cubicBezTo>
                  <a:cubicBezTo>
                    <a:pt x="157" y="152"/>
                    <a:pt x="152" y="147"/>
                    <a:pt x="152" y="140"/>
                  </a:cubicBezTo>
                  <a:cubicBezTo>
                    <a:pt x="152" y="135"/>
                    <a:pt x="155" y="131"/>
                    <a:pt x="159" y="129"/>
                  </a:cubicBezTo>
                  <a:moveTo>
                    <a:pt x="159" y="173"/>
                  </a:moveTo>
                  <a:cubicBezTo>
                    <a:pt x="159" y="173"/>
                    <a:pt x="159" y="173"/>
                    <a:pt x="159" y="173"/>
                  </a:cubicBezTo>
                  <a:cubicBezTo>
                    <a:pt x="203" y="153"/>
                    <a:pt x="203" y="153"/>
                    <a:pt x="203" y="153"/>
                  </a:cubicBezTo>
                  <a:cubicBezTo>
                    <a:pt x="205" y="152"/>
                    <a:pt x="206" y="152"/>
                    <a:pt x="208" y="152"/>
                  </a:cubicBezTo>
                  <a:cubicBezTo>
                    <a:pt x="215" y="152"/>
                    <a:pt x="220" y="157"/>
                    <a:pt x="220" y="164"/>
                  </a:cubicBezTo>
                  <a:cubicBezTo>
                    <a:pt x="220" y="169"/>
                    <a:pt x="217" y="173"/>
                    <a:pt x="213" y="175"/>
                  </a:cubicBezTo>
                  <a:cubicBezTo>
                    <a:pt x="169" y="195"/>
                    <a:pt x="169" y="195"/>
                    <a:pt x="169" y="195"/>
                  </a:cubicBezTo>
                  <a:cubicBezTo>
                    <a:pt x="167" y="196"/>
                    <a:pt x="166" y="196"/>
                    <a:pt x="164" y="196"/>
                  </a:cubicBezTo>
                  <a:cubicBezTo>
                    <a:pt x="157" y="196"/>
                    <a:pt x="152" y="191"/>
                    <a:pt x="152" y="184"/>
                  </a:cubicBezTo>
                  <a:cubicBezTo>
                    <a:pt x="152" y="179"/>
                    <a:pt x="155" y="175"/>
                    <a:pt x="159" y="173"/>
                  </a:cubicBezTo>
                  <a:moveTo>
                    <a:pt x="48" y="64"/>
                  </a:moveTo>
                  <a:cubicBezTo>
                    <a:pt x="50" y="64"/>
                    <a:pt x="51" y="64"/>
                    <a:pt x="53" y="65"/>
                  </a:cubicBezTo>
                  <a:cubicBezTo>
                    <a:pt x="97" y="85"/>
                    <a:pt x="97" y="85"/>
                    <a:pt x="97" y="85"/>
                  </a:cubicBezTo>
                  <a:cubicBezTo>
                    <a:pt x="101" y="87"/>
                    <a:pt x="104" y="91"/>
                    <a:pt x="104" y="96"/>
                  </a:cubicBezTo>
                  <a:cubicBezTo>
                    <a:pt x="104" y="103"/>
                    <a:pt x="99" y="108"/>
                    <a:pt x="92" y="108"/>
                  </a:cubicBezTo>
                  <a:cubicBezTo>
                    <a:pt x="90" y="108"/>
                    <a:pt x="89" y="108"/>
                    <a:pt x="87" y="107"/>
                  </a:cubicBezTo>
                  <a:cubicBezTo>
                    <a:pt x="43" y="87"/>
                    <a:pt x="43" y="87"/>
                    <a:pt x="43" y="87"/>
                  </a:cubicBezTo>
                  <a:cubicBezTo>
                    <a:pt x="39" y="85"/>
                    <a:pt x="36" y="81"/>
                    <a:pt x="36" y="76"/>
                  </a:cubicBezTo>
                  <a:cubicBezTo>
                    <a:pt x="36" y="69"/>
                    <a:pt x="41" y="64"/>
                    <a:pt x="48" y="64"/>
                  </a:cubicBezTo>
                  <a:moveTo>
                    <a:pt x="48" y="108"/>
                  </a:moveTo>
                  <a:cubicBezTo>
                    <a:pt x="50" y="108"/>
                    <a:pt x="51" y="108"/>
                    <a:pt x="53" y="109"/>
                  </a:cubicBezTo>
                  <a:cubicBezTo>
                    <a:pt x="97" y="129"/>
                    <a:pt x="97" y="129"/>
                    <a:pt x="97" y="129"/>
                  </a:cubicBezTo>
                  <a:cubicBezTo>
                    <a:pt x="101" y="131"/>
                    <a:pt x="104" y="135"/>
                    <a:pt x="104" y="140"/>
                  </a:cubicBezTo>
                  <a:cubicBezTo>
                    <a:pt x="104" y="147"/>
                    <a:pt x="99" y="152"/>
                    <a:pt x="92" y="152"/>
                  </a:cubicBezTo>
                  <a:cubicBezTo>
                    <a:pt x="90" y="152"/>
                    <a:pt x="89" y="152"/>
                    <a:pt x="87" y="151"/>
                  </a:cubicBezTo>
                  <a:cubicBezTo>
                    <a:pt x="43" y="131"/>
                    <a:pt x="43" y="131"/>
                    <a:pt x="43" y="131"/>
                  </a:cubicBezTo>
                  <a:cubicBezTo>
                    <a:pt x="39" y="129"/>
                    <a:pt x="36" y="125"/>
                    <a:pt x="36" y="120"/>
                  </a:cubicBezTo>
                  <a:cubicBezTo>
                    <a:pt x="36" y="113"/>
                    <a:pt x="41" y="108"/>
                    <a:pt x="48" y="108"/>
                  </a:cubicBezTo>
                  <a:moveTo>
                    <a:pt x="48" y="152"/>
                  </a:moveTo>
                  <a:cubicBezTo>
                    <a:pt x="50" y="152"/>
                    <a:pt x="51" y="152"/>
                    <a:pt x="53" y="153"/>
                  </a:cubicBezTo>
                  <a:cubicBezTo>
                    <a:pt x="97" y="173"/>
                    <a:pt x="97" y="173"/>
                    <a:pt x="97" y="173"/>
                  </a:cubicBezTo>
                  <a:cubicBezTo>
                    <a:pt x="101" y="175"/>
                    <a:pt x="104" y="179"/>
                    <a:pt x="104" y="184"/>
                  </a:cubicBezTo>
                  <a:cubicBezTo>
                    <a:pt x="104" y="191"/>
                    <a:pt x="99" y="196"/>
                    <a:pt x="92" y="196"/>
                  </a:cubicBezTo>
                  <a:cubicBezTo>
                    <a:pt x="90" y="196"/>
                    <a:pt x="89" y="196"/>
                    <a:pt x="87" y="195"/>
                  </a:cubicBezTo>
                  <a:cubicBezTo>
                    <a:pt x="43" y="175"/>
                    <a:pt x="43" y="175"/>
                    <a:pt x="43" y="175"/>
                  </a:cubicBezTo>
                  <a:cubicBezTo>
                    <a:pt x="39" y="173"/>
                    <a:pt x="36" y="169"/>
                    <a:pt x="36" y="164"/>
                  </a:cubicBezTo>
                  <a:cubicBezTo>
                    <a:pt x="36" y="157"/>
                    <a:pt x="41" y="152"/>
                    <a:pt x="48" y="152"/>
                  </a:cubicBezTo>
                </a:path>
              </a:pathLst>
            </a:custGeom>
            <a:solidFill>
              <a:schemeClr val="accent5"/>
            </a:solidFill>
            <a:ln>
              <a:noFill/>
            </a:ln>
          </p:spPr>
          <p:txBody>
            <a:bodyPr/>
            <a:lstStyle/>
            <a:p>
              <a:endParaRPr lang="es-ES"/>
            </a:p>
          </p:txBody>
        </p:sp>
      </p:grpSp>
      <p:grpSp>
        <p:nvGrpSpPr>
          <p:cNvPr id="11" name="Group 10">
            <a:extLst>
              <a:ext uri="{FF2B5EF4-FFF2-40B4-BE49-F238E27FC236}">
                <a16:creationId xmlns:a16="http://schemas.microsoft.com/office/drawing/2014/main" id="{7684DA04-BEA9-428D-84CA-A094043B1202}"/>
              </a:ext>
            </a:extLst>
          </p:cNvPr>
          <p:cNvGrpSpPr/>
          <p:nvPr/>
        </p:nvGrpSpPr>
        <p:grpSpPr>
          <a:xfrm>
            <a:off x="7924999" y="6488407"/>
            <a:ext cx="2897502" cy="2502291"/>
            <a:chOff x="7925821" y="6674595"/>
            <a:chExt cx="2897502" cy="2502291"/>
          </a:xfrm>
        </p:grpSpPr>
        <p:sp>
          <p:nvSpPr>
            <p:cNvPr id="24" name="Rectangle 23">
              <a:extLst>
                <a:ext uri="{FF2B5EF4-FFF2-40B4-BE49-F238E27FC236}">
                  <a16:creationId xmlns:a16="http://schemas.microsoft.com/office/drawing/2014/main" id="{357D958A-E54D-B34C-A3E2-0D5582B313B0}"/>
                </a:ext>
              </a:extLst>
            </p:cNvPr>
            <p:cNvSpPr/>
            <p:nvPr/>
          </p:nvSpPr>
          <p:spPr>
            <a:xfrm>
              <a:off x="7925821"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Metodología</a:t>
              </a:r>
            </a:p>
          </p:txBody>
        </p:sp>
        <p:sp>
          <p:nvSpPr>
            <p:cNvPr id="25" name="Rectangle 24">
              <a:extLst>
                <a:ext uri="{FF2B5EF4-FFF2-40B4-BE49-F238E27FC236}">
                  <a16:creationId xmlns:a16="http://schemas.microsoft.com/office/drawing/2014/main" id="{356E697A-202B-2643-A99D-51FFCB6D4BFD}"/>
                </a:ext>
              </a:extLst>
            </p:cNvPr>
            <p:cNvSpPr/>
            <p:nvPr/>
          </p:nvSpPr>
          <p:spPr>
            <a:xfrm>
              <a:off x="7931358" y="8322293"/>
              <a:ext cx="2891965"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Cuerpo del desarrollo de la tesis</a:t>
              </a:r>
            </a:p>
          </p:txBody>
        </p:sp>
        <p:sp>
          <p:nvSpPr>
            <p:cNvPr id="53" name="Freeform 65">
              <a:extLst>
                <a:ext uri="{FF2B5EF4-FFF2-40B4-BE49-F238E27FC236}">
                  <a16:creationId xmlns:a16="http://schemas.microsoft.com/office/drawing/2014/main" id="{F7DBDF65-6646-4D82-A0DC-3D1A16D6F3A0}"/>
                </a:ext>
              </a:extLst>
            </p:cNvPr>
            <p:cNvSpPr>
              <a:spLocks noChangeAspect="1" noEditPoints="1"/>
            </p:cNvSpPr>
            <p:nvPr/>
          </p:nvSpPr>
          <p:spPr bwMode="auto">
            <a:xfrm>
              <a:off x="8026042" y="6674595"/>
              <a:ext cx="790128" cy="720000"/>
            </a:xfrm>
            <a:custGeom>
              <a:avLst/>
              <a:gdLst>
                <a:gd name="T0" fmla="*/ 154781 w 78"/>
                <a:gd name="T1" fmla="*/ 141176 h 71"/>
                <a:gd name="T2" fmla="*/ 161660 w 78"/>
                <a:gd name="T3" fmla="*/ 172165 h 71"/>
                <a:gd name="T4" fmla="*/ 137583 w 78"/>
                <a:gd name="T5" fmla="*/ 192825 h 71"/>
                <a:gd name="T6" fmla="*/ 106627 w 78"/>
                <a:gd name="T7" fmla="*/ 206599 h 71"/>
                <a:gd name="T8" fmla="*/ 72231 w 78"/>
                <a:gd name="T9" fmla="*/ 206599 h 71"/>
                <a:gd name="T10" fmla="*/ 44715 w 78"/>
                <a:gd name="T11" fmla="*/ 192825 h 71"/>
                <a:gd name="T12" fmla="*/ 17198 w 78"/>
                <a:gd name="T13" fmla="*/ 172165 h 71"/>
                <a:gd name="T14" fmla="*/ 27517 w 78"/>
                <a:gd name="T15" fmla="*/ 141176 h 71"/>
                <a:gd name="T16" fmla="*/ 0 w 78"/>
                <a:gd name="T17" fmla="*/ 110186 h 71"/>
                <a:gd name="T18" fmla="*/ 30956 w 78"/>
                <a:gd name="T19" fmla="*/ 89526 h 71"/>
                <a:gd name="T20" fmla="*/ 17198 w 78"/>
                <a:gd name="T21" fmla="*/ 68866 h 71"/>
                <a:gd name="T22" fmla="*/ 58473 w 78"/>
                <a:gd name="T23" fmla="*/ 61980 h 71"/>
                <a:gd name="T24" fmla="*/ 75671 w 78"/>
                <a:gd name="T25" fmla="*/ 34433 h 71"/>
                <a:gd name="T26" fmla="*/ 110066 w 78"/>
                <a:gd name="T27" fmla="*/ 58536 h 71"/>
                <a:gd name="T28" fmla="*/ 141023 w 78"/>
                <a:gd name="T29" fmla="*/ 48206 h 71"/>
                <a:gd name="T30" fmla="*/ 161660 w 78"/>
                <a:gd name="T31" fmla="*/ 75753 h 71"/>
                <a:gd name="T32" fmla="*/ 175418 w 78"/>
                <a:gd name="T33" fmla="*/ 103299 h 71"/>
                <a:gd name="T34" fmla="*/ 89429 w 78"/>
                <a:gd name="T35" fmla="*/ 86083 h 71"/>
                <a:gd name="T36" fmla="*/ 123825 w 78"/>
                <a:gd name="T37" fmla="*/ 120516 h 71"/>
                <a:gd name="T38" fmla="*/ 247650 w 78"/>
                <a:gd name="T39" fmla="*/ 65423 h 71"/>
                <a:gd name="T40" fmla="*/ 247650 w 78"/>
                <a:gd name="T41" fmla="*/ 92969 h 71"/>
                <a:gd name="T42" fmla="*/ 213254 w 78"/>
                <a:gd name="T43" fmla="*/ 86083 h 71"/>
                <a:gd name="T44" fmla="*/ 178858 w 78"/>
                <a:gd name="T45" fmla="*/ 92969 h 71"/>
                <a:gd name="T46" fmla="*/ 182298 w 78"/>
                <a:gd name="T47" fmla="*/ 65423 h 71"/>
                <a:gd name="T48" fmla="*/ 182298 w 78"/>
                <a:gd name="T49" fmla="*/ 37876 h 71"/>
                <a:gd name="T50" fmla="*/ 178858 w 78"/>
                <a:gd name="T51" fmla="*/ 10330 h 71"/>
                <a:gd name="T52" fmla="*/ 213254 w 78"/>
                <a:gd name="T53" fmla="*/ 13773 h 71"/>
                <a:gd name="T54" fmla="*/ 230452 w 78"/>
                <a:gd name="T55" fmla="*/ 0 h 71"/>
                <a:gd name="T56" fmla="*/ 240770 w 78"/>
                <a:gd name="T57" fmla="*/ 30990 h 71"/>
                <a:gd name="T58" fmla="*/ 268287 w 78"/>
                <a:gd name="T59" fmla="*/ 61980 h 71"/>
                <a:gd name="T60" fmla="*/ 240770 w 78"/>
                <a:gd name="T61" fmla="*/ 213485 h 71"/>
                <a:gd name="T62" fmla="*/ 230452 w 78"/>
                <a:gd name="T63" fmla="*/ 244475 h 71"/>
                <a:gd name="T64" fmla="*/ 209814 w 78"/>
                <a:gd name="T65" fmla="*/ 227258 h 71"/>
                <a:gd name="T66" fmla="*/ 178858 w 78"/>
                <a:gd name="T67" fmla="*/ 234145 h 71"/>
                <a:gd name="T68" fmla="*/ 161660 w 78"/>
                <a:gd name="T69" fmla="*/ 203155 h 71"/>
                <a:gd name="T70" fmla="*/ 185737 w 78"/>
                <a:gd name="T71" fmla="*/ 172165 h 71"/>
                <a:gd name="T72" fmla="*/ 196056 w 78"/>
                <a:gd name="T73" fmla="*/ 141176 h 71"/>
                <a:gd name="T74" fmla="*/ 216693 w 78"/>
                <a:gd name="T75" fmla="*/ 158392 h 71"/>
                <a:gd name="T76" fmla="*/ 247650 w 78"/>
                <a:gd name="T77" fmla="*/ 151506 h 71"/>
                <a:gd name="T78" fmla="*/ 247650 w 78"/>
                <a:gd name="T79" fmla="*/ 179052 h 71"/>
                <a:gd name="T80" fmla="*/ 213254 w 78"/>
                <a:gd name="T81" fmla="*/ 34433 h 71"/>
                <a:gd name="T82" fmla="*/ 230452 w 78"/>
                <a:gd name="T83" fmla="*/ 51650 h 71"/>
                <a:gd name="T84" fmla="*/ 196056 w 78"/>
                <a:gd name="T85" fmla="*/ 192825 h 71"/>
                <a:gd name="T86" fmla="*/ 213254 w 78"/>
                <a:gd name="T87" fmla="*/ 175609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accent3"/>
            </a:solidFill>
            <a:ln>
              <a:noFill/>
            </a:ln>
          </p:spPr>
          <p:txBody>
            <a:bodyPr/>
            <a:lstStyle/>
            <a:p>
              <a:endParaRPr lang="es-ES"/>
            </a:p>
          </p:txBody>
        </p:sp>
      </p:grpSp>
      <p:grpSp>
        <p:nvGrpSpPr>
          <p:cNvPr id="12" name="Group 11">
            <a:extLst>
              <a:ext uri="{FF2B5EF4-FFF2-40B4-BE49-F238E27FC236}">
                <a16:creationId xmlns:a16="http://schemas.microsoft.com/office/drawing/2014/main" id="{133558AC-3082-4A33-BF85-796983327D4E}"/>
              </a:ext>
            </a:extLst>
          </p:cNvPr>
          <p:cNvGrpSpPr/>
          <p:nvPr/>
        </p:nvGrpSpPr>
        <p:grpSpPr>
          <a:xfrm>
            <a:off x="11185265" y="6487027"/>
            <a:ext cx="2699922" cy="2505051"/>
            <a:chOff x="11092423" y="6674595"/>
            <a:chExt cx="2699922" cy="2505051"/>
          </a:xfrm>
        </p:grpSpPr>
        <p:sp>
          <p:nvSpPr>
            <p:cNvPr id="27" name="Rectangle 26">
              <a:extLst>
                <a:ext uri="{FF2B5EF4-FFF2-40B4-BE49-F238E27FC236}">
                  <a16:creationId xmlns:a16="http://schemas.microsoft.com/office/drawing/2014/main" id="{880E5E08-8DD5-E64A-962C-6E7D77954C11}"/>
                </a:ext>
              </a:extLst>
            </p:cNvPr>
            <p:cNvSpPr/>
            <p:nvPr/>
          </p:nvSpPr>
          <p:spPr>
            <a:xfrm>
              <a:off x="11092423" y="7809076"/>
              <a:ext cx="247440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Conclusiones</a:t>
              </a:r>
            </a:p>
          </p:txBody>
        </p:sp>
        <p:sp>
          <p:nvSpPr>
            <p:cNvPr id="28" name="Rectangle 27">
              <a:extLst>
                <a:ext uri="{FF2B5EF4-FFF2-40B4-BE49-F238E27FC236}">
                  <a16:creationId xmlns:a16="http://schemas.microsoft.com/office/drawing/2014/main" id="{CF1B5E2B-F1BA-9549-9ED5-A18650108C6F}"/>
                </a:ext>
              </a:extLst>
            </p:cNvPr>
            <p:cNvSpPr/>
            <p:nvPr/>
          </p:nvSpPr>
          <p:spPr>
            <a:xfrm>
              <a:off x="11092423"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Consecuencias y líneas futuras</a:t>
              </a:r>
            </a:p>
          </p:txBody>
        </p:sp>
        <p:sp>
          <p:nvSpPr>
            <p:cNvPr id="54" name="Freeform 58">
              <a:extLst>
                <a:ext uri="{FF2B5EF4-FFF2-40B4-BE49-F238E27FC236}">
                  <a16:creationId xmlns:a16="http://schemas.microsoft.com/office/drawing/2014/main" id="{B2708051-6323-4168-9562-39DE1786FF8C}"/>
                </a:ext>
              </a:extLst>
            </p:cNvPr>
            <p:cNvSpPr>
              <a:spLocks noChangeAspect="1" noEditPoints="1"/>
            </p:cNvSpPr>
            <p:nvPr/>
          </p:nvSpPr>
          <p:spPr bwMode="auto">
            <a:xfrm>
              <a:off x="11185139" y="6674595"/>
              <a:ext cx="720000" cy="720000"/>
            </a:xfrm>
            <a:custGeom>
              <a:avLst/>
              <a:gdLst>
                <a:gd name="T0" fmla="*/ 106363 w 62"/>
                <a:gd name="T1" fmla="*/ 212725 h 62"/>
                <a:gd name="T2" fmla="*/ 0 w 62"/>
                <a:gd name="T3" fmla="*/ 106363 h 62"/>
                <a:gd name="T4" fmla="*/ 106363 w 62"/>
                <a:gd name="T5" fmla="*/ 0 h 62"/>
                <a:gd name="T6" fmla="*/ 212725 w 62"/>
                <a:gd name="T7" fmla="*/ 106363 h 62"/>
                <a:gd name="T8" fmla="*/ 106363 w 62"/>
                <a:gd name="T9" fmla="*/ 212725 h 62"/>
                <a:gd name="T10" fmla="*/ 106363 w 62"/>
                <a:gd name="T11" fmla="*/ 30879 h 62"/>
                <a:gd name="T12" fmla="*/ 30879 w 62"/>
                <a:gd name="T13" fmla="*/ 106363 h 62"/>
                <a:gd name="T14" fmla="*/ 106363 w 62"/>
                <a:gd name="T15" fmla="*/ 181846 h 62"/>
                <a:gd name="T16" fmla="*/ 181846 w 62"/>
                <a:gd name="T17" fmla="*/ 106363 h 62"/>
                <a:gd name="T18" fmla="*/ 106363 w 62"/>
                <a:gd name="T19" fmla="*/ 30879 h 62"/>
                <a:gd name="T20" fmla="*/ 106363 w 62"/>
                <a:gd name="T21" fmla="*/ 154397 h 62"/>
                <a:gd name="T22" fmla="*/ 92638 w 62"/>
                <a:gd name="T23" fmla="*/ 154397 h 62"/>
                <a:gd name="T24" fmla="*/ 51466 w 62"/>
                <a:gd name="T25" fmla="*/ 113225 h 62"/>
                <a:gd name="T26" fmla="*/ 51466 w 62"/>
                <a:gd name="T27" fmla="*/ 99500 h 62"/>
                <a:gd name="T28" fmla="*/ 65190 w 62"/>
                <a:gd name="T29" fmla="*/ 85776 h 62"/>
                <a:gd name="T30" fmla="*/ 78914 w 62"/>
                <a:gd name="T31" fmla="*/ 85776 h 62"/>
                <a:gd name="T32" fmla="*/ 99500 w 62"/>
                <a:gd name="T33" fmla="*/ 106363 h 62"/>
                <a:gd name="T34" fmla="*/ 137242 w 62"/>
                <a:gd name="T35" fmla="*/ 68621 h 62"/>
                <a:gd name="T36" fmla="*/ 147535 w 62"/>
                <a:gd name="T37" fmla="*/ 68621 h 62"/>
                <a:gd name="T38" fmla="*/ 164690 w 62"/>
                <a:gd name="T39" fmla="*/ 82345 h 62"/>
                <a:gd name="T40" fmla="*/ 164690 w 62"/>
                <a:gd name="T41" fmla="*/ 96069 h 62"/>
                <a:gd name="T42" fmla="*/ 106363 w 62"/>
                <a:gd name="T43" fmla="*/ 154397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1" y="45"/>
                  </a:moveTo>
                  <a:cubicBezTo>
                    <a:pt x="30" y="46"/>
                    <a:pt x="28" y="46"/>
                    <a:pt x="27" y="45"/>
                  </a:cubicBezTo>
                  <a:cubicBezTo>
                    <a:pt x="15" y="33"/>
                    <a:pt x="15" y="33"/>
                    <a:pt x="15" y="33"/>
                  </a:cubicBezTo>
                  <a:cubicBezTo>
                    <a:pt x="14" y="32"/>
                    <a:pt x="14" y="30"/>
                    <a:pt x="15" y="29"/>
                  </a:cubicBezTo>
                  <a:cubicBezTo>
                    <a:pt x="19" y="25"/>
                    <a:pt x="19" y="25"/>
                    <a:pt x="19" y="25"/>
                  </a:cubicBezTo>
                  <a:cubicBezTo>
                    <a:pt x="20" y="24"/>
                    <a:pt x="22" y="24"/>
                    <a:pt x="23" y="25"/>
                  </a:cubicBezTo>
                  <a:cubicBezTo>
                    <a:pt x="29" y="31"/>
                    <a:pt x="29" y="31"/>
                    <a:pt x="29" y="31"/>
                  </a:cubicBezTo>
                  <a:cubicBezTo>
                    <a:pt x="40" y="20"/>
                    <a:pt x="40" y="20"/>
                    <a:pt x="40" y="20"/>
                  </a:cubicBezTo>
                  <a:cubicBezTo>
                    <a:pt x="41" y="19"/>
                    <a:pt x="42" y="19"/>
                    <a:pt x="43" y="20"/>
                  </a:cubicBezTo>
                  <a:cubicBezTo>
                    <a:pt x="48" y="24"/>
                    <a:pt x="48" y="24"/>
                    <a:pt x="48" y="24"/>
                  </a:cubicBezTo>
                  <a:cubicBezTo>
                    <a:pt x="49" y="25"/>
                    <a:pt x="49" y="27"/>
                    <a:pt x="48" y="28"/>
                  </a:cubicBezTo>
                  <a:lnTo>
                    <a:pt x="31" y="45"/>
                  </a:lnTo>
                  <a:close/>
                </a:path>
              </a:pathLst>
            </a:custGeom>
            <a:solidFill>
              <a:schemeClr val="accent4"/>
            </a:solidFill>
            <a:ln>
              <a:noFill/>
            </a:ln>
          </p:spPr>
          <p:txBody>
            <a:bodyPr/>
            <a:lstStyle/>
            <a:p>
              <a:endParaRPr lang="es-ES"/>
            </a:p>
          </p:txBody>
        </p:sp>
      </p:grpSp>
    </p:spTree>
    <p:extLst>
      <p:ext uri="{BB962C8B-B14F-4D97-AF65-F5344CB8AC3E}">
        <p14:creationId xmlns:p14="http://schemas.microsoft.com/office/powerpoint/2010/main" val="3622117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81" name="Group 80">
            <a:extLst>
              <a:ext uri="{FF2B5EF4-FFF2-40B4-BE49-F238E27FC236}">
                <a16:creationId xmlns:a16="http://schemas.microsoft.com/office/drawing/2014/main" id="{CF5F3B0D-B0D0-448A-BCB3-815F190311DB}"/>
              </a:ext>
            </a:extLst>
          </p:cNvPr>
          <p:cNvGrpSpPr/>
          <p:nvPr/>
        </p:nvGrpSpPr>
        <p:grpSpPr>
          <a:xfrm>
            <a:off x="5580752" y="5396400"/>
            <a:ext cx="7126496" cy="6525367"/>
            <a:chOff x="9624253" y="5394569"/>
            <a:chExt cx="7126496" cy="6525367"/>
          </a:xfrm>
        </p:grpSpPr>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sp>
          <p:nvSpPr>
            <p:cNvPr id="56" name="Rectangle 55">
              <a:extLst>
                <a:ext uri="{FF2B5EF4-FFF2-40B4-BE49-F238E27FC236}">
                  <a16:creationId xmlns:a16="http://schemas.microsoft.com/office/drawing/2014/main" id="{432C9F59-95E1-43FF-84FC-32DD8220A2A8}"/>
                </a:ext>
              </a:extLst>
            </p:cNvPr>
            <p:cNvSpPr/>
            <p:nvPr/>
          </p:nvSpPr>
          <p:spPr>
            <a:xfrm>
              <a:off x="14193079" y="5917483"/>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tx1"/>
                  </a:solidFill>
                  <a:latin typeface="Montserrat" panose="00000500000000000000" pitchFamily="2" charset="0"/>
                </a:rPr>
                <a:t>Directas</a:t>
              </a:r>
            </a:p>
          </p:txBody>
        </p:sp>
        <p:sp>
          <p:nvSpPr>
            <p:cNvPr id="57" name="Rectangle 56">
              <a:extLst>
                <a:ext uri="{FF2B5EF4-FFF2-40B4-BE49-F238E27FC236}">
                  <a16:creationId xmlns:a16="http://schemas.microsoft.com/office/drawing/2014/main" id="{1ECFD214-CF4E-462E-8C0E-E664AF4DDD91}"/>
                </a:ext>
              </a:extLst>
            </p:cNvPr>
            <p:cNvSpPr/>
            <p:nvPr/>
          </p:nvSpPr>
          <p:spPr>
            <a:xfrm>
              <a:off x="14193079" y="9260661"/>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tx1"/>
                  </a:solidFill>
                  <a:latin typeface="Montserrat" panose="00000500000000000000" pitchFamily="2" charset="0"/>
                </a:rPr>
                <a:t>Post-proceso</a:t>
              </a:r>
            </a:p>
          </p:txBody>
        </p:sp>
        <p:sp>
          <p:nvSpPr>
            <p:cNvPr id="38" name="Right Brace 37">
              <a:extLst>
                <a:ext uri="{FF2B5EF4-FFF2-40B4-BE49-F238E27FC236}">
                  <a16:creationId xmlns:a16="http://schemas.microsoft.com/office/drawing/2014/main" id="{594D4D9C-396C-444C-8F52-3D0DE9446C8A}"/>
                </a:ext>
              </a:extLst>
            </p:cNvPr>
            <p:cNvSpPr/>
            <p:nvPr/>
          </p:nvSpPr>
          <p:spPr>
            <a:xfrm>
              <a:off x="13692123" y="7338286"/>
              <a:ext cx="341054" cy="4570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Right Brace 57">
              <a:extLst>
                <a:ext uri="{FF2B5EF4-FFF2-40B4-BE49-F238E27FC236}">
                  <a16:creationId xmlns:a16="http://schemas.microsoft.com/office/drawing/2014/main" id="{55761AC9-B95C-4419-B486-D05A78671B07}"/>
                </a:ext>
              </a:extLst>
            </p:cNvPr>
            <p:cNvSpPr/>
            <p:nvPr/>
          </p:nvSpPr>
          <p:spPr>
            <a:xfrm>
              <a:off x="13690320" y="5394569"/>
              <a:ext cx="341054" cy="1682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187846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9CB6C16-764C-40B6-9399-29E1BFE1CEA1}"/>
              </a:ext>
            </a:extLst>
          </p:cNvPr>
          <p:cNvCxnSpPr>
            <a:cxnSpLocks/>
            <a:stCxn id="12" idx="6"/>
            <a:endCxn id="5" idx="1"/>
          </p:cNvCxnSpPr>
          <p:nvPr/>
        </p:nvCxnSpPr>
        <p:spPr>
          <a:xfrm flipV="1">
            <a:off x="7630078" y="5763171"/>
            <a:ext cx="1994175" cy="3890327"/>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9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563F49A1-4115-47D9-B0A7-D659EDD491A1}"/>
              </a:ext>
            </a:extLst>
          </p:cNvPr>
          <p:cNvCxnSpPr>
            <a:stCxn id="14" idx="6"/>
            <a:endCxn id="50" idx="1"/>
          </p:cNvCxnSpPr>
          <p:nvPr/>
        </p:nvCxnSpPr>
        <p:spPr>
          <a:xfrm flipV="1">
            <a:off x="7630078" y="6729656"/>
            <a:ext cx="1994175" cy="4832426"/>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7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9CC83244-FF52-4F20-92E9-EB5232196386}"/>
              </a:ext>
            </a:extLst>
          </p:cNvPr>
          <p:cNvCxnSpPr>
            <a:stCxn id="7" idx="6"/>
            <a:endCxn id="51" idx="1"/>
          </p:cNvCxnSpPr>
          <p:nvPr/>
        </p:nvCxnSpPr>
        <p:spPr>
          <a:xfrm>
            <a:off x="7630078" y="5836332"/>
            <a:ext cx="1994175" cy="185980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D9FE0DD-CE7A-4742-97C4-ACFC30BBFD88}"/>
              </a:ext>
            </a:extLst>
          </p:cNvPr>
          <p:cNvCxnSpPr>
            <a:stCxn id="12" idx="6"/>
            <a:endCxn id="51" idx="1"/>
          </p:cNvCxnSpPr>
          <p:nvPr/>
        </p:nvCxnSpPr>
        <p:spPr>
          <a:xfrm flipV="1">
            <a:off x="7630078" y="7696141"/>
            <a:ext cx="1994175" cy="195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779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B5496DB0-69D0-4587-9395-C4CE94A8E8D8}"/>
              </a:ext>
            </a:extLst>
          </p:cNvPr>
          <p:cNvCxnSpPr>
            <a:stCxn id="7" idx="6"/>
            <a:endCxn id="52" idx="1"/>
          </p:cNvCxnSpPr>
          <p:nvPr/>
        </p:nvCxnSpPr>
        <p:spPr>
          <a:xfrm>
            <a:off x="7630078" y="5836332"/>
            <a:ext cx="1994175" cy="28262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E0D6A26-3AEA-45E3-8DC3-10692633EFC8}"/>
              </a:ext>
            </a:extLst>
          </p:cNvPr>
          <p:cNvCxnSpPr>
            <a:stCxn id="12" idx="6"/>
            <a:endCxn id="52" idx="1"/>
          </p:cNvCxnSpPr>
          <p:nvPr/>
        </p:nvCxnSpPr>
        <p:spPr>
          <a:xfrm flipV="1">
            <a:off x="7630078" y="8662626"/>
            <a:ext cx="1994175" cy="9908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2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D25014C7-452C-4B9E-83B4-ADA12B4E3A18}"/>
              </a:ext>
            </a:extLst>
          </p:cNvPr>
          <p:cNvCxnSpPr>
            <a:stCxn id="7" idx="6"/>
            <a:endCxn id="53" idx="1"/>
          </p:cNvCxnSpPr>
          <p:nvPr/>
        </p:nvCxnSpPr>
        <p:spPr>
          <a:xfrm>
            <a:off x="7630078" y="5836332"/>
            <a:ext cx="1994175" cy="37927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F689B92-6AC9-4961-A82D-B661EE4913AD}"/>
              </a:ext>
            </a:extLst>
          </p:cNvPr>
          <p:cNvCxnSpPr>
            <a:stCxn id="10" idx="6"/>
            <a:endCxn id="53" idx="1"/>
          </p:cNvCxnSpPr>
          <p:nvPr/>
        </p:nvCxnSpPr>
        <p:spPr>
          <a:xfrm>
            <a:off x="7630078" y="7744915"/>
            <a:ext cx="1994175" cy="1884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42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A62ACD15-5874-4DA4-B6B9-1D7EB3C35A43}"/>
              </a:ext>
            </a:extLst>
          </p:cNvPr>
          <p:cNvCxnSpPr>
            <a:stCxn id="7" idx="6"/>
            <a:endCxn id="54" idx="1"/>
          </p:cNvCxnSpPr>
          <p:nvPr/>
        </p:nvCxnSpPr>
        <p:spPr>
          <a:xfrm>
            <a:off x="7630078" y="5836332"/>
            <a:ext cx="1994175" cy="47592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A290574-9984-433A-B6F3-5A1DDA8EFDC4}"/>
              </a:ext>
            </a:extLst>
          </p:cNvPr>
          <p:cNvCxnSpPr>
            <a:stCxn id="10" idx="6"/>
            <a:endCxn id="54" idx="1"/>
          </p:cNvCxnSpPr>
          <p:nvPr/>
        </p:nvCxnSpPr>
        <p:spPr>
          <a:xfrm>
            <a:off x="7630078" y="7744915"/>
            <a:ext cx="1994175" cy="28506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1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3B9F02D-0B53-4A7D-A682-8877C3CDD710}"/>
              </a:ext>
            </a:extLst>
          </p:cNvPr>
          <p:cNvCxnSpPr>
            <a:stCxn id="7" idx="6"/>
            <a:endCxn id="55" idx="1"/>
          </p:cNvCxnSpPr>
          <p:nvPr/>
        </p:nvCxnSpPr>
        <p:spPr>
          <a:xfrm>
            <a:off x="7630078" y="5836332"/>
            <a:ext cx="1994175" cy="5725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5733BB2-4FDF-43A1-ABBF-B96A0866CC29}"/>
              </a:ext>
            </a:extLst>
          </p:cNvPr>
          <p:cNvCxnSpPr>
            <a:stCxn id="10" idx="6"/>
            <a:endCxn id="55" idx="1"/>
          </p:cNvCxnSpPr>
          <p:nvPr/>
        </p:nvCxnSpPr>
        <p:spPr>
          <a:xfrm>
            <a:off x="7630078" y="7744915"/>
            <a:ext cx="1994175" cy="3817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42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Arquitectura del sistema de captura</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2EE68DE8-2B8E-49CE-AAAF-7A33006935C3}"/>
              </a:ext>
            </a:extLst>
          </p:cNvPr>
          <p:cNvGrpSpPr/>
          <p:nvPr/>
        </p:nvGrpSpPr>
        <p:grpSpPr>
          <a:xfrm>
            <a:off x="4675598" y="4903057"/>
            <a:ext cx="8936803" cy="7571205"/>
            <a:chOff x="4675598" y="4903057"/>
            <a:chExt cx="8936803" cy="7571205"/>
          </a:xfrm>
        </p:grpSpPr>
        <p:sp>
          <p:nvSpPr>
            <p:cNvPr id="6" name="Rectangle 5">
              <a:extLst>
                <a:ext uri="{FF2B5EF4-FFF2-40B4-BE49-F238E27FC236}">
                  <a16:creationId xmlns:a16="http://schemas.microsoft.com/office/drawing/2014/main" id="{F6832626-B541-4308-A59D-0B63A349BDDC}"/>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20" name="Straight Arrow Connector 19">
              <a:extLst>
                <a:ext uri="{FF2B5EF4-FFF2-40B4-BE49-F238E27FC236}">
                  <a16:creationId xmlns:a16="http://schemas.microsoft.com/office/drawing/2014/main" id="{FF5925EB-7221-4C30-92F9-4F4F44F75460}"/>
                </a:ext>
              </a:extLst>
            </p:cNvPr>
            <p:cNvCxnSpPr>
              <a:cxnSpLocks/>
              <a:endCxn id="7" idx="2"/>
            </p:cNvCxnSpPr>
            <p:nvPr/>
          </p:nvCxnSpPr>
          <p:spPr>
            <a:xfrm>
              <a:off x="5870414" y="5836332"/>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75A57AF-4A91-4DD7-885C-7247D2534560}"/>
                </a:ext>
              </a:extLst>
            </p:cNvPr>
            <p:cNvCxnSpPr>
              <a:cxnSpLocks/>
            </p:cNvCxnSpPr>
            <p:nvPr/>
          </p:nvCxnSpPr>
          <p:spPr>
            <a:xfrm>
              <a:off x="5870414" y="7745526"/>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D072D9C-52FB-4272-8A19-24AB00F632A5}"/>
                </a:ext>
              </a:extLst>
            </p:cNvPr>
            <p:cNvCxnSpPr>
              <a:cxnSpLocks/>
            </p:cNvCxnSpPr>
            <p:nvPr/>
          </p:nvCxnSpPr>
          <p:spPr>
            <a:xfrm>
              <a:off x="5870414" y="9641917"/>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A6F71B7-D115-4EF0-A59A-6667BF6C026A}"/>
                </a:ext>
              </a:extLst>
            </p:cNvPr>
            <p:cNvCxnSpPr>
              <a:cxnSpLocks/>
            </p:cNvCxnSpPr>
            <p:nvPr/>
          </p:nvCxnSpPr>
          <p:spPr>
            <a:xfrm>
              <a:off x="5868937" y="11564374"/>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25" name="Arrow: Left-Right 24">
              <a:extLst>
                <a:ext uri="{FF2B5EF4-FFF2-40B4-BE49-F238E27FC236}">
                  <a16:creationId xmlns:a16="http://schemas.microsoft.com/office/drawing/2014/main" id="{4BBB52CC-7E37-4490-8332-758146468279}"/>
                </a:ext>
              </a:extLst>
            </p:cNvPr>
            <p:cNvSpPr/>
            <p:nvPr/>
          </p:nvSpPr>
          <p:spPr>
            <a:xfrm rot="5400000">
              <a:off x="4975556" y="8060077"/>
              <a:ext cx="7571205" cy="1257166"/>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latin typeface="Montserrat" panose="00000500000000000000" pitchFamily="2" charset="0"/>
                </a:rPr>
                <a:t>Data Bus</a:t>
              </a:r>
            </a:p>
          </p:txBody>
        </p:sp>
        <p:cxnSp>
          <p:nvCxnSpPr>
            <p:cNvPr id="26" name="Straight Arrow Connector 25">
              <a:extLst>
                <a:ext uri="{FF2B5EF4-FFF2-40B4-BE49-F238E27FC236}">
                  <a16:creationId xmlns:a16="http://schemas.microsoft.com/office/drawing/2014/main" id="{94C2646D-E33A-4FF7-9F96-25B15D9D06D9}"/>
                </a:ext>
              </a:extLst>
            </p:cNvPr>
            <p:cNvCxnSpPr>
              <a:cxnSpLocks/>
            </p:cNvCxnSpPr>
            <p:nvPr/>
          </p:nvCxnSpPr>
          <p:spPr>
            <a:xfrm>
              <a:off x="7630078" y="58264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5DD4925-20EE-4C6C-848F-583943296A3E}"/>
                </a:ext>
              </a:extLst>
            </p:cNvPr>
            <p:cNvCxnSpPr>
              <a:cxnSpLocks/>
            </p:cNvCxnSpPr>
            <p:nvPr/>
          </p:nvCxnSpPr>
          <p:spPr>
            <a:xfrm>
              <a:off x="7630078" y="7735626"/>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CC99796-95D0-4C8C-94E0-A8AB3612155B}"/>
                </a:ext>
              </a:extLst>
            </p:cNvPr>
            <p:cNvCxnSpPr>
              <a:cxnSpLocks/>
            </p:cNvCxnSpPr>
            <p:nvPr/>
          </p:nvCxnSpPr>
          <p:spPr>
            <a:xfrm>
              <a:off x="7630078" y="9632017"/>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D88025A-F8EE-4178-8397-2E8552999027}"/>
                </a:ext>
              </a:extLst>
            </p:cNvPr>
            <p:cNvCxnSpPr>
              <a:cxnSpLocks/>
            </p:cNvCxnSpPr>
            <p:nvPr/>
          </p:nvCxnSpPr>
          <p:spPr>
            <a:xfrm>
              <a:off x="7628601" y="11554474"/>
              <a:ext cx="829307"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2A75EB86-B668-4E15-9498-794287A4BDB9}"/>
                </a:ext>
              </a:extLst>
            </p:cNvPr>
            <p:cNvSpPr/>
            <p:nvPr/>
          </p:nvSpPr>
          <p:spPr>
            <a:xfrm>
              <a:off x="9892239" y="51916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cxnSp>
          <p:nvCxnSpPr>
            <p:cNvPr id="31" name="Straight Arrow Connector 30">
              <a:extLst>
                <a:ext uri="{FF2B5EF4-FFF2-40B4-BE49-F238E27FC236}">
                  <a16:creationId xmlns:a16="http://schemas.microsoft.com/office/drawing/2014/main" id="{E6C97D81-FAD2-451B-90B6-FAC8AE5EFCB4}"/>
                </a:ext>
              </a:extLst>
            </p:cNvPr>
            <p:cNvCxnSpPr>
              <a:cxnSpLocks/>
            </p:cNvCxnSpPr>
            <p:nvPr/>
          </p:nvCxnSpPr>
          <p:spPr>
            <a:xfrm>
              <a:off x="9064409" y="58363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2" name="Shape 2567">
              <a:extLst>
                <a:ext uri="{FF2B5EF4-FFF2-40B4-BE49-F238E27FC236}">
                  <a16:creationId xmlns:a16="http://schemas.microsoft.com/office/drawing/2014/main" id="{E34596AE-1503-4880-A80D-2D6E0DE68101}"/>
                </a:ext>
              </a:extLst>
            </p:cNvPr>
            <p:cNvSpPr>
              <a:spLocks noChangeAspect="1"/>
            </p:cNvSpPr>
            <p:nvPr/>
          </p:nvSpPr>
          <p:spPr>
            <a:xfrm>
              <a:off x="10346222" y="5408777"/>
              <a:ext cx="349200" cy="349212"/>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33" name="Rectangle 32">
              <a:extLst>
                <a:ext uri="{FF2B5EF4-FFF2-40B4-BE49-F238E27FC236}">
                  <a16:creationId xmlns:a16="http://schemas.microsoft.com/office/drawing/2014/main" id="{0BC6511C-6E30-413E-B703-F537F711D188}"/>
                </a:ext>
              </a:extLst>
            </p:cNvPr>
            <p:cNvSpPr/>
            <p:nvPr/>
          </p:nvSpPr>
          <p:spPr>
            <a:xfrm>
              <a:off x="9929154" y="5780020"/>
              <a:ext cx="1183337"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captura</a:t>
              </a:r>
              <a:endParaRPr lang="es-ES" sz="2000" dirty="0">
                <a:solidFill>
                  <a:schemeClr val="bg1"/>
                </a:solidFill>
                <a:latin typeface="Montserrat" panose="00000500000000000000" pitchFamily="2" charset="0"/>
              </a:endParaRPr>
            </a:p>
          </p:txBody>
        </p:sp>
        <p:sp>
          <p:nvSpPr>
            <p:cNvPr id="34" name="Cylinder 33">
              <a:extLst>
                <a:ext uri="{FF2B5EF4-FFF2-40B4-BE49-F238E27FC236}">
                  <a16:creationId xmlns:a16="http://schemas.microsoft.com/office/drawing/2014/main" id="{E07F8BEC-E8D3-46EC-8929-2BB264C23F6C}"/>
                </a:ext>
              </a:extLst>
            </p:cNvPr>
            <p:cNvSpPr/>
            <p:nvPr/>
          </p:nvSpPr>
          <p:spPr>
            <a:xfrm>
              <a:off x="11979729" y="5201580"/>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a:latin typeface="Montserrat" panose="00000500000000000000" pitchFamily="2" charset="0"/>
                </a:rPr>
                <a:t>Raw data</a:t>
              </a:r>
            </a:p>
          </p:txBody>
        </p:sp>
        <p:cxnSp>
          <p:nvCxnSpPr>
            <p:cNvPr id="35" name="Straight Arrow Connector 34">
              <a:extLst>
                <a:ext uri="{FF2B5EF4-FFF2-40B4-BE49-F238E27FC236}">
                  <a16:creationId xmlns:a16="http://schemas.microsoft.com/office/drawing/2014/main" id="{11C88F95-4D82-4F50-B356-43D63F86D88D}"/>
                </a:ext>
              </a:extLst>
            </p:cNvPr>
            <p:cNvCxnSpPr>
              <a:cxnSpLocks/>
            </p:cNvCxnSpPr>
            <p:nvPr/>
          </p:nvCxnSpPr>
          <p:spPr>
            <a:xfrm>
              <a:off x="11151899" y="5812559"/>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40EE940-1EB7-47EA-A760-A6C612D55BC8}"/>
                </a:ext>
              </a:extLst>
            </p:cNvPr>
            <p:cNvSpPr/>
            <p:nvPr/>
          </p:nvSpPr>
          <p:spPr>
            <a:xfrm>
              <a:off x="11565815" y="6963480"/>
              <a:ext cx="2046586" cy="5233355"/>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a:latin typeface="Montserrat" panose="00000500000000000000" pitchFamily="2" charset="0"/>
              </a:endParaRPr>
            </a:p>
          </p:txBody>
        </p:sp>
        <p:sp>
          <p:nvSpPr>
            <p:cNvPr id="37" name="Oval 36">
              <a:extLst>
                <a:ext uri="{FF2B5EF4-FFF2-40B4-BE49-F238E27FC236}">
                  <a16:creationId xmlns:a16="http://schemas.microsoft.com/office/drawing/2014/main" id="{21170013-405A-429A-B5A8-4D04B085F3B8}"/>
                </a:ext>
              </a:extLst>
            </p:cNvPr>
            <p:cNvSpPr/>
            <p:nvPr/>
          </p:nvSpPr>
          <p:spPr>
            <a:xfrm>
              <a:off x="11979729" y="705988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39" name="Oval 38">
              <a:extLst>
                <a:ext uri="{FF2B5EF4-FFF2-40B4-BE49-F238E27FC236}">
                  <a16:creationId xmlns:a16="http://schemas.microsoft.com/office/drawing/2014/main" id="{6E797DBB-6EF3-4483-BF4E-8DD6FDC60181}"/>
                </a:ext>
              </a:extLst>
            </p:cNvPr>
            <p:cNvSpPr/>
            <p:nvPr/>
          </p:nvSpPr>
          <p:spPr>
            <a:xfrm>
              <a:off x="11979729" y="8971508"/>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40" name="Cylinder 39">
              <a:extLst>
                <a:ext uri="{FF2B5EF4-FFF2-40B4-BE49-F238E27FC236}">
                  <a16:creationId xmlns:a16="http://schemas.microsoft.com/office/drawing/2014/main" id="{5E1AF849-7E47-4E5D-87A4-633E5087C3BB}"/>
                </a:ext>
              </a:extLst>
            </p:cNvPr>
            <p:cNvSpPr/>
            <p:nvPr/>
          </p:nvSpPr>
          <p:spPr>
            <a:xfrm>
              <a:off x="11979729" y="10844078"/>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900" dirty="0" err="1">
                  <a:latin typeface="Montserrat" panose="00000500000000000000" pitchFamily="2" charset="0"/>
                </a:rPr>
                <a:t>Datasets</a:t>
              </a:r>
              <a:endParaRPr lang="es-ES" sz="1900" dirty="0">
                <a:latin typeface="Montserrat" panose="00000500000000000000" pitchFamily="2" charset="0"/>
              </a:endParaRPr>
            </a:p>
          </p:txBody>
        </p:sp>
        <p:sp>
          <p:nvSpPr>
            <p:cNvPr id="41" name="Rectangle 40">
              <a:extLst>
                <a:ext uri="{FF2B5EF4-FFF2-40B4-BE49-F238E27FC236}">
                  <a16:creationId xmlns:a16="http://schemas.microsoft.com/office/drawing/2014/main" id="{1328481E-4D1C-469D-BA2B-FDFE27DA0302}"/>
                </a:ext>
              </a:extLst>
            </p:cNvPr>
            <p:cNvSpPr/>
            <p:nvPr/>
          </p:nvSpPr>
          <p:spPr>
            <a:xfrm>
              <a:off x="12225034" y="7745526"/>
              <a:ext cx="766557"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sync</a:t>
              </a:r>
              <a:endParaRPr lang="es-ES" sz="2000" dirty="0">
                <a:solidFill>
                  <a:schemeClr val="bg1"/>
                </a:solidFill>
                <a:latin typeface="Montserrat" panose="00000500000000000000" pitchFamily="2" charset="0"/>
              </a:endParaRPr>
            </a:p>
          </p:txBody>
        </p:sp>
        <p:sp>
          <p:nvSpPr>
            <p:cNvPr id="42" name="Rectangle 41">
              <a:extLst>
                <a:ext uri="{FF2B5EF4-FFF2-40B4-BE49-F238E27FC236}">
                  <a16:creationId xmlns:a16="http://schemas.microsoft.com/office/drawing/2014/main" id="{ACF223BA-3BB5-4BC2-AD97-9E5088014E2F}"/>
                </a:ext>
              </a:extLst>
            </p:cNvPr>
            <p:cNvSpPr/>
            <p:nvPr/>
          </p:nvSpPr>
          <p:spPr>
            <a:xfrm>
              <a:off x="12100802" y="9658546"/>
              <a:ext cx="1015021"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curate</a:t>
              </a:r>
              <a:endParaRPr lang="es-ES" sz="2000" dirty="0">
                <a:solidFill>
                  <a:schemeClr val="bg1"/>
                </a:solidFill>
                <a:latin typeface="Montserrat" panose="00000500000000000000" pitchFamily="2" charset="0"/>
              </a:endParaRPr>
            </a:p>
          </p:txBody>
        </p:sp>
        <p:sp>
          <p:nvSpPr>
            <p:cNvPr id="43" name="Shape 2574">
              <a:extLst>
                <a:ext uri="{FF2B5EF4-FFF2-40B4-BE49-F238E27FC236}">
                  <a16:creationId xmlns:a16="http://schemas.microsoft.com/office/drawing/2014/main" id="{324BDBDE-0C65-4B41-BA71-4A89E3C42D93}"/>
                </a:ext>
              </a:extLst>
            </p:cNvPr>
            <p:cNvSpPr>
              <a:spLocks noChangeAspect="1"/>
            </p:cNvSpPr>
            <p:nvPr/>
          </p:nvSpPr>
          <p:spPr>
            <a:xfrm>
              <a:off x="12433712" y="9181274"/>
              <a:ext cx="349200" cy="38411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bg2"/>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44" name="Shape 2526">
              <a:extLst>
                <a:ext uri="{FF2B5EF4-FFF2-40B4-BE49-F238E27FC236}">
                  <a16:creationId xmlns:a16="http://schemas.microsoft.com/office/drawing/2014/main" id="{D00F7457-7F2E-4B4E-8F6F-D278022C79CD}"/>
                </a:ext>
              </a:extLst>
            </p:cNvPr>
            <p:cNvSpPr/>
            <p:nvPr/>
          </p:nvSpPr>
          <p:spPr>
            <a:xfrm>
              <a:off x="12433712" y="7349750"/>
              <a:ext cx="349200" cy="3492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45" name="Straight Arrow Connector 44">
              <a:extLst>
                <a:ext uri="{FF2B5EF4-FFF2-40B4-BE49-F238E27FC236}">
                  <a16:creationId xmlns:a16="http://schemas.microsoft.com/office/drawing/2014/main" id="{ED1D7C35-5B43-4800-84C2-13CB14D1849D}"/>
                </a:ext>
              </a:extLst>
            </p:cNvPr>
            <p:cNvCxnSpPr>
              <a:cxnSpLocks/>
              <a:stCxn id="34" idx="3"/>
              <a:endCxn id="37" idx="0"/>
            </p:cNvCxnSpPr>
            <p:nvPr/>
          </p:nvCxnSpPr>
          <p:spPr>
            <a:xfrm>
              <a:off x="12608312" y="6461184"/>
              <a:ext cx="0" cy="598698"/>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8CC52F6-751C-4845-AC1A-7B845CE4FD26}"/>
                </a:ext>
              </a:extLst>
            </p:cNvPr>
            <p:cNvCxnSpPr>
              <a:cxnSpLocks/>
            </p:cNvCxnSpPr>
            <p:nvPr/>
          </p:nvCxnSpPr>
          <p:spPr>
            <a:xfrm>
              <a:off x="12608312" y="8329388"/>
              <a:ext cx="0" cy="64212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F9320A7-51F7-4F6D-9909-D873B0284307}"/>
                </a:ext>
              </a:extLst>
            </p:cNvPr>
            <p:cNvCxnSpPr>
              <a:cxnSpLocks/>
              <a:stCxn id="39" idx="4"/>
              <a:endCxn id="40" idx="1"/>
            </p:cNvCxnSpPr>
            <p:nvPr/>
          </p:nvCxnSpPr>
          <p:spPr>
            <a:xfrm>
              <a:off x="12608312" y="10241014"/>
              <a:ext cx="0" cy="603064"/>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14073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Sujetos de prueba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La captura de datos se han realizado con tres sujetos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diferentes sobre los recorridos de entrenamiento y de test. Estas capturas se han tratado de realizar en las mismas condiciones en la medida de lo posible.</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2"/>
                <a:stretch>
                  <a:fillRect b="-7895"/>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8" name="Freeform: Shape 426">
            <a:extLst>
              <a:ext uri="{FF2B5EF4-FFF2-40B4-BE49-F238E27FC236}">
                <a16:creationId xmlns:a16="http://schemas.microsoft.com/office/drawing/2014/main" id="{326DF3E3-0CB8-3645-BC1C-1FD76696FDEF}"/>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49" name="Freeform: Shape 427">
            <a:extLst>
              <a:ext uri="{FF2B5EF4-FFF2-40B4-BE49-F238E27FC236}">
                <a16:creationId xmlns:a16="http://schemas.microsoft.com/office/drawing/2014/main" id="{AF1CFFE2-6342-9141-8347-CEAA252A1F91}"/>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3" name="Freeform: Shape 428">
            <a:extLst>
              <a:ext uri="{FF2B5EF4-FFF2-40B4-BE49-F238E27FC236}">
                <a16:creationId xmlns:a16="http://schemas.microsoft.com/office/drawing/2014/main" id="{3F237551-5EEF-6343-B022-3ECE91D01598}"/>
              </a:ext>
            </a:extLst>
          </p:cNvPr>
          <p:cNvSpPr/>
          <p:nvPr/>
        </p:nvSpPr>
        <p:spPr>
          <a:xfrm>
            <a:off x="862538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cubicBezTo>
                  <a:pt x="0" y="0"/>
                  <a:pt x="0" y="427"/>
                  <a:pt x="0" y="429"/>
                </a:cubicBezTo>
                <a:cubicBezTo>
                  <a:pt x="0" y="480"/>
                  <a:pt x="42" y="522"/>
                  <a:pt x="92" y="522"/>
                </a:cubicBezTo>
                <a:cubicBezTo>
                  <a:pt x="143" y="522"/>
                  <a:pt x="185" y="480"/>
                  <a:pt x="185" y="429"/>
                </a:cubicBezTo>
                <a:cubicBezTo>
                  <a:pt x="185" y="427"/>
                  <a:pt x="185" y="178"/>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5" name="Freeform: Shape 429">
            <a:extLst>
              <a:ext uri="{FF2B5EF4-FFF2-40B4-BE49-F238E27FC236}">
                <a16:creationId xmlns:a16="http://schemas.microsoft.com/office/drawing/2014/main" id="{90760C05-4B85-F548-BE87-8F1E05F78293}"/>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8" name="Freeform: Shape 430">
            <a:extLst>
              <a:ext uri="{FF2B5EF4-FFF2-40B4-BE49-F238E27FC236}">
                <a16:creationId xmlns:a16="http://schemas.microsoft.com/office/drawing/2014/main" id="{6951C1E1-61AA-464E-B0A2-01240F81963F}"/>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9" name="Freeform: Shape 431">
            <a:extLst>
              <a:ext uri="{FF2B5EF4-FFF2-40B4-BE49-F238E27FC236}">
                <a16:creationId xmlns:a16="http://schemas.microsoft.com/office/drawing/2014/main" id="{3BDE84F4-B511-BB4D-9A7D-1CF244157DED}"/>
              </a:ext>
            </a:extLst>
          </p:cNvPr>
          <p:cNvSpPr/>
          <p:nvPr/>
        </p:nvSpPr>
        <p:spPr>
          <a:xfrm>
            <a:off x="8625388" y="8418535"/>
            <a:ext cx="975353" cy="1248451"/>
          </a:xfrm>
          <a:custGeom>
            <a:avLst/>
            <a:gdLst/>
            <a:ahLst/>
            <a:cxnLst>
              <a:cxn ang="3cd4">
                <a:pos x="hc" y="t"/>
              </a:cxn>
              <a:cxn ang="cd2">
                <a:pos x="l" y="vc"/>
              </a:cxn>
              <a:cxn ang="cd4">
                <a:pos x="hc" y="b"/>
              </a:cxn>
              <a:cxn ang="0">
                <a:pos x="r" y="vc"/>
              </a:cxn>
            </a:cxnLst>
            <a:rect l="l" t="t" r="r" b="b"/>
            <a:pathLst>
              <a:path w="401" h="513">
                <a:moveTo>
                  <a:pt x="401" y="201"/>
                </a:moveTo>
                <a:lnTo>
                  <a:pt x="401" y="0"/>
                </a:lnTo>
                <a:lnTo>
                  <a:pt x="0" y="0"/>
                </a:lnTo>
                <a:lnTo>
                  <a:pt x="0" y="201"/>
                </a:lnTo>
                <a:lnTo>
                  <a:pt x="0" y="294"/>
                </a:lnTo>
                <a:lnTo>
                  <a:pt x="0" y="513"/>
                </a:lnTo>
                <a:lnTo>
                  <a:pt x="185" y="513"/>
                </a:lnTo>
                <a:lnTo>
                  <a:pt x="185" y="316"/>
                </a:lnTo>
                <a:cubicBezTo>
                  <a:pt x="185" y="254"/>
                  <a:pt x="216" y="254"/>
                  <a:pt x="216" y="316"/>
                </a:cubicBezTo>
                <a:lnTo>
                  <a:pt x="216" y="513"/>
                </a:lnTo>
                <a:lnTo>
                  <a:pt x="401" y="513"/>
                </a:lnTo>
                <a:lnTo>
                  <a:pt x="401" y="294"/>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0" name="Freeform: Shape 432">
            <a:extLst>
              <a:ext uri="{FF2B5EF4-FFF2-40B4-BE49-F238E27FC236}">
                <a16:creationId xmlns:a16="http://schemas.microsoft.com/office/drawing/2014/main" id="{8EBF56A9-C91D-5D4D-B650-3C09C40072B8}"/>
              </a:ext>
            </a:extLst>
          </p:cNvPr>
          <p:cNvSpPr/>
          <p:nvPr/>
        </p:nvSpPr>
        <p:spPr>
          <a:xfrm>
            <a:off x="8098698" y="8418535"/>
            <a:ext cx="373072" cy="421840"/>
          </a:xfrm>
          <a:custGeom>
            <a:avLst/>
            <a:gdLst/>
            <a:ahLst/>
            <a:cxnLst>
              <a:cxn ang="3cd4">
                <a:pos x="hc" y="t"/>
              </a:cxn>
              <a:cxn ang="cd2">
                <a:pos x="l" y="vc"/>
              </a:cxn>
              <a:cxn ang="cd4">
                <a:pos x="hc" y="b"/>
              </a:cxn>
              <a:cxn ang="0">
                <a:pos x="r" y="vc"/>
              </a:cxn>
            </a:cxnLst>
            <a:rect l="l" t="t" r="r" b="b"/>
            <a:pathLst>
              <a:path w="154" h="174">
                <a:moveTo>
                  <a:pt x="77" y="174"/>
                </a:moveTo>
                <a:cubicBezTo>
                  <a:pt x="111" y="174"/>
                  <a:pt x="154" y="147"/>
                  <a:pt x="154" y="115"/>
                </a:cubicBezTo>
                <a:lnTo>
                  <a:pt x="154" y="0"/>
                </a:lnTo>
                <a:lnTo>
                  <a:pt x="0" y="0"/>
                </a:lnTo>
                <a:lnTo>
                  <a:pt x="0" y="115"/>
                </a:lnTo>
                <a:cubicBezTo>
                  <a:pt x="0" y="147"/>
                  <a:pt x="45" y="174"/>
                  <a:pt x="77" y="174"/>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Freeform: Shape 433">
            <a:extLst>
              <a:ext uri="{FF2B5EF4-FFF2-40B4-BE49-F238E27FC236}">
                <a16:creationId xmlns:a16="http://schemas.microsoft.com/office/drawing/2014/main" id="{E5D4E9D8-A7E5-9A4D-A148-A87CF5CBAC6C}"/>
              </a:ext>
            </a:extLst>
          </p:cNvPr>
          <p:cNvSpPr/>
          <p:nvPr/>
        </p:nvSpPr>
        <p:spPr>
          <a:xfrm>
            <a:off x="8098698" y="7033534"/>
            <a:ext cx="2023858" cy="1243575"/>
          </a:xfrm>
          <a:custGeom>
            <a:avLst/>
            <a:gdLst/>
            <a:ahLst/>
            <a:cxnLst>
              <a:cxn ang="3cd4">
                <a:pos x="hc" y="t"/>
              </a:cxn>
              <a:cxn ang="cd2">
                <a:pos x="l" y="vc"/>
              </a:cxn>
              <a:cxn ang="cd4">
                <a:pos x="hc" y="b"/>
              </a:cxn>
              <a:cxn ang="0">
                <a:pos x="r" y="vc"/>
              </a:cxn>
            </a:cxnLst>
            <a:rect l="l" t="t" r="r" b="b"/>
            <a:pathLst>
              <a:path w="831" h="511">
                <a:moveTo>
                  <a:pt x="154" y="211"/>
                </a:moveTo>
                <a:cubicBezTo>
                  <a:pt x="154" y="179"/>
                  <a:pt x="216" y="179"/>
                  <a:pt x="216" y="211"/>
                </a:cubicBezTo>
                <a:lnTo>
                  <a:pt x="216" y="511"/>
                </a:lnTo>
                <a:lnTo>
                  <a:pt x="617" y="511"/>
                </a:lnTo>
                <a:lnTo>
                  <a:pt x="617" y="211"/>
                </a:lnTo>
                <a:cubicBezTo>
                  <a:pt x="617" y="179"/>
                  <a:pt x="677" y="179"/>
                  <a:pt x="677" y="211"/>
                </a:cubicBezTo>
                <a:lnTo>
                  <a:pt x="677" y="511"/>
                </a:lnTo>
                <a:lnTo>
                  <a:pt x="831" y="511"/>
                </a:lnTo>
                <a:lnTo>
                  <a:pt x="831" y="88"/>
                </a:lnTo>
                <a:cubicBezTo>
                  <a:pt x="831" y="50"/>
                  <a:pt x="823" y="21"/>
                  <a:pt x="808" y="0"/>
                </a:cubicBezTo>
                <a:lnTo>
                  <a:pt x="25" y="0"/>
                </a:lnTo>
                <a:cubicBezTo>
                  <a:pt x="9" y="21"/>
                  <a:pt x="0" y="50"/>
                  <a:pt x="0" y="88"/>
                </a:cubicBezTo>
                <a:lnTo>
                  <a:pt x="0" y="511"/>
                </a:lnTo>
                <a:lnTo>
                  <a:pt x="154" y="511"/>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8" name="Freeform: Shape 434">
            <a:extLst>
              <a:ext uri="{FF2B5EF4-FFF2-40B4-BE49-F238E27FC236}">
                <a16:creationId xmlns:a16="http://schemas.microsoft.com/office/drawing/2014/main" id="{86E3E80E-C3F4-FA45-B746-E248D684CA8F}"/>
              </a:ext>
            </a:extLst>
          </p:cNvPr>
          <p:cNvSpPr/>
          <p:nvPr/>
        </p:nvSpPr>
        <p:spPr>
          <a:xfrm>
            <a:off x="8159658" y="6733614"/>
            <a:ext cx="1906815" cy="156056"/>
          </a:xfrm>
          <a:custGeom>
            <a:avLst/>
            <a:gdLst/>
            <a:ahLst/>
            <a:cxnLst>
              <a:cxn ang="3cd4">
                <a:pos x="hc" y="t"/>
              </a:cxn>
              <a:cxn ang="cd2">
                <a:pos x="l" y="vc"/>
              </a:cxn>
              <a:cxn ang="cd4">
                <a:pos x="hc" y="b"/>
              </a:cxn>
              <a:cxn ang="0">
                <a:pos x="r" y="vc"/>
              </a:cxn>
            </a:cxnLst>
            <a:rect l="l" t="t" r="r" b="b"/>
            <a:pathLst>
              <a:path w="783" h="65">
                <a:moveTo>
                  <a:pt x="600" y="0"/>
                </a:moveTo>
                <a:lnTo>
                  <a:pt x="182" y="0"/>
                </a:lnTo>
                <a:cubicBezTo>
                  <a:pt x="100" y="0"/>
                  <a:pt x="32" y="16"/>
                  <a:pt x="0" y="65"/>
                </a:cubicBezTo>
                <a:lnTo>
                  <a:pt x="783" y="65"/>
                </a:lnTo>
                <a:cubicBezTo>
                  <a:pt x="750" y="16"/>
                  <a:pt x="683" y="0"/>
                  <a:pt x="600"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9" name="Freeform: Shape 435">
            <a:extLst>
              <a:ext uri="{FF2B5EF4-FFF2-40B4-BE49-F238E27FC236}">
                <a16:creationId xmlns:a16="http://schemas.microsoft.com/office/drawing/2014/main" id="{9CB73A14-BB59-1B46-9C0B-0D7477CFA27A}"/>
              </a:ext>
            </a:extLst>
          </p:cNvPr>
          <p:cNvSpPr/>
          <p:nvPr/>
        </p:nvSpPr>
        <p:spPr>
          <a:xfrm>
            <a:off x="9113065" y="6733614"/>
            <a:ext cx="953408" cy="156056"/>
          </a:xfrm>
          <a:custGeom>
            <a:avLst/>
            <a:gdLst/>
            <a:ahLst/>
            <a:cxnLst>
              <a:cxn ang="3cd4">
                <a:pos x="hc" y="t"/>
              </a:cxn>
              <a:cxn ang="cd2">
                <a:pos x="l" y="vc"/>
              </a:cxn>
              <a:cxn ang="cd4">
                <a:pos x="hc" y="b"/>
              </a:cxn>
              <a:cxn ang="0">
                <a:pos x="r" y="vc"/>
              </a:cxn>
            </a:cxnLst>
            <a:rect l="l" t="t" r="r" b="b"/>
            <a:pathLst>
              <a:path w="392" h="65">
                <a:moveTo>
                  <a:pt x="0" y="0"/>
                </a:moveTo>
                <a:lnTo>
                  <a:pt x="0" y="65"/>
                </a:lnTo>
                <a:lnTo>
                  <a:pt x="392" y="65"/>
                </a:lnTo>
                <a:cubicBezTo>
                  <a:pt x="359" y="16"/>
                  <a:pt x="292" y="0"/>
                  <a:pt x="209"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0" name="Freeform: Shape 436">
            <a:extLst>
              <a:ext uri="{FF2B5EF4-FFF2-40B4-BE49-F238E27FC236}">
                <a16:creationId xmlns:a16="http://schemas.microsoft.com/office/drawing/2014/main" id="{038F4FCE-50CC-2D49-9F9F-D34A5B775041}"/>
              </a:ext>
            </a:extLst>
          </p:cNvPr>
          <p:cNvSpPr/>
          <p:nvPr/>
        </p:nvSpPr>
        <p:spPr>
          <a:xfrm>
            <a:off x="8749746" y="5653410"/>
            <a:ext cx="726638" cy="721761"/>
          </a:xfrm>
          <a:custGeom>
            <a:avLst/>
            <a:gdLst/>
            <a:ahLst/>
            <a:cxnLst>
              <a:cxn ang="3cd4">
                <a:pos x="hc" y="t"/>
              </a:cxn>
              <a:cxn ang="cd2">
                <a:pos x="l" y="vc"/>
              </a:cxn>
              <a:cxn ang="cd4">
                <a:pos x="hc" y="b"/>
              </a:cxn>
              <a:cxn ang="0">
                <a:pos x="r" y="vc"/>
              </a:cxn>
            </a:cxnLst>
            <a:rect l="l" t="t" r="r" b="b"/>
            <a:pathLst>
              <a:path w="299" h="297">
                <a:moveTo>
                  <a:pt x="149" y="297"/>
                </a:moveTo>
                <a:cubicBezTo>
                  <a:pt x="232" y="297"/>
                  <a:pt x="299" y="230"/>
                  <a:pt x="299" y="147"/>
                </a:cubicBezTo>
                <a:cubicBezTo>
                  <a:pt x="299" y="65"/>
                  <a:pt x="232" y="0"/>
                  <a:pt x="149" y="0"/>
                </a:cubicBezTo>
                <a:cubicBezTo>
                  <a:pt x="67" y="0"/>
                  <a:pt x="0" y="65"/>
                  <a:pt x="0" y="147"/>
                </a:cubicBezTo>
                <a:cubicBezTo>
                  <a:pt x="0" y="230"/>
                  <a:pt x="67" y="297"/>
                  <a:pt x="149" y="297"/>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1" name="Freeform: Shape 437">
            <a:extLst>
              <a:ext uri="{FF2B5EF4-FFF2-40B4-BE49-F238E27FC236}">
                <a16:creationId xmlns:a16="http://schemas.microsoft.com/office/drawing/2014/main" id="{79842348-DCCC-264C-8BE8-F37D877443BE}"/>
              </a:ext>
            </a:extLst>
          </p:cNvPr>
          <p:cNvSpPr/>
          <p:nvPr/>
        </p:nvSpPr>
        <p:spPr>
          <a:xfrm>
            <a:off x="9113065" y="5653410"/>
            <a:ext cx="363319" cy="721761"/>
          </a:xfrm>
          <a:custGeom>
            <a:avLst/>
            <a:gdLst/>
            <a:ahLst/>
            <a:cxnLst>
              <a:cxn ang="3cd4">
                <a:pos x="hc" y="t"/>
              </a:cxn>
              <a:cxn ang="cd2">
                <a:pos x="l" y="vc"/>
              </a:cxn>
              <a:cxn ang="cd4">
                <a:pos x="hc" y="b"/>
              </a:cxn>
              <a:cxn ang="0">
                <a:pos x="r" y="vc"/>
              </a:cxn>
            </a:cxnLst>
            <a:rect l="l" t="t" r="r" b="b"/>
            <a:pathLst>
              <a:path w="150" h="297">
                <a:moveTo>
                  <a:pt x="0" y="297"/>
                </a:moveTo>
                <a:cubicBezTo>
                  <a:pt x="83" y="297"/>
                  <a:pt x="150" y="230"/>
                  <a:pt x="150" y="147"/>
                </a:cubicBezTo>
                <a:cubicBezTo>
                  <a:pt x="150" y="65"/>
                  <a:pt x="83" y="0"/>
                  <a:pt x="0"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2" name="Freeform: Shape 438">
            <a:extLst>
              <a:ext uri="{FF2B5EF4-FFF2-40B4-BE49-F238E27FC236}">
                <a16:creationId xmlns:a16="http://schemas.microsoft.com/office/drawing/2014/main" id="{216B2E49-6F69-FF40-B1F3-F96BAD9379D1}"/>
              </a:ext>
            </a:extLst>
          </p:cNvPr>
          <p:cNvSpPr/>
          <p:nvPr/>
        </p:nvSpPr>
        <p:spPr>
          <a:xfrm>
            <a:off x="9113065" y="7033534"/>
            <a:ext cx="1009490" cy="1243575"/>
          </a:xfrm>
          <a:custGeom>
            <a:avLst/>
            <a:gdLst/>
            <a:ahLst/>
            <a:cxnLst>
              <a:cxn ang="3cd4">
                <a:pos x="hc" y="t"/>
              </a:cxn>
              <a:cxn ang="cd2">
                <a:pos x="l" y="vc"/>
              </a:cxn>
              <a:cxn ang="cd4">
                <a:pos x="hc" y="b"/>
              </a:cxn>
              <a:cxn ang="0">
                <a:pos x="r" y="vc"/>
              </a:cxn>
            </a:cxnLst>
            <a:rect l="l" t="t" r="r" b="b"/>
            <a:pathLst>
              <a:path w="415" h="511">
                <a:moveTo>
                  <a:pt x="0" y="0"/>
                </a:moveTo>
                <a:lnTo>
                  <a:pt x="0" y="511"/>
                </a:lnTo>
                <a:lnTo>
                  <a:pt x="201" y="511"/>
                </a:lnTo>
                <a:lnTo>
                  <a:pt x="201" y="211"/>
                </a:lnTo>
                <a:cubicBezTo>
                  <a:pt x="201" y="179"/>
                  <a:pt x="261" y="179"/>
                  <a:pt x="261" y="211"/>
                </a:cubicBezTo>
                <a:lnTo>
                  <a:pt x="261" y="511"/>
                </a:lnTo>
                <a:lnTo>
                  <a:pt x="415" y="511"/>
                </a:lnTo>
                <a:lnTo>
                  <a:pt x="415" y="88"/>
                </a:lnTo>
                <a:cubicBezTo>
                  <a:pt x="415" y="50"/>
                  <a:pt x="407" y="21"/>
                  <a:pt x="392"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3" name="Freeform: Shape 439">
            <a:extLst>
              <a:ext uri="{FF2B5EF4-FFF2-40B4-BE49-F238E27FC236}">
                <a16:creationId xmlns:a16="http://schemas.microsoft.com/office/drawing/2014/main" id="{AD6E055F-3414-D64D-8BF4-591A281B9AB1}"/>
              </a:ext>
            </a:extLst>
          </p:cNvPr>
          <p:cNvSpPr/>
          <p:nvPr/>
        </p:nvSpPr>
        <p:spPr>
          <a:xfrm>
            <a:off x="9113065" y="8418535"/>
            <a:ext cx="487676" cy="1248451"/>
          </a:xfrm>
          <a:custGeom>
            <a:avLst/>
            <a:gdLst/>
            <a:ahLst/>
            <a:cxnLst>
              <a:cxn ang="3cd4">
                <a:pos x="hc" y="t"/>
              </a:cxn>
              <a:cxn ang="cd2">
                <a:pos x="l" y="vc"/>
              </a:cxn>
              <a:cxn ang="cd4">
                <a:pos x="hc" y="b"/>
              </a:cxn>
              <a:cxn ang="0">
                <a:pos x="r" y="vc"/>
              </a:cxn>
            </a:cxnLst>
            <a:rect l="l" t="t" r="r" b="b"/>
            <a:pathLst>
              <a:path w="201" h="513">
                <a:moveTo>
                  <a:pt x="0" y="270"/>
                </a:moveTo>
                <a:cubicBezTo>
                  <a:pt x="8" y="270"/>
                  <a:pt x="16" y="284"/>
                  <a:pt x="16" y="316"/>
                </a:cubicBezTo>
                <a:lnTo>
                  <a:pt x="16" y="513"/>
                </a:lnTo>
                <a:lnTo>
                  <a:pt x="201" y="513"/>
                </a:lnTo>
                <a:lnTo>
                  <a:pt x="201" y="294"/>
                </a:lnTo>
                <a:lnTo>
                  <a:pt x="201" y="201"/>
                </a:lnTo>
                <a:lnTo>
                  <a:pt x="201"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grpSp>
        <p:nvGrpSpPr>
          <p:cNvPr id="6" name="Group 5">
            <a:extLst>
              <a:ext uri="{FF2B5EF4-FFF2-40B4-BE49-F238E27FC236}">
                <a16:creationId xmlns:a16="http://schemas.microsoft.com/office/drawing/2014/main" id="{5FEDB36A-2BA3-2343-87A7-CCE97E24D8B5}"/>
              </a:ext>
            </a:extLst>
          </p:cNvPr>
          <p:cNvGrpSpPr/>
          <p:nvPr/>
        </p:nvGrpSpPr>
        <p:grpSpPr>
          <a:xfrm>
            <a:off x="1849159" y="6338978"/>
            <a:ext cx="4828075" cy="1855712"/>
            <a:chOff x="2464903" y="6383911"/>
            <a:chExt cx="6435757" cy="2473638"/>
          </a:xfrm>
        </p:grpSpPr>
        <p:sp>
          <p:nvSpPr>
            <p:cNvPr id="126" name="Rectangle 125">
              <a:extLst>
                <a:ext uri="{FF2B5EF4-FFF2-40B4-BE49-F238E27FC236}">
                  <a16:creationId xmlns:a16="http://schemas.microsoft.com/office/drawing/2014/main" id="{A06AF56E-DFB3-F545-AE9A-C514FA3D04CE}"/>
                </a:ext>
              </a:extLst>
            </p:cNvPr>
            <p:cNvSpPr/>
            <p:nvPr/>
          </p:nvSpPr>
          <p:spPr>
            <a:xfrm>
              <a:off x="3092450" y="6383911"/>
              <a:ext cx="5682705" cy="677104"/>
            </a:xfrm>
            <a:prstGeom prst="rect">
              <a:avLst/>
            </a:prstGeom>
          </p:spPr>
          <p:txBody>
            <a:bodyPr wrap="square">
              <a:spAutoFit/>
            </a:bodyPr>
            <a:lstStyle/>
            <a:p>
              <a:pPr algn="r"/>
              <a:r>
                <a:rPr lang="es-ES" sz="2701" dirty="0">
                  <a:solidFill>
                    <a:schemeClr val="tx2"/>
                  </a:solidFill>
                  <a:latin typeface="Montserrat" pitchFamily="2" charset="77"/>
                  <a:ea typeface="Montserrat" charset="0"/>
                  <a:cs typeface="Montserrat" charset="0"/>
                </a:rPr>
                <a:t>Tres sujetos de prueba</a:t>
              </a:r>
            </a:p>
          </p:txBody>
        </p:sp>
        <p:sp>
          <p:nvSpPr>
            <p:cNvPr id="127" name="Subtitle 2">
              <a:extLst>
                <a:ext uri="{FF2B5EF4-FFF2-40B4-BE49-F238E27FC236}">
                  <a16:creationId xmlns:a16="http://schemas.microsoft.com/office/drawing/2014/main" id="{A65A19C6-5FD1-E547-8AD8-0C3D37A3998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tx1"/>
                  </a:solidFill>
                  <a:latin typeface="Montserrat Light" charset="0"/>
                  <a:ea typeface="Montserrat Light" charset="0"/>
                  <a:cs typeface="Montserrat Light" charset="0"/>
                </a:rPr>
                <a:t>Los sujetos son varones de entre 30 y 34 años con más de 5 años de experiencia en conducción.</a:t>
              </a:r>
            </a:p>
          </p:txBody>
        </p:sp>
      </p:grpSp>
      <p:grpSp>
        <p:nvGrpSpPr>
          <p:cNvPr id="128" name="Group 127">
            <a:extLst>
              <a:ext uri="{FF2B5EF4-FFF2-40B4-BE49-F238E27FC236}">
                <a16:creationId xmlns:a16="http://schemas.microsoft.com/office/drawing/2014/main" id="{B22A420B-8908-FB49-BF4A-D4ADC420CDD8}"/>
              </a:ext>
            </a:extLst>
          </p:cNvPr>
          <p:cNvGrpSpPr/>
          <p:nvPr/>
        </p:nvGrpSpPr>
        <p:grpSpPr>
          <a:xfrm>
            <a:off x="1849159" y="9080938"/>
            <a:ext cx="4828075" cy="1855712"/>
            <a:chOff x="2464903" y="6383911"/>
            <a:chExt cx="6435757" cy="2473638"/>
          </a:xfrm>
        </p:grpSpPr>
        <p:sp>
          <p:nvSpPr>
            <p:cNvPr id="129" name="Rectangle 128">
              <a:extLst>
                <a:ext uri="{FF2B5EF4-FFF2-40B4-BE49-F238E27FC236}">
                  <a16:creationId xmlns:a16="http://schemas.microsoft.com/office/drawing/2014/main" id="{A9AC0B7C-6C6F-4C4B-A50D-7FDDB953F81E}"/>
                </a:ext>
              </a:extLst>
            </p:cNvPr>
            <p:cNvSpPr/>
            <p:nvPr/>
          </p:nvSpPr>
          <p:spPr>
            <a:xfrm>
              <a:off x="2547376" y="6383911"/>
              <a:ext cx="6227781" cy="677104"/>
            </a:xfrm>
            <a:prstGeom prst="rect">
              <a:avLst/>
            </a:prstGeom>
          </p:spPr>
          <p:txBody>
            <a:bodyPr wrap="square">
              <a:spAutoFit/>
            </a:bodyPr>
            <a:lstStyle/>
            <a:p>
              <a:pPr algn="r"/>
              <a:r>
                <a:rPr lang="es-ES" sz="2701" dirty="0">
                  <a:solidFill>
                    <a:schemeClr val="tx2"/>
                  </a:solidFill>
                  <a:latin typeface="Montserrat" pitchFamily="2" charset="77"/>
                  <a:ea typeface="Montserrat" charset="0"/>
                  <a:cs typeface="Montserrat" charset="0"/>
                </a:rPr>
                <a:t>Recorrido conocido</a:t>
              </a:r>
            </a:p>
          </p:txBody>
        </p:sp>
        <p:sp>
          <p:nvSpPr>
            <p:cNvPr id="130" name="Subtitle 2">
              <a:extLst>
                <a:ext uri="{FF2B5EF4-FFF2-40B4-BE49-F238E27FC236}">
                  <a16:creationId xmlns:a16="http://schemas.microsoft.com/office/drawing/2014/main" id="{31E5A1CA-93DC-964D-8AC3-1F5D1B237058}"/>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tx1"/>
                  </a:solidFill>
                  <a:latin typeface="Montserrat Light" charset="0"/>
                  <a:ea typeface="Montserrat Light" charset="0"/>
                  <a:cs typeface="Montserrat Light" charset="0"/>
                </a:rPr>
                <a:t>Al conocer el recorrido previamente, se prescinde en lo posible del nivel estratégico.</a:t>
              </a:r>
            </a:p>
          </p:txBody>
        </p:sp>
      </p:grpSp>
      <p:grpSp>
        <p:nvGrpSpPr>
          <p:cNvPr id="131" name="Group 130">
            <a:extLst>
              <a:ext uri="{FF2B5EF4-FFF2-40B4-BE49-F238E27FC236}">
                <a16:creationId xmlns:a16="http://schemas.microsoft.com/office/drawing/2014/main" id="{99B11DFD-0402-6C44-BFE0-24D149E375C2}"/>
              </a:ext>
            </a:extLst>
          </p:cNvPr>
          <p:cNvGrpSpPr/>
          <p:nvPr/>
        </p:nvGrpSpPr>
        <p:grpSpPr>
          <a:xfrm>
            <a:off x="11548896" y="6338979"/>
            <a:ext cx="4919712" cy="1855712"/>
            <a:chOff x="2464903" y="6383911"/>
            <a:chExt cx="6557908" cy="2473638"/>
          </a:xfrm>
        </p:grpSpPr>
        <p:sp>
          <p:nvSpPr>
            <p:cNvPr id="132" name="Rectangle 131">
              <a:extLst>
                <a:ext uri="{FF2B5EF4-FFF2-40B4-BE49-F238E27FC236}">
                  <a16:creationId xmlns:a16="http://schemas.microsoft.com/office/drawing/2014/main" id="{E1A76BA1-810E-F943-A090-D83D5352BEE3}"/>
                </a:ext>
              </a:extLst>
            </p:cNvPr>
            <p:cNvSpPr/>
            <p:nvPr/>
          </p:nvSpPr>
          <p:spPr>
            <a:xfrm>
              <a:off x="2587054" y="6383911"/>
              <a:ext cx="6435757" cy="677104"/>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Un </a:t>
              </a:r>
              <a:r>
                <a:rPr lang="es-ES" sz="2701" dirty="0" err="1">
                  <a:solidFill>
                    <a:schemeClr val="tx2"/>
                  </a:solidFill>
                  <a:latin typeface="Montserrat" pitchFamily="2" charset="77"/>
                  <a:ea typeface="Montserrat" charset="0"/>
                  <a:cs typeface="Montserrat" charset="0"/>
                </a:rPr>
                <a:t>dataset</a:t>
              </a:r>
              <a:r>
                <a:rPr lang="es-ES" sz="2701" dirty="0">
                  <a:solidFill>
                    <a:schemeClr val="tx2"/>
                  </a:solidFill>
                  <a:latin typeface="Montserrat" pitchFamily="2" charset="77"/>
                  <a:ea typeface="Montserrat" charset="0"/>
                  <a:cs typeface="Montserrat" charset="0"/>
                </a:rPr>
                <a:t> global</a:t>
              </a:r>
            </a:p>
          </p:txBody>
        </p:sp>
        <mc:AlternateContent xmlns:mc="http://schemas.openxmlformats.org/markup-compatibility/2006">
          <mc:Choice xmlns:a14="http://schemas.microsoft.com/office/drawing/2010/main" Requires="a14">
            <p:sp>
              <p:nvSpPr>
                <p:cNvPr id="133" name="Subtitle 2">
                  <a:extLst>
                    <a:ext uri="{FF2B5EF4-FFF2-40B4-BE49-F238E27FC236}">
                      <a16:creationId xmlns:a16="http://schemas.microsoft.com/office/drawing/2014/main" id="{2BCF28B0-A176-6745-8849-6F1A7B015E25}"/>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Los datos de los tres sujetos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𝐴</m:t>
                          </m:r>
                        </m:sub>
                      </m:sSub>
                    </m:oMath>
                  </a14:m>
                  <a:r>
                    <a:rPr lang="es-ES" sz="2101" dirty="0">
                      <a:solidFill>
                        <a:schemeClr val="tx1"/>
                      </a:solidFill>
                      <a:latin typeface="Montserrat Light" charset="0"/>
                      <a:ea typeface="Montserrat Light" charset="0"/>
                      <a:cs typeface="Montserrat Light" charset="0"/>
                    </a:rPr>
                    <a:t> darán lugar a un </a:t>
                  </a:r>
                  <a:r>
                    <a:rPr lang="es-ES" sz="2101" dirty="0" err="1">
                      <a:solidFill>
                        <a:schemeClr val="tx1"/>
                      </a:solidFill>
                      <a:latin typeface="Montserrat Light" charset="0"/>
                      <a:ea typeface="Montserrat Light" charset="0"/>
                      <a:cs typeface="Montserrat Light" charset="0"/>
                    </a:rPr>
                    <a:t>dataset</a:t>
                  </a:r>
                  <a:r>
                    <a:rPr lang="es-ES" sz="2101" dirty="0">
                      <a:solidFill>
                        <a:schemeClr val="tx1"/>
                      </a:solidFill>
                      <a:latin typeface="Montserrat Light" charset="0"/>
                      <a:ea typeface="Montserrat Light" charset="0"/>
                      <a:cs typeface="Montserrat Light" charset="0"/>
                    </a:rPr>
                    <a:t> de entrenamiento y otro de test.</a:t>
                  </a:r>
                </a:p>
              </p:txBody>
            </p:sp>
          </mc:Choice>
          <mc:Fallback>
            <p:sp>
              <p:nvSpPr>
                <p:cNvPr id="133" name="Subtitle 2">
                  <a:extLst>
                    <a:ext uri="{FF2B5EF4-FFF2-40B4-BE49-F238E27FC236}">
                      <a16:creationId xmlns:a16="http://schemas.microsoft.com/office/drawing/2014/main" id="{2BCF28B0-A176-6745-8849-6F1A7B015E25}"/>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3"/>
                  <a:stretch>
                    <a:fillRect l="-126" b="-5530"/>
                  </a:stretch>
                </a:blipFill>
              </p:spPr>
              <p:txBody>
                <a:bodyPr/>
                <a:lstStyle/>
                <a:p>
                  <a:r>
                    <a:rPr lang="es-ES">
                      <a:noFill/>
                    </a:rPr>
                    <a:t> </a:t>
                  </a:r>
                </a:p>
              </p:txBody>
            </p:sp>
          </mc:Fallback>
        </mc:AlternateContent>
      </p:grpSp>
      <p:grpSp>
        <p:nvGrpSpPr>
          <p:cNvPr id="134" name="Group 133">
            <a:extLst>
              <a:ext uri="{FF2B5EF4-FFF2-40B4-BE49-F238E27FC236}">
                <a16:creationId xmlns:a16="http://schemas.microsoft.com/office/drawing/2014/main" id="{F4328854-40F1-804E-98C8-0197C504C8F1}"/>
              </a:ext>
            </a:extLst>
          </p:cNvPr>
          <p:cNvGrpSpPr/>
          <p:nvPr/>
        </p:nvGrpSpPr>
        <p:grpSpPr>
          <a:xfrm>
            <a:off x="11548896" y="9080938"/>
            <a:ext cx="4919712" cy="1855712"/>
            <a:chOff x="2464903" y="6383911"/>
            <a:chExt cx="6557908" cy="2473638"/>
          </a:xfrm>
        </p:grpSpPr>
        <p:sp>
          <p:nvSpPr>
            <p:cNvPr id="135" name="Rectangle 134">
              <a:extLst>
                <a:ext uri="{FF2B5EF4-FFF2-40B4-BE49-F238E27FC236}">
                  <a16:creationId xmlns:a16="http://schemas.microsoft.com/office/drawing/2014/main" id="{B368C462-68E7-4744-BB90-E1894D0BF270}"/>
                </a:ext>
              </a:extLst>
            </p:cNvPr>
            <p:cNvSpPr/>
            <p:nvPr/>
          </p:nvSpPr>
          <p:spPr>
            <a:xfrm>
              <a:off x="2587054" y="6383911"/>
              <a:ext cx="6435757" cy="677104"/>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Un </a:t>
              </a:r>
              <a:r>
                <a:rPr lang="es-ES" sz="2701" dirty="0" err="1">
                  <a:solidFill>
                    <a:schemeClr val="tx2"/>
                  </a:solidFill>
                  <a:latin typeface="Montserrat" pitchFamily="2" charset="77"/>
                  <a:ea typeface="Montserrat" charset="0"/>
                  <a:cs typeface="Montserrat" charset="0"/>
                </a:rPr>
                <a:t>dataset</a:t>
              </a:r>
              <a:r>
                <a:rPr lang="es-ES" sz="2701" dirty="0">
                  <a:solidFill>
                    <a:schemeClr val="tx2"/>
                  </a:solidFill>
                  <a:latin typeface="Montserrat" pitchFamily="2" charset="77"/>
                  <a:ea typeface="Montserrat" charset="0"/>
                  <a:cs typeface="Montserrat" charset="0"/>
                </a:rPr>
                <a:t> por sujeto</a:t>
              </a:r>
            </a:p>
          </p:txBody>
        </p:sp>
        <mc:AlternateContent xmlns:mc="http://schemas.openxmlformats.org/markup-compatibility/2006">
          <mc:Choice xmlns:a14="http://schemas.microsoft.com/office/drawing/2010/main" Requires="a14">
            <p:sp>
              <p:nvSpPr>
                <p:cNvPr id="136" name="Subtitle 2">
                  <a:extLst>
                    <a:ext uri="{FF2B5EF4-FFF2-40B4-BE49-F238E27FC236}">
                      <a16:creationId xmlns:a16="http://schemas.microsoft.com/office/drawing/2014/main" id="{0431DA84-10A8-E74B-BF12-5415B397861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Cada sujeto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i="1">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i="1">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i="1">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tendrá asociado un conjunto de entrenamiento y otro de test.</a:t>
                  </a:r>
                </a:p>
              </p:txBody>
            </p:sp>
          </mc:Choice>
          <mc:Fallback>
            <p:sp>
              <p:nvSpPr>
                <p:cNvPr id="136" name="Subtitle 2">
                  <a:extLst>
                    <a:ext uri="{FF2B5EF4-FFF2-40B4-BE49-F238E27FC236}">
                      <a16:creationId xmlns:a16="http://schemas.microsoft.com/office/drawing/2014/main" id="{0431DA84-10A8-E74B-BF12-5415B3978619}"/>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4"/>
                  <a:stretch>
                    <a:fillRect l="-126" b="-5530"/>
                  </a:stretch>
                </a:blipFill>
              </p:spPr>
              <p:txBody>
                <a:bodyPr/>
                <a:lstStyle/>
                <a:p>
                  <a:r>
                    <a:rPr lang="es-ES">
                      <a:noFill/>
                    </a:rPr>
                    <a:t> </a:t>
                  </a:r>
                </a:p>
              </p:txBody>
            </p:sp>
          </mc:Fallback>
        </mc:AlternateContent>
      </p:grpSp>
    </p:spTree>
    <p:extLst>
      <p:ext uri="{BB962C8B-B14F-4D97-AF65-F5344CB8AC3E}">
        <p14:creationId xmlns:p14="http://schemas.microsoft.com/office/powerpoint/2010/main" val="289385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a:solidFill>
                  <a:schemeClr val="tx2"/>
                </a:solidFill>
                <a:latin typeface="Montserrat" pitchFamily="2" charset="77"/>
                <a:ea typeface="Lato Black" charset="0"/>
                <a:cs typeface="Lato Black" charset="0"/>
              </a:rPr>
              <a:t>Introducción</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125341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2910027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3F0B66-8E98-4324-86B5-631FCD5FB901}"/>
              </a:ext>
            </a:extLst>
          </p:cNvPr>
          <p:cNvSpPr/>
          <p:nvPr/>
        </p:nvSpPr>
        <p:spPr>
          <a:xfrm>
            <a:off x="780221" y="4761486"/>
            <a:ext cx="16727553" cy="73514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2"/>
                </a:solidFill>
                <a:latin typeface="Montserrat" pitchFamily="2" charset="77"/>
                <a:ea typeface="Montserrat" charset="0"/>
                <a:cs typeface="Montserrat" charset="0"/>
              </a:rPr>
              <a:t>Aportación de la tesis: </a:t>
            </a:r>
            <a:r>
              <a:rPr lang="es-ES" sz="2400" b="1" dirty="0">
                <a:solidFill>
                  <a:schemeClr val="tx2"/>
                </a:solidFill>
                <a:latin typeface="Montserrat" pitchFamily="2" charset="77"/>
                <a:ea typeface="Montserrat" charset="0"/>
                <a:cs typeface="Montserrat" charset="0"/>
              </a:rPr>
              <a:t>Representación del controlador borroso como grafo computacional</a:t>
            </a:r>
            <a:r>
              <a:rPr lang="es-ES" sz="2400" dirty="0">
                <a:solidFill>
                  <a:schemeClr val="tx2"/>
                </a:solidFill>
                <a:latin typeface="Montserrat" pitchFamily="2" charset="77"/>
                <a:ea typeface="Montserrat" charset="0"/>
                <a:cs typeface="Montserrat" charset="0"/>
              </a:rPr>
              <a:t>.</a:t>
            </a:r>
            <a:endParaRPr lang="es-ES" sz="2400" b="1" dirty="0">
              <a:solidFill>
                <a:schemeClr val="tx2"/>
              </a:solidFill>
              <a:latin typeface="Montserrat" pitchFamily="2" charset="77"/>
              <a:ea typeface="Montserrat" charset="0"/>
              <a:cs typeface="Montserrat" charset="0"/>
            </a:endParaRP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Controlador borroso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8" name="Freeform: Shape 11676">
            <a:extLst>
              <a:ext uri="{FF2B5EF4-FFF2-40B4-BE49-F238E27FC236}">
                <a16:creationId xmlns:a16="http://schemas.microsoft.com/office/drawing/2014/main" id="{3DDB8526-E2C3-EA4A-AFA3-641DEBE20894}"/>
              </a:ext>
            </a:extLst>
          </p:cNvPr>
          <p:cNvSpPr/>
          <p:nvPr/>
        </p:nvSpPr>
        <p:spPr>
          <a:xfrm rot="4800">
            <a:off x="9160086" y="7822015"/>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29" name="Freeform: Shape 11678">
            <a:extLst>
              <a:ext uri="{FF2B5EF4-FFF2-40B4-BE49-F238E27FC236}">
                <a16:creationId xmlns:a16="http://schemas.microsoft.com/office/drawing/2014/main" id="{098FAA27-3AE8-C041-9A7C-58E548D304AA}"/>
              </a:ext>
            </a:extLst>
          </p:cNvPr>
          <p:cNvSpPr/>
          <p:nvPr/>
        </p:nvSpPr>
        <p:spPr>
          <a:xfrm rot="4800">
            <a:off x="7322126" y="7819456"/>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0" name="Freeform: Shape 11680">
            <a:extLst>
              <a:ext uri="{FF2B5EF4-FFF2-40B4-BE49-F238E27FC236}">
                <a16:creationId xmlns:a16="http://schemas.microsoft.com/office/drawing/2014/main" id="{AF6AC50F-717D-E540-A18E-E86D4F1BC9EA}"/>
              </a:ext>
            </a:extLst>
          </p:cNvPr>
          <p:cNvSpPr/>
          <p:nvPr/>
        </p:nvSpPr>
        <p:spPr>
          <a:xfrm rot="4800">
            <a:off x="6394688" y="9393642"/>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6"/>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1" name="Freeform: Shape 11682">
            <a:extLst>
              <a:ext uri="{FF2B5EF4-FFF2-40B4-BE49-F238E27FC236}">
                <a16:creationId xmlns:a16="http://schemas.microsoft.com/office/drawing/2014/main" id="{4321BAF7-719C-8243-A3F7-9FE7C282CFD9}"/>
              </a:ext>
            </a:extLst>
          </p:cNvPr>
          <p:cNvSpPr/>
          <p:nvPr/>
        </p:nvSpPr>
        <p:spPr>
          <a:xfrm rot="4800">
            <a:off x="7317691" y="10991239"/>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5"/>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2" name="Freeform: Shape 11684">
            <a:extLst>
              <a:ext uri="{FF2B5EF4-FFF2-40B4-BE49-F238E27FC236}">
                <a16:creationId xmlns:a16="http://schemas.microsoft.com/office/drawing/2014/main" id="{42F7968B-70CA-3740-A706-911584C3D262}"/>
              </a:ext>
            </a:extLst>
          </p:cNvPr>
          <p:cNvSpPr/>
          <p:nvPr/>
        </p:nvSpPr>
        <p:spPr>
          <a:xfrm rot="4800">
            <a:off x="9151495" y="10993798"/>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7" y="477"/>
                </a:lnTo>
                <a:lnTo>
                  <a:pt x="0" y="358"/>
                </a:lnTo>
                <a:lnTo>
                  <a:pt x="0" y="119"/>
                </a:lnTo>
                <a:lnTo>
                  <a:pt x="207" y="0"/>
                </a:lnTo>
                <a:lnTo>
                  <a:pt x="413" y="119"/>
                </a:lnTo>
                <a:close/>
              </a:path>
            </a:pathLst>
          </a:custGeom>
          <a:solidFill>
            <a:schemeClr val="accent4"/>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3" name="Freeform: Shape 11686">
            <a:extLst>
              <a:ext uri="{FF2B5EF4-FFF2-40B4-BE49-F238E27FC236}">
                <a16:creationId xmlns:a16="http://schemas.microsoft.com/office/drawing/2014/main" id="{70839BF2-BD50-C847-A569-B8FC924AD9ED}"/>
              </a:ext>
            </a:extLst>
          </p:cNvPr>
          <p:cNvSpPr/>
          <p:nvPr/>
        </p:nvSpPr>
        <p:spPr>
          <a:xfrm rot="4800">
            <a:off x="10083112" y="9407130"/>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3"/>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Rectangle 60">
            <a:extLst>
              <a:ext uri="{FF2B5EF4-FFF2-40B4-BE49-F238E27FC236}">
                <a16:creationId xmlns:a16="http://schemas.microsoft.com/office/drawing/2014/main" id="{18920A66-E371-D046-821B-33B78E0896C7}"/>
              </a:ext>
            </a:extLst>
          </p:cNvPr>
          <p:cNvSpPr/>
          <p:nvPr/>
        </p:nvSpPr>
        <p:spPr>
          <a:xfrm>
            <a:off x="11100839" y="8524994"/>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mínimo.</a:t>
            </a:r>
          </a:p>
        </p:txBody>
      </p:sp>
      <p:sp>
        <p:nvSpPr>
          <p:cNvPr id="64" name="Rectangle 63">
            <a:extLst>
              <a:ext uri="{FF2B5EF4-FFF2-40B4-BE49-F238E27FC236}">
                <a16:creationId xmlns:a16="http://schemas.microsoft.com/office/drawing/2014/main" id="{9C6745D3-08F6-544A-B9D3-C311007A33E3}"/>
              </a:ext>
            </a:extLst>
          </p:cNvPr>
          <p:cNvSpPr/>
          <p:nvPr/>
        </p:nvSpPr>
        <p:spPr>
          <a:xfrm>
            <a:off x="12011729" y="10129756"/>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máximo.</a:t>
            </a:r>
          </a:p>
        </p:txBody>
      </p:sp>
      <p:sp>
        <p:nvSpPr>
          <p:cNvPr id="67" name="Rectangle 66">
            <a:extLst>
              <a:ext uri="{FF2B5EF4-FFF2-40B4-BE49-F238E27FC236}">
                <a16:creationId xmlns:a16="http://schemas.microsoft.com/office/drawing/2014/main" id="{56A001FB-0B0F-1B49-A303-E83357E3FFDE}"/>
              </a:ext>
            </a:extLst>
          </p:cNvPr>
          <p:cNvSpPr/>
          <p:nvPr/>
        </p:nvSpPr>
        <p:spPr>
          <a:xfrm>
            <a:off x="11100839" y="11521453"/>
            <a:ext cx="3372807"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Sólo una variable de salida.</a:t>
            </a:r>
          </a:p>
        </p:txBody>
      </p:sp>
      <p:sp>
        <p:nvSpPr>
          <p:cNvPr id="72" name="Rectangle 71">
            <a:extLst>
              <a:ext uri="{FF2B5EF4-FFF2-40B4-BE49-F238E27FC236}">
                <a16:creationId xmlns:a16="http://schemas.microsoft.com/office/drawing/2014/main" id="{F305C547-85C9-F645-976D-CF2DBF62C9D7}"/>
              </a:ext>
            </a:extLst>
          </p:cNvPr>
          <p:cNvSpPr/>
          <p:nvPr/>
        </p:nvSpPr>
        <p:spPr>
          <a:xfrm>
            <a:off x="1985554" y="8349670"/>
            <a:ext cx="5084340"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Ascendentes, descendentes y trapezoides.</a:t>
            </a:r>
          </a:p>
        </p:txBody>
      </p:sp>
      <p:sp>
        <p:nvSpPr>
          <p:cNvPr id="81" name="Rectangle 80">
            <a:extLst>
              <a:ext uri="{FF2B5EF4-FFF2-40B4-BE49-F238E27FC236}">
                <a16:creationId xmlns:a16="http://schemas.microsoft.com/office/drawing/2014/main" id="{641404D9-7227-4345-A20C-85E97EED106E}"/>
              </a:ext>
            </a:extLst>
          </p:cNvPr>
          <p:cNvSpPr/>
          <p:nvPr/>
        </p:nvSpPr>
        <p:spPr>
          <a:xfrm>
            <a:off x="2896687" y="11521453"/>
            <a:ext cx="4173208"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Número de particiones por variable fijo.</a:t>
            </a:r>
          </a:p>
        </p:txBody>
      </p:sp>
      <p:sp>
        <p:nvSpPr>
          <p:cNvPr id="84" name="Rectangle 83">
            <a:extLst>
              <a:ext uri="{FF2B5EF4-FFF2-40B4-BE49-F238E27FC236}">
                <a16:creationId xmlns:a16="http://schemas.microsoft.com/office/drawing/2014/main" id="{9F0430C9-BB6B-2A4C-A58E-722807AA7709}"/>
              </a:ext>
            </a:extLst>
          </p:cNvPr>
          <p:cNvSpPr/>
          <p:nvPr/>
        </p:nvSpPr>
        <p:spPr>
          <a:xfrm>
            <a:off x="1592616" y="9921318"/>
            <a:ext cx="4566146"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Controlador tipo </a:t>
            </a:r>
            <a:r>
              <a:rPr lang="es-ES" sz="2701" dirty="0" err="1">
                <a:solidFill>
                  <a:schemeClr val="tx2"/>
                </a:solidFill>
                <a:latin typeface="Montserrat" pitchFamily="2" charset="77"/>
                <a:ea typeface="Montserrat Bold" charset="0"/>
                <a:cs typeface="Montserrat Bold" charset="0"/>
              </a:rPr>
              <a:t>Takagi-Sugeno</a:t>
            </a:r>
            <a:r>
              <a:rPr lang="es-ES" sz="2701" dirty="0">
                <a:solidFill>
                  <a:schemeClr val="tx2"/>
                </a:solidFill>
                <a:latin typeface="Montserrat" pitchFamily="2" charset="77"/>
                <a:ea typeface="Montserrat Bold" charset="0"/>
                <a:cs typeface="Montserrat Bold" charset="0"/>
              </a:rPr>
              <a:t> de orden 0.</a:t>
            </a:r>
          </a:p>
        </p:txBody>
      </p:sp>
      <p:sp>
        <p:nvSpPr>
          <p:cNvPr id="35" name="Rectangle 34">
            <a:extLst>
              <a:ext uri="{FF2B5EF4-FFF2-40B4-BE49-F238E27FC236}">
                <a16:creationId xmlns:a16="http://schemas.microsoft.com/office/drawing/2014/main" id="{C4357609-AC74-4B35-9F33-BB563DC81664}"/>
              </a:ext>
            </a:extLst>
          </p:cNvPr>
          <p:cNvSpPr/>
          <p:nvPr/>
        </p:nvSpPr>
        <p:spPr>
          <a:xfrm>
            <a:off x="660744" y="5893050"/>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Cómo ajustar las variables del controlador: </a:t>
            </a:r>
            <a:r>
              <a:rPr lang="es-ES" sz="2701" b="1" dirty="0">
                <a:solidFill>
                  <a:schemeClr val="tx2"/>
                </a:solidFill>
                <a:latin typeface="Montserrat" pitchFamily="2" charset="77"/>
                <a:ea typeface="Montserrat" charset="0"/>
                <a:cs typeface="Montserrat" charset="0"/>
              </a:rPr>
              <a:t>Descenso del gradiente</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sp>
        <p:nvSpPr>
          <p:cNvPr id="38" name="Rectangle 37">
            <a:extLst>
              <a:ext uri="{FF2B5EF4-FFF2-40B4-BE49-F238E27FC236}">
                <a16:creationId xmlns:a16="http://schemas.microsoft.com/office/drawing/2014/main" id="{49284BFB-5DC1-43ED-A621-36C1E84EB4FA}"/>
              </a:ext>
            </a:extLst>
          </p:cNvPr>
          <p:cNvSpPr/>
          <p:nvPr/>
        </p:nvSpPr>
        <p:spPr>
          <a:xfrm>
            <a:off x="646042" y="6945830"/>
            <a:ext cx="16995913" cy="507960"/>
          </a:xfrm>
          <a:prstGeom prst="rect">
            <a:avLst/>
          </a:prstGeom>
        </p:spPr>
        <p:txBody>
          <a:bodyPr wrap="square">
            <a:spAutoFit/>
          </a:bodyPr>
          <a:lstStyle/>
          <a:p>
            <a:pPr algn="ctr"/>
            <a:r>
              <a:rPr lang="es-ES" sz="2701" b="1" dirty="0">
                <a:solidFill>
                  <a:schemeClr val="accent3"/>
                </a:solidFill>
                <a:latin typeface="Montserrat" pitchFamily="2" charset="77"/>
                <a:ea typeface="Montserrat" charset="0"/>
                <a:cs typeface="Montserrat" charset="0"/>
              </a:rPr>
              <a:t>Limitaciones del estudio</a:t>
            </a:r>
          </a:p>
        </p:txBody>
      </p:sp>
    </p:spTree>
    <p:extLst>
      <p:ext uri="{BB962C8B-B14F-4D97-AF65-F5344CB8AC3E}">
        <p14:creationId xmlns:p14="http://schemas.microsoft.com/office/powerpoint/2010/main" val="934124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Representación como grafo computacional</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8885304-A306-426C-A622-3BD897AC6D34}"/>
              </a:ext>
            </a:extLst>
          </p:cNvPr>
          <p:cNvGrpSpPr/>
          <p:nvPr/>
        </p:nvGrpSpPr>
        <p:grpSpPr>
          <a:xfrm>
            <a:off x="5936622" y="5117166"/>
            <a:ext cx="11437238" cy="5511247"/>
            <a:chOff x="6053853" y="4851565"/>
            <a:chExt cx="11437238" cy="5511247"/>
          </a:xfrm>
        </p:grpSpPr>
        <p:sp>
          <p:nvSpPr>
            <p:cNvPr id="66" name="Rectangle 65">
              <a:extLst>
                <a:ext uri="{FF2B5EF4-FFF2-40B4-BE49-F238E27FC236}">
                  <a16:creationId xmlns:a16="http://schemas.microsoft.com/office/drawing/2014/main" id="{FD478892-15FA-3B4F-8756-5A53CC9524E6}"/>
                </a:ext>
              </a:extLst>
            </p:cNvPr>
            <p:cNvSpPr/>
            <p:nvPr/>
          </p:nvSpPr>
          <p:spPr>
            <a:xfrm>
              <a:off x="6924094" y="4851565"/>
              <a:ext cx="10566997" cy="1615955"/>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Fuzzificación</a:t>
              </a:r>
              <a:endParaRPr lang="es-ES" sz="2101" dirty="0">
                <a:solidFill>
                  <a:srgbClr val="737572"/>
                </a:solidFill>
                <a:latin typeface="Montserrat Light" charset="0"/>
                <a:ea typeface="Montserrat" charset="0"/>
                <a:cs typeface="Montserrat" charset="0"/>
              </a:endParaRPr>
            </a:p>
            <a:p>
              <a:endParaRPr lang="es-ES" sz="2400" dirty="0">
                <a:solidFill>
                  <a:srgbClr val="737572"/>
                </a:solidFill>
                <a:latin typeface="Montserrat Light" charset="0"/>
                <a:ea typeface="Montserrat" charset="0"/>
                <a:cs typeface="Montserrat" charset="0"/>
              </a:endParaRPr>
            </a:p>
            <a:p>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funciones de pertenencia de cada conjunto borroso.</a:t>
              </a:r>
              <a:endParaRPr lang="es-ES" sz="2400" dirty="0">
                <a:solidFill>
                  <a:schemeClr val="tx2"/>
                </a:solidFill>
                <a:latin typeface="Montserrat" pitchFamily="2" charset="77"/>
                <a:ea typeface="Montserrat" charset="0"/>
                <a:cs typeface="Montserrat" charset="0"/>
              </a:endParaRPr>
            </a:p>
          </p:txBody>
        </p:sp>
        <p:sp>
          <p:nvSpPr>
            <p:cNvPr id="70" name="Rectangle 69">
              <a:extLst>
                <a:ext uri="{FF2B5EF4-FFF2-40B4-BE49-F238E27FC236}">
                  <a16:creationId xmlns:a16="http://schemas.microsoft.com/office/drawing/2014/main" id="{D261926F-4752-5F4F-A5FF-1D179ED65123}"/>
                </a:ext>
              </a:extLst>
            </p:cNvPr>
            <p:cNvSpPr/>
            <p:nvPr/>
          </p:nvSpPr>
          <p:spPr>
            <a:xfrm>
              <a:off x="6924094" y="6983877"/>
              <a:ext cx="10566997" cy="1615955"/>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Inferencia</a:t>
              </a: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reglas que se activan en el proceso de inferencia.</a:t>
              </a:r>
              <a:endParaRPr lang="es-ES" sz="2400" dirty="0">
                <a:solidFill>
                  <a:srgbClr val="333B3B"/>
                </a:solidFill>
                <a:latin typeface="Montserrat" pitchFamily="2" charset="77"/>
                <a:ea typeface="Montserrat" charset="0"/>
                <a:cs typeface="Montserrat" charset="0"/>
              </a:endParaRPr>
            </a:p>
          </p:txBody>
        </p:sp>
        <p:sp>
          <p:nvSpPr>
            <p:cNvPr id="74" name="Rectangle 73">
              <a:extLst>
                <a:ext uri="{FF2B5EF4-FFF2-40B4-BE49-F238E27FC236}">
                  <a16:creationId xmlns:a16="http://schemas.microsoft.com/office/drawing/2014/main" id="{81A1B0FA-A68B-5D49-AFDB-B0B52029E65C}"/>
                </a:ext>
              </a:extLst>
            </p:cNvPr>
            <p:cNvSpPr/>
            <p:nvPr/>
          </p:nvSpPr>
          <p:spPr>
            <a:xfrm>
              <a:off x="6924095" y="9116189"/>
              <a:ext cx="10566996" cy="1246623"/>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Defuzzificación</a:t>
              </a:r>
              <a:endParaRPr lang="es-ES" sz="2701" dirty="0">
                <a:solidFill>
                  <a:schemeClr val="tx2"/>
                </a:solidFill>
                <a:latin typeface="Montserrat" pitchFamily="2" charset="77"/>
                <a:ea typeface="Montserrat" charset="0"/>
                <a:cs typeface="Montserrat" charset="0"/>
              </a:endParaRP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una operación que no necesita de ajuste.</a:t>
              </a:r>
              <a:endParaRPr lang="es-ES" sz="2400" dirty="0">
                <a:solidFill>
                  <a:srgbClr val="333B3B"/>
                </a:solidFill>
                <a:latin typeface="Montserrat" pitchFamily="2" charset="77"/>
                <a:ea typeface="Montserrat" charset="0"/>
                <a:cs typeface="Montserrat" charset="0"/>
              </a:endParaRPr>
            </a:p>
          </p:txBody>
        </p:sp>
        <p:sp>
          <p:nvSpPr>
            <p:cNvPr id="26" name="Freeform 34">
              <a:extLst>
                <a:ext uri="{FF2B5EF4-FFF2-40B4-BE49-F238E27FC236}">
                  <a16:creationId xmlns:a16="http://schemas.microsoft.com/office/drawing/2014/main" id="{CB90C358-A0AB-459A-A290-2CA2C7D9D1FB}"/>
                </a:ext>
              </a:extLst>
            </p:cNvPr>
            <p:cNvSpPr>
              <a:spLocks noChangeAspect="1" noEditPoints="1"/>
            </p:cNvSpPr>
            <p:nvPr/>
          </p:nvSpPr>
          <p:spPr bwMode="auto">
            <a:xfrm>
              <a:off x="6053853" y="9219375"/>
              <a:ext cx="609429" cy="612000"/>
            </a:xfrm>
            <a:custGeom>
              <a:avLst/>
              <a:gdLst>
                <a:gd name="T0" fmla="*/ 274070 w 232"/>
                <a:gd name="T1" fmla="*/ 130284 h 232"/>
                <a:gd name="T2" fmla="*/ 324343 w 232"/>
                <a:gd name="T3" fmla="*/ 149827 h 232"/>
                <a:gd name="T4" fmla="*/ 227040 w 232"/>
                <a:gd name="T5" fmla="*/ 169370 h 232"/>
                <a:gd name="T6" fmla="*/ 207580 w 232"/>
                <a:gd name="T7" fmla="*/ 71656 h 232"/>
                <a:gd name="T8" fmla="*/ 246501 w 232"/>
                <a:gd name="T9" fmla="*/ 71656 h 232"/>
                <a:gd name="T10" fmla="*/ 343804 w 232"/>
                <a:gd name="T11" fmla="*/ 4886 h 232"/>
                <a:gd name="T12" fmla="*/ 356777 w 232"/>
                <a:gd name="T13" fmla="*/ 0 h 232"/>
                <a:gd name="T14" fmla="*/ 371373 w 232"/>
                <a:gd name="T15" fmla="*/ 32571 h 232"/>
                <a:gd name="T16" fmla="*/ 304883 w 232"/>
                <a:gd name="T17" fmla="*/ 208455 h 232"/>
                <a:gd name="T18" fmla="*/ 304883 w 232"/>
                <a:gd name="T19" fmla="*/ 247541 h 232"/>
                <a:gd name="T20" fmla="*/ 371373 w 232"/>
                <a:gd name="T21" fmla="*/ 345254 h 232"/>
                <a:gd name="T22" fmla="*/ 376238 w 232"/>
                <a:gd name="T23" fmla="*/ 358282 h 232"/>
                <a:gd name="T24" fmla="*/ 343804 w 232"/>
                <a:gd name="T25" fmla="*/ 372939 h 232"/>
                <a:gd name="T26" fmla="*/ 246501 w 232"/>
                <a:gd name="T27" fmla="*/ 275226 h 232"/>
                <a:gd name="T28" fmla="*/ 227040 w 232"/>
                <a:gd name="T29" fmla="*/ 325711 h 232"/>
                <a:gd name="T30" fmla="*/ 207580 w 232"/>
                <a:gd name="T31" fmla="*/ 227998 h 232"/>
                <a:gd name="T32" fmla="*/ 149198 w 232"/>
                <a:gd name="T33" fmla="*/ 325711 h 232"/>
                <a:gd name="T34" fmla="*/ 129737 w 232"/>
                <a:gd name="T35" fmla="*/ 275226 h 232"/>
                <a:gd name="T36" fmla="*/ 32434 w 232"/>
                <a:gd name="T37" fmla="*/ 372939 h 232"/>
                <a:gd name="T38" fmla="*/ 0 w 232"/>
                <a:gd name="T39" fmla="*/ 358282 h 232"/>
                <a:gd name="T40" fmla="*/ 4865 w 232"/>
                <a:gd name="T41" fmla="*/ 345254 h 232"/>
                <a:gd name="T42" fmla="*/ 71355 w 232"/>
                <a:gd name="T43" fmla="*/ 247541 h 232"/>
                <a:gd name="T44" fmla="*/ 71355 w 232"/>
                <a:gd name="T45" fmla="*/ 208455 h 232"/>
                <a:gd name="T46" fmla="*/ 168658 w 232"/>
                <a:gd name="T47" fmla="*/ 227998 h 232"/>
                <a:gd name="T48" fmla="*/ 149198 w 232"/>
                <a:gd name="T49" fmla="*/ 325711 h 232"/>
                <a:gd name="T50" fmla="*/ 71355 w 232"/>
                <a:gd name="T51" fmla="*/ 169370 h 232"/>
                <a:gd name="T52" fmla="*/ 71355 w 232"/>
                <a:gd name="T53" fmla="*/ 130284 h 232"/>
                <a:gd name="T54" fmla="*/ 4865 w 232"/>
                <a:gd name="T55" fmla="*/ 32571 h 232"/>
                <a:gd name="T56" fmla="*/ 0 w 232"/>
                <a:gd name="T57" fmla="*/ 19543 h 232"/>
                <a:gd name="T58" fmla="*/ 32434 w 232"/>
                <a:gd name="T59" fmla="*/ 4886 h 232"/>
                <a:gd name="T60" fmla="*/ 129737 w 232"/>
                <a:gd name="T61" fmla="*/ 102599 h 232"/>
                <a:gd name="T62" fmla="*/ 149198 w 232"/>
                <a:gd name="T63" fmla="*/ 52114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9"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3"/>
                    <a:pt x="212" y="3"/>
                    <a:pt x="212" y="3"/>
                  </a:cubicBezTo>
                  <a:cubicBezTo>
                    <a:pt x="212" y="3"/>
                    <a:pt x="212" y="3"/>
                    <a:pt x="212" y="3"/>
                  </a:cubicBezTo>
                  <a:cubicBezTo>
                    <a:pt x="214" y="1"/>
                    <a:pt x="217" y="0"/>
                    <a:pt x="220" y="0"/>
                  </a:cubicBezTo>
                  <a:cubicBezTo>
                    <a:pt x="227" y="0"/>
                    <a:pt x="232" y="5"/>
                    <a:pt x="232" y="12"/>
                  </a:cubicBezTo>
                  <a:cubicBezTo>
                    <a:pt x="232" y="15"/>
                    <a:pt x="231" y="18"/>
                    <a:pt x="229" y="20"/>
                  </a:cubicBezTo>
                  <a:close/>
                  <a:moveTo>
                    <a:pt x="140" y="128"/>
                  </a:moveTo>
                  <a:cubicBezTo>
                    <a:pt x="188" y="128"/>
                    <a:pt x="188" y="128"/>
                    <a:pt x="188" y="128"/>
                  </a:cubicBezTo>
                  <a:cubicBezTo>
                    <a:pt x="195" y="128"/>
                    <a:pt x="200" y="133"/>
                    <a:pt x="200" y="140"/>
                  </a:cubicBezTo>
                  <a:cubicBezTo>
                    <a:pt x="200" y="147"/>
                    <a:pt x="195" y="152"/>
                    <a:pt x="188" y="152"/>
                  </a:cubicBezTo>
                  <a:cubicBezTo>
                    <a:pt x="169" y="152"/>
                    <a:pt x="169" y="152"/>
                    <a:pt x="169" y="152"/>
                  </a:cubicBezTo>
                  <a:cubicBezTo>
                    <a:pt x="229" y="212"/>
                    <a:pt x="229" y="212"/>
                    <a:pt x="229" y="212"/>
                  </a:cubicBezTo>
                  <a:cubicBezTo>
                    <a:pt x="229" y="212"/>
                    <a:pt x="229" y="212"/>
                    <a:pt x="229" y="212"/>
                  </a:cubicBezTo>
                  <a:cubicBezTo>
                    <a:pt x="231" y="214"/>
                    <a:pt x="232" y="217"/>
                    <a:pt x="232" y="220"/>
                  </a:cubicBezTo>
                  <a:cubicBezTo>
                    <a:pt x="232" y="227"/>
                    <a:pt x="227" y="232"/>
                    <a:pt x="220" y="232"/>
                  </a:cubicBezTo>
                  <a:cubicBezTo>
                    <a:pt x="217" y="232"/>
                    <a:pt x="214" y="231"/>
                    <a:pt x="212" y="229"/>
                  </a:cubicBezTo>
                  <a:cubicBezTo>
                    <a:pt x="212" y="229"/>
                    <a:pt x="212" y="229"/>
                    <a:pt x="212" y="229"/>
                  </a:cubicBezTo>
                  <a:cubicBezTo>
                    <a:pt x="152" y="169"/>
                    <a:pt x="152" y="169"/>
                    <a:pt x="152" y="169"/>
                  </a:cubicBezTo>
                  <a:cubicBezTo>
                    <a:pt x="152" y="188"/>
                    <a:pt x="152" y="188"/>
                    <a:pt x="152" y="188"/>
                  </a:cubicBezTo>
                  <a:cubicBezTo>
                    <a:pt x="152" y="195"/>
                    <a:pt x="147" y="200"/>
                    <a:pt x="140" y="200"/>
                  </a:cubicBezTo>
                  <a:cubicBezTo>
                    <a:pt x="133" y="200"/>
                    <a:pt x="128" y="195"/>
                    <a:pt x="128" y="188"/>
                  </a:cubicBezTo>
                  <a:cubicBezTo>
                    <a:pt x="128" y="140"/>
                    <a:pt x="128" y="140"/>
                    <a:pt x="128" y="140"/>
                  </a:cubicBezTo>
                  <a:cubicBezTo>
                    <a:pt x="128" y="133"/>
                    <a:pt x="133" y="128"/>
                    <a:pt x="140" y="128"/>
                  </a:cubicBezTo>
                  <a:moveTo>
                    <a:pt x="92" y="200"/>
                  </a:moveTo>
                  <a:cubicBezTo>
                    <a:pt x="85" y="200"/>
                    <a:pt x="80" y="195"/>
                    <a:pt x="80" y="188"/>
                  </a:cubicBezTo>
                  <a:cubicBezTo>
                    <a:pt x="80" y="169"/>
                    <a:pt x="80" y="169"/>
                    <a:pt x="80" y="169"/>
                  </a:cubicBezTo>
                  <a:cubicBezTo>
                    <a:pt x="20" y="229"/>
                    <a:pt x="20" y="229"/>
                    <a:pt x="20" y="229"/>
                  </a:cubicBezTo>
                  <a:cubicBezTo>
                    <a:pt x="20" y="229"/>
                    <a:pt x="20" y="229"/>
                    <a:pt x="20" y="229"/>
                  </a:cubicBezTo>
                  <a:cubicBezTo>
                    <a:pt x="18" y="231"/>
                    <a:pt x="15" y="232"/>
                    <a:pt x="12" y="232"/>
                  </a:cubicBezTo>
                  <a:cubicBezTo>
                    <a:pt x="5" y="232"/>
                    <a:pt x="0" y="227"/>
                    <a:pt x="0" y="220"/>
                  </a:cubicBezTo>
                  <a:cubicBezTo>
                    <a:pt x="0" y="217"/>
                    <a:pt x="1" y="214"/>
                    <a:pt x="3" y="212"/>
                  </a:cubicBezTo>
                  <a:cubicBezTo>
                    <a:pt x="3" y="212"/>
                    <a:pt x="3" y="212"/>
                    <a:pt x="3"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moveTo>
                    <a:pt x="92" y="104"/>
                  </a:moveTo>
                  <a:cubicBezTo>
                    <a:pt x="44" y="104"/>
                    <a:pt x="44" y="104"/>
                    <a:pt x="44" y="104"/>
                  </a:cubicBezTo>
                  <a:cubicBezTo>
                    <a:pt x="37" y="104"/>
                    <a:pt x="32" y="99"/>
                    <a:pt x="32" y="92"/>
                  </a:cubicBezTo>
                  <a:cubicBezTo>
                    <a:pt x="32" y="85"/>
                    <a:pt x="37" y="80"/>
                    <a:pt x="44" y="80"/>
                  </a:cubicBezTo>
                  <a:cubicBezTo>
                    <a:pt x="63" y="80"/>
                    <a:pt x="63" y="80"/>
                    <a:pt x="63" y="80"/>
                  </a:cubicBezTo>
                  <a:cubicBezTo>
                    <a:pt x="3" y="20"/>
                    <a:pt x="3" y="20"/>
                    <a:pt x="3" y="20"/>
                  </a:cubicBezTo>
                  <a:cubicBezTo>
                    <a:pt x="3" y="20"/>
                    <a:pt x="3" y="20"/>
                    <a:pt x="3" y="20"/>
                  </a:cubicBezTo>
                  <a:cubicBezTo>
                    <a:pt x="1" y="18"/>
                    <a:pt x="0" y="15"/>
                    <a:pt x="0" y="12"/>
                  </a:cubicBezTo>
                  <a:cubicBezTo>
                    <a:pt x="0" y="5"/>
                    <a:pt x="5" y="0"/>
                    <a:pt x="12" y="0"/>
                  </a:cubicBezTo>
                  <a:cubicBezTo>
                    <a:pt x="15" y="0"/>
                    <a:pt x="18" y="1"/>
                    <a:pt x="20" y="3"/>
                  </a:cubicBezTo>
                  <a:cubicBezTo>
                    <a:pt x="20" y="3"/>
                    <a:pt x="20" y="3"/>
                    <a:pt x="20" y="3"/>
                  </a:cubicBezTo>
                  <a:cubicBezTo>
                    <a:pt x="80" y="63"/>
                    <a:pt x="80" y="63"/>
                    <a:pt x="80" y="63"/>
                  </a:cubicBezTo>
                  <a:cubicBezTo>
                    <a:pt x="80" y="44"/>
                    <a:pt x="80" y="44"/>
                    <a:pt x="80" y="44"/>
                  </a:cubicBezTo>
                  <a:cubicBezTo>
                    <a:pt x="80" y="37"/>
                    <a:pt x="85" y="32"/>
                    <a:pt x="92" y="32"/>
                  </a:cubicBezTo>
                  <a:cubicBezTo>
                    <a:pt x="99" y="32"/>
                    <a:pt x="104" y="37"/>
                    <a:pt x="104" y="44"/>
                  </a:cubicBezTo>
                  <a:cubicBezTo>
                    <a:pt x="104" y="92"/>
                    <a:pt x="104" y="92"/>
                    <a:pt x="104" y="92"/>
                  </a:cubicBezTo>
                  <a:cubicBezTo>
                    <a:pt x="104" y="99"/>
                    <a:pt x="99" y="104"/>
                    <a:pt x="92" y="104"/>
                  </a:cubicBezTo>
                </a:path>
              </a:pathLst>
            </a:custGeom>
            <a:solidFill>
              <a:schemeClr val="accent3"/>
            </a:solidFill>
            <a:ln>
              <a:noFill/>
            </a:ln>
          </p:spPr>
          <p:txBody>
            <a:bodyPr/>
            <a:lstStyle/>
            <a:p>
              <a:endParaRPr lang="es-ES">
                <a:solidFill>
                  <a:schemeClr val="tx1">
                    <a:lumMod val="50000"/>
                  </a:schemeClr>
                </a:solidFill>
              </a:endParaRPr>
            </a:p>
          </p:txBody>
        </p:sp>
        <p:sp>
          <p:nvSpPr>
            <p:cNvPr id="27" name="Freeform 35">
              <a:extLst>
                <a:ext uri="{FF2B5EF4-FFF2-40B4-BE49-F238E27FC236}">
                  <a16:creationId xmlns:a16="http://schemas.microsoft.com/office/drawing/2014/main" id="{905AF07A-280E-4947-A44D-21DB7EC2E0E4}"/>
                </a:ext>
              </a:extLst>
            </p:cNvPr>
            <p:cNvSpPr>
              <a:spLocks noChangeAspect="1" noEditPoints="1"/>
            </p:cNvSpPr>
            <p:nvPr/>
          </p:nvSpPr>
          <p:spPr bwMode="auto">
            <a:xfrm>
              <a:off x="6053853" y="4961043"/>
              <a:ext cx="609428" cy="612000"/>
            </a:xfrm>
            <a:custGeom>
              <a:avLst/>
              <a:gdLst>
                <a:gd name="T0" fmla="*/ 278934 w 232"/>
                <a:gd name="T1" fmla="*/ 377825 h 232"/>
                <a:gd name="T2" fmla="*/ 278934 w 232"/>
                <a:gd name="T3" fmla="*/ 338740 h 232"/>
                <a:gd name="T4" fmla="*/ 212444 w 232"/>
                <a:gd name="T5" fmla="*/ 241026 h 232"/>
                <a:gd name="T6" fmla="*/ 207579 w 232"/>
                <a:gd name="T7" fmla="*/ 227998 h 232"/>
                <a:gd name="T8" fmla="*/ 240013 w 232"/>
                <a:gd name="T9" fmla="*/ 213341 h 232"/>
                <a:gd name="T10" fmla="*/ 337316 w 232"/>
                <a:gd name="T11" fmla="*/ 311054 h 232"/>
                <a:gd name="T12" fmla="*/ 356776 w 232"/>
                <a:gd name="T13" fmla="*/ 260569 h 232"/>
                <a:gd name="T14" fmla="*/ 376237 w 232"/>
                <a:gd name="T15" fmla="*/ 358282 h 232"/>
                <a:gd name="T16" fmla="*/ 356776 w 232"/>
                <a:gd name="T17" fmla="*/ 117256 h 232"/>
                <a:gd name="T18" fmla="*/ 337316 w 232"/>
                <a:gd name="T19" fmla="*/ 66771 h 232"/>
                <a:gd name="T20" fmla="*/ 240013 w 232"/>
                <a:gd name="T21" fmla="*/ 164484 h 232"/>
                <a:gd name="T22" fmla="*/ 207579 w 232"/>
                <a:gd name="T23" fmla="*/ 149827 h 232"/>
                <a:gd name="T24" fmla="*/ 212444 w 232"/>
                <a:gd name="T25" fmla="*/ 136799 h 232"/>
                <a:gd name="T26" fmla="*/ 278934 w 232"/>
                <a:gd name="T27" fmla="*/ 39085 h 232"/>
                <a:gd name="T28" fmla="*/ 278934 w 232"/>
                <a:gd name="T29" fmla="*/ 0 h 232"/>
                <a:gd name="T30" fmla="*/ 376237 w 232"/>
                <a:gd name="T31" fmla="*/ 19543 h 232"/>
                <a:gd name="T32" fmla="*/ 356776 w 232"/>
                <a:gd name="T33" fmla="*/ 117256 h 232"/>
                <a:gd name="T34" fmla="*/ 66490 w 232"/>
                <a:gd name="T35" fmla="*/ 338740 h 232"/>
                <a:gd name="T36" fmla="*/ 116763 w 232"/>
                <a:gd name="T37" fmla="*/ 358282 h 232"/>
                <a:gd name="T38" fmla="*/ 19461 w 232"/>
                <a:gd name="T39" fmla="*/ 377825 h 232"/>
                <a:gd name="T40" fmla="*/ 0 w 232"/>
                <a:gd name="T41" fmla="*/ 280112 h 232"/>
                <a:gd name="T42" fmla="*/ 38921 w 232"/>
                <a:gd name="T43" fmla="*/ 280112 h 232"/>
                <a:gd name="T44" fmla="*/ 136224 w 232"/>
                <a:gd name="T45" fmla="*/ 213341 h 232"/>
                <a:gd name="T46" fmla="*/ 149197 w 232"/>
                <a:gd name="T47" fmla="*/ 208455 h 232"/>
                <a:gd name="T48" fmla="*/ 163793 w 232"/>
                <a:gd name="T49" fmla="*/ 241026 h 232"/>
                <a:gd name="T50" fmla="*/ 136224 w 232"/>
                <a:gd name="T51" fmla="*/ 164484 h 232"/>
                <a:gd name="T52" fmla="*/ 38921 w 232"/>
                <a:gd name="T53" fmla="*/ 66771 h 232"/>
                <a:gd name="T54" fmla="*/ 19461 w 232"/>
                <a:gd name="T55" fmla="*/ 117256 h 232"/>
                <a:gd name="T56" fmla="*/ 0 w 232"/>
                <a:gd name="T57" fmla="*/ 19543 h 232"/>
                <a:gd name="T58" fmla="*/ 97303 w 232"/>
                <a:gd name="T59" fmla="*/ 0 h 232"/>
                <a:gd name="T60" fmla="*/ 97303 w 232"/>
                <a:gd name="T61" fmla="*/ 39085 h 232"/>
                <a:gd name="T62" fmla="*/ 163793 w 232"/>
                <a:gd name="T63" fmla="*/ 136799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0" y="232"/>
                  </a:moveTo>
                  <a:cubicBezTo>
                    <a:pt x="172" y="232"/>
                    <a:pt x="172" y="232"/>
                    <a:pt x="172" y="232"/>
                  </a:cubicBezTo>
                  <a:cubicBezTo>
                    <a:pt x="165" y="232"/>
                    <a:pt x="160" y="227"/>
                    <a:pt x="160" y="220"/>
                  </a:cubicBezTo>
                  <a:cubicBezTo>
                    <a:pt x="160" y="213"/>
                    <a:pt x="165" y="208"/>
                    <a:pt x="172" y="208"/>
                  </a:cubicBezTo>
                  <a:cubicBezTo>
                    <a:pt x="191" y="208"/>
                    <a:pt x="191" y="208"/>
                    <a:pt x="191" y="208"/>
                  </a:cubicBezTo>
                  <a:cubicBezTo>
                    <a:pt x="131" y="148"/>
                    <a:pt x="131" y="148"/>
                    <a:pt x="131" y="148"/>
                  </a:cubicBezTo>
                  <a:cubicBezTo>
                    <a:pt x="131" y="148"/>
                    <a:pt x="131" y="148"/>
                    <a:pt x="131" y="148"/>
                  </a:cubicBezTo>
                  <a:cubicBezTo>
                    <a:pt x="129" y="146"/>
                    <a:pt x="128" y="143"/>
                    <a:pt x="128" y="140"/>
                  </a:cubicBezTo>
                  <a:cubicBezTo>
                    <a:pt x="128" y="133"/>
                    <a:pt x="133" y="128"/>
                    <a:pt x="140" y="128"/>
                  </a:cubicBezTo>
                  <a:cubicBezTo>
                    <a:pt x="143" y="128"/>
                    <a:pt x="146" y="129"/>
                    <a:pt x="148" y="131"/>
                  </a:cubicBezTo>
                  <a:cubicBezTo>
                    <a:pt x="148" y="131"/>
                    <a:pt x="148" y="131"/>
                    <a:pt x="148" y="131"/>
                  </a:cubicBezTo>
                  <a:cubicBezTo>
                    <a:pt x="208" y="191"/>
                    <a:pt x="208" y="191"/>
                    <a:pt x="208" y="191"/>
                  </a:cubicBezTo>
                  <a:cubicBezTo>
                    <a:pt x="208" y="172"/>
                    <a:pt x="208" y="172"/>
                    <a:pt x="208" y="172"/>
                  </a:cubicBezTo>
                  <a:cubicBezTo>
                    <a:pt x="208" y="165"/>
                    <a:pt x="213" y="160"/>
                    <a:pt x="220" y="160"/>
                  </a:cubicBezTo>
                  <a:cubicBezTo>
                    <a:pt x="227" y="160"/>
                    <a:pt x="232" y="165"/>
                    <a:pt x="232" y="172"/>
                  </a:cubicBezTo>
                  <a:cubicBezTo>
                    <a:pt x="232" y="220"/>
                    <a:pt x="232" y="220"/>
                    <a:pt x="232" y="220"/>
                  </a:cubicBezTo>
                  <a:cubicBezTo>
                    <a:pt x="232" y="227"/>
                    <a:pt x="227" y="232"/>
                    <a:pt x="220" y="232"/>
                  </a:cubicBezTo>
                  <a:moveTo>
                    <a:pt x="220" y="72"/>
                  </a:moveTo>
                  <a:cubicBezTo>
                    <a:pt x="213" y="72"/>
                    <a:pt x="208" y="67"/>
                    <a:pt x="208" y="60"/>
                  </a:cubicBezTo>
                  <a:cubicBezTo>
                    <a:pt x="208" y="41"/>
                    <a:pt x="208" y="41"/>
                    <a:pt x="208" y="41"/>
                  </a:cubicBezTo>
                  <a:cubicBezTo>
                    <a:pt x="148" y="101"/>
                    <a:pt x="148" y="101"/>
                    <a:pt x="148" y="101"/>
                  </a:cubicBezTo>
                  <a:cubicBezTo>
                    <a:pt x="148" y="101"/>
                    <a:pt x="148" y="101"/>
                    <a:pt x="148" y="101"/>
                  </a:cubicBezTo>
                  <a:cubicBezTo>
                    <a:pt x="146" y="103"/>
                    <a:pt x="143" y="104"/>
                    <a:pt x="140" y="104"/>
                  </a:cubicBezTo>
                  <a:cubicBezTo>
                    <a:pt x="133" y="104"/>
                    <a:pt x="128" y="99"/>
                    <a:pt x="128" y="92"/>
                  </a:cubicBezTo>
                  <a:cubicBezTo>
                    <a:pt x="128" y="89"/>
                    <a:pt x="129" y="86"/>
                    <a:pt x="131" y="84"/>
                  </a:cubicBezTo>
                  <a:cubicBezTo>
                    <a:pt x="131" y="84"/>
                    <a:pt x="131" y="84"/>
                    <a:pt x="131"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cubicBezTo>
                    <a:pt x="232" y="60"/>
                    <a:pt x="232" y="60"/>
                    <a:pt x="232" y="60"/>
                  </a:cubicBezTo>
                  <a:cubicBezTo>
                    <a:pt x="232" y="67"/>
                    <a:pt x="227" y="72"/>
                    <a:pt x="220" y="72"/>
                  </a:cubicBezTo>
                  <a:moveTo>
                    <a:pt x="101"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1"/>
                    <a:pt x="84" y="131"/>
                    <a:pt x="84" y="131"/>
                  </a:cubicBezTo>
                  <a:cubicBezTo>
                    <a:pt x="84" y="131"/>
                    <a:pt x="84" y="131"/>
                    <a:pt x="84" y="131"/>
                  </a:cubicBezTo>
                  <a:cubicBezTo>
                    <a:pt x="86" y="129"/>
                    <a:pt x="89" y="128"/>
                    <a:pt x="92" y="128"/>
                  </a:cubicBezTo>
                  <a:cubicBezTo>
                    <a:pt x="99" y="128"/>
                    <a:pt x="104" y="133"/>
                    <a:pt x="104" y="140"/>
                  </a:cubicBezTo>
                  <a:cubicBezTo>
                    <a:pt x="104" y="143"/>
                    <a:pt x="103" y="146"/>
                    <a:pt x="101" y="148"/>
                  </a:cubicBezTo>
                  <a:close/>
                  <a:moveTo>
                    <a:pt x="92" y="104"/>
                  </a:moveTo>
                  <a:cubicBezTo>
                    <a:pt x="89" y="104"/>
                    <a:pt x="86" y="103"/>
                    <a:pt x="84" y="101"/>
                  </a:cubicBezTo>
                  <a:cubicBezTo>
                    <a:pt x="84" y="101"/>
                    <a:pt x="84" y="101"/>
                    <a:pt x="84" y="101"/>
                  </a:cubicBezTo>
                  <a:cubicBezTo>
                    <a:pt x="24" y="41"/>
                    <a:pt x="24" y="41"/>
                    <a:pt x="24" y="41"/>
                  </a:cubicBezTo>
                  <a:cubicBezTo>
                    <a:pt x="24" y="60"/>
                    <a:pt x="24" y="60"/>
                    <a:pt x="24" y="60"/>
                  </a:cubicBezTo>
                  <a:cubicBezTo>
                    <a:pt x="24" y="67"/>
                    <a:pt x="19" y="72"/>
                    <a:pt x="12" y="72"/>
                  </a:cubicBezTo>
                  <a:cubicBezTo>
                    <a:pt x="5" y="72"/>
                    <a:pt x="0" y="67"/>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cubicBezTo>
                    <a:pt x="41" y="24"/>
                    <a:pt x="41" y="24"/>
                    <a:pt x="41" y="24"/>
                  </a:cubicBezTo>
                  <a:cubicBezTo>
                    <a:pt x="101" y="84"/>
                    <a:pt x="101" y="84"/>
                    <a:pt x="101" y="84"/>
                  </a:cubicBezTo>
                  <a:cubicBezTo>
                    <a:pt x="101" y="84"/>
                    <a:pt x="101" y="84"/>
                    <a:pt x="101" y="84"/>
                  </a:cubicBezTo>
                  <a:cubicBezTo>
                    <a:pt x="103" y="86"/>
                    <a:pt x="104" y="89"/>
                    <a:pt x="104" y="92"/>
                  </a:cubicBezTo>
                  <a:cubicBezTo>
                    <a:pt x="104" y="99"/>
                    <a:pt x="99" y="104"/>
                    <a:pt x="92" y="104"/>
                  </a:cubicBezTo>
                </a:path>
              </a:pathLst>
            </a:custGeom>
            <a:solidFill>
              <a:schemeClr val="accent1"/>
            </a:solidFill>
            <a:ln>
              <a:noFill/>
            </a:ln>
          </p:spPr>
          <p:txBody>
            <a:bodyPr/>
            <a:lstStyle/>
            <a:p>
              <a:endParaRPr lang="es-ES">
                <a:solidFill>
                  <a:schemeClr val="tx1">
                    <a:lumMod val="50000"/>
                  </a:schemeClr>
                </a:solidFill>
              </a:endParaRPr>
            </a:p>
          </p:txBody>
        </p:sp>
        <p:sp>
          <p:nvSpPr>
            <p:cNvPr id="29" name="Freeform 194">
              <a:extLst>
                <a:ext uri="{FF2B5EF4-FFF2-40B4-BE49-F238E27FC236}">
                  <a16:creationId xmlns:a16="http://schemas.microsoft.com/office/drawing/2014/main" id="{C8C6EED5-015E-4ADF-9CA7-BBA0E5CD8CC4}"/>
                </a:ext>
              </a:extLst>
            </p:cNvPr>
            <p:cNvSpPr>
              <a:spLocks noChangeAspect="1" noChangeArrowheads="1"/>
            </p:cNvSpPr>
            <p:nvPr/>
          </p:nvSpPr>
          <p:spPr bwMode="auto">
            <a:xfrm>
              <a:off x="6053853" y="7090209"/>
              <a:ext cx="626711" cy="612000"/>
            </a:xfrm>
            <a:custGeom>
              <a:avLst/>
              <a:gdLst>
                <a:gd name="T0" fmla="*/ 309 w 560"/>
                <a:gd name="T1" fmla="*/ 353 h 546"/>
                <a:gd name="T2" fmla="*/ 309 w 560"/>
                <a:gd name="T3" fmla="*/ 353 h 546"/>
                <a:gd name="T4" fmla="*/ 280 w 560"/>
                <a:gd name="T5" fmla="*/ 353 h 546"/>
                <a:gd name="T6" fmla="*/ 177 w 560"/>
                <a:gd name="T7" fmla="*/ 471 h 546"/>
                <a:gd name="T8" fmla="*/ 177 w 560"/>
                <a:gd name="T9" fmla="*/ 0 h 546"/>
                <a:gd name="T10" fmla="*/ 132 w 560"/>
                <a:gd name="T11" fmla="*/ 0 h 546"/>
                <a:gd name="T12" fmla="*/ 132 w 560"/>
                <a:gd name="T13" fmla="*/ 486 h 546"/>
                <a:gd name="T14" fmla="*/ 29 w 560"/>
                <a:gd name="T15" fmla="*/ 353 h 546"/>
                <a:gd name="T16" fmla="*/ 0 w 560"/>
                <a:gd name="T17" fmla="*/ 353 h 546"/>
                <a:gd name="T18" fmla="*/ 0 w 560"/>
                <a:gd name="T19" fmla="*/ 383 h 546"/>
                <a:gd name="T20" fmla="*/ 132 w 560"/>
                <a:gd name="T21" fmla="*/ 545 h 546"/>
                <a:gd name="T22" fmla="*/ 147 w 560"/>
                <a:gd name="T23" fmla="*/ 545 h 546"/>
                <a:gd name="T24" fmla="*/ 162 w 560"/>
                <a:gd name="T25" fmla="*/ 545 h 546"/>
                <a:gd name="T26" fmla="*/ 309 w 560"/>
                <a:gd name="T27" fmla="*/ 383 h 546"/>
                <a:gd name="T28" fmla="*/ 309 w 560"/>
                <a:gd name="T29" fmla="*/ 353 h 546"/>
                <a:gd name="T30" fmla="*/ 265 w 560"/>
                <a:gd name="T31" fmla="*/ 44 h 546"/>
                <a:gd name="T32" fmla="*/ 265 w 560"/>
                <a:gd name="T33" fmla="*/ 44 h 546"/>
                <a:gd name="T34" fmla="*/ 544 w 560"/>
                <a:gd name="T35" fmla="*/ 44 h 546"/>
                <a:gd name="T36" fmla="*/ 559 w 560"/>
                <a:gd name="T37" fmla="*/ 15 h 546"/>
                <a:gd name="T38" fmla="*/ 544 w 560"/>
                <a:gd name="T39" fmla="*/ 0 h 546"/>
                <a:gd name="T40" fmla="*/ 265 w 560"/>
                <a:gd name="T41" fmla="*/ 0 h 546"/>
                <a:gd name="T42" fmla="*/ 250 w 560"/>
                <a:gd name="T43" fmla="*/ 15 h 546"/>
                <a:gd name="T44" fmla="*/ 265 w 560"/>
                <a:gd name="T45" fmla="*/ 44 h 546"/>
                <a:gd name="T46" fmla="*/ 544 w 560"/>
                <a:gd name="T47" fmla="*/ 471 h 546"/>
                <a:gd name="T48" fmla="*/ 544 w 560"/>
                <a:gd name="T49" fmla="*/ 471 h 546"/>
                <a:gd name="T50" fmla="*/ 309 w 560"/>
                <a:gd name="T51" fmla="*/ 471 h 546"/>
                <a:gd name="T52" fmla="*/ 294 w 560"/>
                <a:gd name="T53" fmla="*/ 486 h 546"/>
                <a:gd name="T54" fmla="*/ 309 w 560"/>
                <a:gd name="T55" fmla="*/ 515 h 546"/>
                <a:gd name="T56" fmla="*/ 544 w 560"/>
                <a:gd name="T57" fmla="*/ 515 h 546"/>
                <a:gd name="T58" fmla="*/ 559 w 560"/>
                <a:gd name="T59" fmla="*/ 486 h 546"/>
                <a:gd name="T60" fmla="*/ 544 w 560"/>
                <a:gd name="T61" fmla="*/ 471 h 546"/>
                <a:gd name="T62" fmla="*/ 544 w 560"/>
                <a:gd name="T63" fmla="*/ 353 h 546"/>
                <a:gd name="T64" fmla="*/ 544 w 560"/>
                <a:gd name="T65" fmla="*/ 353 h 546"/>
                <a:gd name="T66" fmla="*/ 382 w 560"/>
                <a:gd name="T67" fmla="*/ 353 h 546"/>
                <a:gd name="T68" fmla="*/ 368 w 560"/>
                <a:gd name="T69" fmla="*/ 368 h 546"/>
                <a:gd name="T70" fmla="*/ 382 w 560"/>
                <a:gd name="T71" fmla="*/ 398 h 546"/>
                <a:gd name="T72" fmla="*/ 544 w 560"/>
                <a:gd name="T73" fmla="*/ 398 h 546"/>
                <a:gd name="T74" fmla="*/ 559 w 560"/>
                <a:gd name="T75" fmla="*/ 368 h 546"/>
                <a:gd name="T76" fmla="*/ 544 w 560"/>
                <a:gd name="T77" fmla="*/ 353 h 546"/>
                <a:gd name="T78" fmla="*/ 544 w 560"/>
                <a:gd name="T79" fmla="*/ 118 h 546"/>
                <a:gd name="T80" fmla="*/ 544 w 560"/>
                <a:gd name="T81" fmla="*/ 118 h 546"/>
                <a:gd name="T82" fmla="*/ 265 w 560"/>
                <a:gd name="T83" fmla="*/ 118 h 546"/>
                <a:gd name="T84" fmla="*/ 250 w 560"/>
                <a:gd name="T85" fmla="*/ 132 h 546"/>
                <a:gd name="T86" fmla="*/ 265 w 560"/>
                <a:gd name="T87" fmla="*/ 162 h 546"/>
                <a:gd name="T88" fmla="*/ 544 w 560"/>
                <a:gd name="T89" fmla="*/ 162 h 546"/>
                <a:gd name="T90" fmla="*/ 559 w 560"/>
                <a:gd name="T91" fmla="*/ 132 h 546"/>
                <a:gd name="T92" fmla="*/ 544 w 560"/>
                <a:gd name="T93" fmla="*/ 118 h 546"/>
                <a:gd name="T94" fmla="*/ 544 w 560"/>
                <a:gd name="T95" fmla="*/ 235 h 546"/>
                <a:gd name="T96" fmla="*/ 544 w 560"/>
                <a:gd name="T97" fmla="*/ 235 h 546"/>
                <a:gd name="T98" fmla="*/ 265 w 560"/>
                <a:gd name="T99" fmla="*/ 235 h 546"/>
                <a:gd name="T100" fmla="*/ 250 w 560"/>
                <a:gd name="T101" fmla="*/ 250 h 546"/>
                <a:gd name="T102" fmla="*/ 265 w 560"/>
                <a:gd name="T103" fmla="*/ 280 h 546"/>
                <a:gd name="T104" fmla="*/ 544 w 560"/>
                <a:gd name="T105" fmla="*/ 280 h 546"/>
                <a:gd name="T106" fmla="*/ 559 w 560"/>
                <a:gd name="T107" fmla="*/ 250 h 546"/>
                <a:gd name="T108" fmla="*/ 544 w 560"/>
                <a:gd name="T109" fmla="*/ 2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0" h="546">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accent2"/>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665674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7" name="Chart 26">
            <a:extLst>
              <a:ext uri="{FF2B5EF4-FFF2-40B4-BE49-F238E27FC236}">
                <a16:creationId xmlns:a16="http://schemas.microsoft.com/office/drawing/2014/main" id="{33F554C6-D19A-4280-8C4F-FEB5FA2C9AEC}"/>
              </a:ext>
            </a:extLst>
          </p:cNvPr>
          <p:cNvGraphicFramePr/>
          <p:nvPr>
            <p:extLst>
              <p:ext uri="{D42A27DB-BD31-4B8C-83A1-F6EECF244321}">
                <p14:modId xmlns:p14="http://schemas.microsoft.com/office/powerpoint/2010/main" val="4141346464"/>
              </p:ext>
            </p:extLst>
          </p:nvPr>
        </p:nvGraphicFramePr>
        <p:xfrm>
          <a:off x="5863978" y="4339946"/>
          <a:ext cx="11530236" cy="4110966"/>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a:extLst>
              <a:ext uri="{FF2B5EF4-FFF2-40B4-BE49-F238E27FC236}">
                <a16:creationId xmlns:a16="http://schemas.microsoft.com/office/drawing/2014/main" id="{9E127D27-9876-4B4B-B057-755A0BF987CE}"/>
              </a:ext>
            </a:extLst>
          </p:cNvPr>
          <p:cNvSpPr/>
          <p:nvPr/>
        </p:nvSpPr>
        <p:spPr>
          <a:xfrm>
            <a:off x="4869146" y="8934090"/>
            <a:ext cx="12772808" cy="446276"/>
          </a:xfrm>
          <a:prstGeom prst="rect">
            <a:avLst/>
          </a:prstGeom>
        </p:spPr>
        <p:txBody>
          <a:bodyPr wrap="square">
            <a:spAutoFit/>
          </a:bodyPr>
          <a:lstStyle/>
          <a:p>
            <a:pPr algn="ctr"/>
            <a:r>
              <a:rPr lang="es-ES" sz="2300" b="1" dirty="0">
                <a:solidFill>
                  <a:schemeClr val="tx2"/>
                </a:solidFill>
                <a:latin typeface="Montserrat" pitchFamily="2" charset="77"/>
                <a:ea typeface="Montserrat" charset="0"/>
                <a:cs typeface="Montserrat" charset="0"/>
              </a:rPr>
              <a:t>Cada función </a:t>
            </a:r>
            <a:r>
              <a:rPr lang="es-ES" sz="2300" dirty="0">
                <a:solidFill>
                  <a:schemeClr val="tx2"/>
                </a:solidFill>
                <a:latin typeface="Montserrat" pitchFamily="2" charset="77"/>
                <a:ea typeface="Montserrat" charset="0"/>
                <a:cs typeface="Montserrat" charset="0"/>
              </a:rPr>
              <a:t>está </a:t>
            </a:r>
            <a:r>
              <a:rPr lang="es-ES" sz="2300" b="1" dirty="0">
                <a:solidFill>
                  <a:schemeClr val="tx2"/>
                </a:solidFill>
                <a:latin typeface="Montserrat" pitchFamily="2" charset="77"/>
                <a:ea typeface="Montserrat" charset="0"/>
                <a:cs typeface="Montserrat" charset="0"/>
              </a:rPr>
              <a:t>relacionada</a:t>
            </a:r>
            <a:r>
              <a:rPr lang="es-ES" sz="2300" dirty="0">
                <a:solidFill>
                  <a:schemeClr val="tx2"/>
                </a:solidFill>
                <a:latin typeface="Montserrat" pitchFamily="2" charset="77"/>
                <a:ea typeface="Montserrat" charset="0"/>
                <a:cs typeface="Montserrat" charset="0"/>
              </a:rPr>
              <a:t>, y posee </a:t>
            </a:r>
            <a:r>
              <a:rPr lang="es-ES" sz="2300" b="1" dirty="0">
                <a:solidFill>
                  <a:schemeClr val="tx2"/>
                </a:solidFill>
                <a:latin typeface="Montserrat" pitchFamily="2" charset="77"/>
                <a:ea typeface="Montserrat" charset="0"/>
                <a:cs typeface="Montserrat" charset="0"/>
              </a:rPr>
              <a:t>su propio grafo computacional</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p:sp>
        <p:nvSpPr>
          <p:cNvPr id="31" name="Rectangle 30">
            <a:extLst>
              <a:ext uri="{FF2B5EF4-FFF2-40B4-BE49-F238E27FC236}">
                <a16:creationId xmlns:a16="http://schemas.microsoft.com/office/drawing/2014/main" id="{3F7A2500-7AFC-4C45-A84F-A138FE5E55D4}"/>
              </a:ext>
            </a:extLst>
          </p:cNvPr>
          <p:cNvSpPr/>
          <p:nvPr/>
        </p:nvSpPr>
        <p:spPr>
          <a:xfrm>
            <a:off x="5931431" y="12730849"/>
            <a:ext cx="11442429"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B, y cada </a:t>
            </a:r>
            <a:r>
              <a:rPr lang="es-ES" sz="2701" b="1" dirty="0" err="1">
                <a:solidFill>
                  <a:schemeClr val="tx2"/>
                </a:solidFill>
                <a:latin typeface="Montserrat" pitchFamily="2" charset="77"/>
                <a:ea typeface="Montserrat" charset="0"/>
                <a:cs typeface="Montserrat" charset="0"/>
              </a:rPr>
              <a:t>Δi</a:t>
            </a:r>
            <a:r>
              <a:rPr lang="es-ES" sz="2701" b="1" dirty="0">
                <a:solidFill>
                  <a:schemeClr val="tx2"/>
                </a:solidFill>
                <a:latin typeface="Montserrat" pitchFamily="2" charset="77"/>
                <a:ea typeface="Montserrat" charset="0"/>
                <a:cs typeface="Montserrat" charset="0"/>
              </a:rPr>
              <a:t> son las variables del grafo a ajustar</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cxnSp>
        <p:nvCxnSpPr>
          <p:cNvPr id="7" name="Straight Arrow Connector 6" descr="A0">
            <a:extLst>
              <a:ext uri="{FF2B5EF4-FFF2-40B4-BE49-F238E27FC236}">
                <a16:creationId xmlns:a16="http://schemas.microsoft.com/office/drawing/2014/main" id="{3021FF19-5788-4289-BE48-030BB24E9410}"/>
              </a:ext>
              <a:ext uri="{C183D7F6-B498-43B3-948B-1728B52AA6E4}">
                <adec:decorative xmlns:adec="http://schemas.microsoft.com/office/drawing/2017/decorative" val="0"/>
              </a:ext>
            </a:extLst>
          </p:cNvPr>
          <p:cNvCxnSpPr>
            <a:cxnSpLocks/>
          </p:cNvCxnSpPr>
          <p:nvPr/>
        </p:nvCxnSpPr>
        <p:spPr>
          <a:xfrm>
            <a:off x="6400800"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4FA81FB1-0F46-47CA-B397-D947765F8589}"/>
              </a:ext>
            </a:extLst>
          </p:cNvPr>
          <p:cNvCxnSpPr>
            <a:cxnSpLocks/>
          </p:cNvCxnSpPr>
          <p:nvPr/>
        </p:nvCxnSpPr>
        <p:spPr>
          <a:xfrm>
            <a:off x="8430768"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4A85A08-5BFF-4A60-858B-5954C0051300}"/>
              </a:ext>
            </a:extLst>
          </p:cNvPr>
          <p:cNvCxnSpPr>
            <a:cxnSpLocks/>
          </p:cNvCxnSpPr>
          <p:nvPr/>
        </p:nvCxnSpPr>
        <p:spPr>
          <a:xfrm>
            <a:off x="10460736"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3D055171-8FDE-4147-8F08-83ABC8C0681D}"/>
              </a:ext>
            </a:extLst>
          </p:cNvPr>
          <p:cNvCxnSpPr>
            <a:cxnSpLocks/>
          </p:cNvCxnSpPr>
          <p:nvPr/>
        </p:nvCxnSpPr>
        <p:spPr>
          <a:xfrm>
            <a:off x="12490704"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ABABD21-9157-48D2-A0A8-1B55D8C9ABDF}"/>
              </a:ext>
            </a:extLst>
          </p:cNvPr>
          <p:cNvCxnSpPr>
            <a:cxnSpLocks/>
          </p:cNvCxnSpPr>
          <p:nvPr/>
        </p:nvCxnSpPr>
        <p:spPr>
          <a:xfrm>
            <a:off x="14520672"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D6A5271-7DBA-478B-A811-19D3F11B58DD}"/>
              </a:ext>
            </a:extLst>
          </p:cNvPr>
          <p:cNvSpPr txBox="1"/>
          <p:nvPr/>
        </p:nvSpPr>
        <p:spPr>
          <a:xfrm>
            <a:off x="7146319" y="7062138"/>
            <a:ext cx="55175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a:t>
            </a:r>
            <a:r>
              <a:rPr lang="es-ES" sz="2000" dirty="0">
                <a:latin typeface="Montserrat Light" panose="00000400000000000000" pitchFamily="2" charset="0"/>
              </a:rPr>
              <a:t>0</a:t>
            </a:r>
          </a:p>
        </p:txBody>
      </p:sp>
      <p:sp>
        <p:nvSpPr>
          <p:cNvPr id="42" name="TextBox 41">
            <a:extLst>
              <a:ext uri="{FF2B5EF4-FFF2-40B4-BE49-F238E27FC236}">
                <a16:creationId xmlns:a16="http://schemas.microsoft.com/office/drawing/2014/main" id="{1A9ECBC4-B2C2-4CC9-9386-AC6E0DEB4C8B}"/>
              </a:ext>
            </a:extLst>
          </p:cNvPr>
          <p:cNvSpPr txBox="1"/>
          <p:nvPr/>
        </p:nvSpPr>
        <p:spPr>
          <a:xfrm>
            <a:off x="9176287" y="7062138"/>
            <a:ext cx="45557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Δ1</a:t>
            </a:r>
            <a:endParaRPr lang="es-ES" sz="2000" dirty="0">
              <a:latin typeface="Montserrat Light" panose="00000400000000000000" pitchFamily="2" charset="0"/>
            </a:endParaRPr>
          </a:p>
        </p:txBody>
      </p:sp>
      <p:sp>
        <p:nvSpPr>
          <p:cNvPr id="43" name="TextBox 42">
            <a:extLst>
              <a:ext uri="{FF2B5EF4-FFF2-40B4-BE49-F238E27FC236}">
                <a16:creationId xmlns:a16="http://schemas.microsoft.com/office/drawing/2014/main" id="{1992172A-4D5F-4BF5-8EB5-9FB87499AEE3}"/>
              </a:ext>
            </a:extLst>
          </p:cNvPr>
          <p:cNvSpPr txBox="1"/>
          <p:nvPr/>
        </p:nvSpPr>
        <p:spPr>
          <a:xfrm>
            <a:off x="11193431" y="7070968"/>
            <a:ext cx="510076"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Δ2</a:t>
            </a:r>
            <a:endParaRPr lang="es-ES" sz="2000" dirty="0">
              <a:latin typeface="Montserrat Light" panose="00000400000000000000" pitchFamily="2" charset="0"/>
            </a:endParaRPr>
          </a:p>
        </p:txBody>
      </p:sp>
      <p:sp>
        <p:nvSpPr>
          <p:cNvPr id="44" name="TextBox 43">
            <a:extLst>
              <a:ext uri="{FF2B5EF4-FFF2-40B4-BE49-F238E27FC236}">
                <a16:creationId xmlns:a16="http://schemas.microsoft.com/office/drawing/2014/main" id="{F7F924CD-A539-4318-A9FD-1B75251EFDD3}"/>
              </a:ext>
            </a:extLst>
          </p:cNvPr>
          <p:cNvSpPr txBox="1"/>
          <p:nvPr/>
        </p:nvSpPr>
        <p:spPr>
          <a:xfrm>
            <a:off x="13285250" y="7057716"/>
            <a:ext cx="508473"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Δ3</a:t>
            </a:r>
            <a:endParaRPr lang="es-ES" sz="2000" dirty="0">
              <a:latin typeface="Montserrat Light" panose="00000400000000000000" pitchFamily="2" charset="0"/>
            </a:endParaRPr>
          </a:p>
        </p:txBody>
      </p:sp>
      <p:sp>
        <p:nvSpPr>
          <p:cNvPr id="45" name="TextBox 44">
            <a:extLst>
              <a:ext uri="{FF2B5EF4-FFF2-40B4-BE49-F238E27FC236}">
                <a16:creationId xmlns:a16="http://schemas.microsoft.com/office/drawing/2014/main" id="{A5D467E5-3165-467F-8E6F-B6291D3CFAC3}"/>
              </a:ext>
            </a:extLst>
          </p:cNvPr>
          <p:cNvSpPr txBox="1"/>
          <p:nvPr/>
        </p:nvSpPr>
        <p:spPr>
          <a:xfrm>
            <a:off x="15264751" y="7070968"/>
            <a:ext cx="534121"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Δ4</a:t>
            </a:r>
            <a:endParaRPr lang="es-ES" sz="2000" dirty="0">
              <a:latin typeface="Montserrat Light" panose="00000400000000000000" pitchFamily="2" charset="0"/>
            </a:endParaRPr>
          </a:p>
        </p:txBody>
      </p:sp>
      <p:grpSp>
        <p:nvGrpSpPr>
          <p:cNvPr id="46" name="Group 45">
            <a:extLst>
              <a:ext uri="{FF2B5EF4-FFF2-40B4-BE49-F238E27FC236}">
                <a16:creationId xmlns:a16="http://schemas.microsoft.com/office/drawing/2014/main" id="{5A4CD5B9-8075-4D13-B524-D97F261D953C}"/>
              </a:ext>
            </a:extLst>
          </p:cNvPr>
          <p:cNvGrpSpPr/>
          <p:nvPr/>
        </p:nvGrpSpPr>
        <p:grpSpPr>
          <a:xfrm>
            <a:off x="7831124" y="10602247"/>
            <a:ext cx="7575590" cy="1652005"/>
            <a:chOff x="2951381" y="4011703"/>
            <a:chExt cx="5424853" cy="1182995"/>
          </a:xfrm>
        </p:grpSpPr>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B856543B-ED67-4773-8875-D3FBCCD86AD9}"/>
                    </a:ext>
                  </a:extLst>
                </p:cNvPr>
                <p:cNvSpPr/>
                <p:nvPr/>
              </p:nvSpPr>
              <p:spPr>
                <a:xfrm>
                  <a:off x="5886489"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𝑚𝑎𝑥</m:t>
                        </m:r>
                        <m:r>
                          <a:rPr lang="es-ES" sz="2000" i="1" dirty="0" smtClean="0">
                            <a:latin typeface="Cambria Math" panose="02040503050406030204" pitchFamily="18" charset="0"/>
                          </a:rPr>
                          <m:t>⁡</m:t>
                        </m:r>
                      </m:oMath>
                    </m:oMathPara>
                  </a14:m>
                  <a:endParaRPr lang="es-ES" sz="2000" dirty="0">
                    <a:latin typeface="Lato Light" panose="020F0502020204030203"/>
                  </a:endParaRPr>
                </a:p>
              </p:txBody>
            </p:sp>
          </mc:Choice>
          <mc:Fallback xmlns="">
            <p:sp>
              <p:nvSpPr>
                <p:cNvPr id="50" name="Rectangle: Rounded Corners 49">
                  <a:extLst>
                    <a:ext uri="{FF2B5EF4-FFF2-40B4-BE49-F238E27FC236}">
                      <a16:creationId xmlns:a16="http://schemas.microsoft.com/office/drawing/2014/main" id="{F2CFB5FA-9B78-425E-B7F2-15772FB8E0EE}"/>
                    </a:ext>
                  </a:extLst>
                </p:cNvPr>
                <p:cNvSpPr>
                  <a:spLocks noRot="1" noChangeAspect="1" noMove="1" noResize="1" noEditPoints="1" noAdjustHandles="1" noChangeArrowheads="1" noChangeShapeType="1" noTextEdit="1"/>
                </p:cNvSpPr>
                <p:nvPr/>
              </p:nvSpPr>
              <p:spPr>
                <a:xfrm>
                  <a:off x="5886489" y="4794588"/>
                  <a:ext cx="532414" cy="400110"/>
                </a:xfrm>
                <a:prstGeom prst="roundRect">
                  <a:avLst/>
                </a:prstGeom>
                <a:blipFill>
                  <a:blip r:embed="rId4"/>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0F1A22A8-1E13-4F96-BE9D-FB44CCA3A19A}"/>
                    </a:ext>
                  </a:extLst>
                </p:cNvPr>
                <p:cNvSpPr/>
                <p:nvPr/>
              </p:nvSpPr>
              <p:spPr>
                <a:xfrm>
                  <a:off x="6864858"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𝑚𝑖𝑛</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9BD85E30-CFE5-419D-85CA-0CE1428FA7FF}"/>
                    </a:ext>
                  </a:extLst>
                </p:cNvPr>
                <p:cNvSpPr>
                  <a:spLocks noRot="1" noChangeAspect="1" noMove="1" noResize="1" noEditPoints="1" noAdjustHandles="1" noChangeArrowheads="1" noChangeShapeType="1" noTextEdit="1"/>
                </p:cNvSpPr>
                <p:nvPr/>
              </p:nvSpPr>
              <p:spPr>
                <a:xfrm>
                  <a:off x="6864858" y="4794588"/>
                  <a:ext cx="532414" cy="400110"/>
                </a:xfrm>
                <a:prstGeom prst="roundRect">
                  <a:avLst/>
                </a:prstGeom>
                <a:blipFill>
                  <a:blip r:embed="rId5"/>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FF09D8C5-AA15-486F-992B-5AEC8E85ACB7}"/>
                    </a:ext>
                  </a:extLst>
                </p:cNvPr>
                <p:cNvSpPr/>
                <p:nvPr/>
              </p:nvSpPr>
              <p:spPr>
                <a:xfrm>
                  <a:off x="7843228" y="4794588"/>
                  <a:ext cx="533006"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𝜇</m:t>
                        </m:r>
                        <m:r>
                          <a:rPr lang="es-ES" sz="2000" i="1" smtClean="0">
                            <a:latin typeface="Cambria Math" panose="02040503050406030204" pitchFamily="18" charset="0"/>
                            <a:ea typeface="Cambria Math" panose="02040503050406030204" pitchFamily="18" charset="0"/>
                          </a:rPr>
                          <m:t>(</m:t>
                        </m:r>
                        <m:r>
                          <a:rPr lang="es-ES" sz="2000" i="1" smtClean="0">
                            <a:latin typeface="Cambria Math" panose="02040503050406030204" pitchFamily="18" charset="0"/>
                            <a:ea typeface="Cambria Math" panose="02040503050406030204" pitchFamily="18" charset="0"/>
                          </a:rPr>
                          <m:t>𝑋</m:t>
                        </m:r>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2" name="Rectangle: Rounded Corners 51">
                  <a:extLst>
                    <a:ext uri="{FF2B5EF4-FFF2-40B4-BE49-F238E27FC236}">
                      <a16:creationId xmlns:a16="http://schemas.microsoft.com/office/drawing/2014/main" id="{CFF628F1-10A5-4118-B294-3BC157C07F35}"/>
                    </a:ext>
                  </a:extLst>
                </p:cNvPr>
                <p:cNvSpPr>
                  <a:spLocks noRot="1" noChangeAspect="1" noMove="1" noResize="1" noEditPoints="1" noAdjustHandles="1" noChangeArrowheads="1" noChangeShapeType="1" noTextEdit="1"/>
                </p:cNvSpPr>
                <p:nvPr/>
              </p:nvSpPr>
              <p:spPr>
                <a:xfrm>
                  <a:off x="7843228" y="4794588"/>
                  <a:ext cx="533006" cy="400110"/>
                </a:xfrm>
                <a:prstGeom prst="round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9309601E-6DE4-42E2-BB92-C78E32224BFA}"/>
                    </a:ext>
                  </a:extLst>
                </p:cNvPr>
                <p:cNvSpPr/>
                <p:nvPr/>
              </p:nvSpPr>
              <p:spPr>
                <a:xfrm>
                  <a:off x="4908120"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3CB069E-943D-4F27-9E4A-13FE4D2ED269}"/>
                    </a:ext>
                  </a:extLst>
                </p:cNvPr>
                <p:cNvSpPr>
                  <a:spLocks noRot="1" noChangeAspect="1" noMove="1" noResize="1" noEditPoints="1" noAdjustHandles="1" noChangeArrowheads="1" noChangeShapeType="1" noTextEdit="1"/>
                </p:cNvSpPr>
                <p:nvPr/>
              </p:nvSpPr>
              <p:spPr>
                <a:xfrm>
                  <a:off x="4908120" y="4794588"/>
                  <a:ext cx="532414" cy="400110"/>
                </a:xfrm>
                <a:prstGeom prst="roundRect">
                  <a:avLst/>
                </a:prstGeom>
                <a:blipFill>
                  <a:blip r:embed="rId7"/>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8E796D43-391E-4D71-8BB7-6E959532A44B}"/>
                    </a:ext>
                  </a:extLst>
                </p:cNvPr>
                <p:cNvSpPr/>
                <p:nvPr/>
              </p:nvSpPr>
              <p:spPr>
                <a:xfrm>
                  <a:off x="3929751"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8E796D43-391E-4D71-8BB7-6E959532A44B}"/>
                    </a:ext>
                  </a:extLst>
                </p:cNvPr>
                <p:cNvSpPr>
                  <a:spLocks noRot="1" noChangeAspect="1" noMove="1" noResize="1" noEditPoints="1" noAdjustHandles="1" noChangeArrowheads="1" noChangeShapeType="1" noTextEdit="1"/>
                </p:cNvSpPr>
                <p:nvPr/>
              </p:nvSpPr>
              <p:spPr>
                <a:xfrm>
                  <a:off x="3929751" y="4794588"/>
                  <a:ext cx="532414" cy="400110"/>
                </a:xfrm>
                <a:prstGeom prst="roundRect">
                  <a:avLst/>
                </a:prstGeom>
                <a:blipFill>
                  <a:blip r:embed="rId8"/>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28F5DC09-646C-4D72-B452-79C65802402F}"/>
                    </a:ext>
                  </a:extLst>
                </p:cNvPr>
                <p:cNvSpPr/>
                <p:nvPr/>
              </p:nvSpPr>
              <p:spPr>
                <a:xfrm>
                  <a:off x="2951381" y="4794588"/>
                  <a:ext cx="532414"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𝑋</m:t>
                        </m:r>
                      </m:oMath>
                    </m:oMathPara>
                  </a14:m>
                  <a:endParaRPr lang="es-ES" sz="2000" dirty="0">
                    <a:latin typeface="Lato Light" panose="020F0502020204030203"/>
                  </a:endParaRPr>
                </a:p>
              </p:txBody>
            </p:sp>
          </mc:Choice>
          <mc:Fallback xmlns="">
            <p:sp>
              <p:nvSpPr>
                <p:cNvPr id="55" name="Rectangle: Rounded Corners 54">
                  <a:extLst>
                    <a:ext uri="{FF2B5EF4-FFF2-40B4-BE49-F238E27FC236}">
                      <a16:creationId xmlns:a16="http://schemas.microsoft.com/office/drawing/2014/main" id="{6C46C289-EAAB-47D0-9CD2-03237FABCE99}"/>
                    </a:ext>
                  </a:extLst>
                </p:cNvPr>
                <p:cNvSpPr>
                  <a:spLocks noRot="1" noChangeAspect="1" noMove="1" noResize="1" noEditPoints="1" noAdjustHandles="1" noChangeArrowheads="1" noChangeShapeType="1" noTextEdit="1"/>
                </p:cNvSpPr>
                <p:nvPr/>
              </p:nvSpPr>
              <p:spPr>
                <a:xfrm>
                  <a:off x="2951381" y="4794588"/>
                  <a:ext cx="532414" cy="400110"/>
                </a:xfrm>
                <a:prstGeom prst="round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FF00300A-78E3-4724-8A9C-2F8F38587AD4}"/>
                    </a:ext>
                  </a:extLst>
                </p:cNvPr>
                <p:cNvSpPr/>
                <p:nvPr/>
              </p:nvSpPr>
              <p:spPr>
                <a:xfrm>
                  <a:off x="3929751"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𝑆</m:t>
                            </m:r>
                          </m:e>
                          <m:sub>
                            <m:r>
                              <a:rPr lang="es-ES" sz="2000" b="0" i="1" smtClean="0">
                                <a:latin typeface="Cambria Math" panose="02040503050406030204" pitchFamily="18" charset="0"/>
                                <a:ea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F00300A-78E3-4724-8A9C-2F8F38587AD4}"/>
                    </a:ext>
                  </a:extLst>
                </p:cNvPr>
                <p:cNvSpPr>
                  <a:spLocks noRot="1" noChangeAspect="1" noMove="1" noResize="1" noEditPoints="1" noAdjustHandles="1" noChangeArrowheads="1" noChangeShapeType="1" noTextEdit="1"/>
                </p:cNvSpPr>
                <p:nvPr/>
              </p:nvSpPr>
              <p:spPr>
                <a:xfrm>
                  <a:off x="3929751" y="4019621"/>
                  <a:ext cx="532414" cy="400110"/>
                </a:xfrm>
                <a:prstGeom prst="round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EE97A0FD-2CBE-499E-A536-6CEE7B824F0D}"/>
                    </a:ext>
                  </a:extLst>
                </p:cNvPr>
                <p:cNvSpPr/>
                <p:nvPr/>
              </p:nvSpPr>
              <p:spPr>
                <a:xfrm>
                  <a:off x="4908120"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Δ</m:t>
                            </m:r>
                          </m:e>
                          <m:sub>
                            <m:r>
                              <a:rPr lang="es-ES" sz="2000" b="0" i="1" smtClean="0">
                                <a:latin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4" name="Rectangle: Rounded Corners 53">
                  <a:extLst>
                    <a:ext uri="{FF2B5EF4-FFF2-40B4-BE49-F238E27FC236}">
                      <a16:creationId xmlns:a16="http://schemas.microsoft.com/office/drawing/2014/main" id="{EE97A0FD-2CBE-499E-A536-6CEE7B824F0D}"/>
                    </a:ext>
                  </a:extLst>
                </p:cNvPr>
                <p:cNvSpPr>
                  <a:spLocks noRot="1" noChangeAspect="1" noMove="1" noResize="1" noEditPoints="1" noAdjustHandles="1" noChangeArrowheads="1" noChangeShapeType="1" noTextEdit="1"/>
                </p:cNvSpPr>
                <p:nvPr/>
              </p:nvSpPr>
              <p:spPr>
                <a:xfrm>
                  <a:off x="4908120" y="4019621"/>
                  <a:ext cx="532414" cy="400110"/>
                </a:xfrm>
                <a:prstGeom prst="round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Rectangle: Rounded Corners 54">
                  <a:extLst>
                    <a:ext uri="{FF2B5EF4-FFF2-40B4-BE49-F238E27FC236}">
                      <a16:creationId xmlns:a16="http://schemas.microsoft.com/office/drawing/2014/main" id="{C0EFC936-3277-453A-A457-5E9D3275EF93}"/>
                    </a:ext>
                  </a:extLst>
                </p:cNvPr>
                <p:cNvSpPr/>
                <p:nvPr/>
              </p:nvSpPr>
              <p:spPr>
                <a:xfrm>
                  <a:off x="5886489" y="4019621"/>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0</m:t>
                        </m:r>
                      </m:oMath>
                    </m:oMathPara>
                  </a14:m>
                  <a:endParaRPr lang="es-ES" sz="2000" dirty="0">
                    <a:latin typeface="Lato Light" panose="020F0502020204030203"/>
                  </a:endParaRPr>
                </a:p>
              </p:txBody>
            </p:sp>
          </mc:Choice>
          <mc:Fallback xmlns="">
            <p:sp>
              <p:nvSpPr>
                <p:cNvPr id="58" name="Rectangle: Rounded Corners 57">
                  <a:extLst>
                    <a:ext uri="{FF2B5EF4-FFF2-40B4-BE49-F238E27FC236}">
                      <a16:creationId xmlns:a16="http://schemas.microsoft.com/office/drawing/2014/main" id="{32A28AE3-B291-4A2E-81DD-7FD98AFF3065}"/>
                    </a:ext>
                  </a:extLst>
                </p:cNvPr>
                <p:cNvSpPr>
                  <a:spLocks noRot="1" noChangeAspect="1" noMove="1" noResize="1" noEditPoints="1" noAdjustHandles="1" noChangeArrowheads="1" noChangeShapeType="1" noTextEdit="1"/>
                </p:cNvSpPr>
                <p:nvPr/>
              </p:nvSpPr>
              <p:spPr>
                <a:xfrm>
                  <a:off x="5886489" y="4019621"/>
                  <a:ext cx="532414" cy="400110"/>
                </a:xfrm>
                <a:prstGeom prst="roundRect">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Rectangle: Rounded Corners 55">
                  <a:extLst>
                    <a:ext uri="{FF2B5EF4-FFF2-40B4-BE49-F238E27FC236}">
                      <a16:creationId xmlns:a16="http://schemas.microsoft.com/office/drawing/2014/main" id="{ED633944-20BF-443B-A1FE-4DDA04BE3DD0}"/>
                    </a:ext>
                  </a:extLst>
                </p:cNvPr>
                <p:cNvSpPr/>
                <p:nvPr/>
              </p:nvSpPr>
              <p:spPr>
                <a:xfrm>
                  <a:off x="6864858" y="4011703"/>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1</m:t>
                        </m:r>
                      </m:oMath>
                    </m:oMathPara>
                  </a14:m>
                  <a:endParaRPr lang="es-ES" sz="2000" dirty="0">
                    <a:latin typeface="Lato Light" panose="020F0502020204030203"/>
                  </a:endParaRPr>
                </a:p>
              </p:txBody>
            </p:sp>
          </mc:Choice>
          <mc:Fallback xmlns="">
            <p:sp>
              <p:nvSpPr>
                <p:cNvPr id="59" name="Rectangle: Rounded Corners 58">
                  <a:extLst>
                    <a:ext uri="{FF2B5EF4-FFF2-40B4-BE49-F238E27FC236}">
                      <a16:creationId xmlns:a16="http://schemas.microsoft.com/office/drawing/2014/main" id="{FE3B729E-689B-4CE9-A673-65429F05175B}"/>
                    </a:ext>
                  </a:extLst>
                </p:cNvPr>
                <p:cNvSpPr>
                  <a:spLocks noRot="1" noChangeAspect="1" noMove="1" noResize="1" noEditPoints="1" noAdjustHandles="1" noChangeArrowheads="1" noChangeShapeType="1" noTextEdit="1"/>
                </p:cNvSpPr>
                <p:nvPr/>
              </p:nvSpPr>
              <p:spPr>
                <a:xfrm>
                  <a:off x="6864858" y="4011703"/>
                  <a:ext cx="532414" cy="400110"/>
                </a:xfrm>
                <a:prstGeom prst="roundRect">
                  <a:avLst/>
                </a:prstGeom>
                <a:blipFill>
                  <a:blip r:embed="rId13"/>
                  <a:stretch>
                    <a:fillRect/>
                  </a:stretch>
                </a:blipFill>
                <a:ln>
                  <a:noFill/>
                </a:ln>
              </p:spPr>
              <p:txBody>
                <a:bodyPr/>
                <a:lstStyle/>
                <a:p>
                  <a:r>
                    <a:rPr lang="es-ES">
                      <a:noFill/>
                    </a:rPr>
                    <a:t> </a:t>
                  </a:r>
                </a:p>
              </p:txBody>
            </p:sp>
          </mc:Fallback>
        </mc:AlternateContent>
        <p:cxnSp>
          <p:nvCxnSpPr>
            <p:cNvPr id="57" name="Straight Arrow Connector 56">
              <a:extLst>
                <a:ext uri="{FF2B5EF4-FFF2-40B4-BE49-F238E27FC236}">
                  <a16:creationId xmlns:a16="http://schemas.microsoft.com/office/drawing/2014/main" id="{18C16129-1AD3-45CC-B976-2A878BECCFB4}"/>
                </a:ext>
              </a:extLst>
            </p:cNvPr>
            <p:cNvCxnSpPr>
              <a:stCxn id="52" idx="3"/>
              <a:endCxn id="51" idx="1"/>
            </p:cNvCxnSpPr>
            <p:nvPr/>
          </p:nvCxnSpPr>
          <p:spPr>
            <a:xfrm>
              <a:off x="3483795"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9141B9F-B0A1-42D8-85B5-F51548706C81}"/>
                </a:ext>
              </a:extLst>
            </p:cNvPr>
            <p:cNvCxnSpPr>
              <a:stCxn id="51" idx="3"/>
              <a:endCxn id="50" idx="1"/>
            </p:cNvCxnSpPr>
            <p:nvPr/>
          </p:nvCxnSpPr>
          <p:spPr>
            <a:xfrm>
              <a:off x="4462165"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3DDEBCF-A438-4990-A8F1-D3D0E33A170F}"/>
                </a:ext>
              </a:extLst>
            </p:cNvPr>
            <p:cNvCxnSpPr>
              <a:stCxn id="50" idx="3"/>
              <a:endCxn id="47" idx="1"/>
            </p:cNvCxnSpPr>
            <p:nvPr/>
          </p:nvCxnSpPr>
          <p:spPr>
            <a:xfrm>
              <a:off x="5440534"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0E73429-080F-4C5B-B9AE-02DE73FE419C}"/>
                </a:ext>
              </a:extLst>
            </p:cNvPr>
            <p:cNvCxnSpPr>
              <a:stCxn id="47" idx="3"/>
              <a:endCxn id="48" idx="1"/>
            </p:cNvCxnSpPr>
            <p:nvPr/>
          </p:nvCxnSpPr>
          <p:spPr>
            <a:xfrm>
              <a:off x="6418903"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2EF284A-1EA4-49DF-820F-50111EA3BED9}"/>
                </a:ext>
              </a:extLst>
            </p:cNvPr>
            <p:cNvCxnSpPr>
              <a:stCxn id="48" idx="3"/>
              <a:endCxn id="49" idx="1"/>
            </p:cNvCxnSpPr>
            <p:nvPr/>
          </p:nvCxnSpPr>
          <p:spPr>
            <a:xfrm>
              <a:off x="7397272"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349B920-1739-4D11-B7F5-3BEFEBE88D6C}"/>
                </a:ext>
              </a:extLst>
            </p:cNvPr>
            <p:cNvCxnSpPr>
              <a:stCxn id="56" idx="2"/>
              <a:endCxn id="48" idx="0"/>
            </p:cNvCxnSpPr>
            <p:nvPr/>
          </p:nvCxnSpPr>
          <p:spPr>
            <a:xfrm>
              <a:off x="7131065" y="4411813"/>
              <a:ext cx="0" cy="38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590E1B0-C4C2-4292-A97A-DDBD3F6E9D67}"/>
                </a:ext>
              </a:extLst>
            </p:cNvPr>
            <p:cNvCxnSpPr>
              <a:stCxn id="55" idx="2"/>
              <a:endCxn id="47" idx="0"/>
            </p:cNvCxnSpPr>
            <p:nvPr/>
          </p:nvCxnSpPr>
          <p:spPr>
            <a:xfrm>
              <a:off x="6152696"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667CD5C-0E56-4B7C-9F40-97DC62CF0435}"/>
                </a:ext>
              </a:extLst>
            </p:cNvPr>
            <p:cNvCxnSpPr>
              <a:stCxn id="54" idx="2"/>
              <a:endCxn id="50" idx="0"/>
            </p:cNvCxnSpPr>
            <p:nvPr/>
          </p:nvCxnSpPr>
          <p:spPr>
            <a:xfrm>
              <a:off x="5174327"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168C5FE-A7E3-4E54-9A92-61DE7CA13B22}"/>
                </a:ext>
              </a:extLst>
            </p:cNvPr>
            <p:cNvCxnSpPr>
              <a:stCxn id="53" idx="2"/>
              <a:endCxn id="51" idx="0"/>
            </p:cNvCxnSpPr>
            <p:nvPr/>
          </p:nvCxnSpPr>
          <p:spPr>
            <a:xfrm>
              <a:off x="4195958"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D2CF65-A9DF-489E-8EF6-246A4EF02FB3}"/>
                  </a:ext>
                </a:extLst>
              </p:cNvPr>
              <p:cNvSpPr txBox="1"/>
              <p:nvPr/>
            </p:nvSpPr>
            <p:spPr>
              <a:xfrm>
                <a:off x="9157265" y="9743550"/>
                <a:ext cx="4943662" cy="574709"/>
              </a:xfrm>
              <a:prstGeom prst="rect">
                <a:avLst/>
              </a:prstGeom>
              <a:noFill/>
            </p:spPr>
            <p:txBody>
              <a:bodyPr wrap="none" lIns="0" tIns="0" rIns="0" bIns="0" rtlCol="0">
                <a:spAutoFit/>
              </a:bodyPr>
              <a:lstStyle/>
              <a:p>
                <a:pPr algn="ctr"/>
                <a:r>
                  <a:rPr lang="es-ES" sz="2400" dirty="0">
                    <a:ea typeface="Cambria Math" panose="02040503050406030204" pitchFamily="18" charset="0"/>
                  </a:rPr>
                  <a:t>Ejemplo: </a:t>
                </a:r>
                <a14:m>
                  <m:oMath xmlns:m="http://schemas.openxmlformats.org/officeDocument/2006/math">
                    <m:r>
                      <a:rPr lang="es-ES" sz="2400" i="1">
                        <a:latin typeface="Cambria Math" panose="02040503050406030204" pitchFamily="18" charset="0"/>
                        <a:ea typeface="Cambria Math" panose="02040503050406030204" pitchFamily="18" charset="0"/>
                      </a:rPr>
                      <m:t>𝜇</m:t>
                    </m:r>
                    <m:d>
                      <m:dPr>
                        <m:ctrlPr>
                          <a:rPr lang="es-ES" sz="2400" i="1">
                            <a:latin typeface="Cambria Math" panose="02040503050406030204" pitchFamily="18" charset="0"/>
                            <a:ea typeface="Cambria Math" panose="02040503050406030204" pitchFamily="18" charset="0"/>
                          </a:rPr>
                        </m:ctrlPr>
                      </m:dPr>
                      <m:e>
                        <m:r>
                          <a:rPr lang="es-ES" sz="2400" i="1">
                            <a:latin typeface="Cambria Math" panose="02040503050406030204" pitchFamily="18" charset="0"/>
                            <a:ea typeface="Cambria Math" panose="02040503050406030204" pitchFamily="18" charset="0"/>
                          </a:rPr>
                          <m:t>𝑥</m:t>
                        </m:r>
                      </m:e>
                    </m:d>
                    <m:r>
                      <a:rPr lang="es-ES" sz="2400" i="1">
                        <a:latin typeface="Cambria Math" panose="02040503050406030204" pitchFamily="18" charset="0"/>
                        <a:ea typeface="Cambria Math" panose="02040503050406030204" pitchFamily="18" charset="0"/>
                      </a:rPr>
                      <m:t>=</m:t>
                    </m:r>
                    <m:r>
                      <m:rPr>
                        <m:sty m:val="p"/>
                      </m:rPr>
                      <a:rPr lang="es-ES" sz="2400">
                        <a:latin typeface="Cambria Math" panose="02040503050406030204" pitchFamily="18" charset="0"/>
                        <a:ea typeface="Cambria Math" panose="02040503050406030204" pitchFamily="18" charset="0"/>
                      </a:rPr>
                      <m:t>min</m:t>
                    </m:r>
                    <m:r>
                      <a:rPr lang="es-ES" sz="2400" i="1">
                        <a:latin typeface="Cambria Math" panose="02040503050406030204" pitchFamily="18" charset="0"/>
                        <a:ea typeface="Cambria Math" panose="02040503050406030204" pitchFamily="18" charset="0"/>
                      </a:rPr>
                      <m:t>⁡(</m:t>
                    </m:r>
                    <m:func>
                      <m:funcPr>
                        <m:ctrlPr>
                          <a:rPr lang="es-ES" sz="2400" i="1">
                            <a:latin typeface="Cambria Math" panose="02040503050406030204" pitchFamily="18" charset="0"/>
                            <a:ea typeface="Cambria Math" panose="02040503050406030204" pitchFamily="18" charset="0"/>
                          </a:rPr>
                        </m:ctrlPr>
                      </m:funcPr>
                      <m:fName>
                        <m:r>
                          <m:rPr>
                            <m:sty m:val="p"/>
                          </m:rPr>
                          <a:rPr lang="es-ES" sz="2400">
                            <a:latin typeface="Cambria Math" panose="02040503050406030204" pitchFamily="18" charset="0"/>
                            <a:ea typeface="Cambria Math" panose="02040503050406030204" pitchFamily="18" charset="0"/>
                          </a:rPr>
                          <m:t>max</m:t>
                        </m:r>
                      </m:fName>
                      <m:e>
                        <m:d>
                          <m:dPr>
                            <m:ctrlPr>
                              <a:rPr lang="es-ES" sz="2400" i="1">
                                <a:latin typeface="Cambria Math" panose="02040503050406030204" pitchFamily="18" charset="0"/>
                                <a:ea typeface="Cambria Math" panose="02040503050406030204" pitchFamily="18" charset="0"/>
                              </a:rPr>
                            </m:ctrlPr>
                          </m:dPr>
                          <m:e>
                            <m:box>
                              <m:boxPr>
                                <m:ctrlPr>
                                  <a:rPr lang="es-ES" sz="2400" i="1">
                                    <a:latin typeface="Cambria Math" panose="02040503050406030204" pitchFamily="18" charset="0"/>
                                    <a:ea typeface="Cambria Math" panose="02040503050406030204" pitchFamily="18" charset="0"/>
                                  </a:rPr>
                                </m:ctrlPr>
                              </m:boxPr>
                              <m:e>
                                <m:argPr>
                                  <m:argSz m:val="-1"/>
                                </m:argPr>
                                <m:f>
                                  <m:fPr>
                                    <m:ctrlPr>
                                      <a:rPr lang="es-ES" sz="2400" i="1">
                                        <a:latin typeface="Cambria Math" panose="02040503050406030204" pitchFamily="18" charset="0"/>
                                        <a:ea typeface="Cambria Math" panose="02040503050406030204" pitchFamily="18" charset="0"/>
                                      </a:rPr>
                                    </m:ctrlPr>
                                  </m:fPr>
                                  <m:num>
                                    <m:r>
                                      <a:rPr lang="es-ES" sz="2400" i="1">
                                        <a:latin typeface="Cambria Math" panose="02040503050406030204" pitchFamily="18" charset="0"/>
                                        <a:ea typeface="Cambria Math" panose="02040503050406030204" pitchFamily="18" charset="0"/>
                                      </a:rPr>
                                      <m:t>𝑋</m:t>
                                    </m:r>
                                    <m:r>
                                      <a:rPr lang="es-ES" sz="2400" i="1">
                                        <a:latin typeface="Cambria Math" panose="02040503050406030204" pitchFamily="18" charset="0"/>
                                        <a:ea typeface="Cambria Math" panose="02040503050406030204" pitchFamily="18" charset="0"/>
                                      </a:rPr>
                                      <m:t>−</m:t>
                                    </m:r>
                                    <m:sSub>
                                      <m:sSubPr>
                                        <m:ctrlPr>
                                          <a:rPr lang="es-ES" sz="240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𝑆</m:t>
                                        </m:r>
                                      </m:e>
                                      <m:sub>
                                        <m:r>
                                          <a:rPr lang="es-ES" sz="2400" b="0" i="1" smtClean="0">
                                            <a:latin typeface="Cambria Math" panose="02040503050406030204" pitchFamily="18" charset="0"/>
                                            <a:ea typeface="Cambria Math" panose="02040503050406030204" pitchFamily="18" charset="0"/>
                                          </a:rPr>
                                          <m:t>𝑖</m:t>
                                        </m:r>
                                      </m:sub>
                                    </m:sSub>
                                  </m:num>
                                  <m:den>
                                    <m:sSub>
                                      <m:sSubPr>
                                        <m:ctrlPr>
                                          <a:rPr lang="es-ES"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Δ</m:t>
                                        </m:r>
                                      </m:e>
                                      <m:sub>
                                        <m:r>
                                          <a:rPr lang="es-ES" sz="2400" b="0" i="1" smtClean="0">
                                            <a:latin typeface="Cambria Math" panose="02040503050406030204" pitchFamily="18" charset="0"/>
                                            <a:ea typeface="Cambria Math" panose="02040503050406030204" pitchFamily="18" charset="0"/>
                                          </a:rPr>
                                          <m:t>𝑖</m:t>
                                        </m:r>
                                      </m:sub>
                                    </m:sSub>
                                  </m:den>
                                </m:f>
                              </m:e>
                            </m:box>
                            <m:r>
                              <a:rPr lang="es-ES" sz="2400" i="1">
                                <a:latin typeface="Cambria Math" panose="02040503050406030204" pitchFamily="18" charset="0"/>
                                <a:ea typeface="Cambria Math" panose="02040503050406030204" pitchFamily="18" charset="0"/>
                              </a:rPr>
                              <m:t>,0</m:t>
                            </m:r>
                          </m:e>
                        </m:d>
                      </m:e>
                    </m:func>
                    <m:r>
                      <a:rPr lang="es-ES" sz="2400" i="1">
                        <a:latin typeface="Cambria Math" panose="02040503050406030204" pitchFamily="18" charset="0"/>
                        <a:ea typeface="Cambria Math" panose="02040503050406030204" pitchFamily="18" charset="0"/>
                      </a:rPr>
                      <m:t>,1)</m:t>
                    </m:r>
                  </m:oMath>
                </a14:m>
                <a:endParaRPr lang="es-ES" sz="2400" dirty="0">
                  <a:latin typeface="Lato Light" panose="020F0502020204030203"/>
                </a:endParaRPr>
              </a:p>
            </p:txBody>
          </p:sp>
        </mc:Choice>
        <mc:Fallback xmlns="">
          <p:sp>
            <p:nvSpPr>
              <p:cNvPr id="69" name="TextBox 68">
                <a:extLst>
                  <a:ext uri="{FF2B5EF4-FFF2-40B4-BE49-F238E27FC236}">
                    <a16:creationId xmlns:a16="http://schemas.microsoft.com/office/drawing/2014/main" id="{DCD2CF65-A9DF-489E-8EF6-246A4EF02FB3}"/>
                  </a:ext>
                </a:extLst>
              </p:cNvPr>
              <p:cNvSpPr txBox="1">
                <a:spLocks noRot="1" noChangeAspect="1" noMove="1" noResize="1" noEditPoints="1" noAdjustHandles="1" noChangeArrowheads="1" noChangeShapeType="1" noTextEdit="1"/>
              </p:cNvSpPr>
              <p:nvPr/>
            </p:nvSpPr>
            <p:spPr>
              <a:xfrm>
                <a:off x="9157265" y="9743550"/>
                <a:ext cx="4943662" cy="574709"/>
              </a:xfrm>
              <a:prstGeom prst="rect">
                <a:avLst/>
              </a:prstGeom>
              <a:blipFill>
                <a:blip r:embed="rId14"/>
                <a:stretch>
                  <a:fillRect l="-3206" b="-12632"/>
                </a:stretch>
              </a:blipFill>
            </p:spPr>
            <p:txBody>
              <a:bodyPr/>
              <a:lstStyle/>
              <a:p>
                <a:r>
                  <a:rPr lang="es-ES">
                    <a:noFill/>
                  </a:rPr>
                  <a:t> </a:t>
                </a:r>
              </a:p>
            </p:txBody>
          </p:sp>
        </mc:Fallback>
      </mc:AlternateContent>
    </p:spTree>
    <p:extLst>
      <p:ext uri="{BB962C8B-B14F-4D97-AF65-F5344CB8AC3E}">
        <p14:creationId xmlns:p14="http://schemas.microsoft.com/office/powerpoint/2010/main" val="4239970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C8D8AE2-275B-4C5B-96CC-17B612D3AD69}"/>
                  </a:ext>
                </a:extLst>
              </p:cNvPr>
              <p:cNvSpPr/>
              <p:nvPr/>
            </p:nvSpPr>
            <p:spPr>
              <a:xfrm>
                <a:off x="5863978" y="4802370"/>
                <a:ext cx="4520346"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Entradas: </a:t>
                </a:r>
                <a14:m>
                  <m:oMath xmlns:m="http://schemas.openxmlformats.org/officeDocument/2006/math">
                    <m:r>
                      <a:rPr lang="es-ES" altLang="es-ES" sz="2400" b="1" i="1">
                        <a:solidFill>
                          <a:srgbClr val="333333"/>
                        </a:solidFill>
                        <a:latin typeface="Cambria Math" panose="02040503050406030204" pitchFamily="18" charset="0"/>
                      </a:rPr>
                      <m:t>𝑭</m:t>
                    </m:r>
                    <m:r>
                      <a:rPr lang="es-ES" altLang="es-ES" sz="2400" b="1" i="1">
                        <a:solidFill>
                          <a:srgbClr val="333333"/>
                        </a:solidFill>
                        <a:latin typeface="Cambria Math" panose="02040503050406030204" pitchFamily="18" charset="0"/>
                      </a:rPr>
                      <m:t>=</m:t>
                    </m:r>
                    <m:nary>
                      <m:naryPr>
                        <m:chr m:val="⋃"/>
                        <m:ctrlPr>
                          <a:rPr lang="es-ES" altLang="es-ES" sz="2400" b="1" i="1">
                            <a:solidFill>
                              <a:srgbClr val="333333"/>
                            </a:solidFill>
                            <a:latin typeface="Cambria Math" panose="02040503050406030204" pitchFamily="18" charset="0"/>
                          </a:rPr>
                        </m:ctrlPr>
                      </m:naryPr>
                      <m:sub>
                        <m:r>
                          <m:rPr>
                            <m:brk m:alnAt="23"/>
                          </m:rPr>
                          <a:rPr lang="es-ES" altLang="es-ES" sz="2400" b="1" i="1">
                            <a:solidFill>
                              <a:srgbClr val="333333"/>
                            </a:solidFill>
                            <a:latin typeface="Cambria Math" panose="02040503050406030204" pitchFamily="18" charset="0"/>
                          </a:rPr>
                          <m:t>𝒊</m:t>
                        </m:r>
                        <m:r>
                          <a:rPr lang="es-ES" altLang="es-ES" sz="2400" b="1" i="1">
                            <a:solidFill>
                              <a:srgbClr val="333333"/>
                            </a:solidFill>
                            <a:latin typeface="Cambria Math" panose="02040503050406030204" pitchFamily="18" charset="0"/>
                          </a:rPr>
                          <m:t>=</m:t>
                        </m:r>
                        <m:r>
                          <a:rPr lang="es-ES" altLang="es-ES" sz="2400" b="1" i="1">
                            <a:solidFill>
                              <a:srgbClr val="333333"/>
                            </a:solidFill>
                            <a:latin typeface="Cambria Math" panose="02040503050406030204" pitchFamily="18" charset="0"/>
                          </a:rPr>
                          <m:t>𝟏</m:t>
                        </m:r>
                      </m:sub>
                      <m:sup>
                        <m:r>
                          <a:rPr lang="es-ES" altLang="es-ES" sz="2400" b="1" i="1">
                            <a:solidFill>
                              <a:srgbClr val="333333"/>
                            </a:solidFill>
                            <a:latin typeface="Cambria Math" panose="02040503050406030204" pitchFamily="18" charset="0"/>
                          </a:rPr>
                          <m:t>𝒏</m:t>
                        </m:r>
                      </m:sup>
                      <m:e>
                        <m:sSub>
                          <m:sSubPr>
                            <m:ctrlPr>
                              <a:rPr lang="es-ES" altLang="es-ES" sz="2400" b="1" i="1">
                                <a:solidFill>
                                  <a:srgbClr val="333333"/>
                                </a:solidFill>
                                <a:latin typeface="Cambria Math" panose="02040503050406030204" pitchFamily="18" charset="0"/>
                              </a:rPr>
                            </m:ctrlPr>
                          </m:sSubPr>
                          <m:e>
                            <m:r>
                              <a:rPr lang="es-ES" altLang="es-ES" sz="2400" b="1" i="1">
                                <a:solidFill>
                                  <a:srgbClr val="333333"/>
                                </a:solidFill>
                                <a:latin typeface="Cambria Math" panose="02040503050406030204" pitchFamily="18" charset="0"/>
                              </a:rPr>
                              <m:t>𝑺</m:t>
                            </m:r>
                          </m:e>
                          <m:sub>
                            <m:r>
                              <a:rPr lang="es-ES" altLang="es-ES" sz="2400" b="1" i="1">
                                <a:solidFill>
                                  <a:srgbClr val="333333"/>
                                </a:solidFill>
                                <a:latin typeface="Cambria Math" panose="02040503050406030204" pitchFamily="18" charset="0"/>
                              </a:rPr>
                              <m:t>𝒊</m:t>
                            </m:r>
                          </m:sub>
                        </m:sSub>
                      </m:e>
                    </m:nary>
                  </m:oMath>
                </a14:m>
                <a:r>
                  <a:rPr lang="es-ES" sz="2300" dirty="0">
                    <a:solidFill>
                      <a:schemeClr val="tx2"/>
                    </a:solidFill>
                    <a:latin typeface="Montserrat" pitchFamily="2" charset="77"/>
                    <a:ea typeface="Montserrat" charset="0"/>
                    <a:cs typeface="Montserrat" charset="0"/>
                  </a:rPr>
                  <a:t>, donde:</a:t>
                </a:r>
              </a:p>
            </p:txBody>
          </p:sp>
        </mc:Choice>
        <mc:Fallback xmlns="">
          <p:sp>
            <p:nvSpPr>
              <p:cNvPr id="26" name="Rectangle 25">
                <a:extLst>
                  <a:ext uri="{FF2B5EF4-FFF2-40B4-BE49-F238E27FC236}">
                    <a16:creationId xmlns:a16="http://schemas.microsoft.com/office/drawing/2014/main" id="{5C8D8AE2-275B-4C5B-96CC-17B612D3AD69}"/>
                  </a:ext>
                </a:extLst>
              </p:cNvPr>
              <p:cNvSpPr>
                <a:spLocks noRot="1" noChangeAspect="1" noMove="1" noResize="1" noEditPoints="1" noAdjustHandles="1" noChangeArrowheads="1" noChangeShapeType="1" noTextEdit="1"/>
              </p:cNvSpPr>
              <p:nvPr/>
            </p:nvSpPr>
            <p:spPr>
              <a:xfrm>
                <a:off x="5863978" y="4802370"/>
                <a:ext cx="4520346" cy="461665"/>
              </a:xfrm>
              <a:prstGeom prst="rect">
                <a:avLst/>
              </a:prstGeom>
              <a:blipFill>
                <a:blip r:embed="rId2"/>
                <a:stretch>
                  <a:fillRect t="-92105" b="-15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9" name="Rectangle 28">
            <a:extLst>
              <a:ext uri="{FF2B5EF4-FFF2-40B4-BE49-F238E27FC236}">
                <a16:creationId xmlns:a16="http://schemas.microsoft.com/office/drawing/2014/main" id="{4303979F-375C-4F3D-B08C-40D89C23CD51}"/>
              </a:ext>
            </a:extLst>
          </p:cNvPr>
          <p:cNvSpPr/>
          <p:nvPr/>
        </p:nvSpPr>
        <p:spPr>
          <a:xfrm>
            <a:off x="5931431" y="6158224"/>
            <a:ext cx="11509882" cy="1200329"/>
          </a:xfrm>
          <a:prstGeom prst="rect">
            <a:avLst/>
          </a:prstGeom>
        </p:spPr>
        <p:txBody>
          <a:bodyPr wrap="square">
            <a:spAutoFit/>
          </a:bodyPr>
          <a:lstStyle/>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Representación matricial de reglas </a:t>
            </a:r>
            <a:r>
              <a:rPr lang="es-ES" sz="2400" dirty="0">
                <a:solidFill>
                  <a:schemeClr val="tx2"/>
                </a:solidFill>
                <a:latin typeface="Montserrat" pitchFamily="2" charset="77"/>
                <a:ea typeface="Montserrat" charset="0"/>
                <a:cs typeface="Montserrat" charset="0"/>
              </a:rPr>
              <a:t>para cada salida borrosa.</a:t>
            </a:r>
          </a:p>
          <a:p>
            <a:pPr marL="342900" indent="-342900">
              <a:buFont typeface="Arial" panose="020B0604020202020204" pitchFamily="34" charset="0"/>
              <a:buChar char="•"/>
            </a:pPr>
            <a:endParaRPr lang="es-ES" sz="2400" dirty="0">
              <a:solidFill>
                <a:schemeClr val="tx2"/>
              </a:solidFill>
              <a:latin typeface="Montserrat" pitchFamily="2" charset="77"/>
              <a:ea typeface="Montserrat" charset="0"/>
              <a:cs typeface="Montserrat" charset="0"/>
            </a:endParaRPr>
          </a:p>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Matriz de pesos asociada</a:t>
            </a:r>
            <a:r>
              <a:rPr lang="es-ES" sz="2400" dirty="0">
                <a:solidFill>
                  <a:schemeClr val="tx2"/>
                </a:solidFill>
                <a:latin typeface="Montserrat" pitchFamily="2" charset="77"/>
                <a:ea typeface="Montserrat" charset="0"/>
                <a:cs typeface="Montserrat" charset="0"/>
              </a:rPr>
              <a:t> a cada matriz de reglas.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24025">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1</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2</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3</m:t>
                                    </m:r>
                                  </m:sub>
                                </m:sSub>
                              </m:oMath>
                            </m:oMathPara>
                          </a14:m>
                          <a:endParaRPr lang="es-ES" sz="3200" dirty="0">
                            <a:solidFill>
                              <a:schemeClr val="accent3"/>
                            </a:solidFill>
                          </a:endParaRPr>
                        </a:p>
                      </a:txBody>
                      <a:tcPr anchor="ctr"/>
                    </a:tc>
                    <a:extLst>
                      <a:ext uri="{0D108BD9-81ED-4DB2-BD59-A6C34878D82A}">
                        <a16:rowId xmlns:a16="http://schemas.microsoft.com/office/drawing/2014/main" val="1287629276"/>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4</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5</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6</m:t>
                                    </m:r>
                                  </m:sub>
                                </m:sSub>
                              </m:oMath>
                            </m:oMathPara>
                          </a14:m>
                          <a:endParaRPr lang="es-ES" sz="3200" dirty="0">
                            <a:solidFill>
                              <a:schemeClr val="accent3"/>
                            </a:solidFill>
                          </a:endParaRP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0560">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2"/>
                          <a:stretch>
                            <a:fillRect l="-100719" t="-909" r="-200719" b="-202727"/>
                          </a:stretch>
                        </a:blipFill>
                      </a:tcPr>
                    </a:tc>
                    <a:tc>
                      <a:txBody>
                        <a:bodyPr/>
                        <a:lstStyle/>
                        <a:p>
                          <a:endParaRPr lang="es-ES"/>
                        </a:p>
                      </a:txBody>
                      <a:tcPr marL="182880" marR="182880" marT="91440" marB="91440" anchor="ctr">
                        <a:blipFill>
                          <a:blip r:embed="rId12"/>
                          <a:stretch>
                            <a:fillRect l="-202174" t="-909" r="-102174" b="-202727"/>
                          </a:stretch>
                        </a:blipFill>
                      </a:tcPr>
                    </a:tc>
                    <a:tc>
                      <a:txBody>
                        <a:bodyPr/>
                        <a:lstStyle/>
                        <a:p>
                          <a:endParaRPr lang="es-ES"/>
                        </a:p>
                      </a:txBody>
                      <a:tcPr marL="182880" marR="182880" marT="91440" marB="91440" anchor="ctr">
                        <a:blipFill>
                          <a:blip r:embed="rId12"/>
                          <a:stretch>
                            <a:fillRect l="-300000" t="-909" r="-1439" b="-202727"/>
                          </a:stretch>
                        </a:blipFill>
                      </a:tcPr>
                    </a:tc>
                    <a:extLst>
                      <a:ext uri="{0D108BD9-81ED-4DB2-BD59-A6C34878D82A}">
                        <a16:rowId xmlns:a16="http://schemas.microsoft.com/office/drawing/2014/main" val="3169107588"/>
                      </a:ext>
                    </a:extLst>
                  </a:tr>
                  <a:tr h="670560">
                    <a:tc>
                      <a:txBody>
                        <a:bodyPr/>
                        <a:lstStyle/>
                        <a:p>
                          <a:endParaRPr lang="es-ES"/>
                        </a:p>
                      </a:txBody>
                      <a:tcPr marL="182880" marR="182880" marT="91440" marB="91440" anchor="ctr">
                        <a:blipFill>
                          <a:blip r:embed="rId12"/>
                          <a:stretch>
                            <a:fillRect l="-719" t="-100000" r="-300719" b="-100901"/>
                          </a:stretch>
                        </a:blipFill>
                      </a:tcPr>
                    </a:tc>
                    <a:tc>
                      <a:txBody>
                        <a:bodyPr/>
                        <a:lstStyle/>
                        <a:p>
                          <a:endParaRPr lang="es-ES"/>
                        </a:p>
                      </a:txBody>
                      <a:tcPr anchor="ctr">
                        <a:blipFill>
                          <a:blip r:embed="rId12"/>
                          <a:stretch>
                            <a:fillRect l="-100719" t="-100000" r="-200719" b="-100901"/>
                          </a:stretch>
                        </a:blipFill>
                      </a:tcPr>
                    </a:tc>
                    <a:tc>
                      <a:txBody>
                        <a:bodyPr/>
                        <a:lstStyle/>
                        <a:p>
                          <a:endParaRPr lang="es-ES"/>
                        </a:p>
                      </a:txBody>
                      <a:tcPr anchor="ctr">
                        <a:blipFill>
                          <a:blip r:embed="rId12"/>
                          <a:stretch>
                            <a:fillRect l="-202174" t="-100000" r="-102174" b="-100901"/>
                          </a:stretch>
                        </a:blipFill>
                      </a:tcPr>
                    </a:tc>
                    <a:tc>
                      <a:txBody>
                        <a:bodyPr/>
                        <a:lstStyle/>
                        <a:p>
                          <a:endParaRPr lang="es-ES"/>
                        </a:p>
                      </a:txBody>
                      <a:tcPr anchor="ctr">
                        <a:blipFill>
                          <a:blip r:embed="rId12"/>
                          <a:stretch>
                            <a:fillRect l="-300000" t="-100000" r="-1439" b="-100901"/>
                          </a:stretch>
                        </a:blipFill>
                      </a:tcPr>
                    </a:tc>
                    <a:extLst>
                      <a:ext uri="{0D108BD9-81ED-4DB2-BD59-A6C34878D82A}">
                        <a16:rowId xmlns:a16="http://schemas.microsoft.com/office/drawing/2014/main" val="1287629276"/>
                      </a:ext>
                    </a:extLst>
                  </a:tr>
                  <a:tr h="670560">
                    <a:tc>
                      <a:txBody>
                        <a:bodyPr/>
                        <a:lstStyle/>
                        <a:p>
                          <a:endParaRPr lang="es-ES"/>
                        </a:p>
                      </a:txBody>
                      <a:tcPr marL="182880" marR="182880" marT="91440" marB="91440" anchor="ctr">
                        <a:blipFill>
                          <a:blip r:embed="rId12"/>
                          <a:stretch>
                            <a:fillRect l="-719" t="-201818" r="-300719" b="-1818"/>
                          </a:stretch>
                        </a:blipFill>
                      </a:tcPr>
                    </a:tc>
                    <a:tc>
                      <a:txBody>
                        <a:bodyPr/>
                        <a:lstStyle/>
                        <a:p>
                          <a:endParaRPr lang="es-ES"/>
                        </a:p>
                      </a:txBody>
                      <a:tcPr anchor="ctr">
                        <a:blipFill>
                          <a:blip r:embed="rId12"/>
                          <a:stretch>
                            <a:fillRect l="-100719" t="-201818" r="-200719" b="-1818"/>
                          </a:stretch>
                        </a:blipFill>
                      </a:tcPr>
                    </a:tc>
                    <a:tc>
                      <a:txBody>
                        <a:bodyPr/>
                        <a:lstStyle/>
                        <a:p>
                          <a:endParaRPr lang="es-ES"/>
                        </a:p>
                      </a:txBody>
                      <a:tcPr anchor="ctr">
                        <a:blipFill>
                          <a:blip r:embed="rId12"/>
                          <a:stretch>
                            <a:fillRect l="-202174" t="-201818" r="-102174" b="-1818"/>
                          </a:stretch>
                        </a:blipFill>
                      </a:tcPr>
                    </a:tc>
                    <a:tc>
                      <a:txBody>
                        <a:bodyPr/>
                        <a:lstStyle/>
                        <a:p>
                          <a:endParaRPr lang="es-ES"/>
                        </a:p>
                      </a:txBody>
                      <a:tcPr anchor="ctr">
                        <a:blipFill>
                          <a:blip r:embed="rId12"/>
                          <a:stretch>
                            <a:fillRect l="-300000" t="-201818" r="-1439" b="-1818"/>
                          </a:stretch>
                        </a:blipFill>
                      </a:tcPr>
                    </a:tc>
                    <a:extLst>
                      <a:ext uri="{0D108BD9-81ED-4DB2-BD59-A6C34878D82A}">
                        <a16:rowId xmlns:a16="http://schemas.microsoft.com/office/drawing/2014/main" val="2843693719"/>
                      </a:ext>
                    </a:extLst>
                  </a:tr>
                </a:tbl>
              </a:graphicData>
            </a:graphic>
          </p:graphicFrame>
        </mc:Fallback>
      </mc:AlternateContent>
      <p:sp>
        <p:nvSpPr>
          <p:cNvPr id="31" name="Rectangle 30">
            <a:extLst>
              <a:ext uri="{FF2B5EF4-FFF2-40B4-BE49-F238E27FC236}">
                <a16:creationId xmlns:a16="http://schemas.microsoft.com/office/drawing/2014/main" id="{6239EF29-FEA6-49F1-85F7-0FAC0E8BC08B}"/>
              </a:ext>
            </a:extLst>
          </p:cNvPr>
          <p:cNvSpPr/>
          <p:nvPr/>
        </p:nvSpPr>
        <p:spPr>
          <a:xfrm>
            <a:off x="5953963" y="9325414"/>
            <a:ext cx="11442429"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Ejemplo para dos variables de entrada con dos conjuntos borrosos cada una.</a:t>
            </a:r>
          </a:p>
        </p:txBody>
      </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3"/>
                          <a:stretch>
                            <a:fillRect l="-100719" t="-901" r="-200719" b="-221622"/>
                          </a:stretch>
                        </a:blipFill>
                      </a:tcPr>
                    </a:tc>
                    <a:tc>
                      <a:txBody>
                        <a:bodyPr/>
                        <a:lstStyle/>
                        <a:p>
                          <a:endParaRPr lang="es-ES"/>
                        </a:p>
                      </a:txBody>
                      <a:tcPr marL="182880" marR="182880" marT="91440" marB="91440" anchor="ctr">
                        <a:blipFill>
                          <a:blip r:embed="rId13"/>
                          <a:stretch>
                            <a:fillRect l="-202174" t="-901" r="-102174" b="-221622"/>
                          </a:stretch>
                        </a:blipFill>
                      </a:tcPr>
                    </a:tc>
                    <a:tc>
                      <a:txBody>
                        <a:bodyPr/>
                        <a:lstStyle/>
                        <a:p>
                          <a:endParaRPr lang="es-ES"/>
                        </a:p>
                      </a:txBody>
                      <a:tcPr marL="182880" marR="182880" marT="91440" marB="91440" anchor="ctr">
                        <a:blipFill>
                          <a:blip r:embed="rId13"/>
                          <a:stretch>
                            <a:fillRect l="-300000" t="-901" r="-1439" b="-221622"/>
                          </a:stretch>
                        </a:blipFill>
                      </a:tcPr>
                    </a:tc>
                    <a:extLst>
                      <a:ext uri="{0D108BD9-81ED-4DB2-BD59-A6C34878D82A}">
                        <a16:rowId xmlns:a16="http://schemas.microsoft.com/office/drawing/2014/main" val="3169107588"/>
                      </a:ext>
                    </a:extLst>
                  </a:tr>
                  <a:tr h="671188">
                    <a:tc>
                      <a:txBody>
                        <a:bodyPr/>
                        <a:lstStyle/>
                        <a:p>
                          <a:endParaRPr lang="es-ES"/>
                        </a:p>
                      </a:txBody>
                      <a:tcPr marL="182880" marR="182880" marT="91440" marB="91440" anchor="ctr">
                        <a:blipFill>
                          <a:blip r:embed="rId13"/>
                          <a:stretch>
                            <a:fillRect l="-719" t="-101818" r="-300719" b="-123636"/>
                          </a:stretch>
                        </a:blip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endParaRPr lang="es-ES"/>
                        </a:p>
                      </a:txBody>
                      <a:tcPr marL="182880" marR="182880" marT="91440" marB="91440" anchor="ctr">
                        <a:blipFill>
                          <a:blip r:embed="rId13"/>
                          <a:stretch>
                            <a:fillRect l="-719" t="-200000" r="-300719" b="-22523"/>
                          </a:stretch>
                        </a:blip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Fallback>
      </mc:AlternateContent>
      <p:sp>
        <p:nvSpPr>
          <p:cNvPr id="37" name="Rectangle 36">
            <a:extLst>
              <a:ext uri="{FF2B5EF4-FFF2-40B4-BE49-F238E27FC236}">
                <a16:creationId xmlns:a16="http://schemas.microsoft.com/office/drawing/2014/main" id="{516F9413-4D67-4EE8-95DE-0449952EAA6D}"/>
              </a:ext>
            </a:extLst>
          </p:cNvPr>
          <p:cNvSpPr/>
          <p:nvPr/>
        </p:nvSpPr>
        <p:spPr>
          <a:xfrm>
            <a:off x="7312452" y="12429292"/>
            <a:ext cx="3378864"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Reglas difusas (AND)</a:t>
            </a:r>
          </a:p>
        </p:txBody>
      </p:sp>
      <p:sp>
        <p:nvSpPr>
          <p:cNvPr id="39" name="Rectangle 38">
            <a:extLst>
              <a:ext uri="{FF2B5EF4-FFF2-40B4-BE49-F238E27FC236}">
                <a16:creationId xmlns:a16="http://schemas.microsoft.com/office/drawing/2014/main" id="{8AFC78AF-A617-4C64-A9B9-2D515ADEDF2B}"/>
              </a:ext>
            </a:extLst>
          </p:cNvPr>
          <p:cNvSpPr/>
          <p:nvPr/>
        </p:nvSpPr>
        <p:spPr>
          <a:xfrm>
            <a:off x="12938275" y="12429292"/>
            <a:ext cx="3214273"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Activación de reglas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D04CF57-D625-4863-BD9B-6A5802722401}"/>
                  </a:ext>
                </a:extLst>
              </p:cNvPr>
              <p:cNvSpPr/>
              <p:nvPr/>
            </p:nvSpPr>
            <p:spPr>
              <a:xfrm>
                <a:off x="5863978" y="10892863"/>
                <a:ext cx="1417696"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𝑇</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5" name="Rectangle 4">
                <a:extLst>
                  <a:ext uri="{FF2B5EF4-FFF2-40B4-BE49-F238E27FC236}">
                    <a16:creationId xmlns:a16="http://schemas.microsoft.com/office/drawing/2014/main" id="{FD04CF57-D625-4863-BD9B-6A5802722401}"/>
                  </a:ext>
                </a:extLst>
              </p:cNvPr>
              <p:cNvSpPr>
                <a:spLocks noRot="1" noChangeAspect="1" noMove="1" noResize="1" noEditPoints="1" noAdjustHandles="1" noChangeArrowheads="1" noChangeShapeType="1" noTextEdit="1"/>
              </p:cNvSpPr>
              <p:nvPr/>
            </p:nvSpPr>
            <p:spPr>
              <a:xfrm>
                <a:off x="5863978" y="10892863"/>
                <a:ext cx="1417696" cy="6463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A29127D-B31C-4CFE-BDD1-534AED80B391}"/>
                  </a:ext>
                </a:extLst>
              </p:cNvPr>
              <p:cNvSpPr/>
              <p:nvPr/>
            </p:nvSpPr>
            <p:spPr>
              <a:xfrm>
                <a:off x="11336828" y="10887287"/>
                <a:ext cx="161794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b="0" i="1" smtClean="0">
                              <a:solidFill>
                                <a:schemeClr val="accent3"/>
                              </a:solidFill>
                              <a:latin typeface="Cambria Math" panose="02040503050406030204" pitchFamily="18" charset="0"/>
                            </a:rPr>
                            <m:t>𝑊</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40" name="Rectangle 39">
                <a:extLst>
                  <a:ext uri="{FF2B5EF4-FFF2-40B4-BE49-F238E27FC236}">
                    <a16:creationId xmlns:a16="http://schemas.microsoft.com/office/drawing/2014/main" id="{8A29127D-B31C-4CFE-BDD1-534AED80B391}"/>
                  </a:ext>
                </a:extLst>
              </p:cNvPr>
              <p:cNvSpPr>
                <a:spLocks noRot="1" noChangeAspect="1" noMove="1" noResize="1" noEditPoints="1" noAdjustHandles="1" noChangeArrowheads="1" noChangeShapeType="1" noTextEdit="1"/>
              </p:cNvSpPr>
              <p:nvPr/>
            </p:nvSpPr>
            <p:spPr>
              <a:xfrm>
                <a:off x="11336828" y="10887287"/>
                <a:ext cx="1617943" cy="646331"/>
              </a:xfrm>
              <a:prstGeom prst="rect">
                <a:avLst/>
              </a:prstGeom>
              <a:blipFill>
                <a:blip r:embed="rId15"/>
                <a:stretch>
                  <a:fillRect/>
                </a:stretch>
              </a:blipFill>
            </p:spPr>
            <p:txBody>
              <a:bodyPr/>
              <a:lstStyle/>
              <a:p>
                <a:r>
                  <a:rPr lang="es-ES">
                    <a:noFill/>
                  </a:rPr>
                  <a:t> </a:t>
                </a:r>
              </a:p>
            </p:txBody>
          </p:sp>
        </mc:Fallback>
      </mc:AlternateContent>
      <p:grpSp>
        <p:nvGrpSpPr>
          <p:cNvPr id="8" name="Group 7">
            <a:extLst>
              <a:ext uri="{FF2B5EF4-FFF2-40B4-BE49-F238E27FC236}">
                <a16:creationId xmlns:a16="http://schemas.microsoft.com/office/drawing/2014/main" id="{B04F3B95-0351-4B2E-9554-DD4E6CBB6CD6}"/>
              </a:ext>
            </a:extLst>
          </p:cNvPr>
          <p:cNvGrpSpPr/>
          <p:nvPr/>
        </p:nvGrpSpPr>
        <p:grpSpPr>
          <a:xfrm>
            <a:off x="5545958" y="7704030"/>
            <a:ext cx="12145921" cy="1284839"/>
            <a:chOff x="5094362" y="7686173"/>
            <a:chExt cx="12145921" cy="128483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10456965" y="7686173"/>
                  <a:ext cx="3743204" cy="1284839"/>
                </a:xfrm>
                <a:prstGeom prst="rect">
                  <a:avLst/>
                </a:prstGeom>
                <a:no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10456965" y="7686173"/>
                  <a:ext cx="3743204" cy="1284839"/>
                </a:xfrm>
                <a:prstGeom prst="rect">
                  <a:avLst/>
                </a:prstGeom>
                <a:blipFill>
                  <a:blip r:embed="rId16"/>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CB073EF-9BF4-4E15-978D-40263A94FD4F}"/>
                    </a:ext>
                  </a:extLst>
                </p:cNvPr>
                <p:cNvSpPr/>
                <p:nvPr/>
              </p:nvSpPr>
              <p:spPr>
                <a:xfrm>
                  <a:off x="5094362" y="8097761"/>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Salida borrosa para cada variable </a:t>
                  </a:r>
                  <a14:m>
                    <m:oMath xmlns:m="http://schemas.openxmlformats.org/officeDocument/2006/math">
                      <m:r>
                        <a:rPr lang="es-ES" sz="2400" i="1">
                          <a:solidFill>
                            <a:schemeClr val="accent3"/>
                          </a:solidFill>
                          <a:latin typeface="Cambria Math" panose="02040503050406030204" pitchFamily="18" charset="0"/>
                        </a:rPr>
                        <m:t>𝑘</m:t>
                      </m:r>
                    </m:oMath>
                  </a14:m>
                  <a:r>
                    <a:rPr lang="es-ES" sz="2300" dirty="0">
                      <a:solidFill>
                        <a:schemeClr val="tx2"/>
                      </a:solidFill>
                      <a:latin typeface="Montserrat" pitchFamily="2" charset="77"/>
                      <a:ea typeface="Montserrat" charset="0"/>
                      <a:cs typeface="Montserrat" charset="0"/>
                    </a:rPr>
                    <a:t>:</a:t>
                  </a:r>
                </a:p>
              </p:txBody>
            </p:sp>
          </mc:Choice>
          <mc:Fallback xmlns="">
            <p:sp>
              <p:nvSpPr>
                <p:cNvPr id="43" name="Rectangle 42">
                  <a:extLst>
                    <a:ext uri="{FF2B5EF4-FFF2-40B4-BE49-F238E27FC236}">
                      <a16:creationId xmlns:a16="http://schemas.microsoft.com/office/drawing/2014/main" id="{6CB073EF-9BF4-4E15-978D-40263A94FD4F}"/>
                    </a:ext>
                  </a:extLst>
                </p:cNvPr>
                <p:cNvSpPr>
                  <a:spLocks noRot="1" noChangeAspect="1" noMove="1" noResize="1" noEditPoints="1" noAdjustHandles="1" noChangeArrowheads="1" noChangeShapeType="1" noTextEdit="1"/>
                </p:cNvSpPr>
                <p:nvPr/>
              </p:nvSpPr>
              <p:spPr>
                <a:xfrm>
                  <a:off x="5094362" y="8097761"/>
                  <a:ext cx="5385043" cy="453137"/>
                </a:xfrm>
                <a:prstGeom prst="rect">
                  <a:avLst/>
                </a:prstGeom>
                <a:blipFill>
                  <a:blip r:embed="rId17"/>
                  <a:stretch>
                    <a:fillRect l="-1133" t="-8000" r="-1019" b="-28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72ECBF94-B71C-4B0E-97F7-3BA1A9A7B4BD}"/>
                    </a:ext>
                  </a:extLst>
                </p:cNvPr>
                <p:cNvSpPr/>
                <p:nvPr/>
              </p:nvSpPr>
              <p:spPr>
                <a:xfrm>
                  <a:off x="14204094" y="8104622"/>
                  <a:ext cx="3036189"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siendo </a:t>
                  </a:r>
                  <a14:m>
                    <m:oMath xmlns:m="http://schemas.openxmlformats.org/officeDocument/2006/math">
                      <m:r>
                        <a:rPr lang="es-ES" sz="2300" i="1" smtClean="0">
                          <a:solidFill>
                            <a:schemeClr val="tx2"/>
                          </a:solidFill>
                          <a:latin typeface="Cambria Math" panose="02040503050406030204" pitchFamily="18" charset="0"/>
                          <a:ea typeface="Cambria Math" panose="02040503050406030204" pitchFamily="18" charset="0"/>
                          <a:cs typeface="Montserrat" charset="0"/>
                        </a:rPr>
                        <m:t>⋁</m:t>
                      </m:r>
                    </m:oMath>
                  </a14:m>
                  <a:r>
                    <a:rPr lang="es-ES" sz="2300" dirty="0">
                      <a:solidFill>
                        <a:schemeClr val="tx2"/>
                      </a:solidFill>
                      <a:latin typeface="Montserrat" pitchFamily="2" charset="77"/>
                      <a:ea typeface="Montserrat" charset="0"/>
                      <a:cs typeface="Montserrat" charset="0"/>
                    </a:rPr>
                    <a:t> la </a:t>
                  </a:r>
                  <a14:m>
                    <m:oMath xmlns:m="http://schemas.openxmlformats.org/officeDocument/2006/math">
                      <m:r>
                        <a:rPr lang="es-ES" sz="2300" i="1" dirty="0" smtClean="0">
                          <a:solidFill>
                            <a:schemeClr val="tx2"/>
                          </a:solidFill>
                          <a:latin typeface="Cambria Math" panose="02040503050406030204" pitchFamily="18" charset="0"/>
                          <a:ea typeface="Montserrat" charset="0"/>
                          <a:cs typeface="Montserrat" charset="0"/>
                        </a:rPr>
                        <m:t>𝑆</m:t>
                      </m:r>
                    </m:oMath>
                  </a14:m>
                  <a:r>
                    <a:rPr lang="es-ES" sz="2300" dirty="0">
                      <a:solidFill>
                        <a:schemeClr val="tx2"/>
                      </a:solidFill>
                      <a:latin typeface="Montserrat" pitchFamily="2" charset="77"/>
                      <a:ea typeface="Montserrat" charset="0"/>
                      <a:cs typeface="Montserrat" charset="0"/>
                    </a:rPr>
                    <a:t>-</a:t>
                  </a:r>
                  <a:r>
                    <a:rPr lang="es-ES" sz="2300" dirty="0" err="1">
                      <a:solidFill>
                        <a:schemeClr val="tx2"/>
                      </a:solidFill>
                      <a:latin typeface="Montserrat" pitchFamily="2" charset="77"/>
                      <a:ea typeface="Montserrat" charset="0"/>
                      <a:cs typeface="Montserrat" charset="0"/>
                    </a:rPr>
                    <a:t>norm</a:t>
                  </a:r>
                  <a:r>
                    <a:rPr lang="es-ES" sz="2300" dirty="0">
                      <a:solidFill>
                        <a:schemeClr val="tx2"/>
                      </a:solidFill>
                      <a:latin typeface="Montserrat" pitchFamily="2" charset="77"/>
                      <a:ea typeface="Montserrat" charset="0"/>
                      <a:cs typeface="Montserrat" charset="0"/>
                    </a:rPr>
                    <a:t>.</a:t>
                  </a:r>
                </a:p>
              </p:txBody>
            </p:sp>
          </mc:Choice>
          <mc:Fallback>
            <p:sp>
              <p:nvSpPr>
                <p:cNvPr id="44" name="Rectangle 43">
                  <a:extLst>
                    <a:ext uri="{FF2B5EF4-FFF2-40B4-BE49-F238E27FC236}">
                      <a16:creationId xmlns:a16="http://schemas.microsoft.com/office/drawing/2014/main" id="{72ECBF94-B71C-4B0E-97F7-3BA1A9A7B4BD}"/>
                    </a:ext>
                  </a:extLst>
                </p:cNvPr>
                <p:cNvSpPr>
                  <a:spLocks noRot="1" noChangeAspect="1" noMove="1" noResize="1" noEditPoints="1" noAdjustHandles="1" noChangeArrowheads="1" noChangeShapeType="1" noTextEdit="1"/>
                </p:cNvSpPr>
                <p:nvPr/>
              </p:nvSpPr>
              <p:spPr>
                <a:xfrm>
                  <a:off x="14204094" y="8104622"/>
                  <a:ext cx="3036189" cy="446276"/>
                </a:xfrm>
                <a:prstGeom prst="rect">
                  <a:avLst/>
                </a:prstGeom>
                <a:blipFill>
                  <a:blip r:embed="rId18"/>
                  <a:stretch>
                    <a:fillRect l="-1807" t="-9459" r="-2008" b="-28378"/>
                  </a:stretch>
                </a:blipFill>
              </p:spPr>
              <p:txBody>
                <a:bodyPr/>
                <a:lstStyle/>
                <a:p>
                  <a:r>
                    <a:rPr lang="es-ES">
                      <a:noFill/>
                    </a:rPr>
                    <a:t> </a:t>
                  </a:r>
                </a:p>
              </p:txBody>
            </p:sp>
          </mc:Fallback>
        </mc:AlternateContent>
      </p:grpSp>
    </p:spTree>
    <p:extLst>
      <p:ext uri="{BB962C8B-B14F-4D97-AF65-F5344CB8AC3E}">
        <p14:creationId xmlns:p14="http://schemas.microsoft.com/office/powerpoint/2010/main" val="365320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9465227" y="4222121"/>
                <a:ext cx="3743204" cy="1284839"/>
              </a:xfrm>
              <a:prstGeom prst="rect">
                <a:avLst/>
              </a:prstGeom>
              <a:noFill/>
              <a:ln>
                <a:no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9465227" y="4222121"/>
                <a:ext cx="3743204" cy="1284839"/>
              </a:xfrm>
              <a:prstGeom prst="rect">
                <a:avLst/>
              </a:prstGeom>
              <a:blipFill>
                <a:blip r:embed="rId2"/>
                <a:stretch>
                  <a:fillRect/>
                </a:stretch>
              </a:blipFill>
              <a:ln>
                <a:noFill/>
              </a:ln>
            </p:spPr>
            <p:txBody>
              <a:bodyPr/>
              <a:lstStyle/>
              <a:p>
                <a:r>
                  <a:rPr lang="es-ES">
                    <a:noFill/>
                  </a:rPr>
                  <a:t> </a:t>
                </a:r>
              </a:p>
            </p:txBody>
          </p:sp>
        </mc:Fallback>
      </mc:AlternateContent>
      <p:sp>
        <p:nvSpPr>
          <p:cNvPr id="43" name="Rectangle 42">
            <a:extLst>
              <a:ext uri="{FF2B5EF4-FFF2-40B4-BE49-F238E27FC236}">
                <a16:creationId xmlns:a16="http://schemas.microsoft.com/office/drawing/2014/main" id="{6CB073EF-9BF4-4E15-978D-40263A94FD4F}"/>
              </a:ext>
            </a:extLst>
          </p:cNvPr>
          <p:cNvSpPr/>
          <p:nvPr/>
        </p:nvSpPr>
        <p:spPr>
          <a:xfrm>
            <a:off x="8644306" y="6746529"/>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a:t>
            </a:r>
          </a:p>
        </p:txBody>
      </p:sp>
      <p:sp>
        <p:nvSpPr>
          <p:cNvPr id="44" name="Rectangle 43">
            <a:extLst>
              <a:ext uri="{FF2B5EF4-FFF2-40B4-BE49-F238E27FC236}">
                <a16:creationId xmlns:a16="http://schemas.microsoft.com/office/drawing/2014/main" id="{219B2115-B866-4609-BDD3-5826B6EC6B69}"/>
              </a:ext>
            </a:extLst>
          </p:cNvPr>
          <p:cNvSpPr/>
          <p:nvPr/>
        </p:nvSpPr>
        <p:spPr>
          <a:xfrm>
            <a:off x="5863978" y="5711730"/>
            <a:ext cx="11442429" cy="446276"/>
          </a:xfrm>
          <a:prstGeom prst="rect">
            <a:avLst/>
          </a:prstGeom>
          <a:noFill/>
        </p:spPr>
        <p:txBody>
          <a:bodyPr wrap="square">
            <a:spAutoFit/>
          </a:bodyPr>
          <a:lstStyle/>
          <a:p>
            <a:pPr algn="ctr"/>
            <a:r>
              <a:rPr lang="es-ES" sz="2300" dirty="0">
                <a:solidFill>
                  <a:schemeClr val="tx2"/>
                </a:solidFill>
                <a:latin typeface="Montserrat" pitchFamily="2" charset="77"/>
                <a:ea typeface="Montserrat" charset="0"/>
                <a:cs typeface="Montserrat" charset="0"/>
              </a:rPr>
              <a:t>Esta representación sigue sin permitir el ajuste por descenso del gradiente.</a:t>
            </a:r>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114D9B1-1FF1-4508-8A24-06FE40369E53}"/>
                  </a:ext>
                </a:extLst>
              </p:cNvPr>
              <p:cNvSpPr/>
              <p:nvPr/>
            </p:nvSpPr>
            <p:spPr>
              <a:xfrm>
                <a:off x="9306906" y="9117484"/>
                <a:ext cx="4416465" cy="1284839"/>
              </a:xfrm>
              <a:prstGeom prst="rect">
                <a:avLst/>
              </a:prstGeom>
              <a:solidFill>
                <a:schemeClr val="bg2">
                  <a:lumMod val="90000"/>
                </a:schemeClr>
              </a:solid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𝜎</m:t>
                              </m:r>
                              <m:r>
                                <m:rPr>
                                  <m:nor/>
                                </m:rPr>
                                <a:rPr lang="es-ES" sz="3200"/>
                                <m:t> </m:t>
                              </m:r>
                              <m:r>
                                <a:rPr lang="es-ES" sz="3200" i="1">
                                  <a:latin typeface="Cambria Math" panose="02040503050406030204" pitchFamily="18" charset="0"/>
                                </a:rPr>
                                <m:t>(</m:t>
                              </m:r>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rPr>
                            <m:t>)</m:t>
                          </m:r>
                        </m:e>
                      </m:nary>
                    </m:oMath>
                  </m:oMathPara>
                </a14:m>
                <a:endParaRPr lang="es-ES" sz="3200" dirty="0">
                  <a:solidFill>
                    <a:schemeClr val="accent3"/>
                  </a:solidFill>
                </a:endParaRPr>
              </a:p>
            </p:txBody>
          </p:sp>
        </mc:Choice>
        <mc:Fallback xmlns="">
          <p:sp>
            <p:nvSpPr>
              <p:cNvPr id="46" name="Rectangle 45">
                <a:extLst>
                  <a:ext uri="{FF2B5EF4-FFF2-40B4-BE49-F238E27FC236}">
                    <a16:creationId xmlns:a16="http://schemas.microsoft.com/office/drawing/2014/main" id="{A114D9B1-1FF1-4508-8A24-06FE40369E53}"/>
                  </a:ext>
                </a:extLst>
              </p:cNvPr>
              <p:cNvSpPr>
                <a:spLocks noRot="1" noChangeAspect="1" noMove="1" noResize="1" noEditPoints="1" noAdjustHandles="1" noChangeArrowheads="1" noChangeShapeType="1" noTextEdit="1"/>
              </p:cNvSpPr>
              <p:nvPr/>
            </p:nvSpPr>
            <p:spPr>
              <a:xfrm>
                <a:off x="9306906" y="9117484"/>
                <a:ext cx="4416465" cy="1284839"/>
              </a:xfrm>
              <a:prstGeom prst="rect">
                <a:avLst/>
              </a:prstGeom>
              <a:blipFill>
                <a:blip r:embed="rId12"/>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7" name="Rectangle 46">
                <a:extLst>
                  <a:ext uri="{FF2B5EF4-FFF2-40B4-BE49-F238E27FC236}">
                    <a16:creationId xmlns:a16="http://schemas.microsoft.com/office/drawing/2014/main" id="{037ECC95-4738-4FB7-966D-0CF291FAF652}"/>
                  </a:ext>
                </a:extLst>
              </p:cNvPr>
              <p:cNvSpPr/>
              <p:nvPr/>
            </p:nvSpPr>
            <p:spPr>
              <a:xfrm>
                <a:off x="6076012" y="11295121"/>
                <a:ext cx="11442429" cy="446276"/>
              </a:xfrm>
              <a:prstGeom prst="rect">
                <a:avLst/>
              </a:prstGeom>
              <a:noFill/>
            </p:spPr>
            <p:txBody>
              <a:bodyPr wrap="square">
                <a:spAutoFit/>
              </a:bodyPr>
              <a:lstStyle/>
              <a:p>
                <a:pPr algn="ctr"/>
                <a:r>
                  <a:rPr lang="es-ES" sz="2300" b="1" dirty="0">
                    <a:solidFill>
                      <a:schemeClr val="tx2"/>
                    </a:solidFill>
                    <a:latin typeface="Montserrat" pitchFamily="2" charset="77"/>
                    <a:ea typeface="Montserrat" charset="0"/>
                    <a:cs typeface="Montserrat" charset="0"/>
                  </a:rPr>
                  <a:t>Cada </a:t>
                </a:r>
                <a14:m>
                  <m:oMath xmlns:m="http://schemas.openxmlformats.org/officeDocument/2006/math">
                    <m:r>
                      <a:rPr lang="es-ES" sz="2300" b="1" i="1" smtClean="0">
                        <a:solidFill>
                          <a:schemeClr val="tx2"/>
                        </a:solidFill>
                        <a:latin typeface="Cambria Math" panose="02040503050406030204" pitchFamily="18" charset="0"/>
                        <a:ea typeface="Montserrat" charset="0"/>
                        <a:cs typeface="Montserrat" charset="0"/>
                      </a:rPr>
                      <m:t>𝒘</m:t>
                    </m:r>
                    <m:r>
                      <a:rPr lang="es-ES" sz="2300" b="1" i="1" smtClean="0">
                        <a:solidFill>
                          <a:schemeClr val="tx2"/>
                        </a:solidFill>
                        <a:latin typeface="Cambria Math" panose="02040503050406030204" pitchFamily="18" charset="0"/>
                        <a:ea typeface="Cambria Math" panose="02040503050406030204" pitchFamily="18" charset="0"/>
                        <a:cs typeface="Montserrat" charset="0"/>
                      </a:rPr>
                      <m:t>∈</m:t>
                    </m:r>
                    <m:sSub>
                      <m:sSubPr>
                        <m:ctrlPr>
                          <a:rPr lang="es-ES" sz="2300" b="1" i="1" smtClean="0">
                            <a:solidFill>
                              <a:schemeClr val="tx2"/>
                            </a:solidFill>
                            <a:latin typeface="Cambria Math" panose="02040503050406030204" pitchFamily="18" charset="0"/>
                            <a:ea typeface="Cambria Math" panose="02040503050406030204" pitchFamily="18" charset="0"/>
                          </a:rPr>
                        </m:ctrlPr>
                      </m:sSubPr>
                      <m:e>
                        <m:r>
                          <a:rPr lang="es-ES" sz="2300" b="1" i="1" smtClean="0">
                            <a:solidFill>
                              <a:schemeClr val="tx2"/>
                            </a:solidFill>
                            <a:latin typeface="Cambria Math" panose="02040503050406030204" pitchFamily="18" charset="0"/>
                            <a:ea typeface="Cambria Math" panose="02040503050406030204" pitchFamily="18" charset="0"/>
                          </a:rPr>
                          <m:t>𝑾</m:t>
                        </m:r>
                      </m:e>
                      <m:sub>
                        <m:r>
                          <a:rPr lang="es-ES" sz="2300" b="1" i="1" smtClean="0">
                            <a:solidFill>
                              <a:schemeClr val="tx2"/>
                            </a:solidFill>
                            <a:latin typeface="Cambria Math" panose="02040503050406030204" pitchFamily="18" charset="0"/>
                            <a:ea typeface="Cambria Math" panose="02040503050406030204" pitchFamily="18" charset="0"/>
                          </a:rPr>
                          <m:t>𝒐𝒌</m:t>
                        </m:r>
                      </m:sub>
                    </m:sSub>
                    <m:r>
                      <a:rPr lang="es-ES" sz="2300" b="1" i="1" smtClean="0">
                        <a:solidFill>
                          <a:schemeClr val="tx2"/>
                        </a:solidFill>
                        <a:latin typeface="Cambria Math" panose="02040503050406030204" pitchFamily="18" charset="0"/>
                        <a:ea typeface="Cambria Math" panose="02040503050406030204" pitchFamily="18" charset="0"/>
                      </a:rPr>
                      <m:t> </m:t>
                    </m:r>
                  </m:oMath>
                </a14:m>
                <a:r>
                  <a:rPr lang="es-ES" sz="2300" b="1" dirty="0">
                    <a:solidFill>
                      <a:schemeClr val="tx2"/>
                    </a:solidFill>
                    <a:latin typeface="Montserrat" pitchFamily="2" charset="77"/>
                    <a:ea typeface="Montserrat" charset="0"/>
                    <a:cs typeface="Montserrat" charset="0"/>
                  </a:rPr>
                  <a:t>es una variable del grafo a ajustar</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Choice>
        <mc:Fallback>
          <p:sp>
            <p:nvSpPr>
              <p:cNvPr id="47" name="Rectangle 46">
                <a:extLst>
                  <a:ext uri="{FF2B5EF4-FFF2-40B4-BE49-F238E27FC236}">
                    <a16:creationId xmlns:a16="http://schemas.microsoft.com/office/drawing/2014/main" id="{037ECC95-4738-4FB7-966D-0CF291FAF652}"/>
                  </a:ext>
                </a:extLst>
              </p:cNvPr>
              <p:cNvSpPr>
                <a:spLocks noRot="1" noChangeAspect="1" noMove="1" noResize="1" noEditPoints="1" noAdjustHandles="1" noChangeArrowheads="1" noChangeShapeType="1" noTextEdit="1"/>
              </p:cNvSpPr>
              <p:nvPr/>
            </p:nvSpPr>
            <p:spPr>
              <a:xfrm>
                <a:off x="6076012" y="11295121"/>
                <a:ext cx="11442429" cy="446276"/>
              </a:xfrm>
              <a:prstGeom prst="rect">
                <a:avLst/>
              </a:prstGeom>
              <a:blipFill>
                <a:blip r:embed="rId13"/>
                <a:stretch>
                  <a:fillRect t="-10959" b="-30137"/>
                </a:stretch>
              </a:blipFill>
            </p:spPr>
            <p:txBody>
              <a:bodyPr/>
              <a:lstStyle/>
              <a:p>
                <a:r>
                  <a:rPr lang="es-ES">
                    <a:noFill/>
                  </a:rPr>
                  <a:t> </a:t>
                </a:r>
              </a:p>
            </p:txBody>
          </p:sp>
        </mc:Fallback>
      </mc:AlternateContent>
    </p:spTree>
    <p:extLst>
      <p:ext uri="{BB962C8B-B14F-4D97-AF65-F5344CB8AC3E}">
        <p14:creationId xmlns:p14="http://schemas.microsoft.com/office/powerpoint/2010/main" val="2487182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defuzzificación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EF26C93-2780-47B8-BA78-17A49D25C587}"/>
              </a:ext>
            </a:extLst>
          </p:cNvPr>
          <p:cNvSpPr/>
          <p:nvPr/>
        </p:nvSpPr>
        <p:spPr>
          <a:xfrm>
            <a:off x="5863978" y="4397476"/>
            <a:ext cx="11442429" cy="461665"/>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El grafo es una simple operación que no requiere de ajuste de variables</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1979A9-11A1-48F3-ACB8-397998A466F0}"/>
                  </a:ext>
                </a:extLst>
              </p:cNvPr>
              <p:cNvSpPr txBox="1"/>
              <p:nvPr/>
            </p:nvSpPr>
            <p:spPr>
              <a:xfrm>
                <a:off x="8469531" y="6244362"/>
                <a:ext cx="5751846" cy="1702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800" i="1" smtClean="0">
                          <a:solidFill>
                            <a:schemeClr val="tx2"/>
                          </a:solidFill>
                          <a:latin typeface="Cambria Math" panose="02040503050406030204" pitchFamily="18" charset="0"/>
                        </a:rPr>
                        <m:t>𝑜𝑢𝑡𝑝𝑢𝑡</m:t>
                      </m:r>
                      <m:r>
                        <a:rPr lang="es-ES" sz="4800" i="1" smtClean="0">
                          <a:solidFill>
                            <a:schemeClr val="tx2"/>
                          </a:solidFill>
                          <a:latin typeface="Cambria Math" panose="02040503050406030204" pitchFamily="18" charset="0"/>
                        </a:rPr>
                        <m:t>= </m:t>
                      </m:r>
                      <m:f>
                        <m:fPr>
                          <m:ctrlPr>
                            <a:rPr lang="es-ES" sz="4800" i="1">
                              <a:solidFill>
                                <a:schemeClr val="tx2"/>
                              </a:solidFill>
                              <a:latin typeface="Cambria Math" panose="02040503050406030204" pitchFamily="18" charset="0"/>
                            </a:rPr>
                          </m:ctrlPr>
                        </m:fPr>
                        <m:num>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rPr>
                                    <m:t>𝑥</m:t>
                                  </m:r>
                                </m:e>
                                <m:sub>
                                  <m:r>
                                    <a:rPr lang="es-ES" sz="4800" i="1">
                                      <a:solidFill>
                                        <a:schemeClr val="tx2"/>
                                      </a:solidFill>
                                      <a:latin typeface="Cambria Math" panose="02040503050406030204" pitchFamily="18" charset="0"/>
                                    </a:rPr>
                                    <m:t>𝑖</m:t>
                                  </m:r>
                                </m:sub>
                              </m:sSub>
                            </m:e>
                          </m:nary>
                        </m:num>
                        <m:den>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e>
                          </m:nary>
                        </m:den>
                      </m:f>
                    </m:oMath>
                  </m:oMathPara>
                </a14:m>
                <a:endParaRPr lang="es-ES" sz="4800" dirty="0">
                  <a:solidFill>
                    <a:schemeClr val="tx2"/>
                  </a:solidFill>
                  <a:latin typeface="Lato Light"/>
                </a:endParaRPr>
              </a:p>
            </p:txBody>
          </p:sp>
        </mc:Choice>
        <mc:Fallback xmlns="">
          <p:sp>
            <p:nvSpPr>
              <p:cNvPr id="27" name="TextBox 26">
                <a:extLst>
                  <a:ext uri="{FF2B5EF4-FFF2-40B4-BE49-F238E27FC236}">
                    <a16:creationId xmlns:a16="http://schemas.microsoft.com/office/drawing/2014/main" id="{5B1979A9-11A1-48F3-ACB8-397998A466F0}"/>
                  </a:ext>
                </a:extLst>
              </p:cNvPr>
              <p:cNvSpPr txBox="1">
                <a:spLocks noRot="1" noChangeAspect="1" noMove="1" noResize="1" noEditPoints="1" noAdjustHandles="1" noChangeArrowheads="1" noChangeShapeType="1" noTextEdit="1"/>
              </p:cNvSpPr>
              <p:nvPr/>
            </p:nvSpPr>
            <p:spPr>
              <a:xfrm>
                <a:off x="8469531" y="6244362"/>
                <a:ext cx="5751846" cy="1702133"/>
              </a:xfrm>
              <a:prstGeom prst="rect">
                <a:avLst/>
              </a:prstGeom>
              <a:blipFill>
                <a:blip r:embed="rId2"/>
                <a:stretch>
                  <a:fillRect/>
                </a:stretch>
              </a:blipFill>
            </p:spPr>
            <p:txBody>
              <a:bodyPr/>
              <a:lstStyle/>
              <a:p>
                <a:r>
                  <a:rPr lang="es-ES">
                    <a:noFill/>
                  </a:rPr>
                  <a:t> </a:t>
                </a:r>
              </a:p>
            </p:txBody>
          </p:sp>
        </mc:Fallback>
      </mc:AlternateContent>
      <p:sp>
        <p:nvSpPr>
          <p:cNvPr id="29" name="Rectangle 28">
            <a:extLst>
              <a:ext uri="{FF2B5EF4-FFF2-40B4-BE49-F238E27FC236}">
                <a16:creationId xmlns:a16="http://schemas.microsoft.com/office/drawing/2014/main" id="{C249CF5C-5692-4587-8CB8-8505B7054E86}"/>
              </a:ext>
            </a:extLst>
          </p:cNvPr>
          <p:cNvSpPr/>
          <p:nvPr/>
        </p:nvSpPr>
        <p:spPr>
          <a:xfrm>
            <a:off x="5863977" y="5500654"/>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Hemos optado por la función de </a:t>
            </a:r>
            <a:r>
              <a:rPr lang="es-ES" sz="2300" dirty="0" err="1">
                <a:solidFill>
                  <a:schemeClr val="tx2"/>
                </a:solidFill>
                <a:latin typeface="Montserrat" pitchFamily="2" charset="77"/>
                <a:ea typeface="Montserrat" charset="0"/>
                <a:cs typeface="Montserrat" charset="0"/>
              </a:rPr>
              <a:t>defuzzificación</a:t>
            </a:r>
            <a:r>
              <a:rPr lang="es-ES" sz="2300" dirty="0">
                <a:solidFill>
                  <a:schemeClr val="tx2"/>
                </a:solidFill>
                <a:latin typeface="Montserrat" pitchFamily="2" charset="77"/>
                <a:ea typeface="Montserrat" charset="0"/>
                <a:cs typeface="Montserrat" charset="0"/>
              </a:rPr>
              <a:t> media ponderada:</a:t>
            </a:r>
          </a:p>
        </p:txBody>
      </p:sp>
      <p:sp>
        <p:nvSpPr>
          <p:cNvPr id="31" name="Rectangle 30">
            <a:extLst>
              <a:ext uri="{FF2B5EF4-FFF2-40B4-BE49-F238E27FC236}">
                <a16:creationId xmlns:a16="http://schemas.microsoft.com/office/drawing/2014/main" id="{907BEAE5-2E9A-4807-AD68-0B7DA72F3AF3}"/>
              </a:ext>
            </a:extLst>
          </p:cNvPr>
          <p:cNvSpPr/>
          <p:nvPr/>
        </p:nvSpPr>
        <p:spPr>
          <a:xfrm>
            <a:off x="5863976" y="8228538"/>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Donde:</a:t>
            </a:r>
          </a:p>
        </p:txBody>
      </p:sp>
      <mc:AlternateContent xmlns:mc="http://schemas.openxmlformats.org/markup-compatibility/2006">
        <mc:Choice xmlns:a14="http://schemas.microsoft.com/office/drawing/2010/main" Requires="a14">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617220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1902006539"/>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𝟏</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1902006539"/>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36" t="-800" r="-300671" b="-214400"/>
                          </a:stretch>
                        </a:blip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Fallback>
      </mc:AlternateContent>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4199991900"/>
              </p:ext>
            </p:extLst>
          </p:nvPr>
        </p:nvGraphicFramePr>
        <p:xfrm>
          <a:off x="1592617" y="5471195"/>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longitudinales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entrenan diferentes modelos de perceptrones multicapa y controladores borrosos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𝐴</m:t>
                        </m:r>
                      </m:sub>
                    </m:sSub>
                  </m:oMath>
                </a14:m>
                <a:r>
                  <a:rPr lang="es-ES" sz="2101" dirty="0">
                    <a:solidFill>
                      <a:schemeClr val="tx1"/>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8"/>
                <a:stretch>
                  <a:fillRect b="-7895"/>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6" name="Picture 5" descr="A close up of a map&#10;&#10;Description generated with high confidence">
            <a:extLst>
              <a:ext uri="{FF2B5EF4-FFF2-40B4-BE49-F238E27FC236}">
                <a16:creationId xmlns:a16="http://schemas.microsoft.com/office/drawing/2014/main" id="{FC135BC0-9A1E-4A47-8760-699DF036F0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2098" y="8308430"/>
            <a:ext cx="8878539" cy="3543795"/>
          </a:xfrm>
          <a:prstGeom prst="rect">
            <a:avLst/>
          </a:prstGeom>
        </p:spPr>
      </p:pic>
      <p:sp>
        <p:nvSpPr>
          <p:cNvPr id="30" name="Rectangle 29">
            <a:extLst>
              <a:ext uri="{FF2B5EF4-FFF2-40B4-BE49-F238E27FC236}">
                <a16:creationId xmlns:a16="http://schemas.microsoft.com/office/drawing/2014/main" id="{4156C355-F53F-411C-8CF8-17FF8FD8EBFE}"/>
              </a:ext>
            </a:extLst>
          </p:cNvPr>
          <p:cNvSpPr/>
          <p:nvPr/>
        </p:nvSpPr>
        <p:spPr>
          <a:xfrm>
            <a:off x="1666299" y="12333803"/>
            <a:ext cx="15250136"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longitudinal se modeliza mejor con perceptrones multicapa</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767183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2370393012"/>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𝟏</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2370393012"/>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28" t="-571" r="-300000" b="-254857"/>
                          </a:stretch>
                        </a:blip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compara el desempeño de los modelos específicos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b="-7895"/>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739981" y="10997372"/>
            <a:ext cx="15102772"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menor error en cada prueba lo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222432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a:t>
            </a:r>
          </a:p>
          <a:p>
            <a:pPr lvl="0">
              <a:lnSpc>
                <a:spcPts val="3061"/>
              </a:lnSpc>
            </a:pPr>
            <a:r>
              <a:rPr lang="es-ES" sz="2701" b="1" dirty="0">
                <a:solidFill>
                  <a:schemeClr val="tx2"/>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424741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Modelos de comportamiento de conductor</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3" name="Diagram 2">
            <a:extLst>
              <a:ext uri="{FF2B5EF4-FFF2-40B4-BE49-F238E27FC236}">
                <a16:creationId xmlns:a16="http://schemas.microsoft.com/office/drawing/2014/main" id="{7B8EBDAF-C760-4EC0-85F3-3234F69D344C}"/>
              </a:ext>
            </a:extLst>
          </p:cNvPr>
          <p:cNvGraphicFramePr/>
          <p:nvPr>
            <p:extLst>
              <p:ext uri="{D42A27DB-BD31-4B8C-83A1-F6EECF244321}">
                <p14:modId xmlns:p14="http://schemas.microsoft.com/office/powerpoint/2010/main" val="1440539229"/>
              </p:ext>
            </p:extLst>
          </p:nvPr>
        </p:nvGraphicFramePr>
        <p:xfrm>
          <a:off x="6702287" y="6276032"/>
          <a:ext cx="4883425" cy="3146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a:extLst>
              <a:ext uri="{FF2B5EF4-FFF2-40B4-BE49-F238E27FC236}">
                <a16:creationId xmlns:a16="http://schemas.microsoft.com/office/drawing/2014/main" id="{18715EDD-2F31-492A-AEBB-919939AC665E}"/>
              </a:ext>
            </a:extLst>
          </p:cNvPr>
          <p:cNvSpPr/>
          <p:nvPr/>
        </p:nvSpPr>
        <p:spPr>
          <a:xfrm>
            <a:off x="646042" y="4900165"/>
            <a:ext cx="16995913" cy="507960"/>
          </a:xfrm>
          <a:prstGeom prst="rect">
            <a:avLst/>
          </a:prstGeom>
        </p:spPr>
        <p:txBody>
          <a:bodyPr wrap="square">
            <a:spAutoFit/>
          </a:bodyPr>
          <a:lstStyle/>
          <a:p>
            <a:pPr algn="ctr"/>
            <a:r>
              <a:rPr lang="en-US" sz="2701" dirty="0" err="1">
                <a:solidFill>
                  <a:schemeClr val="tx2"/>
                </a:solidFill>
                <a:latin typeface="Montserrat" pitchFamily="2" charset="77"/>
                <a:ea typeface="Montserrat" charset="0"/>
                <a:cs typeface="Montserrat" charset="0"/>
              </a:rPr>
              <a:t>Niveles</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abstracción</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Michon</a:t>
            </a:r>
            <a:r>
              <a:rPr lang="en-US" sz="2701" dirty="0">
                <a:solidFill>
                  <a:schemeClr val="tx2"/>
                </a:solidFill>
                <a:latin typeface="Montserrat" pitchFamily="2" charset="77"/>
                <a:ea typeface="Montserrat" charset="0"/>
                <a:cs typeface="Montserrat" charset="0"/>
              </a:rPr>
              <a:t>, 1985] </a:t>
            </a:r>
            <a:r>
              <a:rPr lang="en-US" sz="2701" dirty="0" err="1">
                <a:solidFill>
                  <a:schemeClr val="tx2"/>
                </a:solidFill>
                <a:latin typeface="Montserrat" pitchFamily="2" charset="77"/>
                <a:ea typeface="Montserrat" charset="0"/>
                <a:cs typeface="Montserrat" charset="0"/>
              </a:rPr>
              <a:t>sobre</a:t>
            </a:r>
            <a:r>
              <a:rPr lang="en-US" sz="2701" dirty="0">
                <a:solidFill>
                  <a:schemeClr val="tx2"/>
                </a:solidFill>
                <a:latin typeface="Montserrat" pitchFamily="2" charset="77"/>
                <a:ea typeface="Montserrat" charset="0"/>
                <a:cs typeface="Montserrat" charset="0"/>
              </a:rPr>
              <a:t> los </a:t>
            </a:r>
            <a:r>
              <a:rPr lang="en-US" sz="2701" dirty="0" err="1">
                <a:solidFill>
                  <a:schemeClr val="tx2"/>
                </a:solidFill>
                <a:latin typeface="Montserrat" pitchFamily="2" charset="77"/>
                <a:ea typeface="Montserrat" charset="0"/>
                <a:cs typeface="Montserrat" charset="0"/>
              </a:rPr>
              <a:t>procesos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cognitivos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durante</a:t>
            </a:r>
            <a:r>
              <a:rPr lang="en-US" sz="2701" dirty="0">
                <a:solidFill>
                  <a:schemeClr val="tx2"/>
                </a:solidFill>
                <a:latin typeface="Montserrat" pitchFamily="2" charset="77"/>
                <a:ea typeface="Montserrat" charset="0"/>
                <a:cs typeface="Montserrat" charset="0"/>
              </a:rPr>
              <a:t> la </a:t>
            </a:r>
            <a:r>
              <a:rPr lang="en-US" sz="2701" dirty="0" err="1">
                <a:solidFill>
                  <a:schemeClr val="tx2"/>
                </a:solidFill>
                <a:latin typeface="Montserrat" pitchFamily="2" charset="77"/>
                <a:ea typeface="Montserrat" charset="0"/>
                <a:cs typeface="Montserrat" charset="0"/>
              </a:rPr>
              <a:t>conducción</a:t>
            </a:r>
            <a:r>
              <a:rPr lang="en-US" sz="2701" dirty="0">
                <a:solidFill>
                  <a:schemeClr val="tx2"/>
                </a:solidFill>
                <a:latin typeface="Montserrat" pitchFamily="2" charset="77"/>
                <a:ea typeface="Montserrat" charset="0"/>
                <a:cs typeface="Montserrat" charset="0"/>
              </a:rPr>
              <a:t>.</a:t>
            </a:r>
          </a:p>
        </p:txBody>
      </p:sp>
      <p:sp>
        <p:nvSpPr>
          <p:cNvPr id="41" name="Subtitle 2">
            <a:extLst>
              <a:ext uri="{FF2B5EF4-FFF2-40B4-BE49-F238E27FC236}">
                <a16:creationId xmlns:a16="http://schemas.microsoft.com/office/drawing/2014/main" id="{244C802D-6EDD-4D69-A513-F7596BDC309D}"/>
              </a:ext>
            </a:extLst>
          </p:cNvPr>
          <p:cNvSpPr txBox="1">
            <a:spLocks/>
          </p:cNvSpPr>
          <p:nvPr/>
        </p:nvSpPr>
        <p:spPr>
          <a:xfrm>
            <a:off x="13080865" y="6520457"/>
            <a:ext cx="3777938"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Planificaciones a alto nivel.</a:t>
            </a:r>
          </a:p>
        </p:txBody>
      </p:sp>
      <p:sp>
        <p:nvSpPr>
          <p:cNvPr id="42" name="Oval 41">
            <a:extLst>
              <a:ext uri="{FF2B5EF4-FFF2-40B4-BE49-F238E27FC236}">
                <a16:creationId xmlns:a16="http://schemas.microsoft.com/office/drawing/2014/main" id="{4EAAE94A-04E3-43EE-B03B-6A33102475F6}"/>
              </a:ext>
            </a:extLst>
          </p:cNvPr>
          <p:cNvSpPr/>
          <p:nvPr/>
        </p:nvSpPr>
        <p:spPr>
          <a:xfrm>
            <a:off x="12530062" y="6661548"/>
            <a:ext cx="221075" cy="22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43" name="Subtitle 2">
            <a:extLst>
              <a:ext uri="{FF2B5EF4-FFF2-40B4-BE49-F238E27FC236}">
                <a16:creationId xmlns:a16="http://schemas.microsoft.com/office/drawing/2014/main" id="{A28B7C53-C205-456B-8859-AC6560AF7F37}"/>
              </a:ext>
            </a:extLst>
          </p:cNvPr>
          <p:cNvSpPr txBox="1">
            <a:spLocks/>
          </p:cNvSpPr>
          <p:nvPr/>
        </p:nvSpPr>
        <p:spPr>
          <a:xfrm>
            <a:off x="13084939" y="8728208"/>
            <a:ext cx="3777938"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Comportamientos prácticamente automáticos.</a:t>
            </a:r>
          </a:p>
        </p:txBody>
      </p:sp>
      <p:sp>
        <p:nvSpPr>
          <p:cNvPr id="44" name="Oval 43">
            <a:extLst>
              <a:ext uri="{FF2B5EF4-FFF2-40B4-BE49-F238E27FC236}">
                <a16:creationId xmlns:a16="http://schemas.microsoft.com/office/drawing/2014/main" id="{5A9BECBF-C46F-4F36-8DCF-9553BD5B1A3A}"/>
              </a:ext>
            </a:extLst>
          </p:cNvPr>
          <p:cNvSpPr/>
          <p:nvPr/>
        </p:nvSpPr>
        <p:spPr>
          <a:xfrm>
            <a:off x="12534136" y="8882385"/>
            <a:ext cx="221075" cy="221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45" name="Subtitle 2">
            <a:extLst>
              <a:ext uri="{FF2B5EF4-FFF2-40B4-BE49-F238E27FC236}">
                <a16:creationId xmlns:a16="http://schemas.microsoft.com/office/drawing/2014/main" id="{0CEAD301-97CC-49BF-A73E-59E1431695F3}"/>
              </a:ext>
            </a:extLst>
          </p:cNvPr>
          <p:cNvSpPr txBox="1">
            <a:spLocks/>
          </p:cNvSpPr>
          <p:nvPr/>
        </p:nvSpPr>
        <p:spPr>
          <a:xfrm>
            <a:off x="13084939" y="7578158"/>
            <a:ext cx="3777938"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Decisiones de nivel cognitivo medio.</a:t>
            </a:r>
          </a:p>
        </p:txBody>
      </p:sp>
      <p:sp>
        <p:nvSpPr>
          <p:cNvPr id="49" name="Oval 48">
            <a:extLst>
              <a:ext uri="{FF2B5EF4-FFF2-40B4-BE49-F238E27FC236}">
                <a16:creationId xmlns:a16="http://schemas.microsoft.com/office/drawing/2014/main" id="{0FDB1A07-C5E3-4C53-8202-1630DBD814CB}"/>
              </a:ext>
            </a:extLst>
          </p:cNvPr>
          <p:cNvSpPr/>
          <p:nvPr/>
        </p:nvSpPr>
        <p:spPr>
          <a:xfrm>
            <a:off x="12530061" y="7764392"/>
            <a:ext cx="221075" cy="221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50" name="Subtitle 2">
            <a:extLst>
              <a:ext uri="{FF2B5EF4-FFF2-40B4-BE49-F238E27FC236}">
                <a16:creationId xmlns:a16="http://schemas.microsoft.com/office/drawing/2014/main" id="{FEEA2359-A6AA-40B7-B797-95F578FFB5C3}"/>
              </a:ext>
            </a:extLst>
          </p:cNvPr>
          <p:cNvSpPr txBox="1">
            <a:spLocks/>
          </p:cNvSpPr>
          <p:nvPr/>
        </p:nvSpPr>
        <p:spPr>
          <a:xfrm>
            <a:off x="1592616" y="6661548"/>
            <a:ext cx="4161247" cy="251715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tx1"/>
                </a:solidFill>
                <a:latin typeface="Montserrat Light" charset="0"/>
                <a:ea typeface="Montserrat Light" charset="0"/>
                <a:cs typeface="Montserrat Light" charset="0"/>
              </a:rPr>
              <a:t>La diferenciación no tiene una separación exacta, y depende de multitud de factores como la experiencia del conductor o el entorno en el que se encuentra.</a:t>
            </a:r>
          </a:p>
        </p:txBody>
      </p:sp>
      <p:sp>
        <p:nvSpPr>
          <p:cNvPr id="51" name="Rectangle 50">
            <a:extLst>
              <a:ext uri="{FF2B5EF4-FFF2-40B4-BE49-F238E27FC236}">
                <a16:creationId xmlns:a16="http://schemas.microsoft.com/office/drawing/2014/main" id="{D1D837AA-F643-4F5E-B168-DF361F2454A5}"/>
              </a:ext>
            </a:extLst>
          </p:cNvPr>
          <p:cNvSpPr/>
          <p:nvPr/>
        </p:nvSpPr>
        <p:spPr>
          <a:xfrm>
            <a:off x="646042" y="10954074"/>
            <a:ext cx="16995913" cy="507960"/>
          </a:xfrm>
          <a:prstGeom prst="rect">
            <a:avLst/>
          </a:prstGeom>
        </p:spPr>
        <p:txBody>
          <a:bodyPr wrap="square">
            <a:spAutoFit/>
          </a:bodyPr>
          <a:lstStyle/>
          <a:p>
            <a:pPr algn="ctr"/>
            <a:r>
              <a:rPr lang="en-US" sz="2701" dirty="0">
                <a:solidFill>
                  <a:schemeClr val="accent6"/>
                </a:solidFill>
                <a:latin typeface="Montserrat Bold" panose="00000800000000000000" pitchFamily="2" charset="0"/>
                <a:ea typeface="Montserrat" charset="0"/>
                <a:cs typeface="Montserrat" charset="0"/>
              </a:rPr>
              <a:t>Los </a:t>
            </a:r>
            <a:r>
              <a:rPr lang="en-US" sz="2701" dirty="0" err="1">
                <a:solidFill>
                  <a:schemeClr val="accent6"/>
                </a:solidFill>
                <a:latin typeface="Montserrat Bold" panose="00000800000000000000" pitchFamily="2" charset="0"/>
                <a:ea typeface="Montserrat" charset="0"/>
                <a:cs typeface="Montserrat" charset="0"/>
              </a:rPr>
              <a:t>modelos</a:t>
            </a:r>
            <a:r>
              <a:rPr lang="en-US" sz="2701" dirty="0">
                <a:solidFill>
                  <a:schemeClr val="accent6"/>
                </a:solidFill>
                <a:latin typeface="Montserrat Bold" panose="00000800000000000000" pitchFamily="2" charset="0"/>
                <a:ea typeface="Montserrat" charset="0"/>
                <a:cs typeface="Montserrat" charset="0"/>
              </a:rPr>
              <a:t> de </a:t>
            </a:r>
            <a:r>
              <a:rPr lang="en-US" sz="2701" dirty="0" err="1">
                <a:solidFill>
                  <a:schemeClr val="accent6"/>
                </a:solidFill>
                <a:latin typeface="Montserrat Bold" panose="00000800000000000000" pitchFamily="2" charset="0"/>
                <a:ea typeface="Montserrat" charset="0"/>
                <a:cs typeface="Montserrat" charset="0"/>
              </a:rPr>
              <a:t>comportamiento</a:t>
            </a:r>
            <a:r>
              <a:rPr lang="en-US" sz="2701" dirty="0">
                <a:solidFill>
                  <a:schemeClr val="accent6"/>
                </a:solidFill>
                <a:latin typeface="Montserrat Bold" panose="00000800000000000000" pitchFamily="2" charset="0"/>
                <a:ea typeface="Montserrat" charset="0"/>
                <a:cs typeface="Montserrat" charset="0"/>
              </a:rPr>
              <a:t> que </a:t>
            </a:r>
            <a:r>
              <a:rPr lang="en-US" sz="2701" dirty="0" err="1">
                <a:solidFill>
                  <a:schemeClr val="accent6"/>
                </a:solidFill>
                <a:latin typeface="Montserrat Bold" panose="00000800000000000000" pitchFamily="2" charset="0"/>
                <a:ea typeface="Montserrat" charset="0"/>
                <a:cs typeface="Montserrat" charset="0"/>
              </a:rPr>
              <a:t>consideraremos</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trabajan</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en</a:t>
            </a:r>
            <a:r>
              <a:rPr lang="en-US" sz="2701" dirty="0">
                <a:solidFill>
                  <a:schemeClr val="accent6"/>
                </a:solidFill>
                <a:latin typeface="Montserrat Bold" panose="00000800000000000000" pitchFamily="2" charset="0"/>
                <a:ea typeface="Montserrat" charset="0"/>
                <a:cs typeface="Montserrat" charset="0"/>
              </a:rPr>
              <a:t> el </a:t>
            </a:r>
            <a:r>
              <a:rPr lang="en-US" sz="2701" dirty="0" err="1">
                <a:solidFill>
                  <a:schemeClr val="accent6"/>
                </a:solidFill>
                <a:latin typeface="Montserrat Bold" panose="00000800000000000000" pitchFamily="2" charset="0"/>
                <a:ea typeface="Montserrat" charset="0"/>
                <a:cs typeface="Montserrat" charset="0"/>
              </a:rPr>
              <a:t>nivel</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táctico</a:t>
            </a:r>
            <a:r>
              <a:rPr lang="en-US" sz="2701" dirty="0">
                <a:solidFill>
                  <a:schemeClr val="accent6"/>
                </a:solidFill>
                <a:latin typeface="Montserrat Bold" panose="00000800000000000000" pitchFamily="2" charset="0"/>
                <a:ea typeface="Montserrat" charset="0"/>
                <a:cs typeface="Montserrat" charset="0"/>
              </a:rPr>
              <a:t>.</a:t>
            </a:r>
          </a:p>
        </p:txBody>
      </p:sp>
    </p:spTree>
    <p:extLst>
      <p:ext uri="{BB962C8B-B14F-4D97-AF65-F5344CB8AC3E}">
        <p14:creationId xmlns:p14="http://schemas.microsoft.com/office/powerpoint/2010/main" val="1644003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66423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Retos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La naturaleza de las variables capturadas implica una serie de retos a superar antes de entrenar los modelos de comportamiento longitudinal.</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1572944" y="6251384"/>
            <a:ext cx="7900239"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Información de entorno de tamaño variable</a:t>
            </a:r>
          </a:p>
        </p:txBody>
      </p:sp>
      <p:sp>
        <p:nvSpPr>
          <p:cNvPr id="9" name="Rectangle 8">
            <a:extLst>
              <a:ext uri="{FF2B5EF4-FFF2-40B4-BE49-F238E27FC236}">
                <a16:creationId xmlns:a16="http://schemas.microsoft.com/office/drawing/2014/main" id="{59F20CF9-59CD-6044-AC06-24BB06C74BBA}"/>
              </a:ext>
            </a:extLst>
          </p:cNvPr>
          <p:cNvSpPr/>
          <p:nvPr/>
        </p:nvSpPr>
        <p:spPr>
          <a:xfrm>
            <a:off x="1572946" y="6937558"/>
            <a:ext cx="7479084" cy="1252138"/>
          </a:xfrm>
          <a:prstGeom prst="rect">
            <a:avLst/>
          </a:prstGeom>
        </p:spPr>
        <p:txBody>
          <a:bodyPr wrap="square">
            <a:spAutoFit/>
          </a:bodyPr>
          <a:lstStyle/>
          <a:p>
            <a:pPr algn="just">
              <a:lnSpc>
                <a:spcPts val="3061"/>
              </a:lnSpc>
            </a:pPr>
            <a:r>
              <a:rPr lang="es-ES" sz="2101" dirty="0">
                <a:latin typeface="Montserrat Light" charset="0"/>
                <a:ea typeface="Montserrat Light" charset="0"/>
                <a:cs typeface="Montserrat Light" charset="0"/>
              </a:rPr>
              <a:t>Los perceptrones multicapa y las redes de convolución requieren un número fijo de entradas. El tamaño del entorno ofrecido por el </a:t>
            </a:r>
            <a:r>
              <a:rPr lang="es-ES" sz="2101" dirty="0" err="1">
                <a:latin typeface="Montserrat Light" charset="0"/>
                <a:ea typeface="Montserrat Light" charset="0"/>
                <a:cs typeface="Montserrat Light" charset="0"/>
              </a:rPr>
              <a:t>LiDAR</a:t>
            </a:r>
            <a:r>
              <a:rPr lang="es-ES" sz="2101" dirty="0">
                <a:latin typeface="Montserrat Light" charset="0"/>
                <a:ea typeface="Montserrat Light" charset="0"/>
                <a:cs typeface="Montserrat Light" charset="0"/>
              </a:rPr>
              <a:t>, sin embargo, fluctúa.</a:t>
            </a:r>
          </a:p>
        </p:txBody>
      </p:sp>
      <p:sp>
        <p:nvSpPr>
          <p:cNvPr id="10" name="Rectangle 9">
            <a:extLst>
              <a:ext uri="{FF2B5EF4-FFF2-40B4-BE49-F238E27FC236}">
                <a16:creationId xmlns:a16="http://schemas.microsoft.com/office/drawing/2014/main" id="{CA6AC317-4F6B-F846-AA2D-8A3BC07FFCCB}"/>
              </a:ext>
            </a:extLst>
          </p:cNvPr>
          <p:cNvSpPr/>
          <p:nvPr/>
        </p:nvSpPr>
        <p:spPr>
          <a:xfrm>
            <a:off x="1572945" y="9400661"/>
            <a:ext cx="747908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Tamaño de los conjuntos de datos</a:t>
            </a:r>
          </a:p>
        </p:txBody>
      </p:sp>
      <p:sp>
        <p:nvSpPr>
          <p:cNvPr id="11" name="Rectangle 10">
            <a:extLst>
              <a:ext uri="{FF2B5EF4-FFF2-40B4-BE49-F238E27FC236}">
                <a16:creationId xmlns:a16="http://schemas.microsoft.com/office/drawing/2014/main" id="{4574C72B-2D06-9E44-B4B4-9D036C97A513}"/>
              </a:ext>
            </a:extLst>
          </p:cNvPr>
          <p:cNvSpPr/>
          <p:nvPr/>
        </p:nvSpPr>
        <p:spPr>
          <a:xfrm>
            <a:off x="1572946" y="10086835"/>
            <a:ext cx="7479084" cy="1252138"/>
          </a:xfrm>
          <a:prstGeom prst="rect">
            <a:avLst/>
          </a:prstGeom>
        </p:spPr>
        <p:txBody>
          <a:bodyPr wrap="square">
            <a:spAutoFit/>
          </a:bodyPr>
          <a:lstStyle/>
          <a:p>
            <a:pPr algn="just">
              <a:lnSpc>
                <a:spcPts val="3061"/>
              </a:lnSpc>
            </a:pPr>
            <a:r>
              <a:rPr lang="es-ES" sz="2101" dirty="0">
                <a:latin typeface="Montserrat Light" charset="0"/>
                <a:ea typeface="Montserrat Light" charset="0"/>
                <a:cs typeface="Montserrat Light" charset="0"/>
              </a:rPr>
              <a:t>El número de variables de entrada es extremadamente grande, por lo que son necesarios conjuntos de datos también suficientemente grandes.</a:t>
            </a:r>
          </a:p>
        </p:txBody>
      </p:sp>
      <p:sp>
        <p:nvSpPr>
          <p:cNvPr id="12" name="Rectangle 11">
            <a:extLst>
              <a:ext uri="{FF2B5EF4-FFF2-40B4-BE49-F238E27FC236}">
                <a16:creationId xmlns:a16="http://schemas.microsoft.com/office/drawing/2014/main" id="{A10E373F-6D87-EA41-8F95-ADD6C44673C0}"/>
              </a:ext>
            </a:extLst>
          </p:cNvPr>
          <p:cNvSpPr/>
          <p:nvPr/>
        </p:nvSpPr>
        <p:spPr>
          <a:xfrm>
            <a:off x="10024709" y="6251384"/>
            <a:ext cx="747908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Datos de tipo no imagen</a:t>
            </a:r>
          </a:p>
        </p:txBody>
      </p:sp>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8469EE75-54D3-5E44-9C6F-D845528D5C0A}"/>
                  </a:ext>
                </a:extLst>
              </p:cNvPr>
              <p:cNvSpPr/>
              <p:nvPr/>
            </p:nvSpPr>
            <p:spPr>
              <a:xfrm>
                <a:off x="10024709" y="6937558"/>
                <a:ext cx="7479084" cy="1252138"/>
              </a:xfrm>
              <a:prstGeom prst="rect">
                <a:avLst/>
              </a:prstGeom>
            </p:spPr>
            <p:txBody>
              <a:bodyPr wrap="square">
                <a:spAutoFit/>
              </a:bodyPr>
              <a:lstStyle/>
              <a:p>
                <a:pPr algn="just">
                  <a:lnSpc>
                    <a:spcPts val="3061"/>
                  </a:lnSpc>
                </a:pPr>
                <a:r>
                  <a:rPr lang="es-ES" sz="2101" dirty="0">
                    <a:latin typeface="Montserrat Light" charset="0"/>
                    <a:ea typeface="Montserrat Light" charset="0"/>
                    <a:cs typeface="Montserrat Light" charset="0"/>
                  </a:rPr>
                  <a:t>Las redes de convolución están diseñadas para funcionar con matrices </a:t>
                </a:r>
                <a14:m>
                  <m:oMath xmlns:m="http://schemas.openxmlformats.org/officeDocument/2006/math">
                    <m:r>
                      <a:rPr lang="es-ES" sz="2101" i="1" dirty="0" smtClean="0">
                        <a:latin typeface="Cambria Math" panose="02040503050406030204" pitchFamily="18" charset="0"/>
                        <a:ea typeface="Montserrat Light" charset="0"/>
                        <a:cs typeface="Montserrat Light" charset="0"/>
                      </a:rPr>
                      <m:t>𝑛</m:t>
                    </m:r>
                  </m:oMath>
                </a14:m>
                <a:r>
                  <a:rPr lang="es-ES" sz="2101" dirty="0">
                    <a:latin typeface="Montserrat Light" charset="0"/>
                    <a:ea typeface="Montserrat Light" charset="0"/>
                    <a:cs typeface="Montserrat Light" charset="0"/>
                  </a:rPr>
                  <a:t>-dimensionales. Nuestros </a:t>
                </a:r>
                <a:r>
                  <a:rPr lang="es-ES" sz="2101">
                    <a:latin typeface="Montserrat Light" charset="0"/>
                    <a:ea typeface="Montserrat Light" charset="0"/>
                    <a:cs typeface="Montserrat Light" charset="0"/>
                  </a:rPr>
                  <a:t>conjuntos incluyen </a:t>
                </a:r>
                <a:r>
                  <a:rPr lang="es-ES" sz="2101" dirty="0">
                    <a:latin typeface="Montserrat Light" charset="0"/>
                    <a:ea typeface="Montserrat Light" charset="0"/>
                    <a:cs typeface="Montserrat Light" charset="0"/>
                  </a:rPr>
                  <a:t>además otros tipos de variables.</a:t>
                </a:r>
              </a:p>
            </p:txBody>
          </p:sp>
        </mc:Choice>
        <mc:Fallback>
          <p:sp>
            <p:nvSpPr>
              <p:cNvPr id="13" name="Rectangle 12">
                <a:extLst>
                  <a:ext uri="{FF2B5EF4-FFF2-40B4-BE49-F238E27FC236}">
                    <a16:creationId xmlns:a16="http://schemas.microsoft.com/office/drawing/2014/main" id="{8469EE75-54D3-5E44-9C6F-D845528D5C0A}"/>
                  </a:ext>
                </a:extLst>
              </p:cNvPr>
              <p:cNvSpPr>
                <a:spLocks noRot="1" noChangeAspect="1" noMove="1" noResize="1" noEditPoints="1" noAdjustHandles="1" noChangeArrowheads="1" noChangeShapeType="1" noTextEdit="1"/>
              </p:cNvSpPr>
              <p:nvPr/>
            </p:nvSpPr>
            <p:spPr>
              <a:xfrm>
                <a:off x="10024709" y="6937558"/>
                <a:ext cx="7479084" cy="1252138"/>
              </a:xfrm>
              <a:prstGeom prst="rect">
                <a:avLst/>
              </a:prstGeom>
              <a:blipFill>
                <a:blip r:embed="rId2"/>
                <a:stretch>
                  <a:fillRect l="-978" r="-978" b="-9268"/>
                </a:stretch>
              </a:blipFill>
            </p:spPr>
            <p:txBody>
              <a:bodyPr/>
              <a:lstStyle/>
              <a:p>
                <a:r>
                  <a:rPr lang="es-ES">
                    <a:noFill/>
                  </a:rPr>
                  <a:t> </a:t>
                </a:r>
              </a:p>
            </p:txBody>
          </p:sp>
        </mc:Fallback>
      </mc:AlternateContent>
      <p:sp>
        <p:nvSpPr>
          <p:cNvPr id="14" name="Rectangle 13">
            <a:extLst>
              <a:ext uri="{FF2B5EF4-FFF2-40B4-BE49-F238E27FC236}">
                <a16:creationId xmlns:a16="http://schemas.microsoft.com/office/drawing/2014/main" id="{E45CC2A5-91FF-A946-A1AB-456239FE8448}"/>
              </a:ext>
            </a:extLst>
          </p:cNvPr>
          <p:cNvSpPr/>
          <p:nvPr/>
        </p:nvSpPr>
        <p:spPr>
          <a:xfrm>
            <a:off x="10024709" y="9400661"/>
            <a:ext cx="747908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Percepción temporal</a:t>
            </a:r>
          </a:p>
        </p:txBody>
      </p:sp>
      <p:sp>
        <p:nvSpPr>
          <p:cNvPr id="15" name="Rectangle 14">
            <a:extLst>
              <a:ext uri="{FF2B5EF4-FFF2-40B4-BE49-F238E27FC236}">
                <a16:creationId xmlns:a16="http://schemas.microsoft.com/office/drawing/2014/main" id="{09117DF1-1417-694E-B9BB-B006E193C6E1}"/>
              </a:ext>
            </a:extLst>
          </p:cNvPr>
          <p:cNvSpPr/>
          <p:nvPr/>
        </p:nvSpPr>
        <p:spPr>
          <a:xfrm>
            <a:off x="10024709" y="10086835"/>
            <a:ext cx="7479084" cy="1252138"/>
          </a:xfrm>
          <a:prstGeom prst="rect">
            <a:avLst/>
          </a:prstGeom>
        </p:spPr>
        <p:txBody>
          <a:bodyPr wrap="square">
            <a:spAutoFit/>
          </a:bodyPr>
          <a:lstStyle/>
          <a:p>
            <a:pPr algn="just">
              <a:lnSpc>
                <a:spcPts val="3061"/>
              </a:lnSpc>
            </a:pPr>
            <a:r>
              <a:rPr lang="es-ES" sz="2101" dirty="0">
                <a:latin typeface="Montserrat Light" charset="0"/>
                <a:ea typeface="Montserrat Light" charset="0"/>
                <a:cs typeface="Montserrat Light" charset="0"/>
              </a:rPr>
              <a:t>Los cambios de carril no se deciden de manera inmediata, sino que requieren un tiempo de decisión que es necesario modelar.</a:t>
            </a:r>
          </a:p>
        </p:txBody>
      </p:sp>
      <p:sp>
        <p:nvSpPr>
          <p:cNvPr id="16" name="Shape 2534">
            <a:extLst>
              <a:ext uri="{FF2B5EF4-FFF2-40B4-BE49-F238E27FC236}">
                <a16:creationId xmlns:a16="http://schemas.microsoft.com/office/drawing/2014/main" id="{740289E1-DA7F-9548-B2F0-569733C94330}"/>
              </a:ext>
            </a:extLst>
          </p:cNvPr>
          <p:cNvSpPr/>
          <p:nvPr/>
        </p:nvSpPr>
        <p:spPr>
          <a:xfrm>
            <a:off x="1668262" y="8603894"/>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1630162" y="5454639"/>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9" name="Shape 2613">
            <a:extLst>
              <a:ext uri="{FF2B5EF4-FFF2-40B4-BE49-F238E27FC236}">
                <a16:creationId xmlns:a16="http://schemas.microsoft.com/office/drawing/2014/main" id="{7FD4448F-C2C6-5346-94A2-EA0F43A87A3D}"/>
              </a:ext>
            </a:extLst>
          </p:cNvPr>
          <p:cNvSpPr/>
          <p:nvPr/>
        </p:nvSpPr>
        <p:spPr>
          <a:xfrm>
            <a:off x="10094176" y="5551636"/>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21" name="Shape 2623">
            <a:extLst>
              <a:ext uri="{FF2B5EF4-FFF2-40B4-BE49-F238E27FC236}">
                <a16:creationId xmlns:a16="http://schemas.microsoft.com/office/drawing/2014/main" id="{8E0B6DDF-0AED-624D-9F1B-4563FE2FC460}"/>
              </a:ext>
            </a:extLst>
          </p:cNvPr>
          <p:cNvSpPr/>
          <p:nvPr/>
        </p:nvSpPr>
        <p:spPr>
          <a:xfrm>
            <a:off x="10076808" y="8603902"/>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632937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4" name="Group 23">
            <a:extLst>
              <a:ext uri="{FF2B5EF4-FFF2-40B4-BE49-F238E27FC236}">
                <a16:creationId xmlns:a16="http://schemas.microsoft.com/office/drawing/2014/main" id="{BBE61D5A-04B8-4995-8B4D-2AD2C390D2F0}"/>
              </a:ext>
            </a:extLst>
          </p:cNvPr>
          <p:cNvGrpSpPr/>
          <p:nvPr/>
        </p:nvGrpSpPr>
        <p:grpSpPr>
          <a:xfrm>
            <a:off x="1145217" y="9142739"/>
            <a:ext cx="16256483" cy="4041169"/>
            <a:chOff x="1145217" y="8320173"/>
            <a:chExt cx="16256483" cy="4041169"/>
          </a:xfrm>
        </p:grpSpPr>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8112" y="8320173"/>
              <a:ext cx="15291776" cy="3403654"/>
            </a:xfrm>
            <a:prstGeom prst="rect">
              <a:avLst/>
            </a:prstGeom>
          </p:spPr>
        </p:pic>
        <p:sp>
          <p:nvSpPr>
            <p:cNvPr id="8" name="TextBox 7">
              <a:extLst>
                <a:ext uri="{FF2B5EF4-FFF2-40B4-BE49-F238E27FC236}">
                  <a16:creationId xmlns:a16="http://schemas.microsoft.com/office/drawing/2014/main" id="{0E086C69-C922-46CB-8AC0-94718E3AD627}"/>
                </a:ext>
              </a:extLst>
            </p:cNvPr>
            <p:cNvSpPr txBox="1"/>
            <p:nvPr/>
          </p:nvSpPr>
          <p:spPr>
            <a:xfrm>
              <a:off x="8870143" y="11794264"/>
              <a:ext cx="572593"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0</a:t>
              </a:r>
              <a:r>
                <a:rPr lang="es-ES" sz="2800" baseline="30000" dirty="0">
                  <a:solidFill>
                    <a:schemeClr val="accent3"/>
                  </a:solidFill>
                  <a:latin typeface="Montserrat" panose="00000500000000000000" pitchFamily="2" charset="0"/>
                </a:rPr>
                <a:t>o</a:t>
              </a:r>
            </a:p>
          </p:txBody>
        </p:sp>
        <p:sp>
          <p:nvSpPr>
            <p:cNvPr id="9" name="TextBox 8">
              <a:extLst>
                <a:ext uri="{FF2B5EF4-FFF2-40B4-BE49-F238E27FC236}">
                  <a16:creationId xmlns:a16="http://schemas.microsoft.com/office/drawing/2014/main" id="{4A116309-E94F-400F-B2D9-8871AC465210}"/>
                </a:ext>
              </a:extLst>
            </p:cNvPr>
            <p:cNvSpPr txBox="1"/>
            <p:nvPr/>
          </p:nvSpPr>
          <p:spPr>
            <a:xfrm>
              <a:off x="16470035" y="11833747"/>
              <a:ext cx="931665"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180</a:t>
              </a:r>
              <a:r>
                <a:rPr lang="es-ES" sz="2800" baseline="30000" dirty="0">
                  <a:solidFill>
                    <a:schemeClr val="accent3"/>
                  </a:solidFill>
                  <a:latin typeface="Montserrat" panose="00000500000000000000" pitchFamily="2" charset="0"/>
                </a:rPr>
                <a:t>o</a:t>
              </a:r>
              <a:endParaRPr lang="es-ES" sz="2800" dirty="0">
                <a:solidFill>
                  <a:schemeClr val="accent3"/>
                </a:solidFill>
                <a:latin typeface="Montserrat" panose="00000500000000000000" pitchFamily="2" charset="0"/>
              </a:endParaRPr>
            </a:p>
          </p:txBody>
        </p:sp>
        <p:cxnSp>
          <p:nvCxnSpPr>
            <p:cNvPr id="10" name="Straight Connector 9">
              <a:extLst>
                <a:ext uri="{FF2B5EF4-FFF2-40B4-BE49-F238E27FC236}">
                  <a16:creationId xmlns:a16="http://schemas.microsoft.com/office/drawing/2014/main" id="{BFAC084B-57D8-4071-8797-854BFD15675F}"/>
                </a:ext>
              </a:extLst>
            </p:cNvPr>
            <p:cNvCxnSpPr>
              <a:cxnSpLocks/>
            </p:cNvCxnSpPr>
            <p:nvPr/>
          </p:nvCxnSpPr>
          <p:spPr>
            <a:xfrm>
              <a:off x="16789888"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7739B8F9-DE2A-498F-85E2-7F13D88B8E29}"/>
                </a:ext>
              </a:extLst>
            </p:cNvPr>
            <p:cNvCxnSpPr>
              <a:cxnSpLocks/>
              <a:endCxn id="4" idx="2"/>
            </p:cNvCxnSpPr>
            <p:nvPr/>
          </p:nvCxnSpPr>
          <p:spPr>
            <a:xfrm>
              <a:off x="9144000"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CB5CB2E6-161B-458E-8042-25AE35D4779C}"/>
                </a:ext>
              </a:extLst>
            </p:cNvPr>
            <p:cNvSpPr txBox="1"/>
            <p:nvPr/>
          </p:nvSpPr>
          <p:spPr>
            <a:xfrm>
              <a:off x="1145217" y="11833747"/>
              <a:ext cx="894797"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179</a:t>
              </a:r>
              <a:r>
                <a:rPr lang="es-ES" sz="2800" baseline="30000" dirty="0">
                  <a:solidFill>
                    <a:schemeClr val="accent3"/>
                  </a:solidFill>
                  <a:latin typeface="Montserrat" panose="00000500000000000000" pitchFamily="2" charset="0"/>
                </a:rPr>
                <a:t>o</a:t>
              </a:r>
            </a:p>
          </p:txBody>
        </p:sp>
        <p:sp>
          <p:nvSpPr>
            <p:cNvPr id="13" name="TextBox 12">
              <a:extLst>
                <a:ext uri="{FF2B5EF4-FFF2-40B4-BE49-F238E27FC236}">
                  <a16:creationId xmlns:a16="http://schemas.microsoft.com/office/drawing/2014/main" id="{F14C614B-107C-4254-B652-5C43BC6BCF5E}"/>
                </a:ext>
              </a:extLst>
            </p:cNvPr>
            <p:cNvSpPr txBox="1"/>
            <p:nvPr/>
          </p:nvSpPr>
          <p:spPr>
            <a:xfrm>
              <a:off x="5059778" y="11833747"/>
              <a:ext cx="79060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90</a:t>
              </a:r>
              <a:r>
                <a:rPr lang="es-ES" sz="2800" baseline="30000" dirty="0">
                  <a:solidFill>
                    <a:schemeClr val="accent3"/>
                  </a:solidFill>
                  <a:latin typeface="Montserrat" panose="00000500000000000000" pitchFamily="2" charset="0"/>
                </a:rPr>
                <a:t>o</a:t>
              </a:r>
            </a:p>
          </p:txBody>
        </p:sp>
        <p:cxnSp>
          <p:nvCxnSpPr>
            <p:cNvPr id="14" name="Straight Connector 13">
              <a:extLst>
                <a:ext uri="{FF2B5EF4-FFF2-40B4-BE49-F238E27FC236}">
                  <a16:creationId xmlns:a16="http://schemas.microsoft.com/office/drawing/2014/main" id="{1EF347EB-D7B2-4E71-8B70-8AD2B4294827}"/>
                </a:ext>
              </a:extLst>
            </p:cNvPr>
            <p:cNvCxnSpPr>
              <a:cxnSpLocks/>
            </p:cNvCxnSpPr>
            <p:nvPr/>
          </p:nvCxnSpPr>
          <p:spPr>
            <a:xfrm>
              <a:off x="5321056"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4D482F22-737F-402E-A1AD-EE47B118DA11}"/>
                </a:ext>
              </a:extLst>
            </p:cNvPr>
            <p:cNvCxnSpPr>
              <a:cxnSpLocks/>
            </p:cNvCxnSpPr>
            <p:nvPr/>
          </p:nvCxnSpPr>
          <p:spPr>
            <a:xfrm>
              <a:off x="1498112"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CA6E3EA4-D24C-4F3B-B8AC-A3C9DD996A10}"/>
                </a:ext>
              </a:extLst>
            </p:cNvPr>
            <p:cNvSpPr txBox="1"/>
            <p:nvPr/>
          </p:nvSpPr>
          <p:spPr>
            <a:xfrm>
              <a:off x="12462500" y="11838122"/>
              <a:ext cx="98777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270</a:t>
              </a:r>
              <a:r>
                <a:rPr lang="es-ES" sz="2800" baseline="30000" dirty="0">
                  <a:solidFill>
                    <a:schemeClr val="accent3"/>
                  </a:solidFill>
                  <a:latin typeface="Montserrat" panose="00000500000000000000" pitchFamily="2" charset="0"/>
                </a:rPr>
                <a:t>o</a:t>
              </a:r>
            </a:p>
          </p:txBody>
        </p:sp>
        <p:cxnSp>
          <p:nvCxnSpPr>
            <p:cNvPr id="18" name="Straight Connector 17">
              <a:extLst>
                <a:ext uri="{FF2B5EF4-FFF2-40B4-BE49-F238E27FC236}">
                  <a16:creationId xmlns:a16="http://schemas.microsoft.com/office/drawing/2014/main" id="{14438193-94C4-4330-A6C6-D4FE185C7079}"/>
                </a:ext>
              </a:extLst>
            </p:cNvPr>
            <p:cNvCxnSpPr>
              <a:cxnSpLocks/>
            </p:cNvCxnSpPr>
            <p:nvPr/>
          </p:nvCxnSpPr>
          <p:spPr>
            <a:xfrm flipH="1">
              <a:off x="12956385" y="8320173"/>
              <a:ext cx="10559" cy="3403654"/>
            </a:xfrm>
            <a:prstGeom prst="line">
              <a:avLst/>
            </a:prstGeom>
            <a:ln w="38100"/>
          </p:spPr>
          <p:style>
            <a:lnRef idx="3">
              <a:schemeClr val="accent6"/>
            </a:lnRef>
            <a:fillRef idx="0">
              <a:schemeClr val="accent6"/>
            </a:fillRef>
            <a:effectRef idx="2">
              <a:schemeClr val="accent6"/>
            </a:effectRef>
            <a:fontRef idx="minor">
              <a:schemeClr val="tx1"/>
            </a:fontRef>
          </p:style>
        </p:cxnSp>
      </p:grpSp>
      <p:grpSp>
        <p:nvGrpSpPr>
          <p:cNvPr id="55" name="Group 54">
            <a:extLst>
              <a:ext uri="{FF2B5EF4-FFF2-40B4-BE49-F238E27FC236}">
                <a16:creationId xmlns:a16="http://schemas.microsoft.com/office/drawing/2014/main" id="{1E408522-3EA2-4BA6-8BBB-29D13B30B4E3}"/>
              </a:ext>
            </a:extLst>
          </p:cNvPr>
          <p:cNvGrpSpPr/>
          <p:nvPr/>
        </p:nvGrpSpPr>
        <p:grpSpPr>
          <a:xfrm>
            <a:off x="5017425" y="4568875"/>
            <a:ext cx="8253150" cy="3167373"/>
            <a:chOff x="5309535" y="4695875"/>
            <a:chExt cx="8253150" cy="3167373"/>
          </a:xfrm>
        </p:grpSpPr>
        <p:sp>
          <p:nvSpPr>
            <p:cNvPr id="29" name="Oval 28">
              <a:extLst>
                <a:ext uri="{FF2B5EF4-FFF2-40B4-BE49-F238E27FC236}">
                  <a16:creationId xmlns:a16="http://schemas.microsoft.com/office/drawing/2014/main" id="{18615868-0C7E-440D-884C-8862A3730000}"/>
                </a:ext>
              </a:extLst>
            </p:cNvPr>
            <p:cNvSpPr/>
            <p:nvPr/>
          </p:nvSpPr>
          <p:spPr>
            <a:xfrm>
              <a:off x="5989042" y="7154135"/>
              <a:ext cx="6880883" cy="6720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26" name="Picture 25" descr="A car parked in a parking lot&#10;&#10;Description generated with very high confidence">
              <a:extLst>
                <a:ext uri="{FF2B5EF4-FFF2-40B4-BE49-F238E27FC236}">
                  <a16:creationId xmlns:a16="http://schemas.microsoft.com/office/drawing/2014/main" id="{E43EE1DE-D735-4B3E-A42D-506D3B9C9C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2652" y="5313490"/>
              <a:ext cx="3840168" cy="2549758"/>
            </a:xfrm>
            <a:prstGeom prst="rect">
              <a:avLst/>
            </a:prstGeom>
          </p:spPr>
        </p:pic>
        <p:sp>
          <p:nvSpPr>
            <p:cNvPr id="31" name="Arc 30">
              <a:extLst>
                <a:ext uri="{FF2B5EF4-FFF2-40B4-BE49-F238E27FC236}">
                  <a16:creationId xmlns:a16="http://schemas.microsoft.com/office/drawing/2014/main" id="{6095519C-A196-4167-B9AE-6A482D89D37B}"/>
                </a:ext>
              </a:extLst>
            </p:cNvPr>
            <p:cNvSpPr/>
            <p:nvPr/>
          </p:nvSpPr>
          <p:spPr>
            <a:xfrm rot="10800000">
              <a:off x="5309535" y="4876956"/>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rc 33">
              <a:extLst>
                <a:ext uri="{FF2B5EF4-FFF2-40B4-BE49-F238E27FC236}">
                  <a16:creationId xmlns:a16="http://schemas.microsoft.com/office/drawing/2014/main" id="{07F6844A-5C5D-45AE-84E3-324DD7DD3295}"/>
                </a:ext>
              </a:extLst>
            </p:cNvPr>
            <p:cNvSpPr/>
            <p:nvPr/>
          </p:nvSpPr>
          <p:spPr>
            <a:xfrm>
              <a:off x="11249620" y="4875532"/>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Arc 34">
              <a:extLst>
                <a:ext uri="{FF2B5EF4-FFF2-40B4-BE49-F238E27FC236}">
                  <a16:creationId xmlns:a16="http://schemas.microsoft.com/office/drawing/2014/main" id="{5144FE0B-10AB-48B0-98EE-3E9FDDD275A0}"/>
                </a:ext>
              </a:extLst>
            </p:cNvPr>
            <p:cNvSpPr/>
            <p:nvPr/>
          </p:nvSpPr>
          <p:spPr>
            <a:xfrm rot="10800000">
              <a:off x="6344654" y="5106950"/>
              <a:ext cx="1387453" cy="2732461"/>
            </a:xfrm>
            <a:prstGeom prst="arc">
              <a:avLst>
                <a:gd name="adj1" fmla="val 17028092"/>
                <a:gd name="adj2" fmla="val 4582000"/>
              </a:avLst>
            </a:prstGeom>
            <a:ln w="31750">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cxnSp>
          <p:nvCxnSpPr>
            <p:cNvPr id="37" name="Straight Connector 36">
              <a:extLst>
                <a:ext uri="{FF2B5EF4-FFF2-40B4-BE49-F238E27FC236}">
                  <a16:creationId xmlns:a16="http://schemas.microsoft.com/office/drawing/2014/main" id="{68EF46B5-8245-40F0-9378-E4664F550087}"/>
                </a:ext>
              </a:extLst>
            </p:cNvPr>
            <p:cNvCxnSpPr>
              <a:cxnSpLocks/>
              <a:stCxn id="35" idx="2"/>
            </p:cNvCxnSpPr>
            <p:nvPr/>
          </p:nvCxnSpPr>
          <p:spPr>
            <a:xfrm>
              <a:off x="6739373" y="5240370"/>
              <a:ext cx="2703363" cy="230790"/>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961EE6C-F8E0-4063-A8C1-960C970563E3}"/>
                </a:ext>
              </a:extLst>
            </p:cNvPr>
            <p:cNvCxnSpPr>
              <a:cxnSpLocks/>
              <a:stCxn id="35" idx="0"/>
            </p:cNvCxnSpPr>
            <p:nvPr/>
          </p:nvCxnSpPr>
          <p:spPr>
            <a:xfrm flipV="1">
              <a:off x="6736262" y="5471161"/>
              <a:ext cx="2706474" cy="2231884"/>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81A359F-7AC0-4769-84A3-1AF57E36970D}"/>
                    </a:ext>
                  </a:extLst>
                </p:cNvPr>
                <p:cNvSpPr txBox="1"/>
                <p:nvPr/>
              </p:nvSpPr>
              <p:spPr>
                <a:xfrm>
                  <a:off x="7390682" y="4869490"/>
                  <a:ext cx="16584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𝑑</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=20</m:t>
                        </m:r>
                        <m:r>
                          <a:rPr lang="es-ES" sz="2000" b="0" i="1" smtClean="0">
                            <a:latin typeface="Cambria Math" panose="02040503050406030204" pitchFamily="18" charset="0"/>
                          </a:rPr>
                          <m:t>𝑚</m:t>
                        </m:r>
                      </m:oMath>
                    </m:oMathPara>
                  </a14:m>
                  <a:endParaRPr lang="es-ES" sz="2000" dirty="0">
                    <a:latin typeface="Montserrat" panose="00000500000000000000" pitchFamily="2" charset="0"/>
                  </a:endParaRPr>
                </a:p>
              </p:txBody>
            </p:sp>
          </mc:Choice>
          <mc:Fallback xmlns="">
            <p:sp>
              <p:nvSpPr>
                <p:cNvPr id="48" name="TextBox 47">
                  <a:extLst>
                    <a:ext uri="{FF2B5EF4-FFF2-40B4-BE49-F238E27FC236}">
                      <a16:creationId xmlns:a16="http://schemas.microsoft.com/office/drawing/2014/main" id="{281A359F-7AC0-4769-84A3-1AF57E36970D}"/>
                    </a:ext>
                  </a:extLst>
                </p:cNvPr>
                <p:cNvSpPr txBox="1">
                  <a:spLocks noRot="1" noChangeAspect="1" noMove="1" noResize="1" noEditPoints="1" noAdjustHandles="1" noChangeArrowheads="1" noChangeShapeType="1" noTextEdit="1"/>
                </p:cNvSpPr>
                <p:nvPr/>
              </p:nvSpPr>
              <p:spPr>
                <a:xfrm>
                  <a:off x="7390682" y="4869490"/>
                  <a:ext cx="1658403" cy="400110"/>
                </a:xfrm>
                <a:prstGeom prst="rect">
                  <a:avLst/>
                </a:prstGeom>
                <a:blipFill>
                  <a:blip r:embed="rId4"/>
                  <a:stretch>
                    <a:fillRect/>
                  </a:stretch>
                </a:blipFill>
              </p:spPr>
              <p:txBody>
                <a:bodyPr/>
                <a:lstStyle/>
                <a:p>
                  <a:r>
                    <a:rPr lang="es-ES">
                      <a:noFill/>
                    </a:rPr>
                    <a:t> </a:t>
                  </a:r>
                </a:p>
              </p:txBody>
            </p:sp>
          </mc:Fallback>
        </mc:AlternateContent>
        <p:sp>
          <p:nvSpPr>
            <p:cNvPr id="49" name="Cylinder 48">
              <a:extLst>
                <a:ext uri="{FF2B5EF4-FFF2-40B4-BE49-F238E27FC236}">
                  <a16:creationId xmlns:a16="http://schemas.microsoft.com/office/drawing/2014/main" id="{147AC1F4-3BBC-40FC-95B0-97AE31C0E453}"/>
                </a:ext>
              </a:extLst>
            </p:cNvPr>
            <p:cNvSpPr/>
            <p:nvPr/>
          </p:nvSpPr>
          <p:spPr>
            <a:xfrm>
              <a:off x="9344813" y="5337388"/>
              <a:ext cx="292100" cy="249883"/>
            </a:xfrm>
            <a:prstGeom prst="ca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Oval 29">
              <a:extLst>
                <a:ext uri="{FF2B5EF4-FFF2-40B4-BE49-F238E27FC236}">
                  <a16:creationId xmlns:a16="http://schemas.microsoft.com/office/drawing/2014/main" id="{6B3FFB43-3F4E-47A9-9F89-1404CB4F046B}"/>
                </a:ext>
              </a:extLst>
            </p:cNvPr>
            <p:cNvSpPr/>
            <p:nvPr/>
          </p:nvSpPr>
          <p:spPr>
            <a:xfrm>
              <a:off x="6002294" y="4695875"/>
              <a:ext cx="6880883" cy="672026"/>
            </a:xfrm>
            <a:prstGeom prst="ellipse">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cxnSp>
        <p:nvCxnSpPr>
          <p:cNvPr id="51" name="Straight Arrow Connector 50">
            <a:extLst>
              <a:ext uri="{FF2B5EF4-FFF2-40B4-BE49-F238E27FC236}">
                <a16:creationId xmlns:a16="http://schemas.microsoft.com/office/drawing/2014/main" id="{56E19B8A-FDD4-459C-AD76-4FA62A705591}"/>
              </a:ext>
            </a:extLst>
          </p:cNvPr>
          <p:cNvCxnSpPr>
            <a:cxnSpLocks/>
          </p:cNvCxnSpPr>
          <p:nvPr/>
        </p:nvCxnSpPr>
        <p:spPr>
          <a:xfrm>
            <a:off x="9133441" y="7936683"/>
            <a:ext cx="0" cy="813617"/>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92A1802-7194-4F53-A152-181893D9349D}"/>
              </a:ext>
            </a:extLst>
          </p:cNvPr>
          <p:cNvSpPr/>
          <p:nvPr/>
        </p:nvSpPr>
        <p:spPr>
          <a:xfrm>
            <a:off x="5293275" y="8073404"/>
            <a:ext cx="3576868" cy="446276"/>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Mapa de profundidad</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198D6874-4325-45AB-A883-BC3002D5A01E}"/>
                  </a:ext>
                </a:extLst>
              </p:cNvPr>
              <p:cNvSpPr/>
              <p:nvPr/>
            </p:nvSpPr>
            <p:spPr>
              <a:xfrm>
                <a:off x="9511603" y="8073404"/>
                <a:ext cx="5855395" cy="446276"/>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Dimensión </a:t>
                </a:r>
                <a14:m>
                  <m:oMath xmlns:m="http://schemas.openxmlformats.org/officeDocument/2006/math">
                    <m:r>
                      <a:rPr lang="es-ES" sz="2300" b="0" i="1" smtClean="0">
                        <a:solidFill>
                          <a:schemeClr val="tx2"/>
                        </a:solidFill>
                        <a:latin typeface="Cambria Math" panose="02040503050406030204" pitchFamily="18" charset="0"/>
                        <a:ea typeface="Montserrat" charset="0"/>
                        <a:cs typeface="Montserrat" charset="0"/>
                      </a:rPr>
                      <m:t>𝑑</m:t>
                    </m:r>
                    <m:r>
                      <a:rPr lang="es-ES" sz="2300" b="0" i="1" smtClean="0">
                        <a:solidFill>
                          <a:schemeClr val="tx2"/>
                        </a:solidFill>
                        <a:latin typeface="Cambria Math" panose="02040503050406030204" pitchFamily="18" charset="0"/>
                        <a:ea typeface="Montserrat" charset="0"/>
                        <a:cs typeface="Montserrat" charset="0"/>
                      </a:rPr>
                      <m:t>=360×6=2160</m:t>
                    </m:r>
                  </m:oMath>
                </a14:m>
                <a:r>
                  <a:rPr lang="es-ES" sz="2300" dirty="0">
                    <a:solidFill>
                      <a:schemeClr val="tx2"/>
                    </a:solidFill>
                    <a:latin typeface="Montserrat" pitchFamily="2" charset="77"/>
                    <a:ea typeface="Montserrat" charset="0"/>
                    <a:cs typeface="Montserrat" charset="0"/>
                  </a:rPr>
                  <a:t> entradas</a:t>
                </a:r>
              </a:p>
            </p:txBody>
          </p:sp>
        </mc:Choice>
        <mc:Fallback xmlns="">
          <p:sp>
            <p:nvSpPr>
              <p:cNvPr id="62" name="Rectangle 61">
                <a:extLst>
                  <a:ext uri="{FF2B5EF4-FFF2-40B4-BE49-F238E27FC236}">
                    <a16:creationId xmlns:a16="http://schemas.microsoft.com/office/drawing/2014/main" id="{198D6874-4325-45AB-A883-BC3002D5A01E}"/>
                  </a:ext>
                </a:extLst>
              </p:cNvPr>
              <p:cNvSpPr>
                <a:spLocks noRot="1" noChangeAspect="1" noMove="1" noResize="1" noEditPoints="1" noAdjustHandles="1" noChangeArrowheads="1" noChangeShapeType="1" noTextEdit="1"/>
              </p:cNvSpPr>
              <p:nvPr/>
            </p:nvSpPr>
            <p:spPr>
              <a:xfrm>
                <a:off x="9511603" y="8073404"/>
                <a:ext cx="5855395" cy="446276"/>
              </a:xfrm>
              <a:prstGeom prst="rect">
                <a:avLst/>
              </a:prstGeom>
              <a:blipFill>
                <a:blip r:embed="rId5"/>
                <a:stretch>
                  <a:fillRect l="-1457" t="-9459" r="-728" b="-28378"/>
                </a:stretch>
              </a:blipFill>
            </p:spPr>
            <p:txBody>
              <a:bodyPr/>
              <a:lstStyle/>
              <a:p>
                <a:r>
                  <a:rPr lang="es-ES">
                    <a:noFill/>
                  </a:rPr>
                  <a:t> </a:t>
                </a:r>
              </a:p>
            </p:txBody>
          </p:sp>
        </mc:Fallback>
      </mc:AlternateContent>
    </p:spTree>
    <p:extLst>
      <p:ext uri="{BB962C8B-B14F-4D97-AF65-F5344CB8AC3E}">
        <p14:creationId xmlns:p14="http://schemas.microsoft.com/office/powerpoint/2010/main" val="2544472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5163" y="6997961"/>
            <a:ext cx="15291776" cy="3403654"/>
          </a:xfrm>
          <a:prstGeom prst="rect">
            <a:avLst/>
          </a:prstGeom>
        </p:spPr>
      </p:pic>
      <p:sp>
        <p:nvSpPr>
          <p:cNvPr id="32" name="Rectangle 31">
            <a:extLst>
              <a:ext uri="{FF2B5EF4-FFF2-40B4-BE49-F238E27FC236}">
                <a16:creationId xmlns:a16="http://schemas.microsoft.com/office/drawing/2014/main" id="{D89EE7B1-ECCC-4103-9C82-F141B4E345F4}"/>
              </a:ext>
            </a:extLst>
          </p:cNvPr>
          <p:cNvSpPr/>
          <p:nvPr/>
        </p:nvSpPr>
        <p:spPr>
          <a:xfrm>
            <a:off x="1592616" y="4351928"/>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La propia naturaleza de las convoluciones hace que en los extremos se pierda información.</a:t>
            </a:r>
          </a:p>
        </p:txBody>
      </p:sp>
      <p:sp>
        <p:nvSpPr>
          <p:cNvPr id="33" name="Rectangle 32">
            <a:extLst>
              <a:ext uri="{FF2B5EF4-FFF2-40B4-BE49-F238E27FC236}">
                <a16:creationId xmlns:a16="http://schemas.microsoft.com/office/drawing/2014/main" id="{BEC4070D-0D1D-48B3-B73C-29F89BA1C9CD}"/>
              </a:ext>
            </a:extLst>
          </p:cNvPr>
          <p:cNvSpPr/>
          <p:nvPr/>
        </p:nvSpPr>
        <p:spPr>
          <a:xfrm>
            <a:off x="1592617" y="5117874"/>
            <a:ext cx="15197271" cy="446276"/>
          </a:xfrm>
          <a:prstGeom prst="rect">
            <a:avLst/>
          </a:prstGeom>
        </p:spPr>
        <p:txBody>
          <a:bodyPr wrap="square">
            <a:spAutoFit/>
          </a:bodyPr>
          <a:lstStyle/>
          <a:p>
            <a:pPr algn="ctr"/>
            <a:r>
              <a:rPr lang="es-ES" sz="2300" b="1" dirty="0">
                <a:solidFill>
                  <a:schemeClr val="accent1"/>
                </a:solidFill>
                <a:latin typeface="Montserrat" pitchFamily="2" charset="77"/>
                <a:ea typeface="Montserrat" charset="0"/>
                <a:cs typeface="Montserrat" charset="0"/>
              </a:rPr>
              <a:t>Los extremos derecho e izquierdo de nuestra imagen son la parte trasera del vehículo</a:t>
            </a:r>
            <a:r>
              <a:rPr lang="es-ES" sz="2300" dirty="0">
                <a:solidFill>
                  <a:schemeClr val="accent1"/>
                </a:solidFill>
                <a:latin typeface="Montserrat" pitchFamily="2" charset="77"/>
                <a:ea typeface="Montserrat" charset="0"/>
                <a:cs typeface="Montserrat" charset="0"/>
              </a:rPr>
              <a:t>.</a:t>
            </a:r>
            <a:endParaRPr lang="es-ES" sz="2300" b="1" dirty="0">
              <a:solidFill>
                <a:schemeClr val="accent1"/>
              </a:solidFill>
              <a:latin typeface="Montserrat" pitchFamily="2" charset="77"/>
              <a:ea typeface="Montserrat" charset="0"/>
              <a:cs typeface="Montserrat" charset="0"/>
            </a:endParaRPr>
          </a:p>
        </p:txBody>
      </p:sp>
      <p:sp>
        <p:nvSpPr>
          <p:cNvPr id="36" name="Rectangle 35">
            <a:extLst>
              <a:ext uri="{FF2B5EF4-FFF2-40B4-BE49-F238E27FC236}">
                <a16:creationId xmlns:a16="http://schemas.microsoft.com/office/drawing/2014/main" id="{B30E9F8B-B7E0-4915-8B3A-74670A83CE9F}"/>
              </a:ext>
            </a:extLst>
          </p:cNvPr>
          <p:cNvSpPr/>
          <p:nvPr/>
        </p:nvSpPr>
        <p:spPr>
          <a:xfrm>
            <a:off x="1592617" y="5883820"/>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 añadir un </a:t>
            </a:r>
            <a:r>
              <a:rPr lang="es-ES" sz="2300" i="1" dirty="0" err="1">
                <a:solidFill>
                  <a:schemeClr val="tx2"/>
                </a:solidFill>
                <a:latin typeface="Montserrat" pitchFamily="2" charset="77"/>
                <a:ea typeface="Montserrat" charset="0"/>
                <a:cs typeface="Montserrat" charset="0"/>
              </a:rPr>
              <a:t>padding</a:t>
            </a:r>
            <a:r>
              <a:rPr lang="es-ES" sz="2300" dirty="0">
                <a:solidFill>
                  <a:schemeClr val="tx2"/>
                </a:solidFill>
                <a:latin typeface="Montserrat" pitchFamily="2" charset="77"/>
                <a:ea typeface="Montserrat" charset="0"/>
                <a:cs typeface="Montserrat" charset="0"/>
              </a:rPr>
              <a:t> con los extremos opuestos de la imagen.</a:t>
            </a:r>
          </a:p>
        </p:txBody>
      </p:sp>
      <p:pic>
        <p:nvPicPr>
          <p:cNvPr id="3" name="Picture 2">
            <a:extLst>
              <a:ext uri="{FF2B5EF4-FFF2-40B4-BE49-F238E27FC236}">
                <a16:creationId xmlns:a16="http://schemas.microsoft.com/office/drawing/2014/main" id="{74D5ECC1-A079-4EAA-B68B-387965599AB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3157" y="6997961"/>
            <a:ext cx="700510" cy="3403654"/>
          </a:xfrm>
          <a:prstGeom prst="rect">
            <a:avLst/>
          </a:prstGeom>
          <a:ln w="38100">
            <a:solidFill>
              <a:schemeClr val="accent1"/>
            </a:solidFill>
          </a:ln>
        </p:spPr>
      </p:pic>
      <p:pic>
        <p:nvPicPr>
          <p:cNvPr id="38" name="Picture 37">
            <a:extLst>
              <a:ext uri="{FF2B5EF4-FFF2-40B4-BE49-F238E27FC236}">
                <a16:creationId xmlns:a16="http://schemas.microsoft.com/office/drawing/2014/main" id="{67FAE3C5-CDAA-4F6D-AFF8-F1D567796D3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036927" y="6997961"/>
            <a:ext cx="700510" cy="3403654"/>
          </a:xfrm>
          <a:prstGeom prst="rect">
            <a:avLst/>
          </a:prstGeom>
          <a:ln w="38100">
            <a:solidFill>
              <a:schemeClr val="accent1"/>
            </a:solidFill>
          </a:ln>
        </p:spPr>
      </p:pic>
      <p:pic>
        <p:nvPicPr>
          <p:cNvPr id="6" name="Picture 5">
            <a:extLst>
              <a:ext uri="{FF2B5EF4-FFF2-40B4-BE49-F238E27FC236}">
                <a16:creationId xmlns:a16="http://schemas.microsoft.com/office/drawing/2014/main" id="{2EF46D6A-6146-4341-B1A4-B46B53FFFB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02587" y="6997961"/>
            <a:ext cx="698817" cy="3403654"/>
          </a:xfrm>
          <a:prstGeom prst="rect">
            <a:avLst/>
          </a:prstGeom>
          <a:ln w="38100">
            <a:solidFill>
              <a:srgbClr val="00B050"/>
            </a:solidFill>
          </a:ln>
        </p:spPr>
      </p:pic>
      <p:pic>
        <p:nvPicPr>
          <p:cNvPr id="39" name="Picture 38">
            <a:extLst>
              <a:ext uri="{FF2B5EF4-FFF2-40B4-BE49-F238E27FC236}">
                <a16:creationId xmlns:a16="http://schemas.microsoft.com/office/drawing/2014/main" id="{F8A1D5D2-54C6-4A4F-B02C-62D578B3AB8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19570" y="6997961"/>
            <a:ext cx="698817" cy="3403654"/>
          </a:xfrm>
          <a:prstGeom prst="rect">
            <a:avLst/>
          </a:prstGeom>
          <a:ln w="38100">
            <a:solidFill>
              <a:srgbClr val="00B050"/>
            </a:solidFill>
          </a:ln>
        </p:spPr>
      </p:pic>
      <p:cxnSp>
        <p:nvCxnSpPr>
          <p:cNvPr id="19" name="Connector: Elbow 18">
            <a:extLst>
              <a:ext uri="{FF2B5EF4-FFF2-40B4-BE49-F238E27FC236}">
                <a16:creationId xmlns:a16="http://schemas.microsoft.com/office/drawing/2014/main" id="{2CFE03AB-F389-4258-8A3F-E60F5A7ADEAC}"/>
              </a:ext>
            </a:extLst>
          </p:cNvPr>
          <p:cNvCxnSpPr>
            <a:stCxn id="39" idx="2"/>
            <a:endCxn id="6" idx="2"/>
          </p:cNvCxnSpPr>
          <p:nvPr/>
        </p:nvCxnSpPr>
        <p:spPr>
          <a:xfrm rot="16200000" flipH="1">
            <a:off x="9560487" y="2810106"/>
            <a:ext cx="12700" cy="15183017"/>
          </a:xfrm>
          <a:prstGeom prst="bentConnector3">
            <a:avLst>
              <a:gd name="adj1" fmla="val 180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3E9C52F-F2C9-4EBA-8356-FAEA958056C5}"/>
              </a:ext>
            </a:extLst>
          </p:cNvPr>
          <p:cNvCxnSpPr>
            <a:cxnSpLocks/>
            <a:stCxn id="38" idx="0"/>
            <a:endCxn id="3" idx="0"/>
          </p:cNvCxnSpPr>
          <p:nvPr/>
        </p:nvCxnSpPr>
        <p:spPr>
          <a:xfrm rot="16200000" flipV="1">
            <a:off x="8800297" y="-588924"/>
            <a:ext cx="12700" cy="15173770"/>
          </a:xfrm>
          <a:prstGeom prst="bent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9E653A-CADD-48DF-B7AB-B9B91A4BD5EA}"/>
              </a:ext>
            </a:extLst>
          </p:cNvPr>
          <p:cNvSpPr/>
          <p:nvPr/>
        </p:nvSpPr>
        <p:spPr>
          <a:xfrm>
            <a:off x="1572415" y="11163074"/>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De esta manera </a:t>
            </a:r>
            <a:r>
              <a:rPr lang="es-ES" sz="2300" b="1" dirty="0">
                <a:solidFill>
                  <a:schemeClr val="accent6"/>
                </a:solidFill>
                <a:latin typeface="Montserrat" pitchFamily="2" charset="77"/>
                <a:ea typeface="Montserrat" charset="0"/>
                <a:cs typeface="Montserrat" charset="0"/>
              </a:rPr>
              <a:t>las convoluciones actúan sobre todos los posibles patrones horizontales</a:t>
            </a:r>
            <a:r>
              <a:rPr lang="es-ES" sz="2300" dirty="0">
                <a:solidFill>
                  <a:schemeClr val="accent6"/>
                </a:solidFill>
                <a:latin typeface="Montserrat" pitchFamily="2" charset="77"/>
                <a:ea typeface="Montserrat" charset="0"/>
                <a:cs typeface="Montserrat" charset="0"/>
              </a:rPr>
              <a:t>.</a:t>
            </a:r>
          </a:p>
        </p:txBody>
      </p:sp>
      <p:sp>
        <p:nvSpPr>
          <p:cNvPr id="22" name="Rectangle 21">
            <a:extLst>
              <a:ext uri="{FF2B5EF4-FFF2-40B4-BE49-F238E27FC236}">
                <a16:creationId xmlns:a16="http://schemas.microsoft.com/office/drawing/2014/main" id="{92306B20-91F9-44DE-8F79-1AE7614D9EED}"/>
              </a:ext>
            </a:extLst>
          </p:cNvPr>
          <p:cNvSpPr/>
          <p:nvPr/>
        </p:nvSpPr>
        <p:spPr>
          <a:xfrm>
            <a:off x="84069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angle 45">
            <a:extLst>
              <a:ext uri="{FF2B5EF4-FFF2-40B4-BE49-F238E27FC236}">
                <a16:creationId xmlns:a16="http://schemas.microsoft.com/office/drawing/2014/main" id="{31388EA9-DDE5-401F-A643-2CC0B54C9BC7}"/>
              </a:ext>
            </a:extLst>
          </p:cNvPr>
          <p:cNvSpPr/>
          <p:nvPr/>
        </p:nvSpPr>
        <p:spPr>
          <a:xfrm>
            <a:off x="2342402" y="8838126"/>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angle 46">
            <a:extLst>
              <a:ext uri="{FF2B5EF4-FFF2-40B4-BE49-F238E27FC236}">
                <a16:creationId xmlns:a16="http://schemas.microsoft.com/office/drawing/2014/main" id="{872F6CE2-1650-45E9-BBEC-B1177B500F84}"/>
              </a:ext>
            </a:extLst>
          </p:cNvPr>
          <p:cNvSpPr/>
          <p:nvPr/>
        </p:nvSpPr>
        <p:spPr>
          <a:xfrm>
            <a:off x="382164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angle 49">
            <a:extLst>
              <a:ext uri="{FF2B5EF4-FFF2-40B4-BE49-F238E27FC236}">
                <a16:creationId xmlns:a16="http://schemas.microsoft.com/office/drawing/2014/main" id="{2FF6B3B2-D44F-4454-8E5E-E87FE0B189A7}"/>
              </a:ext>
            </a:extLst>
          </p:cNvPr>
          <p:cNvSpPr/>
          <p:nvPr/>
        </p:nvSpPr>
        <p:spPr>
          <a:xfrm>
            <a:off x="16030063"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angle 51">
            <a:extLst>
              <a:ext uri="{FF2B5EF4-FFF2-40B4-BE49-F238E27FC236}">
                <a16:creationId xmlns:a16="http://schemas.microsoft.com/office/drawing/2014/main" id="{21E7F12D-9B1A-4367-BF7E-7552FD4757C6}"/>
              </a:ext>
            </a:extLst>
          </p:cNvPr>
          <p:cNvSpPr/>
          <p:nvPr/>
        </p:nvSpPr>
        <p:spPr>
          <a:xfrm>
            <a:off x="14542914" y="8838125"/>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Straight Connector 26">
            <a:extLst>
              <a:ext uri="{FF2B5EF4-FFF2-40B4-BE49-F238E27FC236}">
                <a16:creationId xmlns:a16="http://schemas.microsoft.com/office/drawing/2014/main" id="{7E0EAB1E-BED5-4C5F-A84D-B8161231FEAC}"/>
              </a:ext>
            </a:extLst>
          </p:cNvPr>
          <p:cNvCxnSpPr>
            <a:stCxn id="47" idx="3"/>
            <a:endCxn id="52" idx="1"/>
          </p:cNvCxnSpPr>
          <p:nvPr/>
        </p:nvCxnSpPr>
        <p:spPr>
          <a:xfrm flipV="1">
            <a:off x="5300892" y="9087793"/>
            <a:ext cx="9242022" cy="2"/>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02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21A38A2-ACD8-483B-A62B-82BE91D22226}"/>
              </a:ext>
            </a:extLst>
          </p:cNvPr>
          <p:cNvSpPr/>
          <p:nvPr/>
        </p:nvSpPr>
        <p:spPr>
          <a:xfrm>
            <a:off x="3904400" y="4622502"/>
            <a:ext cx="10350652" cy="4470996"/>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dirty="0">
              <a:latin typeface="Montserrat" panose="00000500000000000000" pitchFamily="2" charset="0"/>
            </a:endParaRPr>
          </a:p>
        </p:txBody>
      </p:sp>
      <p:sp>
        <p:nvSpPr>
          <p:cNvPr id="28" name="TextBox 27">
            <a:extLst>
              <a:ext uri="{FF2B5EF4-FFF2-40B4-BE49-F238E27FC236}">
                <a16:creationId xmlns:a16="http://schemas.microsoft.com/office/drawing/2014/main" id="{7462966D-7671-1843-B18E-059A46354F62}"/>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Datos de tipo no imagen</a:t>
            </a:r>
          </a:p>
        </p:txBody>
      </p:sp>
      <p:sp>
        <p:nvSpPr>
          <p:cNvPr id="30" name="Rectangle 29">
            <a:extLst>
              <a:ext uri="{FF2B5EF4-FFF2-40B4-BE49-F238E27FC236}">
                <a16:creationId xmlns:a16="http://schemas.microsoft.com/office/drawing/2014/main" id="{D73D2AE4-3F04-CF41-946F-5D1C05B54E5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2" name="Rectangle 31">
            <a:extLst>
              <a:ext uri="{FF2B5EF4-FFF2-40B4-BE49-F238E27FC236}">
                <a16:creationId xmlns:a16="http://schemas.microsoft.com/office/drawing/2014/main" id="{47552224-C64A-4D42-9961-74A459286CCB}"/>
              </a:ext>
            </a:extLst>
          </p:cNvPr>
          <p:cNvSpPr/>
          <p:nvPr/>
        </p:nvSpPr>
        <p:spPr>
          <a:xfrm>
            <a:off x="6654946" y="5676255"/>
            <a:ext cx="1976200" cy="144334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err="1">
                <a:latin typeface="Montserrat" panose="00000500000000000000" pitchFamily="2" charset="0"/>
              </a:rPr>
              <a:t>Convolutions</a:t>
            </a:r>
            <a:endParaRPr lang="es-ES" sz="2000" dirty="0">
              <a:latin typeface="Montserrat" panose="00000500000000000000" pitchFamily="2" charset="0"/>
            </a:endParaRPr>
          </a:p>
        </p:txBody>
      </p:sp>
      <p:sp>
        <p:nvSpPr>
          <p:cNvPr id="33" name="Rectangle 32">
            <a:extLst>
              <a:ext uri="{FF2B5EF4-FFF2-40B4-BE49-F238E27FC236}">
                <a16:creationId xmlns:a16="http://schemas.microsoft.com/office/drawing/2014/main" id="{07E09254-94F6-45E4-8B4C-66894A769021}"/>
              </a:ext>
            </a:extLst>
          </p:cNvPr>
          <p:cNvSpPr/>
          <p:nvPr/>
        </p:nvSpPr>
        <p:spPr>
          <a:xfrm>
            <a:off x="1378509"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Input</a:t>
            </a:r>
          </a:p>
        </p:txBody>
      </p:sp>
      <p:sp>
        <p:nvSpPr>
          <p:cNvPr id="34" name="Rectangle 33">
            <a:extLst>
              <a:ext uri="{FF2B5EF4-FFF2-40B4-BE49-F238E27FC236}">
                <a16:creationId xmlns:a16="http://schemas.microsoft.com/office/drawing/2014/main" id="{945EE00E-10A7-4AAD-9684-B8A5624ACD33}"/>
              </a:ext>
            </a:extLst>
          </p:cNvPr>
          <p:cNvSpPr/>
          <p:nvPr/>
        </p:nvSpPr>
        <p:spPr>
          <a:xfrm>
            <a:off x="4481529" y="6092440"/>
            <a:ext cx="1147708" cy="610979"/>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Split</a:t>
            </a:r>
          </a:p>
        </p:txBody>
      </p:sp>
      <p:sp>
        <p:nvSpPr>
          <p:cNvPr id="35" name="Rectangle 34">
            <a:extLst>
              <a:ext uri="{FF2B5EF4-FFF2-40B4-BE49-F238E27FC236}">
                <a16:creationId xmlns:a16="http://schemas.microsoft.com/office/drawing/2014/main" id="{7875D2B6-F856-4967-8999-9B6BA15B3025}"/>
              </a:ext>
            </a:extLst>
          </p:cNvPr>
          <p:cNvSpPr/>
          <p:nvPr/>
        </p:nvSpPr>
        <p:spPr>
          <a:xfrm>
            <a:off x="9656855" y="6092441"/>
            <a:ext cx="1147708" cy="610979"/>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err="1">
                <a:latin typeface="Montserrat" panose="00000500000000000000" pitchFamily="2" charset="0"/>
              </a:rPr>
              <a:t>Join</a:t>
            </a:r>
            <a:endParaRPr lang="es-ES" sz="2000" dirty="0">
              <a:latin typeface="Montserrat" panose="00000500000000000000" pitchFamily="2" charset="0"/>
            </a:endParaRPr>
          </a:p>
        </p:txBody>
      </p:sp>
      <p:sp>
        <p:nvSpPr>
          <p:cNvPr id="36" name="Rectangle 35">
            <a:extLst>
              <a:ext uri="{FF2B5EF4-FFF2-40B4-BE49-F238E27FC236}">
                <a16:creationId xmlns:a16="http://schemas.microsoft.com/office/drawing/2014/main" id="{5F9E3D90-A0BC-44A4-BCA1-DFB49CB3B466}"/>
              </a:ext>
            </a:extLst>
          </p:cNvPr>
          <p:cNvSpPr/>
          <p:nvPr/>
        </p:nvSpPr>
        <p:spPr>
          <a:xfrm>
            <a:off x="14832180"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Output</a:t>
            </a:r>
          </a:p>
        </p:txBody>
      </p:sp>
      <p:sp>
        <p:nvSpPr>
          <p:cNvPr id="37" name="Rectangle 36">
            <a:extLst>
              <a:ext uri="{FF2B5EF4-FFF2-40B4-BE49-F238E27FC236}">
                <a16:creationId xmlns:a16="http://schemas.microsoft.com/office/drawing/2014/main" id="{5D23A09D-8A04-4E0D-AF1A-47B8E23C993F}"/>
              </a:ext>
            </a:extLst>
          </p:cNvPr>
          <p:cNvSpPr/>
          <p:nvPr/>
        </p:nvSpPr>
        <p:spPr>
          <a:xfrm>
            <a:off x="11830272" y="5676255"/>
            <a:ext cx="1976200" cy="1443346"/>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err="1">
                <a:latin typeface="Montserrat" panose="00000500000000000000" pitchFamily="2" charset="0"/>
              </a:rPr>
              <a:t>Fully</a:t>
            </a:r>
            <a:r>
              <a:rPr lang="es-ES" sz="2000" dirty="0">
                <a:latin typeface="Montserrat" panose="00000500000000000000" pitchFamily="2" charset="0"/>
              </a:rPr>
              <a:t> </a:t>
            </a:r>
            <a:r>
              <a:rPr lang="es-ES" sz="2000" dirty="0" err="1">
                <a:latin typeface="Montserrat" panose="00000500000000000000" pitchFamily="2" charset="0"/>
              </a:rPr>
              <a:t>connected</a:t>
            </a:r>
            <a:endParaRPr lang="es-ES" sz="2000" dirty="0">
              <a:latin typeface="Montserrat" panose="00000500000000000000" pitchFamily="2" charset="0"/>
            </a:endParaRPr>
          </a:p>
        </p:txBody>
      </p:sp>
      <p:cxnSp>
        <p:nvCxnSpPr>
          <p:cNvPr id="38" name="Straight Arrow Connector 37">
            <a:extLst>
              <a:ext uri="{FF2B5EF4-FFF2-40B4-BE49-F238E27FC236}">
                <a16:creationId xmlns:a16="http://schemas.microsoft.com/office/drawing/2014/main" id="{D8F252F3-B302-4B31-A0D4-18DF359AD2C1}"/>
              </a:ext>
            </a:extLst>
          </p:cNvPr>
          <p:cNvCxnSpPr>
            <a:cxnSpLocks/>
            <a:stCxn id="33" idx="3"/>
            <a:endCxn id="34" idx="1"/>
          </p:cNvCxnSpPr>
          <p:nvPr/>
        </p:nvCxnSpPr>
        <p:spPr>
          <a:xfrm flipV="1">
            <a:off x="3455820" y="6397930"/>
            <a:ext cx="1025709"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9A3CBE2E-6FB3-4B72-A5D7-78B88481FA86}"/>
              </a:ext>
            </a:extLst>
          </p:cNvPr>
          <p:cNvCxnSpPr>
            <a:cxnSpLocks/>
            <a:stCxn id="34" idx="3"/>
            <a:endCxn id="32" idx="1"/>
          </p:cNvCxnSpPr>
          <p:nvPr/>
        </p:nvCxnSpPr>
        <p:spPr>
          <a:xfrm flipV="1">
            <a:off x="5629237" y="6397928"/>
            <a:ext cx="1025709"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BF9A3726-BE81-41FD-9450-13D1F8671C86}"/>
              </a:ext>
            </a:extLst>
          </p:cNvPr>
          <p:cNvCxnSpPr>
            <a:cxnSpLocks/>
            <a:stCxn id="32" idx="3"/>
            <a:endCxn id="35" idx="1"/>
          </p:cNvCxnSpPr>
          <p:nvPr/>
        </p:nvCxnSpPr>
        <p:spPr>
          <a:xfrm>
            <a:off x="8631146"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5EF29D14-C612-4918-B04B-AA966B213D3B}"/>
              </a:ext>
            </a:extLst>
          </p:cNvPr>
          <p:cNvCxnSpPr>
            <a:cxnSpLocks/>
            <a:stCxn id="35" idx="3"/>
            <a:endCxn id="37" idx="1"/>
          </p:cNvCxnSpPr>
          <p:nvPr/>
        </p:nvCxnSpPr>
        <p:spPr>
          <a:xfrm flipV="1">
            <a:off x="10804563"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EC36F0FD-28F1-4635-AF7E-4314C4A1E961}"/>
              </a:ext>
            </a:extLst>
          </p:cNvPr>
          <p:cNvCxnSpPr>
            <a:stCxn id="37" idx="3"/>
            <a:endCxn id="36" idx="1"/>
          </p:cNvCxnSpPr>
          <p:nvPr/>
        </p:nvCxnSpPr>
        <p:spPr>
          <a:xfrm>
            <a:off x="13806472" y="6397928"/>
            <a:ext cx="1025708"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BFC77443-3D50-47E4-BC72-270DEAD31A66}"/>
              </a:ext>
            </a:extLst>
          </p:cNvPr>
          <p:cNvCxnSpPr>
            <a:stCxn id="34" idx="0"/>
          </p:cNvCxnSpPr>
          <p:nvPr/>
        </p:nvCxnSpPr>
        <p:spPr>
          <a:xfrm flipH="1" flipV="1">
            <a:off x="5045436" y="5149124"/>
            <a:ext cx="9947" cy="94331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7B95C799-9798-4966-A15D-DF3FCA117692}"/>
              </a:ext>
            </a:extLst>
          </p:cNvPr>
          <p:cNvCxnSpPr>
            <a:cxnSpLocks/>
          </p:cNvCxnSpPr>
          <p:nvPr/>
        </p:nvCxnSpPr>
        <p:spPr>
          <a:xfrm>
            <a:off x="5055383" y="5149124"/>
            <a:ext cx="5175326"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6" name="Straight Arrow Connector 65">
            <a:extLst>
              <a:ext uri="{FF2B5EF4-FFF2-40B4-BE49-F238E27FC236}">
                <a16:creationId xmlns:a16="http://schemas.microsoft.com/office/drawing/2014/main" id="{EEFA7F87-76BA-4975-A00B-F094125F7EDA}"/>
              </a:ext>
            </a:extLst>
          </p:cNvPr>
          <p:cNvCxnSpPr>
            <a:cxnSpLocks/>
            <a:endCxn id="35" idx="0"/>
          </p:cNvCxnSpPr>
          <p:nvPr/>
        </p:nvCxnSpPr>
        <p:spPr>
          <a:xfrm>
            <a:off x="10230709" y="5149124"/>
            <a:ext cx="0" cy="9433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Rectangle 67">
            <a:extLst>
              <a:ext uri="{FF2B5EF4-FFF2-40B4-BE49-F238E27FC236}">
                <a16:creationId xmlns:a16="http://schemas.microsoft.com/office/drawing/2014/main" id="{346DCE27-865D-4A87-A21F-6D36EF32CF63}"/>
              </a:ext>
            </a:extLst>
          </p:cNvPr>
          <p:cNvSpPr/>
          <p:nvPr/>
        </p:nvSpPr>
        <p:spPr>
          <a:xfrm>
            <a:off x="4028860" y="8267744"/>
            <a:ext cx="7188186" cy="646331"/>
          </a:xfrm>
          <a:prstGeom prst="rect">
            <a:avLst/>
          </a:prstGeom>
        </p:spPr>
        <p:txBody>
          <a:bodyPr wrap="none">
            <a:spAutoFit/>
          </a:bodyPr>
          <a:lstStyle/>
          <a:p>
            <a:r>
              <a:rPr lang="es-ES" dirty="0" err="1">
                <a:solidFill>
                  <a:schemeClr val="accent6"/>
                </a:solidFill>
                <a:latin typeface="Montserrat" panose="00000500000000000000" pitchFamily="2" charset="0"/>
              </a:rPr>
              <a:t>Convolutional</a:t>
            </a:r>
            <a:r>
              <a:rPr lang="es-ES" dirty="0">
                <a:solidFill>
                  <a:schemeClr val="accent6"/>
                </a:solidFill>
                <a:latin typeface="Montserrat" panose="00000500000000000000" pitchFamily="2" charset="0"/>
              </a:rPr>
              <a:t> Neural Network</a:t>
            </a:r>
          </a:p>
        </p:txBody>
      </p:sp>
      <p:sp>
        <p:nvSpPr>
          <p:cNvPr id="69" name="Rectangle 68">
            <a:extLst>
              <a:ext uri="{FF2B5EF4-FFF2-40B4-BE49-F238E27FC236}">
                <a16:creationId xmlns:a16="http://schemas.microsoft.com/office/drawing/2014/main" id="{62CAEC65-8F2E-459F-9FFC-67D17A235024}"/>
              </a:ext>
            </a:extLst>
          </p:cNvPr>
          <p:cNvSpPr/>
          <p:nvPr/>
        </p:nvSpPr>
        <p:spPr>
          <a:xfrm>
            <a:off x="5045436" y="4785307"/>
            <a:ext cx="2337499" cy="338554"/>
          </a:xfrm>
          <a:prstGeom prst="rect">
            <a:avLst/>
          </a:prstGeom>
        </p:spPr>
        <p:txBody>
          <a:bodyPr wrap="none">
            <a:spAutoFit/>
          </a:bodyPr>
          <a:lstStyle/>
          <a:p>
            <a:r>
              <a:rPr lang="es-ES" sz="1600" dirty="0">
                <a:solidFill>
                  <a:schemeClr val="accent6"/>
                </a:solidFill>
                <a:latin typeface="Montserrat" panose="00000500000000000000" pitchFamily="2" charset="0"/>
              </a:rPr>
              <a:t>Non-</a:t>
            </a:r>
            <a:r>
              <a:rPr lang="es-ES" sz="1600" dirty="0" err="1">
                <a:solidFill>
                  <a:schemeClr val="accent6"/>
                </a:solidFill>
                <a:latin typeface="Montserrat" panose="00000500000000000000" pitchFamily="2" charset="0"/>
              </a:rPr>
              <a:t>spatial</a:t>
            </a:r>
            <a:r>
              <a:rPr lang="es-ES" sz="1600" dirty="0">
                <a:solidFill>
                  <a:schemeClr val="accent6"/>
                </a:solidFill>
                <a:latin typeface="Montserrat" panose="00000500000000000000" pitchFamily="2" charset="0"/>
              </a:rPr>
              <a:t> variables</a:t>
            </a:r>
          </a:p>
        </p:txBody>
      </p:sp>
      <p:sp>
        <p:nvSpPr>
          <p:cNvPr id="70" name="Rectangle 69">
            <a:extLst>
              <a:ext uri="{FF2B5EF4-FFF2-40B4-BE49-F238E27FC236}">
                <a16:creationId xmlns:a16="http://schemas.microsoft.com/office/drawing/2014/main" id="{C9551011-4733-414D-ACA0-6A222F7AC0C4}"/>
              </a:ext>
            </a:extLst>
          </p:cNvPr>
          <p:cNvSpPr/>
          <p:nvPr/>
        </p:nvSpPr>
        <p:spPr>
          <a:xfrm>
            <a:off x="1545365" y="10036813"/>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a:t>
            </a:r>
            <a:r>
              <a:rPr lang="es-ES" sz="2300" b="1" dirty="0">
                <a:solidFill>
                  <a:schemeClr val="accent6"/>
                </a:solidFill>
                <a:latin typeface="Montserrat" pitchFamily="2" charset="77"/>
                <a:ea typeface="Montserrat" charset="0"/>
                <a:cs typeface="Montserrat" charset="0"/>
              </a:rPr>
              <a:t>detección de patrones sólo </a:t>
            </a:r>
            <a:r>
              <a:rPr lang="es-ES" sz="2300" dirty="0">
                <a:solidFill>
                  <a:schemeClr val="accent6"/>
                </a:solidFill>
                <a:latin typeface="Montserrat" pitchFamily="2" charset="77"/>
                <a:ea typeface="Montserrat" charset="0"/>
                <a:cs typeface="Montserrat" charset="0"/>
              </a:rPr>
              <a:t>se </a:t>
            </a:r>
            <a:r>
              <a:rPr lang="es-ES" sz="2300" b="1" dirty="0">
                <a:solidFill>
                  <a:schemeClr val="accent6"/>
                </a:solidFill>
                <a:latin typeface="Montserrat" pitchFamily="2" charset="77"/>
                <a:ea typeface="Montserrat" charset="0"/>
                <a:cs typeface="Montserrat" charset="0"/>
              </a:rPr>
              <a:t>aplica</a:t>
            </a:r>
            <a:r>
              <a:rPr lang="es-ES" sz="2300" dirty="0">
                <a:solidFill>
                  <a:schemeClr val="accent6"/>
                </a:solidFill>
                <a:latin typeface="Montserrat" pitchFamily="2" charset="77"/>
                <a:ea typeface="Montserrat" charset="0"/>
                <a:cs typeface="Montserrat" charset="0"/>
              </a:rPr>
              <a:t> a la </a:t>
            </a:r>
            <a:r>
              <a:rPr lang="es-ES" sz="2300" b="1" dirty="0">
                <a:solidFill>
                  <a:schemeClr val="accent6"/>
                </a:solidFill>
                <a:latin typeface="Montserrat" pitchFamily="2" charset="77"/>
                <a:ea typeface="Montserrat" charset="0"/>
                <a:cs typeface="Montserrat" charset="0"/>
              </a:rPr>
              <a:t>imagen</a:t>
            </a:r>
            <a:r>
              <a:rPr lang="es-ES" sz="2300" dirty="0">
                <a:solidFill>
                  <a:schemeClr val="accent6"/>
                </a:solidFill>
                <a:latin typeface="Montserrat" pitchFamily="2" charset="77"/>
                <a:ea typeface="Montserrat" charset="0"/>
                <a:cs typeface="Montserrat" charset="0"/>
              </a:rPr>
              <a:t> de entrada.</a:t>
            </a:r>
          </a:p>
        </p:txBody>
      </p:sp>
      <p:sp>
        <p:nvSpPr>
          <p:cNvPr id="71" name="Rectangle 70">
            <a:extLst>
              <a:ext uri="{FF2B5EF4-FFF2-40B4-BE49-F238E27FC236}">
                <a16:creationId xmlns:a16="http://schemas.microsoft.com/office/drawing/2014/main" id="{F58C0B8D-0FF7-4818-B783-22883D197689}"/>
              </a:ext>
            </a:extLst>
          </p:cNvPr>
          <p:cNvSpPr/>
          <p:nvPr/>
        </p:nvSpPr>
        <p:spPr>
          <a:xfrm>
            <a:off x="750277" y="10774823"/>
            <a:ext cx="16857785"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a:t>
            </a:r>
            <a:r>
              <a:rPr lang="es-ES" sz="2300" b="1" dirty="0">
                <a:solidFill>
                  <a:schemeClr val="accent6"/>
                </a:solidFill>
                <a:latin typeface="Montserrat" pitchFamily="2" charset="77"/>
                <a:ea typeface="Montserrat" charset="0"/>
                <a:cs typeface="Montserrat" charset="0"/>
              </a:rPr>
              <a:t>inferencia</a:t>
            </a:r>
            <a:r>
              <a:rPr lang="es-ES" sz="2300" dirty="0">
                <a:solidFill>
                  <a:schemeClr val="accent6"/>
                </a:solidFill>
                <a:latin typeface="Montserrat" pitchFamily="2" charset="77"/>
                <a:ea typeface="Montserrat" charset="0"/>
                <a:cs typeface="Montserrat" charset="0"/>
              </a:rPr>
              <a:t> se </a:t>
            </a:r>
            <a:r>
              <a:rPr lang="es-ES" sz="2300" b="1" dirty="0">
                <a:solidFill>
                  <a:schemeClr val="accent6"/>
                </a:solidFill>
                <a:latin typeface="Montserrat" pitchFamily="2" charset="77"/>
                <a:ea typeface="Montserrat" charset="0"/>
                <a:cs typeface="Montserrat" charset="0"/>
              </a:rPr>
              <a:t>aplica</a:t>
            </a:r>
            <a:r>
              <a:rPr lang="es-ES" sz="2300" dirty="0">
                <a:solidFill>
                  <a:schemeClr val="accent6"/>
                </a:solidFill>
                <a:latin typeface="Montserrat" pitchFamily="2" charset="77"/>
                <a:ea typeface="Montserrat" charset="0"/>
                <a:cs typeface="Montserrat" charset="0"/>
              </a:rPr>
              <a:t> a los patrones detectados de la </a:t>
            </a:r>
            <a:r>
              <a:rPr lang="es-ES" sz="2300" b="1" dirty="0">
                <a:solidFill>
                  <a:schemeClr val="accent6"/>
                </a:solidFill>
                <a:latin typeface="Montserrat" pitchFamily="2" charset="77"/>
                <a:ea typeface="Montserrat" charset="0"/>
                <a:cs typeface="Montserrat" charset="0"/>
              </a:rPr>
              <a:t>imagen</a:t>
            </a:r>
            <a:r>
              <a:rPr lang="es-ES" sz="2300" dirty="0">
                <a:solidFill>
                  <a:schemeClr val="accent6"/>
                </a:solidFill>
                <a:latin typeface="Montserrat" pitchFamily="2" charset="77"/>
                <a:ea typeface="Montserrat" charset="0"/>
                <a:cs typeface="Montserrat" charset="0"/>
              </a:rPr>
              <a:t> y a las entradas tipo </a:t>
            </a:r>
            <a:r>
              <a:rPr lang="es-ES" sz="2300" b="1" dirty="0">
                <a:solidFill>
                  <a:schemeClr val="accent6"/>
                </a:solidFill>
                <a:latin typeface="Montserrat" pitchFamily="2" charset="77"/>
                <a:ea typeface="Montserrat" charset="0"/>
                <a:cs typeface="Montserrat" charset="0"/>
              </a:rPr>
              <a:t>no imagen</a:t>
            </a:r>
            <a:r>
              <a:rPr lang="es-ES" sz="2300" dirty="0">
                <a:solidFill>
                  <a:schemeClr val="accent6"/>
                </a:solidFill>
                <a:latin typeface="Montserrat" pitchFamily="2" charset="77"/>
                <a:ea typeface="Montserrat" charset="0"/>
                <a:cs typeface="Montserrat" charset="0"/>
              </a:rPr>
              <a:t>.</a:t>
            </a:r>
            <a:endParaRPr lang="es-ES" sz="2300" b="1" dirty="0">
              <a:solidFill>
                <a:schemeClr val="accent6"/>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089567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10;&#10;Description generated with high confidence">
            <a:extLst>
              <a:ext uri="{FF2B5EF4-FFF2-40B4-BE49-F238E27FC236}">
                <a16:creationId xmlns:a16="http://schemas.microsoft.com/office/drawing/2014/main" id="{1A055E18-7BFD-4BBD-A4BC-D313729D802D}"/>
              </a:ext>
            </a:extLst>
          </p:cNvPr>
          <p:cNvPicPr>
            <a:picLocks noGrp="1" noChangeAspect="1"/>
          </p:cNvPicPr>
          <p:nvPr>
            <p:ph type="pic" sz="quarter" idx="20"/>
          </p:nvPr>
        </p:nvPicPr>
        <p:blipFill>
          <a:blip r:embed="rId2" cstate="email">
            <a:extLst>
              <a:ext uri="{28A0092B-C50C-407E-A947-70E740481C1C}">
                <a14:useLocalDpi xmlns:a14="http://schemas.microsoft.com/office/drawing/2010/main" val="0"/>
              </a:ext>
            </a:extLst>
          </a:blip>
          <a:srcRect l="4037" r="4037"/>
          <a:stretch>
            <a:fillRect/>
          </a:stretch>
        </p:blipFill>
        <p:spPr>
          <a:xfrm>
            <a:off x="238125" y="1712913"/>
            <a:ext cx="4668838" cy="4954587"/>
          </a:xfrm>
        </p:spPr>
      </p:pic>
      <p:pic>
        <p:nvPicPr>
          <p:cNvPr id="10" name="Picture Placeholder 9" descr="A close up of a map&#10;&#10;Description generated with high confidence">
            <a:extLst>
              <a:ext uri="{FF2B5EF4-FFF2-40B4-BE49-F238E27FC236}">
                <a16:creationId xmlns:a16="http://schemas.microsoft.com/office/drawing/2014/main" id="{E4D2D564-DF0C-4280-99DF-48C66C9A0202}"/>
              </a:ext>
            </a:extLst>
          </p:cNvPr>
          <p:cNvPicPr>
            <a:picLocks noGrp="1" noChangeAspect="1"/>
          </p:cNvPicPr>
          <p:nvPr>
            <p:ph type="pic" sz="quarter" idx="21"/>
          </p:nvPr>
        </p:nvPicPr>
        <p:blipFill>
          <a:blip r:embed="rId3" cstate="email">
            <a:extLst>
              <a:ext uri="{28A0092B-C50C-407E-A947-70E740481C1C}">
                <a14:useLocalDpi xmlns:a14="http://schemas.microsoft.com/office/drawing/2010/main" val="0"/>
              </a:ext>
            </a:extLst>
          </a:blip>
          <a:srcRect l="4037" r="4037"/>
          <a:stretch>
            <a:fillRect/>
          </a:stretch>
        </p:blipFill>
        <p:spPr>
          <a:xfrm>
            <a:off x="5173663" y="1712913"/>
            <a:ext cx="4668837" cy="4954587"/>
          </a:xfrm>
        </p:spPr>
      </p:pic>
      <p:sp>
        <p:nvSpPr>
          <p:cNvPr id="18" name="TextBox 17">
            <a:extLst>
              <a:ext uri="{FF2B5EF4-FFF2-40B4-BE49-F238E27FC236}">
                <a16:creationId xmlns:a16="http://schemas.microsoft.com/office/drawing/2014/main" id="{3F3AD73C-25FF-504A-92E4-755BB1A85F23}"/>
              </a:ext>
            </a:extLst>
          </p:cNvPr>
          <p:cNvSpPr txBox="1"/>
          <p:nvPr/>
        </p:nvSpPr>
        <p:spPr>
          <a:xfrm>
            <a:off x="10765699" y="3316549"/>
            <a:ext cx="6718506" cy="1339085"/>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Tamaño de los conjuntos</a:t>
            </a:r>
          </a:p>
          <a:p>
            <a:r>
              <a:rPr lang="es-ES" sz="4051" dirty="0">
                <a:solidFill>
                  <a:schemeClr val="tx2"/>
                </a:solidFill>
                <a:latin typeface="Montserrat" pitchFamily="2" charset="77"/>
                <a:ea typeface="Lato Black" charset="0"/>
                <a:cs typeface="Lato Black" charset="0"/>
              </a:rPr>
              <a:t>de datos</a:t>
            </a:r>
          </a:p>
        </p:txBody>
      </p:sp>
      <p:sp>
        <p:nvSpPr>
          <p:cNvPr id="21" name="Rectangle 20">
            <a:extLst>
              <a:ext uri="{FF2B5EF4-FFF2-40B4-BE49-F238E27FC236}">
                <a16:creationId xmlns:a16="http://schemas.microsoft.com/office/drawing/2014/main" id="{81D838C7-177E-E64F-BD12-CF7ADDF62ED4}"/>
              </a:ext>
            </a:extLst>
          </p:cNvPr>
          <p:cNvSpPr/>
          <p:nvPr/>
        </p:nvSpPr>
        <p:spPr>
          <a:xfrm>
            <a:off x="10833152"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12" name="Picture Placeholder 11" descr="A close up of a map&#10;&#10;Description generated with high confidence">
            <a:extLst>
              <a:ext uri="{FF2B5EF4-FFF2-40B4-BE49-F238E27FC236}">
                <a16:creationId xmlns:a16="http://schemas.microsoft.com/office/drawing/2014/main" id="{522B024F-ADCF-40E3-AF4E-902648CC2336}"/>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4330" r="4330"/>
          <a:stretch>
            <a:fillRect/>
          </a:stretch>
        </p:blipFill>
        <p:spPr>
          <a:xfrm>
            <a:off x="238125" y="7467600"/>
            <a:ext cx="4668838" cy="4986338"/>
          </a:xfrm>
        </p:spPr>
      </p:pic>
      <p:pic>
        <p:nvPicPr>
          <p:cNvPr id="15" name="Picture Placeholder 14" descr="A close up of a map&#10;&#10;Description generated with high confidence">
            <a:extLst>
              <a:ext uri="{FF2B5EF4-FFF2-40B4-BE49-F238E27FC236}">
                <a16:creationId xmlns:a16="http://schemas.microsoft.com/office/drawing/2014/main" id="{2E8880C3-6B1E-408B-A388-AA56850767CB}"/>
              </a:ext>
            </a:extLst>
          </p:cNvPr>
          <p:cNvPicPr>
            <a:picLocks noGrp="1" noChangeAspect="1"/>
          </p:cNvPicPr>
          <p:nvPr>
            <p:ph type="pic" sz="quarter" idx="23"/>
          </p:nvPr>
        </p:nvPicPr>
        <p:blipFill>
          <a:blip r:embed="rId5" cstate="email">
            <a:extLst>
              <a:ext uri="{28A0092B-C50C-407E-A947-70E740481C1C}">
                <a14:useLocalDpi xmlns:a14="http://schemas.microsoft.com/office/drawing/2010/main" val="0"/>
              </a:ext>
            </a:extLst>
          </a:blip>
          <a:srcRect l="4330" r="4330"/>
          <a:stretch>
            <a:fillRect/>
          </a:stretch>
        </p:blipFill>
        <p:spPr>
          <a:xfrm>
            <a:off x="5173663" y="7467600"/>
            <a:ext cx="4668837" cy="4986338"/>
          </a:xfrm>
        </p:spPr>
      </p:pic>
      <p:sp>
        <p:nvSpPr>
          <p:cNvPr id="23" name="Rectangle 22">
            <a:extLst>
              <a:ext uri="{FF2B5EF4-FFF2-40B4-BE49-F238E27FC236}">
                <a16:creationId xmlns:a16="http://schemas.microsoft.com/office/drawing/2014/main" id="{BE917BA8-5B64-492B-9699-F0845EBBB66F}"/>
              </a:ext>
            </a:extLst>
          </p:cNvPr>
          <p:cNvSpPr/>
          <p:nvPr/>
        </p:nvSpPr>
        <p:spPr>
          <a:xfrm>
            <a:off x="10765699" y="6949201"/>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Mirroring</a:t>
            </a:r>
            <a:endParaRPr lang="es-ES" sz="2701" dirty="0">
              <a:solidFill>
                <a:schemeClr val="bg1"/>
              </a:solidFill>
              <a:latin typeface="Montserrat" pitchFamily="2" charset="77"/>
              <a:ea typeface="Montserrat" charset="0"/>
              <a:cs typeface="Montserrat" charset="0"/>
            </a:endParaRPr>
          </a:p>
        </p:txBody>
      </p:sp>
      <p:sp>
        <p:nvSpPr>
          <p:cNvPr id="25" name="Rectangle 24">
            <a:extLst>
              <a:ext uri="{FF2B5EF4-FFF2-40B4-BE49-F238E27FC236}">
                <a16:creationId xmlns:a16="http://schemas.microsoft.com/office/drawing/2014/main" id="{8212E9E4-ACEE-4B15-8630-EB9544FF8789}"/>
              </a:ext>
            </a:extLst>
          </p:cNvPr>
          <p:cNvSpPr/>
          <p:nvPr/>
        </p:nvSpPr>
        <p:spPr>
          <a:xfrm>
            <a:off x="10765699" y="7697935"/>
            <a:ext cx="6718507" cy="800219"/>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Asumimos que en entorno urbano, las situaciones se pueden considerar simétricas.</a:t>
            </a:r>
          </a:p>
        </p:txBody>
      </p:sp>
      <p:sp>
        <p:nvSpPr>
          <p:cNvPr id="26" name="Rectangle 25">
            <a:extLst>
              <a:ext uri="{FF2B5EF4-FFF2-40B4-BE49-F238E27FC236}">
                <a16:creationId xmlns:a16="http://schemas.microsoft.com/office/drawing/2014/main" id="{7DC68D26-E7FF-434B-A46C-961451272FFD}"/>
              </a:ext>
            </a:extLst>
          </p:cNvPr>
          <p:cNvSpPr/>
          <p:nvPr/>
        </p:nvSpPr>
        <p:spPr>
          <a:xfrm>
            <a:off x="10765699" y="9128957"/>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Shaking</a:t>
            </a:r>
            <a:endParaRPr lang="es-ES" sz="2701" dirty="0">
              <a:solidFill>
                <a:schemeClr val="bg1"/>
              </a:solidFill>
              <a:latin typeface="Montserrat" pitchFamily="2" charset="77"/>
              <a:ea typeface="Montserrat" charset="0"/>
              <a:cs typeface="Montserrat" charset="0"/>
            </a:endParaRPr>
          </a:p>
        </p:txBody>
      </p:sp>
      <p:sp>
        <p:nvSpPr>
          <p:cNvPr id="27" name="Rectangle 26">
            <a:extLst>
              <a:ext uri="{FF2B5EF4-FFF2-40B4-BE49-F238E27FC236}">
                <a16:creationId xmlns:a16="http://schemas.microsoft.com/office/drawing/2014/main" id="{2F12D5EB-28A6-4069-A42E-5BFA2B97C807}"/>
              </a:ext>
            </a:extLst>
          </p:cNvPr>
          <p:cNvSpPr/>
          <p:nvPr/>
        </p:nvSpPr>
        <p:spPr>
          <a:xfrm>
            <a:off x="10765699" y="9877691"/>
            <a:ext cx="6718507" cy="2569934"/>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 cada uno de los puntos de la nube original se le aplica un desplazamiento aleatorio en un pequeño rango.</a:t>
            </a:r>
          </a:p>
          <a:p>
            <a:pPr algn="just"/>
            <a:endParaRPr lang="es-ES" sz="2300" dirty="0">
              <a:solidFill>
                <a:schemeClr val="tx2"/>
              </a:solidFill>
              <a:latin typeface="Montserrat" pitchFamily="2" charset="77"/>
              <a:ea typeface="Montserrat" charset="0"/>
              <a:cs typeface="Montserrat" charset="0"/>
            </a:endParaRPr>
          </a:p>
          <a:p>
            <a:pPr algn="just"/>
            <a:r>
              <a:rPr lang="es-ES" sz="2300" dirty="0">
                <a:solidFill>
                  <a:schemeClr val="tx2"/>
                </a:solidFill>
                <a:latin typeface="Montserrat" pitchFamily="2" charset="77"/>
                <a:ea typeface="Montserrat" charset="0"/>
                <a:cs typeface="Montserrat" charset="0"/>
              </a:rPr>
              <a:t>La imagen resultante es ligeramente diferente, pero representa un escenario muy similar.</a:t>
            </a:r>
          </a:p>
        </p:txBody>
      </p:sp>
      <p:sp>
        <p:nvSpPr>
          <p:cNvPr id="28" name="Rectangle 27">
            <a:extLst>
              <a:ext uri="{FF2B5EF4-FFF2-40B4-BE49-F238E27FC236}">
                <a16:creationId xmlns:a16="http://schemas.microsoft.com/office/drawing/2014/main" id="{D7242B87-67D0-43EA-AEE4-AC9F6E118408}"/>
              </a:ext>
            </a:extLst>
          </p:cNvPr>
          <p:cNvSpPr/>
          <p:nvPr/>
        </p:nvSpPr>
        <p:spPr>
          <a:xfrm>
            <a:off x="10765698" y="4890770"/>
            <a:ext cx="6718507" cy="1508105"/>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En [Díaz Álvarez et al., 2018] se probó empíricamente que el uso de las técnicas </a:t>
            </a:r>
            <a:r>
              <a:rPr lang="es-ES" sz="2300" i="1" dirty="0" err="1">
                <a:solidFill>
                  <a:schemeClr val="tx2"/>
                </a:solidFill>
                <a:latin typeface="Montserrat" pitchFamily="2" charset="77"/>
                <a:ea typeface="Montserrat" charset="0"/>
                <a:cs typeface="Montserrat" charset="0"/>
              </a:rPr>
              <a:t>mirroring</a:t>
            </a:r>
            <a:r>
              <a:rPr lang="es-ES" sz="2300" dirty="0">
                <a:solidFill>
                  <a:schemeClr val="tx2"/>
                </a:solidFill>
                <a:latin typeface="Montserrat" pitchFamily="2" charset="77"/>
                <a:ea typeface="Montserrat" charset="0"/>
                <a:cs typeface="Montserrat" charset="0"/>
              </a:rPr>
              <a:t> y </a:t>
            </a:r>
            <a:r>
              <a:rPr lang="es-ES" sz="2300" i="1" dirty="0" err="1">
                <a:solidFill>
                  <a:schemeClr val="tx2"/>
                </a:solidFill>
                <a:latin typeface="Montserrat" pitchFamily="2" charset="77"/>
                <a:ea typeface="Montserrat" charset="0"/>
                <a:cs typeface="Montserrat" charset="0"/>
              </a:rPr>
              <a:t>shaking</a:t>
            </a:r>
            <a:r>
              <a:rPr lang="es-ES" sz="2300" dirty="0">
                <a:solidFill>
                  <a:schemeClr val="tx2"/>
                </a:solidFill>
                <a:latin typeface="Montserrat" pitchFamily="2" charset="77"/>
                <a:ea typeface="Montserrat" charset="0"/>
                <a:cs typeface="Montserrat" charset="0"/>
              </a:rPr>
              <a:t> mejoraban la precisión y generalización de los modelos entrenados.</a:t>
            </a:r>
          </a:p>
        </p:txBody>
      </p:sp>
      <p:sp>
        <p:nvSpPr>
          <p:cNvPr id="29" name="Rectangle 28">
            <a:extLst>
              <a:ext uri="{FF2B5EF4-FFF2-40B4-BE49-F238E27FC236}">
                <a16:creationId xmlns:a16="http://schemas.microsoft.com/office/drawing/2014/main" id="{8BB8C131-A971-4355-8224-54682C3CF063}"/>
              </a:ext>
            </a:extLst>
          </p:cNvPr>
          <p:cNvSpPr/>
          <p:nvPr/>
        </p:nvSpPr>
        <p:spPr>
          <a:xfrm>
            <a:off x="1074377" y="6698218"/>
            <a:ext cx="2996333" cy="369332"/>
          </a:xfrm>
          <a:prstGeom prst="rect">
            <a:avLst/>
          </a:prstGeom>
        </p:spPr>
        <p:txBody>
          <a:bodyPr wrap="none">
            <a:spAutoFit/>
          </a:bodyPr>
          <a:lstStyle/>
          <a:p>
            <a:r>
              <a:rPr lang="es-ES" sz="1800" dirty="0">
                <a:solidFill>
                  <a:schemeClr val="accent4"/>
                </a:solidFill>
                <a:latin typeface="Montserrat" pitchFamily="2" charset="77"/>
              </a:rPr>
              <a:t>Nube de puntos original</a:t>
            </a:r>
            <a:endParaRPr lang="es-ES" sz="1800" dirty="0">
              <a:solidFill>
                <a:schemeClr val="accent4"/>
              </a:solidFill>
            </a:endParaRPr>
          </a:p>
        </p:txBody>
      </p:sp>
      <p:sp>
        <p:nvSpPr>
          <p:cNvPr id="30" name="Rectangle 29">
            <a:extLst>
              <a:ext uri="{FF2B5EF4-FFF2-40B4-BE49-F238E27FC236}">
                <a16:creationId xmlns:a16="http://schemas.microsoft.com/office/drawing/2014/main" id="{E97C89D6-C13C-4346-8F55-F66897A58509}"/>
              </a:ext>
            </a:extLst>
          </p:cNvPr>
          <p:cNvSpPr/>
          <p:nvPr/>
        </p:nvSpPr>
        <p:spPr>
          <a:xfrm>
            <a:off x="6873933" y="6698218"/>
            <a:ext cx="1268296" cy="369332"/>
          </a:xfrm>
          <a:prstGeom prst="rect">
            <a:avLst/>
          </a:prstGeom>
        </p:spPr>
        <p:txBody>
          <a:bodyPr wrap="none">
            <a:spAutoFit/>
          </a:bodyPr>
          <a:lstStyle/>
          <a:p>
            <a:r>
              <a:rPr lang="es-ES" sz="1800" dirty="0" err="1">
                <a:solidFill>
                  <a:schemeClr val="accent4"/>
                </a:solidFill>
                <a:latin typeface="Montserrat" pitchFamily="2" charset="77"/>
              </a:rPr>
              <a:t>Mirroring</a:t>
            </a:r>
            <a:endParaRPr lang="es-ES" sz="1800" dirty="0">
              <a:solidFill>
                <a:schemeClr val="accent4"/>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1EB6FBF-0753-4621-8B5D-986D30607407}"/>
                  </a:ext>
                </a:extLst>
              </p:cNvPr>
              <p:cNvSpPr/>
              <p:nvPr/>
            </p:nvSpPr>
            <p:spPr>
              <a:xfrm>
                <a:off x="1465925" y="12484656"/>
                <a:ext cx="221323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=3</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1" name="Rectangle 30">
                <a:extLst>
                  <a:ext uri="{FF2B5EF4-FFF2-40B4-BE49-F238E27FC236}">
                    <a16:creationId xmlns:a16="http://schemas.microsoft.com/office/drawing/2014/main" id="{21EB6FBF-0753-4621-8B5D-986D30607407}"/>
                  </a:ext>
                </a:extLst>
              </p:cNvPr>
              <p:cNvSpPr>
                <a:spLocks noRot="1" noChangeAspect="1" noMove="1" noResize="1" noEditPoints="1" noAdjustHandles="1" noChangeArrowheads="1" noChangeShapeType="1" noTextEdit="1"/>
              </p:cNvSpPr>
              <p:nvPr/>
            </p:nvSpPr>
            <p:spPr>
              <a:xfrm>
                <a:off x="1465925" y="12484656"/>
                <a:ext cx="2213235" cy="369332"/>
              </a:xfrm>
              <a:prstGeom prst="rect">
                <a:avLst/>
              </a:prstGeom>
              <a:blipFill>
                <a:blip r:embed="rId6"/>
                <a:stretch>
                  <a:fillRect l="-2198" t="-8197" r="-1648"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FD3186D-16CA-4081-92A2-5DD5AF0A161A}"/>
                  </a:ext>
                </a:extLst>
              </p:cNvPr>
              <p:cNvSpPr/>
              <p:nvPr/>
            </p:nvSpPr>
            <p:spPr>
              <a:xfrm>
                <a:off x="6337343" y="12484656"/>
                <a:ext cx="234147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=20</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2" name="Rectangle 31">
                <a:extLst>
                  <a:ext uri="{FF2B5EF4-FFF2-40B4-BE49-F238E27FC236}">
                    <a16:creationId xmlns:a16="http://schemas.microsoft.com/office/drawing/2014/main" id="{DFD3186D-16CA-4081-92A2-5DD5AF0A161A}"/>
                  </a:ext>
                </a:extLst>
              </p:cNvPr>
              <p:cNvSpPr>
                <a:spLocks noRot="1" noChangeAspect="1" noMove="1" noResize="1" noEditPoints="1" noAdjustHandles="1" noChangeArrowheads="1" noChangeShapeType="1" noTextEdit="1"/>
              </p:cNvSpPr>
              <p:nvPr/>
            </p:nvSpPr>
            <p:spPr>
              <a:xfrm>
                <a:off x="6337343" y="12484656"/>
                <a:ext cx="2341475" cy="369332"/>
              </a:xfrm>
              <a:prstGeom prst="rect">
                <a:avLst/>
              </a:prstGeom>
              <a:blipFill>
                <a:blip r:embed="rId7"/>
                <a:stretch>
                  <a:fillRect l="-2344" t="-8197" r="-1302" b="-24590"/>
                </a:stretch>
              </a:blipFill>
            </p:spPr>
            <p:txBody>
              <a:bodyPr/>
              <a:lstStyle/>
              <a:p>
                <a:r>
                  <a:rPr lang="es-ES">
                    <a:noFill/>
                  </a:rPr>
                  <a:t> </a:t>
                </a:r>
              </a:p>
            </p:txBody>
          </p:sp>
        </mc:Fallback>
      </mc:AlternateContent>
    </p:spTree>
    <p:extLst>
      <p:ext uri="{BB962C8B-B14F-4D97-AF65-F5344CB8AC3E}">
        <p14:creationId xmlns:p14="http://schemas.microsoft.com/office/powerpoint/2010/main" val="193743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5692584"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Percepción temporal</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5980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En este trabajo asumimos que la maniobra de cambio de carril involucra tanto al córtex visual como al córtex prefrontal, los cuales se estima que tienen un tiempo de proceso de entre 0.2 s y 1.2 s [</a:t>
            </a:r>
            <a:r>
              <a:rPr lang="es-ES" sz="2101" dirty="0" err="1">
                <a:solidFill>
                  <a:schemeClr val="tx1"/>
                </a:solidFill>
                <a:latin typeface="Montserrat Light" charset="0"/>
                <a:ea typeface="Montserrat Light" charset="0"/>
                <a:cs typeface="Montserrat Light" charset="0"/>
              </a:rPr>
              <a:t>Buzsáki</a:t>
            </a:r>
            <a:r>
              <a:rPr lang="es-ES" sz="2101" dirty="0">
                <a:solidFill>
                  <a:schemeClr val="tx1"/>
                </a:solidFill>
                <a:latin typeface="Montserrat Light" charset="0"/>
                <a:ea typeface="Montserrat Light" charset="0"/>
                <a:cs typeface="Montserrat Light" charset="0"/>
              </a:rPr>
              <a:t> et al., 2012].</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5" name="Group 4">
            <a:extLst>
              <a:ext uri="{FF2B5EF4-FFF2-40B4-BE49-F238E27FC236}">
                <a16:creationId xmlns:a16="http://schemas.microsoft.com/office/drawing/2014/main" id="{6E9B5BC0-23BF-6249-9FE8-C236EB90FC44}"/>
              </a:ext>
            </a:extLst>
          </p:cNvPr>
          <p:cNvGrpSpPr/>
          <p:nvPr/>
        </p:nvGrpSpPr>
        <p:grpSpPr>
          <a:xfrm>
            <a:off x="1669311" y="8313168"/>
            <a:ext cx="14952157" cy="4675949"/>
            <a:chOff x="2225168" y="6594763"/>
            <a:chExt cx="19931018" cy="6232975"/>
          </a:xfrm>
        </p:grpSpPr>
        <p:grpSp>
          <p:nvGrpSpPr>
            <p:cNvPr id="2" name="Group 1">
              <a:extLst>
                <a:ext uri="{FF2B5EF4-FFF2-40B4-BE49-F238E27FC236}">
                  <a16:creationId xmlns:a16="http://schemas.microsoft.com/office/drawing/2014/main" id="{29B75894-7FFF-D24B-BB63-9C0390735E44}"/>
                </a:ext>
              </a:extLst>
            </p:cNvPr>
            <p:cNvGrpSpPr/>
            <p:nvPr/>
          </p:nvGrpSpPr>
          <p:grpSpPr>
            <a:xfrm>
              <a:off x="2225168" y="6594763"/>
              <a:ext cx="19931018" cy="6232975"/>
              <a:chOff x="3301168" y="7512438"/>
              <a:chExt cx="17779018" cy="5559985"/>
            </a:xfrm>
          </p:grpSpPr>
          <p:sp>
            <p:nvSpPr>
              <p:cNvPr id="21" name="Rectangle 20">
                <a:extLst>
                  <a:ext uri="{FF2B5EF4-FFF2-40B4-BE49-F238E27FC236}">
                    <a16:creationId xmlns:a16="http://schemas.microsoft.com/office/drawing/2014/main" id="{127B4A2F-A5B4-D04C-A408-021EBF9B5857}"/>
                  </a:ext>
                </a:extLst>
              </p:cNvPr>
              <p:cNvSpPr/>
              <p:nvPr/>
            </p:nvSpPr>
            <p:spPr>
              <a:xfrm>
                <a:off x="3301168" y="7512439"/>
                <a:ext cx="4326543" cy="5559984"/>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Rectangle 31">
                <a:extLst>
                  <a:ext uri="{FF2B5EF4-FFF2-40B4-BE49-F238E27FC236}">
                    <a16:creationId xmlns:a16="http://schemas.microsoft.com/office/drawing/2014/main" id="{01F5D3FF-B888-D648-9F05-CDD3F521F816}"/>
                  </a:ext>
                </a:extLst>
              </p:cNvPr>
              <p:cNvSpPr/>
              <p:nvPr/>
            </p:nvSpPr>
            <p:spPr>
              <a:xfrm>
                <a:off x="10028539" y="7512439"/>
                <a:ext cx="4326543" cy="5559984"/>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7" name="Rectangle 36">
                <a:extLst>
                  <a:ext uri="{FF2B5EF4-FFF2-40B4-BE49-F238E27FC236}">
                    <a16:creationId xmlns:a16="http://schemas.microsoft.com/office/drawing/2014/main" id="{42D4F34F-6874-A449-ACFF-7F28DAFEA9CA}"/>
                  </a:ext>
                </a:extLst>
              </p:cNvPr>
              <p:cNvSpPr/>
              <p:nvPr/>
            </p:nvSpPr>
            <p:spPr>
              <a:xfrm>
                <a:off x="16753643" y="7512438"/>
                <a:ext cx="4326543" cy="5559985"/>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grpSp>
        <p:sp>
          <p:nvSpPr>
            <p:cNvPr id="42" name="Shape 2646">
              <a:extLst>
                <a:ext uri="{FF2B5EF4-FFF2-40B4-BE49-F238E27FC236}">
                  <a16:creationId xmlns:a16="http://schemas.microsoft.com/office/drawing/2014/main" id="{8ED4AA32-2F57-3848-BBD0-67E235FB403C}"/>
                </a:ext>
              </a:extLst>
            </p:cNvPr>
            <p:cNvSpPr/>
            <p:nvPr/>
          </p:nvSpPr>
          <p:spPr>
            <a:xfrm>
              <a:off x="4228505" y="7168288"/>
              <a:ext cx="843558" cy="84355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1"/>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tx2"/>
                </a:solidFill>
              </a:endParaRPr>
            </a:p>
          </p:txBody>
        </p:sp>
        <p:grpSp>
          <p:nvGrpSpPr>
            <p:cNvPr id="3" name="Group 2">
              <a:extLst>
                <a:ext uri="{FF2B5EF4-FFF2-40B4-BE49-F238E27FC236}">
                  <a16:creationId xmlns:a16="http://schemas.microsoft.com/office/drawing/2014/main" id="{99BF7CAA-D4C6-274A-A48E-CFCFB19068C8}"/>
                </a:ext>
              </a:extLst>
            </p:cNvPr>
            <p:cNvGrpSpPr/>
            <p:nvPr/>
          </p:nvGrpSpPr>
          <p:grpSpPr>
            <a:xfrm>
              <a:off x="2374914" y="8535944"/>
              <a:ext cx="4700487" cy="3487990"/>
              <a:chOff x="2387058" y="7863392"/>
              <a:chExt cx="4700487" cy="3487990"/>
            </a:xfrm>
          </p:grpSpPr>
          <p:sp>
            <p:nvSpPr>
              <p:cNvPr id="43" name="Rectangle 42">
                <a:extLst>
                  <a:ext uri="{FF2B5EF4-FFF2-40B4-BE49-F238E27FC236}">
                    <a16:creationId xmlns:a16="http://schemas.microsoft.com/office/drawing/2014/main" id="{5CB68FA1-6D58-954E-AC33-734AD08E91FF}"/>
                  </a:ext>
                </a:extLst>
              </p:cNvPr>
              <p:cNvSpPr/>
              <p:nvPr/>
            </p:nvSpPr>
            <p:spPr>
              <a:xfrm>
                <a:off x="2585389" y="8622457"/>
                <a:ext cx="4154079" cy="2728925"/>
              </a:xfrm>
              <a:prstGeom prst="rect">
                <a:avLst/>
              </a:prstGeom>
            </p:spPr>
            <p:txBody>
              <a:bodyPr wrap="square">
                <a:spAutoFit/>
              </a:bodyPr>
              <a:lstStyle/>
              <a:p>
                <a:pPr algn="ctr">
                  <a:lnSpc>
                    <a:spcPts val="3061"/>
                  </a:lnSpc>
                </a:pPr>
                <a:r>
                  <a:rPr lang="es-ES" sz="2101" dirty="0">
                    <a:latin typeface="Montserrat Light" charset="0"/>
                    <a:ea typeface="Montserrat Light" charset="0"/>
                    <a:cs typeface="Montserrat Light" charset="0"/>
                  </a:rPr>
                  <a:t>Las entradas se duplican tantas veces como momentos anteriores queremos percibir.</a:t>
                </a:r>
              </a:p>
            </p:txBody>
          </p:sp>
          <p:sp>
            <p:nvSpPr>
              <p:cNvPr id="44" name="Rectangle 43">
                <a:extLst>
                  <a:ext uri="{FF2B5EF4-FFF2-40B4-BE49-F238E27FC236}">
                    <a16:creationId xmlns:a16="http://schemas.microsoft.com/office/drawing/2014/main" id="{62D65A4F-1058-5D42-A4F2-30B9DDE6DD5D}"/>
                  </a:ext>
                </a:extLst>
              </p:cNvPr>
              <p:cNvSpPr/>
              <p:nvPr/>
            </p:nvSpPr>
            <p:spPr>
              <a:xfrm>
                <a:off x="2387058" y="7863392"/>
                <a:ext cx="4700487" cy="677104"/>
              </a:xfrm>
              <a:prstGeom prst="rect">
                <a:avLst/>
              </a:prstGeom>
            </p:spPr>
            <p:txBody>
              <a:bodyPr wrap="square">
                <a:spAutoFit/>
              </a:bodyPr>
              <a:lstStyle/>
              <a:p>
                <a:pPr algn="ctr"/>
                <a:r>
                  <a:rPr lang="es-ES" sz="2701" dirty="0">
                    <a:solidFill>
                      <a:schemeClr val="tx2"/>
                    </a:solidFill>
                    <a:latin typeface="Montserrat" pitchFamily="2" charset="77"/>
                    <a:ea typeface="Montserrat Bold" charset="0"/>
                    <a:cs typeface="Montserrat Bold" charset="0"/>
                  </a:rPr>
                  <a:t>Ventana temporal</a:t>
                </a:r>
              </a:p>
            </p:txBody>
          </p:sp>
        </p:grpSp>
        <p:grpSp>
          <p:nvGrpSpPr>
            <p:cNvPr id="49" name="Group 48">
              <a:extLst>
                <a:ext uri="{FF2B5EF4-FFF2-40B4-BE49-F238E27FC236}">
                  <a16:creationId xmlns:a16="http://schemas.microsoft.com/office/drawing/2014/main" id="{6FF216E9-C5CB-2546-9D87-5A3C38EE58B5}"/>
                </a:ext>
              </a:extLst>
            </p:cNvPr>
            <p:cNvGrpSpPr/>
            <p:nvPr/>
          </p:nvGrpSpPr>
          <p:grpSpPr>
            <a:xfrm>
              <a:off x="10114907" y="8535944"/>
              <a:ext cx="4154078" cy="3487990"/>
              <a:chOff x="2585389" y="7863392"/>
              <a:chExt cx="4154078" cy="3487990"/>
            </a:xfrm>
          </p:grpSpPr>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B65C8811-6B9C-0F41-AEC6-2FC2E6B8F17D}"/>
                      </a:ext>
                    </a:extLst>
                  </p:cNvPr>
                  <p:cNvSpPr/>
                  <p:nvPr/>
                </p:nvSpPr>
                <p:spPr>
                  <a:xfrm>
                    <a:off x="2585389" y="8622457"/>
                    <a:ext cx="4154078"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[Díaz Álvarez et al., 2018] </a:t>
                    </a:r>
                    <a14:m>
                      <m:oMath xmlns:m="http://schemas.openxmlformats.org/officeDocument/2006/math">
                        <m:sSub>
                          <m:sSubPr>
                            <m:ctrlPr>
                              <a:rPr lang="es-ES" sz="2400" i="1" dirty="0">
                                <a:solidFill>
                                  <a:schemeClr val="accent3"/>
                                </a:solidFill>
                                <a:latin typeface="Cambria Math" panose="02040503050406030204" pitchFamily="18" charset="0"/>
                              </a:rPr>
                            </m:ctrlPr>
                          </m:sSubPr>
                          <m:e>
                            <m:r>
                              <a:rPr lang="es-ES" sz="2400" i="1" dirty="0">
                                <a:solidFill>
                                  <a:schemeClr val="accent3"/>
                                </a:solidFill>
                                <a:latin typeface="Cambria Math" panose="02040503050406030204" pitchFamily="18" charset="0"/>
                              </a:rPr>
                              <m:t>𝑡</m:t>
                            </m:r>
                          </m:e>
                          <m:sub>
                            <m:r>
                              <a:rPr lang="es-ES" sz="2400" i="1" dirty="0">
                                <a:solidFill>
                                  <a:schemeClr val="accent3"/>
                                </a:solidFill>
                                <a:latin typeface="Cambria Math" panose="02040503050406030204" pitchFamily="18" charset="0"/>
                              </a:rPr>
                              <m:t>0</m:t>
                            </m:r>
                          </m:sub>
                        </m:sSub>
                      </m:oMath>
                    </a14:m>
                    <a:r>
                      <a:rPr lang="es-ES" sz="2400" dirty="0">
                        <a:solidFill>
                          <a:schemeClr val="accent3"/>
                        </a:solidFill>
                        <a:latin typeface="Montserrat" pitchFamily="2" charset="77"/>
                        <a:ea typeface="Montserrat Bold" charset="0"/>
                        <a:cs typeface="Montserrat Bold" charset="0"/>
                      </a:rPr>
                      <a:t>,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10</m:t>
                            </m:r>
                          </m:sub>
                        </m:sSub>
                      </m:oMath>
                    </a14:m>
                    <a:r>
                      <a:rPr lang="es-ES" sz="2400" dirty="0">
                        <a:solidFill>
                          <a:schemeClr val="accent3"/>
                        </a:solidFill>
                        <a:latin typeface="Montserrat" pitchFamily="2" charset="77"/>
                        <a:ea typeface="Montserrat Bold" charset="0"/>
                        <a:cs typeface="Montserrat Bold" charset="0"/>
                      </a:rPr>
                      <a:t> y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20</m:t>
                            </m:r>
                          </m:sub>
                        </m:sSub>
                        <m:r>
                          <a:rPr lang="es-ES" sz="2400" i="1">
                            <a:solidFill>
                              <a:schemeClr val="accent3"/>
                            </a:solidFill>
                            <a:latin typeface="Cambria Math" panose="02040503050406030204" pitchFamily="18" charset="0"/>
                          </a:rPr>
                          <m:t> </m:t>
                        </m:r>
                      </m:oMath>
                    </a14:m>
                    <a:r>
                      <a:rPr lang="es-ES" sz="2101" dirty="0">
                        <a:solidFill>
                          <a:schemeClr val="accent3"/>
                        </a:solidFill>
                        <a:latin typeface="Montserrat Light" charset="0"/>
                        <a:ea typeface="Montserrat Light" charset="0"/>
                        <a:cs typeface="Montserrat Light" charset="0"/>
                      </a:rPr>
                      <a:t>son los momentos que mejores resultado arrojan.</a:t>
                    </a:r>
                  </a:p>
                </p:txBody>
              </p:sp>
            </mc:Choice>
            <mc:Fallback>
              <p:sp>
                <p:nvSpPr>
                  <p:cNvPr id="50" name="Rectangle 49">
                    <a:extLst>
                      <a:ext uri="{FF2B5EF4-FFF2-40B4-BE49-F238E27FC236}">
                        <a16:creationId xmlns:a16="http://schemas.microsoft.com/office/drawing/2014/main" id="{B65C8811-6B9C-0F41-AEC6-2FC2E6B8F17D}"/>
                      </a:ext>
                    </a:extLst>
                  </p:cNvPr>
                  <p:cNvSpPr>
                    <a:spLocks noRot="1" noChangeAspect="1" noMove="1" noResize="1" noEditPoints="1" noAdjustHandles="1" noChangeArrowheads="1" noChangeShapeType="1" noTextEdit="1"/>
                  </p:cNvSpPr>
                  <p:nvPr/>
                </p:nvSpPr>
                <p:spPr>
                  <a:xfrm>
                    <a:off x="2585389" y="8622457"/>
                    <a:ext cx="4154078" cy="2728925"/>
                  </a:xfrm>
                  <a:prstGeom prst="rect">
                    <a:avLst/>
                  </a:prstGeom>
                  <a:blipFill>
                    <a:blip r:embed="rId2"/>
                    <a:stretch>
                      <a:fillRect l="-978" r="-3131" b="-50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CD03C50-6A72-114B-857C-2809B3BE2AF2}"/>
                      </a:ext>
                    </a:extLst>
                  </p:cNvPr>
                  <p:cNvSpPr/>
                  <p:nvPr/>
                </p:nvSpPr>
                <p:spPr>
                  <a:xfrm>
                    <a:off x="2783719" y="7863392"/>
                    <a:ext cx="3757419" cy="677104"/>
                  </a:xfrm>
                  <a:prstGeom prst="rect">
                    <a:avLst/>
                  </a:prstGeom>
                </p:spPr>
                <p:txBody>
                  <a:bodyPr wrap="square">
                    <a:spAutoFit/>
                  </a:bodyPr>
                  <a:lstStyle/>
                  <a:p>
                    <a:pPr algn="ctr"/>
                    <a14:m>
                      <m:oMath xmlns:m="http://schemas.openxmlformats.org/officeDocument/2006/math">
                        <m:sSub>
                          <m:sSubPr>
                            <m:ctrlPr>
                              <a:rPr lang="es-ES" sz="2701" i="1" dirty="0" smtClean="0">
                                <a:solidFill>
                                  <a:schemeClr val="tx2"/>
                                </a:solidFill>
                                <a:latin typeface="Cambria Math" panose="02040503050406030204" pitchFamily="18" charset="0"/>
                              </a:rPr>
                            </m:ctrlPr>
                          </m:sSubPr>
                          <m:e>
                            <m:r>
                              <a:rPr lang="es-ES" sz="2701" b="0" i="1" dirty="0" smtClean="0">
                                <a:solidFill>
                                  <a:schemeClr val="tx2"/>
                                </a:solidFill>
                                <a:latin typeface="Cambria Math" panose="02040503050406030204" pitchFamily="18" charset="0"/>
                              </a:rPr>
                              <m:t>𝑡</m:t>
                            </m:r>
                          </m:e>
                          <m:sub>
                            <m:r>
                              <a:rPr lang="es-ES" sz="2701" b="0" i="1" dirty="0" smtClean="0">
                                <a:solidFill>
                                  <a:schemeClr val="tx2"/>
                                </a:solidFill>
                                <a:latin typeface="Cambria Math" panose="02040503050406030204" pitchFamily="18" charset="0"/>
                              </a:rPr>
                              <m:t>0</m:t>
                            </m:r>
                          </m:sub>
                        </m:sSub>
                      </m:oMath>
                    </a14:m>
                    <a:r>
                      <a:rPr lang="es-ES" sz="2701" dirty="0">
                        <a:solidFill>
                          <a:schemeClr val="tx2"/>
                        </a:solidFill>
                        <a:latin typeface="Montserrat" pitchFamily="2" charset="77"/>
                        <a:ea typeface="Montserrat Bold" charset="0"/>
                        <a:cs typeface="Montserrat Bold" charset="0"/>
                      </a:rPr>
                      <a:t>, </a:t>
                    </a:r>
                    <a14:m>
                      <m:oMath xmlns:m="http://schemas.openxmlformats.org/officeDocument/2006/math">
                        <m:sSub>
                          <m:sSubPr>
                            <m:ctrlPr>
                              <a:rPr lang="es-ES" sz="2701" i="1" smtClean="0">
                                <a:solidFill>
                                  <a:schemeClr val="tx2"/>
                                </a:solidFill>
                                <a:latin typeface="Cambria Math" panose="02040503050406030204" pitchFamily="18" charset="0"/>
                              </a:rPr>
                            </m:ctrlPr>
                          </m:sSubPr>
                          <m:e>
                            <m:r>
                              <a:rPr lang="es-ES" sz="2701" b="0" i="1" smtClean="0">
                                <a:solidFill>
                                  <a:schemeClr val="tx2"/>
                                </a:solidFill>
                                <a:latin typeface="Cambria Math" panose="02040503050406030204" pitchFamily="18" charset="0"/>
                              </a:rPr>
                              <m:t>𝑡</m:t>
                            </m:r>
                          </m:e>
                          <m:sub>
                            <m:r>
                              <a:rPr lang="es-ES" sz="2701" b="0" i="1" smtClean="0">
                                <a:solidFill>
                                  <a:schemeClr val="tx2"/>
                                </a:solidFill>
                                <a:latin typeface="Cambria Math" panose="02040503050406030204" pitchFamily="18" charset="0"/>
                              </a:rPr>
                              <m:t>10</m:t>
                            </m:r>
                          </m:sub>
                        </m:sSub>
                      </m:oMath>
                    </a14:m>
                    <a:r>
                      <a:rPr lang="es-ES" sz="2701" dirty="0">
                        <a:solidFill>
                          <a:schemeClr val="tx2"/>
                        </a:solidFill>
                        <a:latin typeface="Montserrat" pitchFamily="2" charset="77"/>
                        <a:ea typeface="Montserrat Bold" charset="0"/>
                        <a:cs typeface="Montserrat Bold" charset="0"/>
                      </a:rPr>
                      <a:t> y </a:t>
                    </a:r>
                    <a14:m>
                      <m:oMath xmlns:m="http://schemas.openxmlformats.org/officeDocument/2006/math">
                        <m:sSub>
                          <m:sSubPr>
                            <m:ctrlPr>
                              <a:rPr lang="es-ES" sz="2701" i="1" smtClean="0">
                                <a:solidFill>
                                  <a:schemeClr val="tx2"/>
                                </a:solidFill>
                                <a:latin typeface="Cambria Math" panose="02040503050406030204" pitchFamily="18" charset="0"/>
                              </a:rPr>
                            </m:ctrlPr>
                          </m:sSubPr>
                          <m:e>
                            <m:r>
                              <a:rPr lang="es-ES" sz="2701" b="0" i="1" smtClean="0">
                                <a:solidFill>
                                  <a:schemeClr val="tx2"/>
                                </a:solidFill>
                                <a:latin typeface="Cambria Math" panose="02040503050406030204" pitchFamily="18" charset="0"/>
                              </a:rPr>
                              <m:t>𝑡</m:t>
                            </m:r>
                          </m:e>
                          <m:sub>
                            <m:r>
                              <a:rPr lang="es-ES" sz="2701" b="0" i="1" smtClean="0">
                                <a:solidFill>
                                  <a:schemeClr val="tx2"/>
                                </a:solidFill>
                                <a:latin typeface="Cambria Math" panose="02040503050406030204" pitchFamily="18" charset="0"/>
                              </a:rPr>
                              <m:t>20</m:t>
                            </m:r>
                          </m:sub>
                        </m:sSub>
                      </m:oMath>
                    </a14:m>
                    <a:endParaRPr lang="es-ES" sz="2701" dirty="0">
                      <a:solidFill>
                        <a:schemeClr val="tx2"/>
                      </a:solidFill>
                      <a:latin typeface="Montserrat" pitchFamily="2" charset="77"/>
                      <a:ea typeface="Montserrat Bold" charset="0"/>
                      <a:cs typeface="Montserrat Bold" charset="0"/>
                    </a:endParaRPr>
                  </a:p>
                </p:txBody>
              </p:sp>
            </mc:Choice>
            <mc:Fallback xmlns="">
              <p:sp>
                <p:nvSpPr>
                  <p:cNvPr id="51" name="Rectangle 50">
                    <a:extLst>
                      <a:ext uri="{FF2B5EF4-FFF2-40B4-BE49-F238E27FC236}">
                        <a16:creationId xmlns:a16="http://schemas.microsoft.com/office/drawing/2014/main" id="{6CD03C50-6A72-114B-857C-2809B3BE2AF2}"/>
                      </a:ext>
                    </a:extLst>
                  </p:cNvPr>
                  <p:cNvSpPr>
                    <a:spLocks noRot="1" noChangeAspect="1" noMove="1" noResize="1" noEditPoints="1" noAdjustHandles="1" noChangeArrowheads="1" noChangeShapeType="1" noTextEdit="1"/>
                  </p:cNvSpPr>
                  <p:nvPr/>
                </p:nvSpPr>
                <p:spPr>
                  <a:xfrm>
                    <a:off x="2783719" y="7863392"/>
                    <a:ext cx="3757419" cy="677104"/>
                  </a:xfrm>
                  <a:prstGeom prst="rect">
                    <a:avLst/>
                  </a:prstGeom>
                  <a:blipFill>
                    <a:blip r:embed="rId3"/>
                    <a:stretch>
                      <a:fillRect t="-10843" b="-31325"/>
                    </a:stretch>
                  </a:blipFill>
                </p:spPr>
                <p:txBody>
                  <a:bodyPr/>
                  <a:lstStyle/>
                  <a:p>
                    <a:r>
                      <a:rPr lang="es-ES">
                        <a:noFill/>
                      </a:rPr>
                      <a:t> </a:t>
                    </a:r>
                  </a:p>
                </p:txBody>
              </p:sp>
            </mc:Fallback>
          </mc:AlternateContent>
        </p:grpSp>
        <p:grpSp>
          <p:nvGrpSpPr>
            <p:cNvPr id="54" name="Group 53">
              <a:extLst>
                <a:ext uri="{FF2B5EF4-FFF2-40B4-BE49-F238E27FC236}">
                  <a16:creationId xmlns:a16="http://schemas.microsoft.com/office/drawing/2014/main" id="{4404EA26-8BFF-1143-8534-B2AC66E3A86F}"/>
                </a:ext>
              </a:extLst>
            </p:cNvPr>
            <p:cNvGrpSpPr/>
            <p:nvPr/>
          </p:nvGrpSpPr>
          <p:grpSpPr>
            <a:xfrm>
              <a:off x="17654030" y="8535944"/>
              <a:ext cx="4154078" cy="4017912"/>
              <a:chOff x="2585389" y="7863392"/>
              <a:chExt cx="4154078" cy="4017912"/>
            </a:xfrm>
          </p:grpSpPr>
          <p:sp>
            <p:nvSpPr>
              <p:cNvPr id="55" name="Rectangle 54">
                <a:extLst>
                  <a:ext uri="{FF2B5EF4-FFF2-40B4-BE49-F238E27FC236}">
                    <a16:creationId xmlns:a16="http://schemas.microsoft.com/office/drawing/2014/main" id="{7A15F369-425A-1649-9ACB-324D15EA6551}"/>
                  </a:ext>
                </a:extLst>
              </p:cNvPr>
              <p:cNvSpPr/>
              <p:nvPr/>
            </p:nvSpPr>
            <p:spPr>
              <a:xfrm>
                <a:off x="2585389" y="8622457"/>
                <a:ext cx="4154078" cy="3258847"/>
              </a:xfrm>
              <a:prstGeom prst="rect">
                <a:avLst/>
              </a:prstGeom>
            </p:spPr>
            <p:txBody>
              <a:bodyPr wrap="square">
                <a:spAutoFit/>
              </a:bodyPr>
              <a:lstStyle/>
              <a:p>
                <a:pPr algn="ctr">
                  <a:lnSpc>
                    <a:spcPts val="3061"/>
                  </a:lnSpc>
                </a:pPr>
                <a:r>
                  <a:rPr lang="es-ES" sz="2101" dirty="0">
                    <a:latin typeface="Montserrat Light" charset="0"/>
                    <a:ea typeface="Montserrat Light" charset="0"/>
                    <a:cs typeface="Montserrat Light" charset="0"/>
                  </a:rPr>
                  <a:t>En las redes de convolución, se presentan como imágenes apiladas a lo largo de una dimensión.</a:t>
                </a:r>
              </a:p>
            </p:txBody>
          </p:sp>
          <p:sp>
            <p:nvSpPr>
              <p:cNvPr id="56" name="Rectangle 55">
                <a:extLst>
                  <a:ext uri="{FF2B5EF4-FFF2-40B4-BE49-F238E27FC236}">
                    <a16:creationId xmlns:a16="http://schemas.microsoft.com/office/drawing/2014/main" id="{EEF7E548-317C-2C45-B950-3F291F9E3A96}"/>
                  </a:ext>
                </a:extLst>
              </p:cNvPr>
              <p:cNvSpPr/>
              <p:nvPr/>
            </p:nvSpPr>
            <p:spPr>
              <a:xfrm>
                <a:off x="2783717" y="7863392"/>
                <a:ext cx="3952044" cy="677104"/>
              </a:xfrm>
              <a:prstGeom prst="rect">
                <a:avLst/>
              </a:prstGeom>
            </p:spPr>
            <p:txBody>
              <a:bodyPr wrap="square">
                <a:spAutoFit/>
              </a:bodyPr>
              <a:lstStyle/>
              <a:p>
                <a:pPr algn="ctr"/>
                <a:r>
                  <a:rPr lang="es-ES" sz="2701" dirty="0">
                    <a:solidFill>
                      <a:schemeClr val="tx2"/>
                    </a:solidFill>
                    <a:latin typeface="Montserrat" pitchFamily="2" charset="77"/>
                    <a:ea typeface="Montserrat Bold" charset="0"/>
                    <a:cs typeface="Montserrat Bold" charset="0"/>
                  </a:rPr>
                  <a:t>Representación</a:t>
                </a:r>
              </a:p>
            </p:txBody>
          </p:sp>
        </p:grpSp>
        <p:sp>
          <p:nvSpPr>
            <p:cNvPr id="57" name="Shape 2563">
              <a:extLst>
                <a:ext uri="{FF2B5EF4-FFF2-40B4-BE49-F238E27FC236}">
                  <a16:creationId xmlns:a16="http://schemas.microsoft.com/office/drawing/2014/main" id="{00AB1669-6E7A-6C40-AE98-FAB1C05B0AB7}"/>
                </a:ext>
              </a:extLst>
            </p:cNvPr>
            <p:cNvSpPr/>
            <p:nvPr/>
          </p:nvSpPr>
          <p:spPr>
            <a:xfrm>
              <a:off x="19310441" y="7168288"/>
              <a:ext cx="843560" cy="84355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latin typeface="Lato" charset="0"/>
                <a:ea typeface="Lato" charset="0"/>
                <a:cs typeface="Lato" charset="0"/>
              </a:endParaRPr>
            </a:p>
          </p:txBody>
        </p:sp>
      </p:grpSp>
      <p:pic>
        <p:nvPicPr>
          <p:cNvPr id="22" name="Picture 21" descr="A close up of a logo&#10;&#10;Description generated with high confidence">
            <a:extLst>
              <a:ext uri="{FF2B5EF4-FFF2-40B4-BE49-F238E27FC236}">
                <a16:creationId xmlns:a16="http://schemas.microsoft.com/office/drawing/2014/main" id="{A201A3BF-76AD-4640-A083-22F26DC89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4530" y="5796824"/>
            <a:ext cx="12718940" cy="1688549"/>
          </a:xfrm>
          <a:prstGeom prst="rect">
            <a:avLst/>
          </a:prstGeom>
        </p:spPr>
      </p:pic>
      <p:grpSp>
        <p:nvGrpSpPr>
          <p:cNvPr id="24" name="Group 1">
            <a:extLst>
              <a:ext uri="{FF2B5EF4-FFF2-40B4-BE49-F238E27FC236}">
                <a16:creationId xmlns:a16="http://schemas.microsoft.com/office/drawing/2014/main" id="{98E54A4C-CEC9-4B0C-8CF9-926FC1396C6A}"/>
              </a:ext>
            </a:extLst>
          </p:cNvPr>
          <p:cNvGrpSpPr>
            <a:grpSpLocks noChangeAspect="1"/>
          </p:cNvGrpSpPr>
          <p:nvPr/>
        </p:nvGrpSpPr>
        <p:grpSpPr bwMode="auto">
          <a:xfrm>
            <a:off x="8854753" y="8743424"/>
            <a:ext cx="643423" cy="633600"/>
            <a:chOff x="7197121" y="8332916"/>
            <a:chExt cx="553830" cy="543285"/>
          </a:xfrm>
          <a:solidFill>
            <a:schemeClr val="accent2"/>
          </a:solidFill>
        </p:grpSpPr>
        <p:sp>
          <p:nvSpPr>
            <p:cNvPr id="25" name="Freeform 31">
              <a:extLst>
                <a:ext uri="{FF2B5EF4-FFF2-40B4-BE49-F238E27FC236}">
                  <a16:creationId xmlns:a16="http://schemas.microsoft.com/office/drawing/2014/main" id="{FBEDEA5B-D208-47DB-BA4E-786064B41A26}"/>
                </a:ext>
              </a:extLst>
            </p:cNvPr>
            <p:cNvSpPr>
              <a:spLocks noChangeArrowheads="1"/>
            </p:cNvSpPr>
            <p:nvPr/>
          </p:nvSpPr>
          <p:spPr bwMode="auto">
            <a:xfrm>
              <a:off x="7197121" y="8332916"/>
              <a:ext cx="553830" cy="54328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26" name="Freeform 32">
              <a:extLst>
                <a:ext uri="{FF2B5EF4-FFF2-40B4-BE49-F238E27FC236}">
                  <a16:creationId xmlns:a16="http://schemas.microsoft.com/office/drawing/2014/main" id="{8046B6D8-D845-42B3-85AF-6A8C5FC15E4F}"/>
                </a:ext>
              </a:extLst>
            </p:cNvPr>
            <p:cNvSpPr>
              <a:spLocks noChangeArrowheads="1"/>
            </p:cNvSpPr>
            <p:nvPr/>
          </p:nvSpPr>
          <p:spPr bwMode="auto">
            <a:xfrm>
              <a:off x="7450784" y="8450839"/>
              <a:ext cx="126832" cy="261114"/>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grpSp>
    </p:spTree>
    <p:extLst>
      <p:ext uri="{BB962C8B-B14F-4D97-AF65-F5344CB8AC3E}">
        <p14:creationId xmlns:p14="http://schemas.microsoft.com/office/powerpoint/2010/main" val="2206875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699341558"/>
              </p:ext>
            </p:extLst>
          </p:nvPr>
        </p:nvGraphicFramePr>
        <p:xfrm>
          <a:off x="9435549" y="5170334"/>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r>
                        <a:rPr lang="es-ES" sz="2400" b="1" dirty="0" err="1">
                          <a:solidFill>
                            <a:schemeClr val="accent3"/>
                          </a:solidFill>
                          <a:latin typeface="Montserrat" panose="00000500000000000000" pitchFamily="2" charset="0"/>
                        </a:rPr>
                        <a:t>Accuracy</a:t>
                      </a:r>
                      <a:endParaRPr lang="es-ES" sz="2400" b="1" dirty="0">
                        <a:solidFill>
                          <a:schemeClr val="accent3"/>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0,333</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0,333</a:t>
                      </a:r>
                    </a:p>
                  </a:txBody>
                  <a:tcPr anchor="ctr">
                    <a:solidFill>
                      <a:schemeClr val="bg1"/>
                    </a:solidFill>
                  </a:tcPr>
                </a:tc>
                <a:tc>
                  <a:txBody>
                    <a:bodyPr/>
                    <a:lstStyle/>
                    <a:p>
                      <a:pPr algn="ctr"/>
                      <a:r>
                        <a:rPr lang="es-ES" sz="3200" dirty="0">
                          <a:latin typeface="Montserrat" panose="00000500000000000000" pitchFamily="2" charset="0"/>
                        </a:rPr>
                        <a:t>0,333</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CNN</a:t>
                      </a:r>
                    </a:p>
                  </a:txBody>
                  <a:tcPr anchor="ctr">
                    <a:solidFill>
                      <a:schemeClr val="accent3"/>
                    </a:solidFill>
                  </a:tcPr>
                </a:tc>
                <a:tc>
                  <a:txBody>
                    <a:bodyPr/>
                    <a:lstStyle/>
                    <a:p>
                      <a:pPr algn="ctr"/>
                      <a:r>
                        <a:rPr lang="es-ES" sz="3200" dirty="0">
                          <a:latin typeface="Montserrat" panose="00000500000000000000" pitchFamily="2" charset="0"/>
                        </a:rPr>
                        <a:t>0,506</a:t>
                      </a:r>
                    </a:p>
                  </a:txBody>
                  <a:tcPr anchor="ctr"/>
                </a:tc>
                <a:tc>
                  <a:txBody>
                    <a:bodyPr/>
                    <a:lstStyle/>
                    <a:p>
                      <a:pPr algn="ctr"/>
                      <a:r>
                        <a:rPr lang="es-ES" sz="3200" b="1" dirty="0">
                          <a:solidFill>
                            <a:srgbClr val="00B050"/>
                          </a:solidFill>
                          <a:latin typeface="Montserrat" panose="00000500000000000000" pitchFamily="2" charset="0"/>
                        </a:rPr>
                        <a:t>0,531</a:t>
                      </a:r>
                    </a:p>
                  </a:txBody>
                  <a:tcPr anchor="ctr"/>
                </a:tc>
                <a:tc>
                  <a:txBody>
                    <a:bodyPr/>
                    <a:lstStyle/>
                    <a:p>
                      <a:pPr algn="ctr"/>
                      <a:r>
                        <a:rPr lang="es-ES" sz="3200" dirty="0">
                          <a:latin typeface="Montserrat" panose="00000500000000000000" pitchFamily="2" charset="0"/>
                        </a:rPr>
                        <a:t>0,518</a:t>
                      </a:r>
                    </a:p>
                  </a:txBody>
                  <a:tcPr anchor="ctr"/>
                </a:tc>
                <a:extLst>
                  <a:ext uri="{0D108BD9-81ED-4DB2-BD59-A6C34878D82A}">
                    <a16:rowId xmlns:a16="http://schemas.microsoft.com/office/drawing/2014/main" val="2069051918"/>
                  </a:ext>
                </a:extLst>
              </a:tr>
            </a:tbl>
          </a:graphicData>
        </a:graphic>
      </p:graphicFrame>
      <mc:AlternateContent xmlns:mc="http://schemas.openxmlformats.org/markup-compatibility/2006">
        <mc:Choice xmlns:a14="http://schemas.microsoft.com/office/drawing/2010/main" Requires="a14">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242610745"/>
                  </p:ext>
                </p:extLst>
              </p:nvPr>
            </p:nvGraphicFramePr>
            <p:xfrm>
              <a:off x="1592617" y="5166397"/>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242610745"/>
                  </p:ext>
                </p:extLst>
              </p:nvPr>
            </p:nvGraphicFramePr>
            <p:xfrm>
              <a:off x="1592617" y="5166397"/>
              <a:ext cx="7259836" cy="2449441"/>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laterales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entrenan diferentes modelos de perceptrones multicapa redes de convolución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𝐴</m:t>
                        </m:r>
                      </m:sub>
                    </m:sSub>
                  </m:oMath>
                </a14:m>
                <a:r>
                  <a:rPr lang="es-ES" sz="2101" dirty="0">
                    <a:solidFill>
                      <a:schemeClr val="tx1"/>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12"/>
                <a:stretch>
                  <a:fillRect b="-7895"/>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0" name="Rectangle 29">
            <a:extLst>
              <a:ext uri="{FF2B5EF4-FFF2-40B4-BE49-F238E27FC236}">
                <a16:creationId xmlns:a16="http://schemas.microsoft.com/office/drawing/2014/main" id="{4156C355-F53F-411C-8CF8-17FF8FD8EBFE}"/>
              </a:ext>
            </a:extLst>
          </p:cNvPr>
          <p:cNvSpPr/>
          <p:nvPr/>
        </p:nvSpPr>
        <p:spPr>
          <a:xfrm>
            <a:off x="12771462" y="9502589"/>
            <a:ext cx="3923922" cy="1815882"/>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lateral se modeliza mejor con redes de convolución</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pic>
        <p:nvPicPr>
          <p:cNvPr id="4" name="Picture 3" descr="A screenshot of a cell phone&#10;&#10;Description generated with high confidence">
            <a:extLst>
              <a:ext uri="{FF2B5EF4-FFF2-40B4-BE49-F238E27FC236}">
                <a16:creationId xmlns:a16="http://schemas.microsoft.com/office/drawing/2014/main" id="{475C9BFE-C5A2-4AA5-B018-43CE46FA2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92616" y="8041609"/>
            <a:ext cx="4737845" cy="4737845"/>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EFB5D8C9-326B-4A42-BBA6-F075A0DF41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67714" y="8041608"/>
            <a:ext cx="4737845" cy="4737845"/>
          </a:xfrm>
          <a:prstGeom prst="rect">
            <a:avLst/>
          </a:prstGeom>
        </p:spPr>
      </p:pic>
      <p:sp>
        <p:nvSpPr>
          <p:cNvPr id="13" name="Rectangle 12">
            <a:extLst>
              <a:ext uri="{FF2B5EF4-FFF2-40B4-BE49-F238E27FC236}">
                <a16:creationId xmlns:a16="http://schemas.microsoft.com/office/drawing/2014/main" id="{E5AB41CD-6906-4ADE-9498-81A5C0C665EF}"/>
              </a:ext>
            </a:extLst>
          </p:cNvPr>
          <p:cNvSpPr/>
          <p:nvPr/>
        </p:nvSpPr>
        <p:spPr>
          <a:xfrm>
            <a:off x="2743200" y="12709115"/>
            <a:ext cx="3358612"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Instantáneo</a:t>
            </a:r>
          </a:p>
        </p:txBody>
      </p:sp>
      <p:sp>
        <p:nvSpPr>
          <p:cNvPr id="15" name="Rectangle 14">
            <a:extLst>
              <a:ext uri="{FF2B5EF4-FFF2-40B4-BE49-F238E27FC236}">
                <a16:creationId xmlns:a16="http://schemas.microsoft.com/office/drawing/2014/main" id="{829A84BE-D86B-4CBC-A7AB-D689C796B3D5}"/>
              </a:ext>
            </a:extLst>
          </p:cNvPr>
          <p:cNvSpPr/>
          <p:nvPr/>
        </p:nvSpPr>
        <p:spPr>
          <a:xfrm>
            <a:off x="6533322" y="12710413"/>
            <a:ext cx="6718851"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Después de 2,5 s.</a:t>
            </a:r>
          </a:p>
        </p:txBody>
      </p:sp>
    </p:spTree>
    <p:extLst>
      <p:ext uri="{BB962C8B-B14F-4D97-AF65-F5344CB8AC3E}">
        <p14:creationId xmlns:p14="http://schemas.microsoft.com/office/powerpoint/2010/main" val="1645314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compara la precisión de los modelos específicos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r="-194" b="-7895"/>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592616" y="10927034"/>
            <a:ext cx="15556850"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La mayor precisión en cada prueba la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520091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892892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3547766"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Comparativa</a:t>
            </a:r>
          </a:p>
        </p:txBody>
      </p:sp>
      <mc:AlternateContent xmlns:mc="http://schemas.openxmlformats.org/markup-compatibility/2006">
        <mc:Choice xmlns:a14="http://schemas.microsoft.com/office/drawing/2010/main"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tx1"/>
                    </a:solidFill>
                    <a:latin typeface="Montserrat Light" charset="0"/>
                    <a:ea typeface="Montserrat Light" charset="0"/>
                    <a:cs typeface="Montserrat Light" charset="0"/>
                  </a:rPr>
                  <a:t>Para validar el desempeño de los conductores modelados en el simulador se han comparado los valores de los cuatro conjuntos de conductores </a:t>
                </a:r>
                <a14:m>
                  <m:oMath xmlns:m="http://schemas.openxmlformats.org/officeDocument/2006/math">
                    <m:sSub>
                      <m:sSubPr>
                        <m:ctrlPr>
                          <a:rPr lang="es-ES" sz="2101" b="0"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𝐴</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con los valores de sus respectivos conductores simulados, y con el modelo por defecto de SUMO.</a:t>
                </a:r>
              </a:p>
            </p:txBody>
          </p:sp>
        </mc:Choice>
        <mc:Fallback>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1324518"/>
              </a:xfrm>
              <a:prstGeom prst="rect">
                <a:avLst/>
              </a:prstGeom>
              <a:blipFill>
                <a:blip r:embed="rId3"/>
                <a:stretch>
                  <a:fillRect b="-5530"/>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4562594" y="6236575"/>
            <a:ext cx="968349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El recorrido simulado es similar al recorrido real de test</a:t>
            </a:r>
          </a:p>
        </p:txBody>
      </p:sp>
      <p:sp>
        <p:nvSpPr>
          <p:cNvPr id="9" name="Rectangle 8">
            <a:extLst>
              <a:ext uri="{FF2B5EF4-FFF2-40B4-BE49-F238E27FC236}">
                <a16:creationId xmlns:a16="http://schemas.microsoft.com/office/drawing/2014/main" id="{59F20CF9-59CD-6044-AC06-24BB06C74BBA}"/>
              </a:ext>
            </a:extLst>
          </p:cNvPr>
          <p:cNvSpPr/>
          <p:nvPr/>
        </p:nvSpPr>
        <p:spPr>
          <a:xfrm>
            <a:off x="3529301" y="6978045"/>
            <a:ext cx="11898097"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El recorrido se ha extraído de </a:t>
            </a:r>
            <a:r>
              <a:rPr lang="es-ES" sz="2101" dirty="0" err="1">
                <a:latin typeface="Montserrat Light" charset="0"/>
                <a:ea typeface="Montserrat Light" charset="0"/>
                <a:cs typeface="Montserrat Light" charset="0"/>
              </a:rPr>
              <a:t>OpenStreet</a:t>
            </a:r>
            <a:r>
              <a:rPr lang="es-ES" sz="2101" dirty="0">
                <a:latin typeface="Montserrat Light" charset="0"/>
                <a:ea typeface="Montserrat Light" charset="0"/>
                <a:cs typeface="Montserrat Light" charset="0"/>
              </a:rPr>
              <a:t> </a:t>
            </a:r>
            <a:r>
              <a:rPr lang="es-ES" sz="2101" dirty="0" err="1">
                <a:latin typeface="Montserrat Light" charset="0"/>
                <a:ea typeface="Montserrat Light" charset="0"/>
                <a:cs typeface="Montserrat Light" charset="0"/>
              </a:rPr>
              <a:t>Maps</a:t>
            </a:r>
            <a:r>
              <a:rPr lang="es-ES" sz="2101" dirty="0">
                <a:latin typeface="Montserrat Light" charset="0"/>
                <a:ea typeface="Montserrat Light" charset="0"/>
                <a:cs typeface="Montserrat Light" charset="0"/>
              </a:rPr>
              <a:t> (OSM) y ha sido modificado para corregir los problemas, eliminar las características sobrantes y añadir aquellas que faltan.</a:t>
            </a:r>
          </a:p>
        </p:txBody>
      </p:sp>
      <p:sp>
        <p:nvSpPr>
          <p:cNvPr id="10" name="Rectangle 9">
            <a:extLst>
              <a:ext uri="{FF2B5EF4-FFF2-40B4-BE49-F238E27FC236}">
                <a16:creationId xmlns:a16="http://schemas.microsoft.com/office/drawing/2014/main" id="{CA6AC317-4F6B-F846-AA2D-8A3BC07FFCCB}"/>
              </a:ext>
            </a:extLst>
          </p:cNvPr>
          <p:cNvSpPr/>
          <p:nvPr/>
        </p:nvSpPr>
        <p:spPr>
          <a:xfrm>
            <a:off x="4504822" y="8888010"/>
            <a:ext cx="5036743"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Tres recorridos por modelo</a:t>
            </a:r>
          </a:p>
        </p:txBody>
      </p:sp>
      <p:sp>
        <p:nvSpPr>
          <p:cNvPr id="11" name="Rectangle 10">
            <a:extLst>
              <a:ext uri="{FF2B5EF4-FFF2-40B4-BE49-F238E27FC236}">
                <a16:creationId xmlns:a16="http://schemas.microsoft.com/office/drawing/2014/main" id="{4574C72B-2D06-9E44-B4B4-9D036C97A513}"/>
              </a:ext>
            </a:extLst>
          </p:cNvPr>
          <p:cNvSpPr/>
          <p:nvPr/>
        </p:nvSpPr>
        <p:spPr>
          <a:xfrm>
            <a:off x="3529301" y="9736767"/>
            <a:ext cx="11898097"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Se han utilizado los datos de tres recorridos para cada modelo de conductor simulador en escenarios con diferentes semillas aleatorias.</a:t>
            </a:r>
          </a:p>
        </p:txBody>
      </p:sp>
      <p:sp>
        <p:nvSpPr>
          <p:cNvPr id="16" name="Shape 2534">
            <a:extLst>
              <a:ext uri="{FF2B5EF4-FFF2-40B4-BE49-F238E27FC236}">
                <a16:creationId xmlns:a16="http://schemas.microsoft.com/office/drawing/2014/main" id="{740289E1-DA7F-9548-B2F0-569733C94330}"/>
              </a:ext>
            </a:extLst>
          </p:cNvPr>
          <p:cNvSpPr/>
          <p:nvPr/>
        </p:nvSpPr>
        <p:spPr>
          <a:xfrm>
            <a:off x="3529301" y="8888010"/>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3529301" y="6237560"/>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174975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695790"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Simulación de tráfico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B0E16A1F-2612-4D87-B271-6E1590F11A31}"/>
              </a:ext>
            </a:extLst>
          </p:cNvPr>
          <p:cNvSpPr/>
          <p:nvPr/>
        </p:nvSpPr>
        <p:spPr>
          <a:xfrm>
            <a:off x="646042" y="458138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El tráfico es un sistema que emerge de la interacción de actores en algún tipo de camino o vía.</a:t>
            </a:r>
          </a:p>
        </p:txBody>
      </p:sp>
      <p:graphicFrame>
        <p:nvGraphicFramePr>
          <p:cNvPr id="2" name="Diagram 1">
            <a:extLst>
              <a:ext uri="{FF2B5EF4-FFF2-40B4-BE49-F238E27FC236}">
                <a16:creationId xmlns:a16="http://schemas.microsoft.com/office/drawing/2014/main" id="{5C0F14E3-2F4F-4718-8396-9F8A49BB4922}"/>
              </a:ext>
            </a:extLst>
          </p:cNvPr>
          <p:cNvGraphicFramePr/>
          <p:nvPr>
            <p:extLst>
              <p:ext uri="{D42A27DB-BD31-4B8C-83A1-F6EECF244321}">
                <p14:modId xmlns:p14="http://schemas.microsoft.com/office/powerpoint/2010/main" val="2301372862"/>
              </p:ext>
            </p:extLst>
          </p:nvPr>
        </p:nvGraphicFramePr>
        <p:xfrm>
          <a:off x="1378330" y="5638473"/>
          <a:ext cx="15531335" cy="2439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0A5D91E9-6E50-41C0-AD1C-D389144BA255}"/>
              </a:ext>
            </a:extLst>
          </p:cNvPr>
          <p:cNvSpPr/>
          <p:nvPr/>
        </p:nvSpPr>
        <p:spPr>
          <a:xfrm>
            <a:off x="798442" y="86266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simulación es una de las soluciones para el estudio del tráfico.</a:t>
            </a:r>
          </a:p>
        </p:txBody>
      </p:sp>
      <p:sp>
        <p:nvSpPr>
          <p:cNvPr id="18" name="Rectangle 17">
            <a:extLst>
              <a:ext uri="{FF2B5EF4-FFF2-40B4-BE49-F238E27FC236}">
                <a16:creationId xmlns:a16="http://schemas.microsoft.com/office/drawing/2014/main" id="{A12A5F4C-1B36-454D-9306-90AADEF1F518}"/>
              </a:ext>
            </a:extLst>
          </p:cNvPr>
          <p:cNvSpPr/>
          <p:nvPr/>
        </p:nvSpPr>
        <p:spPr>
          <a:xfrm>
            <a:off x="798441" y="11614837"/>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a:t>
            </a:r>
            <a:r>
              <a:rPr lang="es-ES" sz="2701" b="1" dirty="0">
                <a:solidFill>
                  <a:schemeClr val="tx2"/>
                </a:solidFill>
                <a:latin typeface="Montserrat" pitchFamily="2" charset="77"/>
                <a:ea typeface="Montserrat" charset="0"/>
                <a:cs typeface="Montserrat" charset="0"/>
              </a:rPr>
              <a:t>micro-simulación</a:t>
            </a:r>
            <a:r>
              <a:rPr lang="es-ES" sz="2701" dirty="0">
                <a:solidFill>
                  <a:schemeClr val="tx2"/>
                </a:solidFill>
                <a:latin typeface="Montserrat" pitchFamily="2" charset="77"/>
                <a:ea typeface="Montserrat" charset="0"/>
                <a:cs typeface="Montserrat" charset="0"/>
              </a:rPr>
              <a:t> permite el </a:t>
            </a:r>
            <a:r>
              <a:rPr lang="es-ES" sz="2701" b="1" dirty="0">
                <a:solidFill>
                  <a:schemeClr val="tx2"/>
                </a:solidFill>
                <a:latin typeface="Montserrat" pitchFamily="2" charset="77"/>
                <a:ea typeface="Montserrat" charset="0"/>
                <a:cs typeface="Montserrat" charset="0"/>
              </a:rPr>
              <a:t>estudio</a:t>
            </a:r>
            <a:r>
              <a:rPr lang="es-ES" sz="2701" dirty="0">
                <a:solidFill>
                  <a:schemeClr val="tx2"/>
                </a:solidFill>
                <a:latin typeface="Montserrat" pitchFamily="2" charset="77"/>
                <a:ea typeface="Montserrat" charset="0"/>
                <a:cs typeface="Montserrat" charset="0"/>
              </a:rPr>
              <a:t> del tráfico a nivel de </a:t>
            </a:r>
            <a:r>
              <a:rPr lang="es-ES" sz="2701" b="1" dirty="0">
                <a:solidFill>
                  <a:schemeClr val="tx2"/>
                </a:solidFill>
                <a:latin typeface="Montserrat" pitchFamily="2" charset="77"/>
                <a:ea typeface="Montserrat" charset="0"/>
                <a:cs typeface="Montserrat" charset="0"/>
              </a:rPr>
              <a:t>modelos de conductor</a:t>
            </a:r>
            <a:r>
              <a:rPr lang="es-ES" sz="2701" dirty="0">
                <a:solidFill>
                  <a:schemeClr val="tx2"/>
                </a:solidFill>
                <a:latin typeface="Montserrat" pitchFamily="2" charset="77"/>
                <a:ea typeface="Montserrat" charset="0"/>
                <a:cs typeface="Montserrat" charset="0"/>
              </a:rPr>
              <a:t>.</a:t>
            </a:r>
          </a:p>
        </p:txBody>
      </p:sp>
      <p:graphicFrame>
        <p:nvGraphicFramePr>
          <p:cNvPr id="3" name="Diagram 2">
            <a:extLst>
              <a:ext uri="{FF2B5EF4-FFF2-40B4-BE49-F238E27FC236}">
                <a16:creationId xmlns:a16="http://schemas.microsoft.com/office/drawing/2014/main" id="{FFF86255-E3D4-43CC-B9DD-E64A727E5451}"/>
              </a:ext>
            </a:extLst>
          </p:cNvPr>
          <p:cNvGraphicFramePr/>
          <p:nvPr>
            <p:extLst>
              <p:ext uri="{D42A27DB-BD31-4B8C-83A1-F6EECF244321}">
                <p14:modId xmlns:p14="http://schemas.microsoft.com/office/powerpoint/2010/main" val="4198042592"/>
              </p:ext>
            </p:extLst>
          </p:nvPr>
        </p:nvGraphicFramePr>
        <p:xfrm>
          <a:off x="3048000" y="9683742"/>
          <a:ext cx="12192000" cy="13818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9255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tx1"/>
                </a:solidFill>
                <a:latin typeface="Montserrat Light" charset="0"/>
                <a:ea typeface="Montserrat Light" charset="0"/>
                <a:cs typeface="Montserrat Light" charset="0"/>
              </a:rPr>
              <a:t>Los comportamientos longitudinales se comparan a partir de indicadores de </a:t>
            </a:r>
            <a:r>
              <a:rPr lang="es-ES" sz="2101" dirty="0">
                <a:solidFill>
                  <a:schemeClr val="tx1"/>
                </a:solidFill>
                <a:latin typeface="Montserrat Bold" panose="00000800000000000000" pitchFamily="2" charset="0"/>
                <a:ea typeface="Montserrat Light" charset="0"/>
                <a:cs typeface="Montserrat Light" charset="0"/>
              </a:rPr>
              <a:t>velocidad</a:t>
            </a:r>
            <a:r>
              <a:rPr lang="es-ES" sz="2101" dirty="0">
                <a:solidFill>
                  <a:schemeClr val="tx1"/>
                </a:solidFill>
                <a:latin typeface="Montserrat Light" charset="0"/>
                <a:ea typeface="Montserrat Light" charset="0"/>
                <a:cs typeface="Montserrat Light" charset="0"/>
              </a:rPr>
              <a:t>, </a:t>
            </a:r>
            <a:r>
              <a:rPr lang="es-ES" sz="2101" dirty="0">
                <a:solidFill>
                  <a:schemeClr val="tx1"/>
                </a:solidFill>
                <a:latin typeface="Montserrat Bold" panose="00000800000000000000" pitchFamily="2" charset="0"/>
                <a:ea typeface="Montserrat Light" charset="0"/>
                <a:cs typeface="Montserrat Light" charset="0"/>
              </a:rPr>
              <a:t>aceleración</a:t>
            </a:r>
            <a:r>
              <a:rPr lang="es-ES" sz="2101" dirty="0">
                <a:solidFill>
                  <a:schemeClr val="tx1"/>
                </a:solidFill>
                <a:latin typeface="Montserrat Light" charset="0"/>
                <a:ea typeface="Montserrat Light" charset="0"/>
                <a:cs typeface="Montserrat Light" charset="0"/>
              </a:rPr>
              <a:t> </a:t>
            </a:r>
            <a:r>
              <a:rPr lang="es-ES" sz="2101" dirty="0">
                <a:solidFill>
                  <a:schemeClr val="tx1"/>
                </a:solidFill>
                <a:latin typeface="Montserrat Bold" panose="00000800000000000000" pitchFamily="2" charset="0"/>
                <a:ea typeface="Montserrat Light" charset="0"/>
                <a:cs typeface="Montserrat Light" charset="0"/>
              </a:rPr>
              <a:t>y sobre-aceleración</a:t>
            </a:r>
            <a:r>
              <a:rPr lang="es-ES" sz="2101" dirty="0">
                <a:solidFill>
                  <a:schemeClr val="tx1"/>
                </a:solidFill>
                <a:latin typeface="Montserrat Light" charset="0"/>
                <a:ea typeface="Montserrat Light" charset="0"/>
                <a:cs typeface="Montserrat Light" charset="0"/>
              </a:rPr>
              <a:t>. Las gráficas muestran los valores para los datos extraídos de los sujetos reales, de los modelos de conductor asociados a dichos sujetos y de los modelos de conductor proporcionados por SUMO.</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3499055638"/>
              </p:ext>
            </p:extLst>
          </p:nvPr>
        </p:nvGraphicFramePr>
        <p:xfrm>
          <a:off x="1592616" y="5802841"/>
          <a:ext cx="14939470"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2091827"/>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velocidades entre modelo real y simulado difieren del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pSp>
        <p:nvGrpSpPr>
          <p:cNvPr id="50" name="Group 49">
            <a:extLst>
              <a:ext uri="{FF2B5EF4-FFF2-40B4-BE49-F238E27FC236}">
                <a16:creationId xmlns:a16="http://schemas.microsoft.com/office/drawing/2014/main" id="{59C7E8A1-C926-4B65-AC24-AC9727B24F75}"/>
              </a:ext>
            </a:extLst>
          </p:cNvPr>
          <p:cNvGrpSpPr/>
          <p:nvPr/>
        </p:nvGrpSpPr>
        <p:grpSpPr>
          <a:xfrm>
            <a:off x="3677157" y="11152663"/>
            <a:ext cx="10933686" cy="523526"/>
            <a:chOff x="4479151" y="11129217"/>
            <a:chExt cx="10933686" cy="523526"/>
          </a:xfrm>
        </p:grpSpPr>
        <p:sp>
          <p:nvSpPr>
            <p:cNvPr id="51" name="TextBox 50">
              <a:extLst>
                <a:ext uri="{FF2B5EF4-FFF2-40B4-BE49-F238E27FC236}">
                  <a16:creationId xmlns:a16="http://schemas.microsoft.com/office/drawing/2014/main" id="{D540C8AB-8069-439F-8645-65701D8A898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52" name="TextBox 51">
              <a:extLst>
                <a:ext uri="{FF2B5EF4-FFF2-40B4-BE49-F238E27FC236}">
                  <a16:creationId xmlns:a16="http://schemas.microsoft.com/office/drawing/2014/main" id="{477F0EC8-ADE4-4D75-A47A-17BF7708733C}"/>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53" name="TextBox 52">
              <a:extLst>
                <a:ext uri="{FF2B5EF4-FFF2-40B4-BE49-F238E27FC236}">
                  <a16:creationId xmlns:a16="http://schemas.microsoft.com/office/drawing/2014/main" id="{B686C7D2-11F9-4533-AEDA-45AB3E0A685A}"/>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54" name="Rectangle 53">
              <a:extLst>
                <a:ext uri="{FF2B5EF4-FFF2-40B4-BE49-F238E27FC236}">
                  <a16:creationId xmlns:a16="http://schemas.microsoft.com/office/drawing/2014/main" id="{895E06B0-9801-40A7-848F-F7AFCFD5451A}"/>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5" name="Rectangle 54">
              <a:extLst>
                <a:ext uri="{FF2B5EF4-FFF2-40B4-BE49-F238E27FC236}">
                  <a16:creationId xmlns:a16="http://schemas.microsoft.com/office/drawing/2014/main" id="{F969216E-FBF9-4F20-ACFD-9DB147C2433C}"/>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6" name="Rectangle 55">
              <a:extLst>
                <a:ext uri="{FF2B5EF4-FFF2-40B4-BE49-F238E27FC236}">
                  <a16:creationId xmlns:a16="http://schemas.microsoft.com/office/drawing/2014/main" id="{789AD4AE-FF9B-4F0F-9341-640837CED52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Tree>
    <p:extLst>
      <p:ext uri="{BB962C8B-B14F-4D97-AF65-F5344CB8AC3E}">
        <p14:creationId xmlns:p14="http://schemas.microsoft.com/office/powerpoint/2010/main" val="2037078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1382457092"/>
              </p:ext>
            </p:extLst>
          </p:nvPr>
        </p:nvGraphicFramePr>
        <p:xfrm>
          <a:off x="1592616" y="4536749"/>
          <a:ext cx="7293476"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1558404"/>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aceleraciones son mucho mayores en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aphicFrame>
        <p:nvGraphicFramePr>
          <p:cNvPr id="7" name="Chart 6">
            <a:extLst>
              <a:ext uri="{FF2B5EF4-FFF2-40B4-BE49-F238E27FC236}">
                <a16:creationId xmlns:a16="http://schemas.microsoft.com/office/drawing/2014/main" id="{CF9ED784-4651-4BB3-A309-0F5C41ADCB0F}"/>
              </a:ext>
            </a:extLst>
          </p:cNvPr>
          <p:cNvGraphicFramePr/>
          <p:nvPr>
            <p:extLst>
              <p:ext uri="{D42A27DB-BD31-4B8C-83A1-F6EECF244321}">
                <p14:modId xmlns:p14="http://schemas.microsoft.com/office/powerpoint/2010/main" val="2497966194"/>
              </p:ext>
            </p:extLst>
          </p:nvPr>
        </p:nvGraphicFramePr>
        <p:xfrm>
          <a:off x="9401910" y="4536749"/>
          <a:ext cx="7293476" cy="5287190"/>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a:extLst>
              <a:ext uri="{FF2B5EF4-FFF2-40B4-BE49-F238E27FC236}">
                <a16:creationId xmlns:a16="http://schemas.microsoft.com/office/drawing/2014/main" id="{B37181F9-7033-4EB5-832D-227FE9F5417E}"/>
              </a:ext>
            </a:extLst>
          </p:cNvPr>
          <p:cNvGrpSpPr/>
          <p:nvPr/>
        </p:nvGrpSpPr>
        <p:grpSpPr>
          <a:xfrm>
            <a:off x="3677157" y="98865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5" name="Rectangle 24">
            <a:extLst>
              <a:ext uri="{FF2B5EF4-FFF2-40B4-BE49-F238E27FC236}">
                <a16:creationId xmlns:a16="http://schemas.microsoft.com/office/drawing/2014/main" id="{A8EF21C4-C9F4-47A2-A43B-6F68837C6508}"/>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La varianza de la aceleración positiva es significativamente mayor en el modelo real</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51333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419187"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73479458"/>
              </p:ext>
            </p:extLst>
          </p:nvPr>
        </p:nvGraphicFramePr>
        <p:xfrm>
          <a:off x="1592616" y="4536749"/>
          <a:ext cx="5258675" cy="3812121"/>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2984941" y="7841038"/>
            <a:ext cx="4760042" cy="1815882"/>
          </a:xfrm>
          <a:prstGeom prst="rect">
            <a:avLst/>
          </a:prstGeom>
        </p:spPr>
        <p:txBody>
          <a:bodyPr wrap="square">
            <a:spAutoFit/>
          </a:bodyPr>
          <a:lstStyle/>
          <a:p>
            <a:r>
              <a:rPr lang="es-ES" sz="2800" b="1" dirty="0">
                <a:solidFill>
                  <a:schemeClr val="accent1"/>
                </a:solidFill>
                <a:latin typeface="Montserrat" pitchFamily="2" charset="77"/>
                <a:ea typeface="Montserrat" charset="0"/>
                <a:cs typeface="Montserrat" charset="0"/>
              </a:rPr>
              <a:t>Las sobre-aceleraciones son mayores en el caso de los datos de conducción reales.</a:t>
            </a:r>
          </a:p>
        </p:txBody>
      </p:sp>
      <p:grpSp>
        <p:nvGrpSpPr>
          <p:cNvPr id="18" name="Group 17">
            <a:extLst>
              <a:ext uri="{FF2B5EF4-FFF2-40B4-BE49-F238E27FC236}">
                <a16:creationId xmlns:a16="http://schemas.microsoft.com/office/drawing/2014/main" id="{B37181F9-7033-4EB5-832D-227FE9F5417E}"/>
              </a:ext>
            </a:extLst>
          </p:cNvPr>
          <p:cNvGrpSpPr/>
          <p:nvPr/>
        </p:nvGrpSpPr>
        <p:grpSpPr>
          <a:xfrm>
            <a:off x="2018385" y="128583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graphicFrame>
        <p:nvGraphicFramePr>
          <p:cNvPr id="15" name="Chart 14">
            <a:extLst>
              <a:ext uri="{FF2B5EF4-FFF2-40B4-BE49-F238E27FC236}">
                <a16:creationId xmlns:a16="http://schemas.microsoft.com/office/drawing/2014/main" id="{7B84BD5C-FF7E-463E-BA0D-97E7D684DDBF}"/>
              </a:ext>
            </a:extLst>
          </p:cNvPr>
          <p:cNvGraphicFramePr/>
          <p:nvPr>
            <p:extLst>
              <p:ext uri="{D42A27DB-BD31-4B8C-83A1-F6EECF244321}">
                <p14:modId xmlns:p14="http://schemas.microsoft.com/office/powerpoint/2010/main" val="3433032575"/>
              </p:ext>
            </p:extLst>
          </p:nvPr>
        </p:nvGraphicFramePr>
        <p:xfrm>
          <a:off x="1592616" y="8680282"/>
          <a:ext cx="5258675" cy="3812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0D270CC7-8C30-46FF-8BB3-577A8B9D39A3}"/>
              </a:ext>
            </a:extLst>
          </p:cNvPr>
          <p:cNvGraphicFramePr/>
          <p:nvPr>
            <p:extLst>
              <p:ext uri="{D42A27DB-BD31-4B8C-83A1-F6EECF244321}">
                <p14:modId xmlns:p14="http://schemas.microsoft.com/office/powerpoint/2010/main" val="3276675260"/>
              </p:ext>
            </p:extLst>
          </p:nvPr>
        </p:nvGraphicFramePr>
        <p:xfrm>
          <a:off x="7288779" y="8680281"/>
          <a:ext cx="5258675" cy="38121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7C898C68-4C89-4F72-A904-6EE51AEBEDB8}"/>
              </a:ext>
            </a:extLst>
          </p:cNvPr>
          <p:cNvGraphicFramePr/>
          <p:nvPr>
            <p:extLst>
              <p:ext uri="{D42A27DB-BD31-4B8C-83A1-F6EECF244321}">
                <p14:modId xmlns:p14="http://schemas.microsoft.com/office/powerpoint/2010/main" val="1710726540"/>
              </p:ext>
            </p:extLst>
          </p:nvPr>
        </p:nvGraphicFramePr>
        <p:xfrm>
          <a:off x="7288778" y="4534213"/>
          <a:ext cx="5258675" cy="38121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82401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lateral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comportamiento lateral se compara atendiendo a los valores medios de número de cambios de carril entre todos los modelos.</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14" name="Chart 13">
            <a:extLst>
              <a:ext uri="{FF2B5EF4-FFF2-40B4-BE49-F238E27FC236}">
                <a16:creationId xmlns:a16="http://schemas.microsoft.com/office/drawing/2014/main" id="{470F05AF-2955-4F65-90AE-B1B2FAC87ACC}"/>
              </a:ext>
            </a:extLst>
          </p:cNvPr>
          <p:cNvGraphicFramePr/>
          <p:nvPr>
            <p:extLst>
              <p:ext uri="{D42A27DB-BD31-4B8C-83A1-F6EECF244321}">
                <p14:modId xmlns:p14="http://schemas.microsoft.com/office/powerpoint/2010/main" val="1002928353"/>
              </p:ext>
            </p:extLst>
          </p:nvPr>
        </p:nvGraphicFramePr>
        <p:xfrm>
          <a:off x="1592616" y="5628877"/>
          <a:ext cx="7293476" cy="48046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AA6443D-AEB4-4F42-A583-9D50F84251C8}"/>
              </a:ext>
            </a:extLst>
          </p:cNvPr>
          <p:cNvGraphicFramePr/>
          <p:nvPr>
            <p:extLst>
              <p:ext uri="{D42A27DB-BD31-4B8C-83A1-F6EECF244321}">
                <p14:modId xmlns:p14="http://schemas.microsoft.com/office/powerpoint/2010/main" val="1825918646"/>
              </p:ext>
            </p:extLst>
          </p:nvPr>
        </p:nvGraphicFramePr>
        <p:xfrm>
          <a:off x="9401910" y="5628877"/>
          <a:ext cx="7293476" cy="480466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DA3A6BF8-335A-44F3-99D4-33BDEFEB2B02}"/>
              </a:ext>
            </a:extLst>
          </p:cNvPr>
          <p:cNvGrpSpPr/>
          <p:nvPr/>
        </p:nvGrpSpPr>
        <p:grpSpPr>
          <a:xfrm>
            <a:off x="3677157" y="10496171"/>
            <a:ext cx="10933686" cy="523526"/>
            <a:chOff x="4479151" y="11129217"/>
            <a:chExt cx="10933686" cy="523526"/>
          </a:xfrm>
        </p:grpSpPr>
        <p:sp>
          <p:nvSpPr>
            <p:cNvPr id="17" name="TextBox 16">
              <a:extLst>
                <a:ext uri="{FF2B5EF4-FFF2-40B4-BE49-F238E27FC236}">
                  <a16:creationId xmlns:a16="http://schemas.microsoft.com/office/drawing/2014/main" id="{8F550A9A-B6F9-4C49-A891-BF61A9437243}"/>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18" name="TextBox 17">
              <a:extLst>
                <a:ext uri="{FF2B5EF4-FFF2-40B4-BE49-F238E27FC236}">
                  <a16:creationId xmlns:a16="http://schemas.microsoft.com/office/drawing/2014/main" id="{1B9002DE-24D8-450B-9B3F-501E6360834E}"/>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19" name="TextBox 18">
              <a:extLst>
                <a:ext uri="{FF2B5EF4-FFF2-40B4-BE49-F238E27FC236}">
                  <a16:creationId xmlns:a16="http://schemas.microsoft.com/office/drawing/2014/main" id="{97E2FACE-418B-40D3-BA87-6F4EFC2C373B}"/>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0" name="Rectangle 19">
              <a:extLst>
                <a:ext uri="{FF2B5EF4-FFF2-40B4-BE49-F238E27FC236}">
                  <a16:creationId xmlns:a16="http://schemas.microsoft.com/office/drawing/2014/main" id="{7715EC72-BEA5-4815-B134-17F90EA704B2}"/>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1" name="Rectangle 20">
              <a:extLst>
                <a:ext uri="{FF2B5EF4-FFF2-40B4-BE49-F238E27FC236}">
                  <a16:creationId xmlns:a16="http://schemas.microsoft.com/office/drawing/2014/main" id="{55C1004D-B31D-47A5-B7F4-B5720D83C64E}"/>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2" name="Rectangle 21">
              <a:extLst>
                <a:ext uri="{FF2B5EF4-FFF2-40B4-BE49-F238E27FC236}">
                  <a16:creationId xmlns:a16="http://schemas.microsoft.com/office/drawing/2014/main" id="{26B89DB9-08DD-4C04-BFBC-63A7653C6B97}"/>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3" name="Rectangle 22">
            <a:extLst>
              <a:ext uri="{FF2B5EF4-FFF2-40B4-BE49-F238E27FC236}">
                <a16:creationId xmlns:a16="http://schemas.microsoft.com/office/drawing/2014/main" id="{E6FD8A16-F89D-4FFD-8C87-7A20736450AE}"/>
              </a:ext>
            </a:extLst>
          </p:cNvPr>
          <p:cNvSpPr/>
          <p:nvPr/>
        </p:nvSpPr>
        <p:spPr>
          <a:xfrm>
            <a:off x="1192188" y="11558404"/>
            <a:ext cx="16419444"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Significativamente más cambios de carril en 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sp>
        <p:nvSpPr>
          <p:cNvPr id="24" name="Rectangle 23">
            <a:extLst>
              <a:ext uri="{FF2B5EF4-FFF2-40B4-BE49-F238E27FC236}">
                <a16:creationId xmlns:a16="http://schemas.microsoft.com/office/drawing/2014/main" id="{761E5151-214C-4F53-A5F6-6DE9B78F8A75}"/>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Ligeramente menos cambios de carril en modelo entrenado</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815031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Conclusiones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955449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2642070"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Objetivos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52942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Tras la metodología, se resume el grado de consecución de los objetivos planteados.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6" name="Subtitle 2">
            <a:extLst>
              <a:ext uri="{FF2B5EF4-FFF2-40B4-BE49-F238E27FC236}">
                <a16:creationId xmlns:a16="http://schemas.microsoft.com/office/drawing/2014/main" id="{CCA7AA6C-1564-4246-BD50-A3114C1F1D42}"/>
              </a:ext>
            </a:extLst>
          </p:cNvPr>
          <p:cNvSpPr txBox="1">
            <a:spLocks/>
          </p:cNvSpPr>
          <p:nvPr/>
        </p:nvSpPr>
        <p:spPr>
          <a:xfrm>
            <a:off x="2900533" y="10064789"/>
            <a:ext cx="13303902"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s-ES" sz="2701" dirty="0">
                <a:latin typeface="Montserrat" pitchFamily="2" charset="77"/>
                <a:ea typeface="Lato Regular" charset="0"/>
                <a:cs typeface="Lato Regular" charset="0"/>
              </a:rPr>
              <a:t>Los modelos en simulación replican mejor el comportamiento humano que los modelos deterministas ya implementados.</a:t>
            </a:r>
          </a:p>
        </p:txBody>
      </p:sp>
      <p:sp>
        <p:nvSpPr>
          <p:cNvPr id="31" name="Subtitle 2">
            <a:extLst>
              <a:ext uri="{FF2B5EF4-FFF2-40B4-BE49-F238E27FC236}">
                <a16:creationId xmlns:a16="http://schemas.microsoft.com/office/drawing/2014/main" id="{B2E2B67A-150F-EC47-9725-CCD6FC988157}"/>
              </a:ext>
            </a:extLst>
          </p:cNvPr>
          <p:cNvSpPr txBox="1">
            <a:spLocks/>
          </p:cNvSpPr>
          <p:nvPr/>
        </p:nvSpPr>
        <p:spPr>
          <a:xfrm>
            <a:off x="2899247" y="8495330"/>
            <a:ext cx="13305101"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s-ES" sz="2701" dirty="0">
                <a:latin typeface="Montserrat" pitchFamily="2" charset="77"/>
                <a:ea typeface="Lato Regular" charset="0"/>
                <a:cs typeface="Lato Regular" charset="0"/>
              </a:rPr>
              <a:t>Los modelos de comportamiento se han logrado adaptar a conductores en concreto.</a:t>
            </a:r>
          </a:p>
        </p:txBody>
      </p:sp>
      <p:sp>
        <p:nvSpPr>
          <p:cNvPr id="30" name="Subtitle 2">
            <a:extLst>
              <a:ext uri="{FF2B5EF4-FFF2-40B4-BE49-F238E27FC236}">
                <a16:creationId xmlns:a16="http://schemas.microsoft.com/office/drawing/2014/main" id="{9403FED2-1F3E-3D4B-B0DE-D6D47BEE971E}"/>
              </a:ext>
            </a:extLst>
          </p:cNvPr>
          <p:cNvSpPr txBox="1">
            <a:spLocks/>
          </p:cNvSpPr>
          <p:nvPr/>
        </p:nvSpPr>
        <p:spPr>
          <a:xfrm>
            <a:off x="2821752" y="6925872"/>
            <a:ext cx="13377457"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s-ES" sz="2701" dirty="0">
                <a:latin typeface="Montserrat" pitchFamily="2" charset="77"/>
                <a:ea typeface="Lato Regular" charset="0"/>
                <a:cs typeface="Lato Regular" charset="0"/>
              </a:rPr>
              <a:t>Los comportamientos de los modelos se han logrado incorporar en agentes en funcionamiento dentro de simuladores.</a:t>
            </a:r>
          </a:p>
        </p:txBody>
      </p:sp>
      <p:sp>
        <p:nvSpPr>
          <p:cNvPr id="32" name="Subtitle 2">
            <a:extLst>
              <a:ext uri="{FF2B5EF4-FFF2-40B4-BE49-F238E27FC236}">
                <a16:creationId xmlns:a16="http://schemas.microsoft.com/office/drawing/2014/main" id="{E976E4B6-38FF-DC4B-8D4F-D601592F33FB}"/>
              </a:ext>
            </a:extLst>
          </p:cNvPr>
          <p:cNvSpPr txBox="1">
            <a:spLocks/>
          </p:cNvSpPr>
          <p:nvPr/>
        </p:nvSpPr>
        <p:spPr>
          <a:xfrm>
            <a:off x="2821754" y="5356414"/>
            <a:ext cx="13377456"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s-ES" sz="2701" dirty="0">
                <a:latin typeface="Montserrat" pitchFamily="2" charset="77"/>
                <a:ea typeface="Lato Regular" charset="0"/>
                <a:cs typeface="Lato Regular" charset="0"/>
              </a:rPr>
              <a:t>Se han desarrollado modelos de conducción a partir de datos de conductores reales.</a:t>
            </a:r>
          </a:p>
        </p:txBody>
      </p:sp>
      <p:sp>
        <p:nvSpPr>
          <p:cNvPr id="19" name="Freeform 118">
            <a:extLst>
              <a:ext uri="{FF2B5EF4-FFF2-40B4-BE49-F238E27FC236}">
                <a16:creationId xmlns:a16="http://schemas.microsoft.com/office/drawing/2014/main" id="{BF192B02-8063-4528-8D16-62D37E0F9E3D}"/>
              </a:ext>
            </a:extLst>
          </p:cNvPr>
          <p:cNvSpPr>
            <a:spLocks noChangeAspect="1" noChangeArrowheads="1"/>
          </p:cNvSpPr>
          <p:nvPr/>
        </p:nvSpPr>
        <p:spPr bwMode="auto">
          <a:xfrm>
            <a:off x="2083566" y="5792658"/>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1" name="Freeform 118">
            <a:extLst>
              <a:ext uri="{FF2B5EF4-FFF2-40B4-BE49-F238E27FC236}">
                <a16:creationId xmlns:a16="http://schemas.microsoft.com/office/drawing/2014/main" id="{86D333BF-BF70-4532-A025-D437D078A665}"/>
              </a:ext>
            </a:extLst>
          </p:cNvPr>
          <p:cNvSpPr>
            <a:spLocks noChangeAspect="1" noChangeArrowheads="1"/>
          </p:cNvSpPr>
          <p:nvPr/>
        </p:nvSpPr>
        <p:spPr bwMode="auto">
          <a:xfrm>
            <a:off x="2083566" y="7362116"/>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2" name="Freeform 118">
            <a:extLst>
              <a:ext uri="{FF2B5EF4-FFF2-40B4-BE49-F238E27FC236}">
                <a16:creationId xmlns:a16="http://schemas.microsoft.com/office/drawing/2014/main" id="{E1E3215B-C017-4264-95AD-F001C019468D}"/>
              </a:ext>
            </a:extLst>
          </p:cNvPr>
          <p:cNvSpPr>
            <a:spLocks noChangeAspect="1" noChangeArrowheads="1"/>
          </p:cNvSpPr>
          <p:nvPr/>
        </p:nvSpPr>
        <p:spPr bwMode="auto">
          <a:xfrm>
            <a:off x="2083566" y="8931574"/>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4" name="Freeform 118">
            <a:extLst>
              <a:ext uri="{FF2B5EF4-FFF2-40B4-BE49-F238E27FC236}">
                <a16:creationId xmlns:a16="http://schemas.microsoft.com/office/drawing/2014/main" id="{F0B6FE2F-4B91-422D-A8BF-75AD21740621}"/>
              </a:ext>
            </a:extLst>
          </p:cNvPr>
          <p:cNvSpPr>
            <a:spLocks noChangeAspect="1" noChangeArrowheads="1"/>
          </p:cNvSpPr>
          <p:nvPr/>
        </p:nvSpPr>
        <p:spPr bwMode="auto">
          <a:xfrm>
            <a:off x="2083566" y="10501033"/>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Tree>
    <p:extLst>
      <p:ext uri="{BB962C8B-B14F-4D97-AF65-F5344CB8AC3E}">
        <p14:creationId xmlns:p14="http://schemas.microsoft.com/office/powerpoint/2010/main" val="13233061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6328977"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Aportaciones de la tesis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A continuación se resumen las principales aportaciones a la literatura científica que se han conseguido con el desarrollo de la tesis.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Rectangle 21">
            <a:extLst>
              <a:ext uri="{FF2B5EF4-FFF2-40B4-BE49-F238E27FC236}">
                <a16:creationId xmlns:a16="http://schemas.microsoft.com/office/drawing/2014/main" id="{62B120BC-05E9-AC4E-8FBA-6898B346B7C9}"/>
              </a:ext>
            </a:extLst>
          </p:cNvPr>
          <p:cNvSpPr/>
          <p:nvPr/>
        </p:nvSpPr>
        <p:spPr>
          <a:xfrm>
            <a:off x="1592616" y="5501552"/>
            <a:ext cx="7377043" cy="2729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p>
        </p:txBody>
      </p:sp>
      <p:sp>
        <p:nvSpPr>
          <p:cNvPr id="24" name="Rectangle 23">
            <a:extLst>
              <a:ext uri="{FF2B5EF4-FFF2-40B4-BE49-F238E27FC236}">
                <a16:creationId xmlns:a16="http://schemas.microsoft.com/office/drawing/2014/main" id="{E9EBABFE-86BB-9644-9AC9-54B3220DF67E}"/>
              </a:ext>
            </a:extLst>
          </p:cNvPr>
          <p:cNvSpPr/>
          <p:nvPr/>
        </p:nvSpPr>
        <p:spPr>
          <a:xfrm>
            <a:off x="9235570" y="5501552"/>
            <a:ext cx="7377043" cy="2729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5" name="Rectangle 24">
            <a:extLst>
              <a:ext uri="{FF2B5EF4-FFF2-40B4-BE49-F238E27FC236}">
                <a16:creationId xmlns:a16="http://schemas.microsoft.com/office/drawing/2014/main" id="{83FAE66A-88A4-BD4A-9227-5F261CA24F05}"/>
              </a:ext>
            </a:extLst>
          </p:cNvPr>
          <p:cNvSpPr/>
          <p:nvPr/>
        </p:nvSpPr>
        <p:spPr>
          <a:xfrm>
            <a:off x="1592616" y="8475562"/>
            <a:ext cx="7377043" cy="2729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6" name="Rectangle 25">
            <a:extLst>
              <a:ext uri="{FF2B5EF4-FFF2-40B4-BE49-F238E27FC236}">
                <a16:creationId xmlns:a16="http://schemas.microsoft.com/office/drawing/2014/main" id="{0EE6450E-FA2E-644F-AD5D-0A653701480C}"/>
              </a:ext>
            </a:extLst>
          </p:cNvPr>
          <p:cNvSpPr/>
          <p:nvPr/>
        </p:nvSpPr>
        <p:spPr>
          <a:xfrm>
            <a:off x="9235570" y="8475562"/>
            <a:ext cx="7377043" cy="2729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7" name="Subtitle 2">
            <a:extLst>
              <a:ext uri="{FF2B5EF4-FFF2-40B4-BE49-F238E27FC236}">
                <a16:creationId xmlns:a16="http://schemas.microsoft.com/office/drawing/2014/main" id="{62E76C63-E341-E145-BCF6-37B24F32A3D2}"/>
              </a:ext>
            </a:extLst>
          </p:cNvPr>
          <p:cNvSpPr txBox="1">
            <a:spLocks/>
          </p:cNvSpPr>
          <p:nvPr/>
        </p:nvSpPr>
        <p:spPr>
          <a:xfrm>
            <a:off x="1592615" y="5688371"/>
            <a:ext cx="7377040" cy="2361258"/>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s-ES" sz="3301" dirty="0">
                <a:solidFill>
                  <a:schemeClr val="bg1"/>
                </a:solidFill>
                <a:latin typeface="Montserrat" pitchFamily="2" charset="77"/>
                <a:ea typeface="Lato Regular" charset="0"/>
                <a:cs typeface="Lato Regular" charset="0"/>
              </a:rPr>
              <a:t>Metodología para generación de modelos de comportamiento humano a partir de datos reales</a:t>
            </a:r>
          </a:p>
        </p:txBody>
      </p:sp>
      <p:sp>
        <p:nvSpPr>
          <p:cNvPr id="29" name="Subtitle 2">
            <a:extLst>
              <a:ext uri="{FF2B5EF4-FFF2-40B4-BE49-F238E27FC236}">
                <a16:creationId xmlns:a16="http://schemas.microsoft.com/office/drawing/2014/main" id="{97FA60C0-2547-A04C-8D6B-A88A7BE7B50C}"/>
              </a:ext>
            </a:extLst>
          </p:cNvPr>
          <p:cNvSpPr txBox="1">
            <a:spLocks/>
          </p:cNvSpPr>
          <p:nvPr/>
        </p:nvSpPr>
        <p:spPr>
          <a:xfrm>
            <a:off x="9235566" y="5998406"/>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s-ES" sz="3301" dirty="0">
                <a:solidFill>
                  <a:schemeClr val="bg1"/>
                </a:solidFill>
                <a:latin typeface="Montserrat" pitchFamily="2" charset="77"/>
                <a:ea typeface="Lato Regular" charset="0"/>
                <a:cs typeface="Lato Regular" charset="0"/>
              </a:rPr>
              <a:t>Modelos de comportamiento capaces de ser personalizados a nivel de sujeto</a:t>
            </a:r>
          </a:p>
        </p:txBody>
      </p:sp>
      <p:sp>
        <p:nvSpPr>
          <p:cNvPr id="31" name="Subtitle 2">
            <a:extLst>
              <a:ext uri="{FF2B5EF4-FFF2-40B4-BE49-F238E27FC236}">
                <a16:creationId xmlns:a16="http://schemas.microsoft.com/office/drawing/2014/main" id="{612FD758-D7E0-7840-85AD-881FC5B62595}"/>
              </a:ext>
            </a:extLst>
          </p:cNvPr>
          <p:cNvSpPr txBox="1">
            <a:spLocks/>
          </p:cNvSpPr>
          <p:nvPr/>
        </p:nvSpPr>
        <p:spPr>
          <a:xfrm>
            <a:off x="1592614" y="8913911"/>
            <a:ext cx="7377041"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s-ES" sz="3301" dirty="0">
                <a:solidFill>
                  <a:schemeClr val="bg1"/>
                </a:solidFill>
                <a:latin typeface="Montserrat" pitchFamily="2" charset="77"/>
                <a:ea typeface="Lato Regular" charset="0"/>
                <a:cs typeface="Lato Regular" charset="0"/>
              </a:rPr>
              <a:t>Representación de controladores borrosos como grafos computacionales</a:t>
            </a:r>
          </a:p>
        </p:txBody>
      </p:sp>
      <p:sp>
        <p:nvSpPr>
          <p:cNvPr id="34" name="Subtitle 2">
            <a:extLst>
              <a:ext uri="{FF2B5EF4-FFF2-40B4-BE49-F238E27FC236}">
                <a16:creationId xmlns:a16="http://schemas.microsoft.com/office/drawing/2014/main" id="{28E184CE-A205-CB44-9901-9DD00355F1AC}"/>
              </a:ext>
            </a:extLst>
          </p:cNvPr>
          <p:cNvSpPr txBox="1">
            <a:spLocks/>
          </p:cNvSpPr>
          <p:nvPr/>
        </p:nvSpPr>
        <p:spPr>
          <a:xfrm>
            <a:off x="9235566" y="8913911"/>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s-ES" sz="3301" dirty="0">
                <a:solidFill>
                  <a:schemeClr val="bg1"/>
                </a:solidFill>
                <a:latin typeface="Montserrat" pitchFamily="2" charset="77"/>
                <a:ea typeface="Lato Regular" charset="0"/>
                <a:cs typeface="Lato Regular" charset="0"/>
              </a:rPr>
              <a:t>Ajuste de controladores borrosos a través de métodos de descenso del gradiente</a:t>
            </a:r>
          </a:p>
        </p:txBody>
      </p:sp>
    </p:spTree>
    <p:extLst>
      <p:ext uri="{BB962C8B-B14F-4D97-AF65-F5344CB8AC3E}">
        <p14:creationId xmlns:p14="http://schemas.microsoft.com/office/powerpoint/2010/main" val="1876726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525163" y="3316549"/>
            <a:ext cx="8246168"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Líneas futuras de investigación</a:t>
            </a:r>
          </a:p>
        </p:txBody>
      </p:sp>
      <p:sp>
        <p:nvSpPr>
          <p:cNvPr id="35" name="Subtitle 2">
            <a:extLst>
              <a:ext uri="{FF2B5EF4-FFF2-40B4-BE49-F238E27FC236}">
                <a16:creationId xmlns:a16="http://schemas.microsoft.com/office/drawing/2014/main" id="{9D42121E-E79A-6041-814E-6C5304F6A484}"/>
              </a:ext>
            </a:extLst>
          </p:cNvPr>
          <p:cNvSpPr txBox="1">
            <a:spLocks/>
          </p:cNvSpPr>
          <p:nvPr/>
        </p:nvSpPr>
        <p:spPr>
          <a:xfrm>
            <a:off x="1433273" y="4009227"/>
            <a:ext cx="15329564"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tx1"/>
                </a:solidFill>
                <a:latin typeface="Montserrat Light" charset="0"/>
                <a:ea typeface="Montserrat Light" charset="0"/>
                <a:cs typeface="Montserrat Light" charset="0"/>
              </a:rPr>
              <a:t>Se plantean una serie de líneas sobre las que trabajar tomando como base el punto al que se ha llegado tras la consecución de esta tesis.</a:t>
            </a:r>
          </a:p>
        </p:txBody>
      </p:sp>
      <p:sp>
        <p:nvSpPr>
          <p:cNvPr id="14" name="Rectangle 13">
            <a:extLst>
              <a:ext uri="{FF2B5EF4-FFF2-40B4-BE49-F238E27FC236}">
                <a16:creationId xmlns:a16="http://schemas.microsoft.com/office/drawing/2014/main" id="{A0D4F0FE-BD58-704E-B630-CEAAD61FC9B1}"/>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6" name="Group 5">
            <a:extLst>
              <a:ext uri="{FF2B5EF4-FFF2-40B4-BE49-F238E27FC236}">
                <a16:creationId xmlns:a16="http://schemas.microsoft.com/office/drawing/2014/main" id="{C920A7D9-6064-C645-933B-125200BC52D6}"/>
              </a:ext>
            </a:extLst>
          </p:cNvPr>
          <p:cNvGrpSpPr/>
          <p:nvPr/>
        </p:nvGrpSpPr>
        <p:grpSpPr>
          <a:xfrm>
            <a:off x="1433273" y="5767480"/>
            <a:ext cx="15174631" cy="5303465"/>
            <a:chOff x="1910532" y="5010545"/>
            <a:chExt cx="20227573" cy="7069445"/>
          </a:xfrm>
        </p:grpSpPr>
        <p:sp>
          <p:nvSpPr>
            <p:cNvPr id="15" name="Subtitle 2">
              <a:extLst>
                <a:ext uri="{FF2B5EF4-FFF2-40B4-BE49-F238E27FC236}">
                  <a16:creationId xmlns:a16="http://schemas.microsoft.com/office/drawing/2014/main" id="{297E2B36-52B4-AB4B-8BF0-0241C3CE1F5C}"/>
                </a:ext>
              </a:extLst>
            </p:cNvPr>
            <p:cNvSpPr txBox="1">
              <a:spLocks/>
            </p:cNvSpPr>
            <p:nvPr/>
          </p:nvSpPr>
          <p:spPr>
            <a:xfrm>
              <a:off x="1910532" y="6295915"/>
              <a:ext cx="9094235"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Adaptación de simuladores de conducción al problema del tráfico para incorporar los modelos descritos y así evitar las limitaciones del entorno. </a:t>
              </a:r>
            </a:p>
          </p:txBody>
        </p:sp>
        <p:sp>
          <p:nvSpPr>
            <p:cNvPr id="16" name="Rectangle 15">
              <a:extLst>
                <a:ext uri="{FF2B5EF4-FFF2-40B4-BE49-F238E27FC236}">
                  <a16:creationId xmlns:a16="http://schemas.microsoft.com/office/drawing/2014/main" id="{BB0E135B-E94D-3941-AF88-D6F69E40FCF6}"/>
                </a:ext>
              </a:extLst>
            </p:cNvPr>
            <p:cNvSpPr/>
            <p:nvPr/>
          </p:nvSpPr>
          <p:spPr>
            <a:xfrm>
              <a:off x="2006786" y="5010545"/>
              <a:ext cx="9358725" cy="677104"/>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Entornos de simulación más realistas</a:t>
              </a:r>
            </a:p>
          </p:txBody>
        </p:sp>
        <p:sp>
          <p:nvSpPr>
            <p:cNvPr id="56" name="Rectangle 55">
              <a:extLst>
                <a:ext uri="{FF2B5EF4-FFF2-40B4-BE49-F238E27FC236}">
                  <a16:creationId xmlns:a16="http://schemas.microsoft.com/office/drawing/2014/main" id="{1EDAD470-B402-2F48-A490-2623301E372A}"/>
                </a:ext>
              </a:extLst>
            </p:cNvPr>
            <p:cNvSpPr/>
            <p:nvPr/>
          </p:nvSpPr>
          <p:spPr>
            <a:xfrm>
              <a:off x="2122935" y="5975108"/>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57" name="Subtitle 2">
              <a:extLst>
                <a:ext uri="{FF2B5EF4-FFF2-40B4-BE49-F238E27FC236}">
                  <a16:creationId xmlns:a16="http://schemas.microsoft.com/office/drawing/2014/main" id="{63065E31-CFD1-4844-A65D-8E46F17BCF78}"/>
                </a:ext>
              </a:extLst>
            </p:cNvPr>
            <p:cNvSpPr txBox="1">
              <a:spLocks/>
            </p:cNvSpPr>
            <p:nvPr/>
          </p:nvSpPr>
          <p:spPr>
            <a:xfrm>
              <a:off x="12779380" y="6295915"/>
              <a:ext cx="9094235"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Trabajo sobre vehículos de grandes dimensiones, escenarios específicos como rotondas, o directamente sobre vehículo autónomo.</a:t>
              </a:r>
            </a:p>
          </p:txBody>
        </p:sp>
        <p:sp>
          <p:nvSpPr>
            <p:cNvPr id="58" name="Rectangle 57">
              <a:extLst>
                <a:ext uri="{FF2B5EF4-FFF2-40B4-BE49-F238E27FC236}">
                  <a16:creationId xmlns:a16="http://schemas.microsoft.com/office/drawing/2014/main" id="{1E0B0C45-4DD5-0949-A7C2-F6394ED0376F}"/>
                </a:ext>
              </a:extLst>
            </p:cNvPr>
            <p:cNvSpPr/>
            <p:nvPr/>
          </p:nvSpPr>
          <p:spPr>
            <a:xfrm>
              <a:off x="12875633" y="5010545"/>
              <a:ext cx="9262472" cy="677104"/>
            </a:xfrm>
            <a:prstGeom prst="rect">
              <a:avLst/>
            </a:prstGeom>
          </p:spPr>
          <p:txBody>
            <a:bodyPr wrap="square">
              <a:spAutoFit/>
            </a:bodyPr>
            <a:lstStyle/>
            <a:p>
              <a:r>
                <a:rPr lang="es-ES" sz="2701">
                  <a:solidFill>
                    <a:schemeClr val="tx2"/>
                  </a:solidFill>
                  <a:latin typeface="Montserrat" pitchFamily="2" charset="77"/>
                  <a:ea typeface="Montserrat Bold" charset="0"/>
                  <a:cs typeface="Montserrat Bold" charset="0"/>
                </a:rPr>
                <a:t>Diferentes escenarios y actores</a:t>
              </a:r>
            </a:p>
          </p:txBody>
        </p:sp>
        <p:sp>
          <p:nvSpPr>
            <p:cNvPr id="59" name="Rectangle 58">
              <a:extLst>
                <a:ext uri="{FF2B5EF4-FFF2-40B4-BE49-F238E27FC236}">
                  <a16:creationId xmlns:a16="http://schemas.microsoft.com/office/drawing/2014/main" id="{8535959A-3E5F-C24F-BEDC-94336F8F5FD9}"/>
                </a:ext>
              </a:extLst>
            </p:cNvPr>
            <p:cNvSpPr/>
            <p:nvPr/>
          </p:nvSpPr>
          <p:spPr>
            <a:xfrm>
              <a:off x="12991783" y="5975108"/>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61" name="Subtitle 2">
              <a:extLst>
                <a:ext uri="{FF2B5EF4-FFF2-40B4-BE49-F238E27FC236}">
                  <a16:creationId xmlns:a16="http://schemas.microsoft.com/office/drawing/2014/main" id="{C4AE1CBB-162E-D14B-BF41-4F348AA2D451}"/>
                </a:ext>
              </a:extLst>
            </p:cNvPr>
            <p:cNvSpPr txBox="1">
              <a:spLocks/>
            </p:cNvSpPr>
            <p:nvPr/>
          </p:nvSpPr>
          <p:spPr>
            <a:xfrm>
              <a:off x="1910532" y="10314426"/>
              <a:ext cx="9094235"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Creación de perfiles de características como consumo, emisión de gases o de ruido a partir de los datos exactos del vehículo estudiado.</a:t>
              </a:r>
            </a:p>
          </p:txBody>
        </p:sp>
        <p:sp>
          <p:nvSpPr>
            <p:cNvPr id="62" name="Rectangle 61">
              <a:extLst>
                <a:ext uri="{FF2B5EF4-FFF2-40B4-BE49-F238E27FC236}">
                  <a16:creationId xmlns:a16="http://schemas.microsoft.com/office/drawing/2014/main" id="{A17F784B-6F8D-6F42-9F07-92AEEBC852B4}"/>
                </a:ext>
              </a:extLst>
            </p:cNvPr>
            <p:cNvSpPr/>
            <p:nvPr/>
          </p:nvSpPr>
          <p:spPr>
            <a:xfrm>
              <a:off x="2006786" y="9029054"/>
              <a:ext cx="9358725" cy="677104"/>
            </a:xfrm>
            <a:prstGeom prst="rect">
              <a:avLst/>
            </a:prstGeom>
          </p:spPr>
          <p:txBody>
            <a:bodyPr wrap="square">
              <a:spAutoFit/>
            </a:bodyPr>
            <a:lstStyle/>
            <a:p>
              <a:r>
                <a:rPr lang="es-ES" sz="2701">
                  <a:solidFill>
                    <a:schemeClr val="tx2"/>
                  </a:solidFill>
                  <a:latin typeface="Montserrat" pitchFamily="2" charset="77"/>
                  <a:ea typeface="Montserrat Bold" charset="0"/>
                  <a:cs typeface="Montserrat Bold" charset="0"/>
                </a:rPr>
                <a:t>Otras características vehiculares</a:t>
              </a:r>
            </a:p>
          </p:txBody>
        </p:sp>
        <p:sp>
          <p:nvSpPr>
            <p:cNvPr id="63" name="Rectangle 62">
              <a:extLst>
                <a:ext uri="{FF2B5EF4-FFF2-40B4-BE49-F238E27FC236}">
                  <a16:creationId xmlns:a16="http://schemas.microsoft.com/office/drawing/2014/main" id="{F1C5B11E-8CBC-F74D-BF60-2D05B820B0E0}"/>
                </a:ext>
              </a:extLst>
            </p:cNvPr>
            <p:cNvSpPr/>
            <p:nvPr/>
          </p:nvSpPr>
          <p:spPr>
            <a:xfrm>
              <a:off x="2122935" y="9993618"/>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65" name="Subtitle 2">
              <a:extLst>
                <a:ext uri="{FF2B5EF4-FFF2-40B4-BE49-F238E27FC236}">
                  <a16:creationId xmlns:a16="http://schemas.microsoft.com/office/drawing/2014/main" id="{E0405A07-84B1-C44B-96C7-67E67CEBF771}"/>
                </a:ext>
              </a:extLst>
            </p:cNvPr>
            <p:cNvSpPr txBox="1">
              <a:spLocks/>
            </p:cNvSpPr>
            <p:nvPr/>
          </p:nvSpPr>
          <p:spPr>
            <a:xfrm>
              <a:off x="12779380" y="10314426"/>
              <a:ext cx="9094235"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uso de redes recurrentes puede ayudar más a la personalización de la ventana temporal de cada sujeto.</a:t>
              </a:r>
            </a:p>
          </p:txBody>
        </p:sp>
        <p:sp>
          <p:nvSpPr>
            <p:cNvPr id="66" name="Rectangle 65">
              <a:extLst>
                <a:ext uri="{FF2B5EF4-FFF2-40B4-BE49-F238E27FC236}">
                  <a16:creationId xmlns:a16="http://schemas.microsoft.com/office/drawing/2014/main" id="{6A81AA69-C9CA-7B45-9BAE-2CB0B953EDBF}"/>
                </a:ext>
              </a:extLst>
            </p:cNvPr>
            <p:cNvSpPr/>
            <p:nvPr/>
          </p:nvSpPr>
          <p:spPr>
            <a:xfrm>
              <a:off x="12875633" y="9029054"/>
              <a:ext cx="9262472" cy="677104"/>
            </a:xfrm>
            <a:prstGeom prst="rect">
              <a:avLst/>
            </a:prstGeom>
          </p:spPr>
          <p:txBody>
            <a:bodyPr wrap="square">
              <a:spAutoFit/>
            </a:bodyPr>
            <a:lstStyle/>
            <a:p>
              <a:r>
                <a:rPr lang="es-ES" sz="2701">
                  <a:solidFill>
                    <a:schemeClr val="tx2"/>
                  </a:solidFill>
                  <a:latin typeface="Montserrat" pitchFamily="2" charset="77"/>
                  <a:ea typeface="Montserrat Bold" charset="0"/>
                  <a:cs typeface="Montserrat Bold" charset="0"/>
                </a:rPr>
                <a:t>Redes neuronales recurrentes</a:t>
              </a:r>
            </a:p>
          </p:txBody>
        </p:sp>
        <p:sp>
          <p:nvSpPr>
            <p:cNvPr id="67" name="Rectangle 66">
              <a:extLst>
                <a:ext uri="{FF2B5EF4-FFF2-40B4-BE49-F238E27FC236}">
                  <a16:creationId xmlns:a16="http://schemas.microsoft.com/office/drawing/2014/main" id="{C752740C-2BFD-5445-AC6C-B53F9A5B6F08}"/>
                </a:ext>
              </a:extLst>
            </p:cNvPr>
            <p:cNvSpPr/>
            <p:nvPr/>
          </p:nvSpPr>
          <p:spPr>
            <a:xfrm>
              <a:off x="12991783" y="9993618"/>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spTree>
    <p:extLst>
      <p:ext uri="{BB962C8B-B14F-4D97-AF65-F5344CB8AC3E}">
        <p14:creationId xmlns:p14="http://schemas.microsoft.com/office/powerpoint/2010/main" val="2306013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Publicaciones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455156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914877" y="8344791"/>
            <a:ext cx="10693715" cy="48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5326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38637" y="6794921"/>
            <a:ext cx="727326"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50714" y="9829569"/>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6459289" cy="2947345"/>
          </a:xfrm>
          <a:prstGeom prst="rect">
            <a:avLst/>
          </a:prstGeom>
          <a:noFill/>
        </p:spPr>
        <p:txBody>
          <a:bodyPr wrap="square" rtlCol="0">
            <a:spAutoFit/>
          </a:bodyPr>
          <a:lstStyle/>
          <a:p>
            <a:pPr>
              <a:lnSpc>
                <a:spcPct val="150000"/>
              </a:lnSpc>
            </a:pPr>
            <a:r>
              <a:rPr lang="en-US" sz="2101" dirty="0">
                <a:latin typeface="Montserrat Light" charset="0"/>
                <a:ea typeface="Montserrat Light" charset="0"/>
                <a:cs typeface="Montserrat Light" charset="0"/>
              </a:rPr>
              <a:t>Díaz-Álvarez, A., </a:t>
            </a:r>
            <a:r>
              <a:rPr lang="en-US" sz="2101" dirty="0" err="1">
                <a:latin typeface="Montserrat Light" charset="0"/>
                <a:ea typeface="Montserrat Light" charset="0"/>
                <a:cs typeface="Montserrat Light" charset="0"/>
              </a:rPr>
              <a:t>Clavijo</a:t>
            </a:r>
            <a:r>
              <a:rPr lang="en-US" sz="2101" dirty="0">
                <a:latin typeface="Montserrat Light" charset="0"/>
                <a:ea typeface="Montserrat Light" charset="0"/>
                <a:cs typeface="Montserrat Light" charset="0"/>
              </a:rPr>
              <a:t>, M., Jiménez, F. Talavera, E., &amp;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a:t>
            </a:r>
            <a:r>
              <a:rPr lang="en-US" sz="2101" b="1" i="1" dirty="0">
                <a:latin typeface="Montserrat Light" charset="0"/>
                <a:ea typeface="Montserrat Light" charset="0"/>
                <a:cs typeface="Montserrat Light" charset="0"/>
              </a:rPr>
              <a:t>Modelling the human lane-change execution </a:t>
            </a:r>
            <a:r>
              <a:rPr lang="en-US" sz="2101" b="1" i="1" dirty="0" err="1">
                <a:latin typeface="Montserrat Light" charset="0"/>
                <a:ea typeface="Montserrat Light" charset="0"/>
                <a:cs typeface="Montserrat Light" charset="0"/>
              </a:rPr>
              <a:t>behaviour</a:t>
            </a:r>
            <a:r>
              <a:rPr lang="en-US" sz="2101" b="1" i="1" dirty="0">
                <a:latin typeface="Montserrat Light" charset="0"/>
                <a:ea typeface="Montserrat Light" charset="0"/>
                <a:cs typeface="Montserrat Light" charset="0"/>
              </a:rPr>
              <a:t> through Multilayer </a:t>
            </a:r>
            <a:r>
              <a:rPr lang="en-US" sz="2101" b="1" i="1" dirty="0" err="1">
                <a:latin typeface="Montserrat Light" charset="0"/>
                <a:ea typeface="Montserrat Light" charset="0"/>
                <a:cs typeface="Montserrat Light" charset="0"/>
              </a:rPr>
              <a:t>Perceptrons</a:t>
            </a:r>
            <a:r>
              <a:rPr lang="en-US" sz="2101" b="1" i="1" dirty="0">
                <a:latin typeface="Montserrat Light" charset="0"/>
                <a:ea typeface="Montserrat Light" charset="0"/>
                <a:cs typeface="Montserrat Light" charset="0"/>
              </a:rPr>
              <a:t> and Convolutional Neural Networks</a:t>
            </a:r>
            <a:r>
              <a:rPr lang="en-US" sz="2101" dirty="0">
                <a:latin typeface="Montserrat Light" charset="0"/>
                <a:ea typeface="Montserrat Light" charset="0"/>
                <a:cs typeface="Montserrat Light" charset="0"/>
              </a:rPr>
              <a:t>. Transportation Research Part F: Psychology and </a:t>
            </a:r>
            <a:r>
              <a:rPr lang="en-US" sz="2101" dirty="0" err="1">
                <a:latin typeface="Montserrat Light" charset="0"/>
                <a:ea typeface="Montserrat Light" charset="0"/>
                <a:cs typeface="Montserrat Light" charset="0"/>
              </a:rPr>
              <a:t>Behaviour</a:t>
            </a:r>
            <a:r>
              <a:rPr lang="en-US" sz="2101" dirty="0">
                <a:latin typeface="Montserrat Light" charset="0"/>
                <a:ea typeface="Montserrat Light" charset="0"/>
                <a:cs typeface="Montserrat Light" charset="0"/>
              </a:rPr>
              <a:t>, 2018.</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E6F6BC0A-56C5-A246-A431-A783F77979FB}"/>
              </a:ext>
            </a:extLst>
          </p:cNvPr>
          <p:cNvSpPr txBox="1"/>
          <p:nvPr/>
        </p:nvSpPr>
        <p:spPr>
          <a:xfrm>
            <a:off x="1851128" y="7053602"/>
            <a:ext cx="6112186" cy="2462405"/>
          </a:xfrm>
          <a:prstGeom prst="rect">
            <a:avLst/>
          </a:prstGeom>
          <a:noFill/>
        </p:spPr>
        <p:txBody>
          <a:bodyPr wrap="square" rtlCol="0">
            <a:spAutoFit/>
          </a:bodyPr>
          <a:lstStyle/>
          <a:p>
            <a:pPr algn="r">
              <a:lnSpc>
                <a:spcPct val="150000"/>
              </a:lnSpc>
            </a:pPr>
            <a:r>
              <a:rPr lang="en-US" sz="2101" dirty="0">
                <a:latin typeface="Montserrat Light" charset="0"/>
                <a:ea typeface="Montserrat Light" charset="0"/>
                <a:cs typeface="Montserrat Light" charset="0"/>
              </a:rPr>
              <a:t>Talavera, E., Díaz-Álvarez, A., Jiménez, F., &amp; Naranjo, J. E. </a:t>
            </a:r>
            <a:r>
              <a:rPr lang="en-US" sz="2101" b="1" i="1" dirty="0">
                <a:latin typeface="Montserrat Light" charset="0"/>
                <a:ea typeface="Montserrat Light" charset="0"/>
                <a:cs typeface="Montserrat Light" charset="0"/>
              </a:rPr>
              <a:t>Impact on Congestion and Fuel Consumption of a Cooperative Adaptive Cruise Control System with Lane-Level Position Estimation</a:t>
            </a:r>
            <a:r>
              <a:rPr lang="en-US" sz="2101" dirty="0">
                <a:latin typeface="Montserrat Light" charset="0"/>
                <a:ea typeface="Montserrat Light" charset="0"/>
                <a:cs typeface="Montserrat Light" charset="0"/>
              </a:rPr>
              <a:t>. Energies, 11(1), 194, 2018.</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63622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10118185"/>
            <a:ext cx="6459289" cy="2462405"/>
          </a:xfrm>
          <a:prstGeom prst="rect">
            <a:avLst/>
          </a:prstGeom>
          <a:noFill/>
        </p:spPr>
        <p:txBody>
          <a:bodyPr wrap="square" rtlCol="0">
            <a:spAutoFit/>
          </a:bodyPr>
          <a:lstStyle/>
          <a:p>
            <a:pPr>
              <a:lnSpc>
                <a:spcPct val="150000"/>
              </a:lnSpc>
            </a:pPr>
            <a:r>
              <a:rPr lang="en-US" sz="2101" dirty="0" err="1">
                <a:latin typeface="Montserrat Light" charset="0"/>
                <a:ea typeface="Montserrat Light" charset="0"/>
                <a:cs typeface="Montserrat Light" charset="0"/>
              </a:rPr>
              <a:t>Olaverri-Monreal</a:t>
            </a:r>
            <a:r>
              <a:rPr lang="en-US" sz="2101" dirty="0">
                <a:latin typeface="Montserrat Light" charset="0"/>
                <a:ea typeface="Montserrat Light" charset="0"/>
                <a:cs typeface="Montserrat Light" charset="0"/>
              </a:rPr>
              <a:t>, C., </a:t>
            </a:r>
            <a:r>
              <a:rPr lang="en-US" sz="2101" dirty="0" err="1">
                <a:latin typeface="Montserrat Light" charset="0"/>
                <a:ea typeface="Montserrat Light" charset="0"/>
                <a:cs typeface="Montserrat Light" charset="0"/>
              </a:rPr>
              <a:t>Errea</a:t>
            </a:r>
            <a:r>
              <a:rPr lang="en-US" sz="2101" dirty="0">
                <a:latin typeface="Montserrat Light" charset="0"/>
                <a:ea typeface="Montserrat Light" charset="0"/>
                <a:cs typeface="Montserrat Light" charset="0"/>
              </a:rPr>
              <a:t>-Moreno, J., &amp; Díaz-Álvarez, A</a:t>
            </a:r>
            <a:r>
              <a:rPr lang="en-US" sz="2101" b="1" i="1" dirty="0">
                <a:latin typeface="Montserrat Light" charset="0"/>
                <a:ea typeface="Montserrat Light" charset="0"/>
                <a:cs typeface="Montserrat Light" charset="0"/>
              </a:rPr>
              <a:t>. Implementation and Evaluation of a Traffic Light Assistance System Based on V2I Communication in a Simulation Framework</a:t>
            </a:r>
            <a:r>
              <a:rPr lang="en-US" sz="2101" dirty="0">
                <a:latin typeface="Montserrat Light" charset="0"/>
                <a:ea typeface="Montserrat Light" charset="0"/>
                <a:cs typeface="Montserrat Light" charset="0"/>
              </a:rPr>
              <a:t>. Journal of Advanced Transportation, 2018</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319866"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Revistas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30947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3906432"/>
            <a:chOff x="0" y="5210891"/>
            <a:chExt cx="24377650" cy="5207220"/>
          </a:xfrm>
        </p:grpSpPr>
        <p:sp>
          <p:nvSpPr>
            <p:cNvPr id="12" name="TextBox 11">
              <a:extLst>
                <a:ext uri="{FF2B5EF4-FFF2-40B4-BE49-F238E27FC236}">
                  <a16:creationId xmlns:a16="http://schemas.microsoft.com/office/drawing/2014/main" id="{4F4AFDC6-1F33-9946-A3C8-C0DBD8FFAE22}"/>
                </a:ext>
              </a:extLst>
            </p:cNvPr>
            <p:cNvSpPr txBox="1"/>
            <p:nvPr/>
          </p:nvSpPr>
          <p:spPr>
            <a:xfrm>
              <a:off x="1962362" y="7135759"/>
              <a:ext cx="6909367"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Light" charset="0"/>
                  <a:ea typeface="Montserrat Light" charset="0"/>
                  <a:cs typeface="Montserrat Light" charset="0"/>
                </a:rPr>
                <a:t>Primeros modelos propuestos en la bibliografía. </a:t>
              </a:r>
              <a:r>
                <a:rPr lang="es-ES" sz="2101" dirty="0">
                  <a:latin typeface="Montserrat Bold" panose="00000800000000000000" pitchFamily="2" charset="0"/>
                  <a:ea typeface="Montserrat Light" charset="0"/>
                  <a:cs typeface="Montserrat Light" charset="0"/>
                </a:rPr>
                <a:t>Mantenimiento de medida</a:t>
              </a:r>
              <a:r>
                <a:rPr lang="es-ES" sz="2101" dirty="0">
                  <a:latin typeface="Montserrat Light" charset="0"/>
                  <a:ea typeface="Montserrat Light" charset="0"/>
                  <a:cs typeface="Montserrat Light" charset="0"/>
                </a:rPr>
                <a:t> [Pipes, 1953]. Modelos de </a:t>
              </a:r>
              <a:r>
                <a:rPr lang="es-ES" sz="2101" dirty="0">
                  <a:latin typeface="Montserrat Bold" panose="00000800000000000000" pitchFamily="2" charset="0"/>
                  <a:ea typeface="Montserrat Light" charset="0"/>
                  <a:cs typeface="Montserrat Light" charset="0"/>
                </a:rPr>
                <a:t>car-</a:t>
              </a:r>
              <a:r>
                <a:rPr lang="es-ES" sz="2101" dirty="0" err="1">
                  <a:latin typeface="Montserrat Bold" panose="00000800000000000000" pitchFamily="2" charset="0"/>
                  <a:ea typeface="Montserrat Light" charset="0"/>
                  <a:cs typeface="Montserrat Light" charset="0"/>
                </a:rPr>
                <a:t>following</a:t>
              </a:r>
              <a:r>
                <a:rPr lang="es-ES" sz="2101" dirty="0">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1997692"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1950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181007" y="7135759"/>
              <a:ext cx="6540811" cy="32823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Estímulo – respuesta</a:t>
              </a:r>
              <a:r>
                <a:rPr lang="es-ES" sz="2101" dirty="0">
                  <a:latin typeface="Montserrat Light" charset="0"/>
                  <a:ea typeface="Montserrat Light" charset="0"/>
                  <a:cs typeface="Montserrat Light" charset="0"/>
                </a:rPr>
                <a:t>. Car-</a:t>
              </a:r>
              <a:r>
                <a:rPr lang="es-ES" sz="2101" dirty="0" err="1">
                  <a:latin typeface="Montserrat Light" charset="0"/>
                  <a:ea typeface="Montserrat Light" charset="0"/>
                  <a:cs typeface="Montserrat Light" charset="0"/>
                </a:rPr>
                <a:t>following</a:t>
              </a:r>
              <a:r>
                <a:rPr lang="es-ES" sz="2101" dirty="0">
                  <a:latin typeface="Montserrat Light" charset="0"/>
                  <a:ea typeface="Montserrat Light" charset="0"/>
                  <a:cs typeface="Montserrat Light" charset="0"/>
                </a:rPr>
                <a:t> como sistema de control [Chandler, 1958]. Nuevos regímenes (</a:t>
              </a:r>
              <a:r>
                <a:rPr lang="es-ES" sz="2101" dirty="0" err="1">
                  <a:latin typeface="Montserrat Light" charset="0"/>
                  <a:ea typeface="Montserrat Light" charset="0"/>
                  <a:cs typeface="Montserrat Light" charset="0"/>
                </a:rPr>
                <a:t>e.g</a:t>
              </a:r>
              <a:r>
                <a:rPr lang="es-ES" sz="2101" dirty="0">
                  <a:latin typeface="Montserrat Light" charset="0"/>
                  <a:ea typeface="Montserrat Light" charset="0"/>
                  <a:cs typeface="Montserrat Light" charset="0"/>
                </a:rPr>
                <a:t>. free-</a:t>
              </a:r>
              <a:r>
                <a:rPr lang="es-ES" sz="2101" dirty="0" err="1">
                  <a:latin typeface="Montserrat Light" charset="0"/>
                  <a:ea typeface="Montserrat Light" charset="0"/>
                  <a:cs typeface="Montserrat Light" charset="0"/>
                </a:rPr>
                <a:t>flow</a:t>
              </a:r>
              <a:r>
                <a:rPr lang="es-ES" sz="2101" dirty="0">
                  <a:latin typeface="Montserrat Light" charset="0"/>
                  <a:ea typeface="Montserrat Light" charset="0"/>
                  <a:cs typeface="Montserrat Light" charset="0"/>
                </a:rPr>
                <a:t>). </a:t>
              </a:r>
              <a:r>
                <a:rPr lang="es-ES" sz="2101" dirty="0">
                  <a:latin typeface="Montserrat Bold" panose="00000800000000000000" pitchFamily="2" charset="0"/>
                  <a:ea typeface="Montserrat Light" charset="0"/>
                  <a:cs typeface="Montserrat Light" charset="0"/>
                </a:rPr>
                <a:t>Modelos longitudinales</a:t>
              </a:r>
              <a:r>
                <a:rPr lang="es-ES" sz="2101" dirty="0">
                  <a:latin typeface="Montserrat Light"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234003"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1960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7" y="7135759"/>
              <a:ext cx="6540811"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Light" charset="0"/>
                  <a:ea typeface="Montserrat Light" charset="0"/>
                  <a:cs typeface="Montserrat Light" charset="0"/>
                </a:rPr>
                <a:t>Modelos </a:t>
              </a:r>
              <a:r>
                <a:rPr lang="es-ES" sz="2101" dirty="0">
                  <a:latin typeface="Montserrat Bold" panose="00000800000000000000" pitchFamily="2" charset="0"/>
                  <a:ea typeface="Montserrat Light" charset="0"/>
                  <a:cs typeface="Montserrat Light" charset="0"/>
                </a:rPr>
                <a:t>Psicofísicos</a:t>
              </a:r>
              <a:r>
                <a:rPr lang="es-ES" sz="2101" dirty="0">
                  <a:latin typeface="Montserrat Light" charset="0"/>
                  <a:ea typeface="Montserrat Light" charset="0"/>
                  <a:cs typeface="Montserrat Light" charset="0"/>
                </a:rPr>
                <a:t>. Los estímulos no son exactos, existe </a:t>
              </a:r>
              <a:r>
                <a:rPr lang="es-ES" sz="2101" dirty="0">
                  <a:latin typeface="Montserrat Bold" panose="00000800000000000000" pitchFamily="2" charset="0"/>
                  <a:ea typeface="Montserrat Light" charset="0"/>
                  <a:cs typeface="Montserrat Light" charset="0"/>
                </a:rPr>
                <a:t>incertidumbre</a:t>
              </a:r>
              <a:r>
                <a:rPr lang="es-ES" sz="2101" dirty="0">
                  <a:latin typeface="Montserrat Light" charset="0"/>
                  <a:ea typeface="Montserrat Light" charset="0"/>
                  <a:cs typeface="Montserrat Light" charset="0"/>
                </a:rPr>
                <a:t> en los sentidos [</a:t>
              </a:r>
              <a:r>
                <a:rPr lang="es-ES" sz="2101" dirty="0" err="1">
                  <a:latin typeface="Montserrat Light" charset="0"/>
                  <a:ea typeface="Montserrat Light" charset="0"/>
                  <a:cs typeface="Montserrat Light" charset="0"/>
                </a:rPr>
                <a:t>Wiedemann</a:t>
              </a:r>
              <a:r>
                <a:rPr lang="es-ES" sz="2101" dirty="0">
                  <a:latin typeface="Montserrat Light" charset="0"/>
                  <a:ea typeface="Montserrat Light" charset="0"/>
                  <a:cs typeface="Montserrat Light" charset="0"/>
                </a:rPr>
                <a:t>, 1974].</a:t>
              </a: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1970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49488"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673808"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43211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1" name="Rectangle 20">
            <a:extLst>
              <a:ext uri="{FF2B5EF4-FFF2-40B4-BE49-F238E27FC236}">
                <a16:creationId xmlns:a16="http://schemas.microsoft.com/office/drawing/2014/main" id="{29EBE5CC-457F-40CD-AF5B-D5BA13D75ACA}"/>
              </a:ext>
            </a:extLst>
          </p:cNvPr>
          <p:cNvSpPr/>
          <p:nvPr/>
        </p:nvSpPr>
        <p:spPr>
          <a:xfrm>
            <a:off x="822931" y="101857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Modelos deterministas, con </a:t>
            </a:r>
            <a:r>
              <a:rPr lang="es-ES" sz="2701" b="1" dirty="0">
                <a:solidFill>
                  <a:schemeClr val="tx2"/>
                </a:solidFill>
                <a:latin typeface="Montserrat" pitchFamily="2" charset="77"/>
                <a:ea typeface="Montserrat" charset="0"/>
                <a:cs typeface="Montserrat" charset="0"/>
              </a:rPr>
              <a:t>carencias para replicar comportamiento real</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815491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162883" y="6146894"/>
            <a:ext cx="12339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3" name="Rectangle 2">
            <a:extLst>
              <a:ext uri="{FF2B5EF4-FFF2-40B4-BE49-F238E27FC236}">
                <a16:creationId xmlns:a16="http://schemas.microsoft.com/office/drawing/2014/main" id="{F134D63C-D775-2F4A-844A-4FDCA2B0BF59}"/>
              </a:ext>
            </a:extLst>
          </p:cNvPr>
          <p:cNvSpPr/>
          <p:nvPr/>
        </p:nvSpPr>
        <p:spPr>
          <a:xfrm>
            <a:off x="8614837" y="254107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4" name="Rectangle 3">
            <a:extLst>
              <a:ext uri="{FF2B5EF4-FFF2-40B4-BE49-F238E27FC236}">
                <a16:creationId xmlns:a16="http://schemas.microsoft.com/office/drawing/2014/main" id="{F7B12F38-7165-0343-9BBD-C6D28083EC57}"/>
              </a:ext>
            </a:extLst>
          </p:cNvPr>
          <p:cNvSpPr/>
          <p:nvPr/>
        </p:nvSpPr>
        <p:spPr>
          <a:xfrm>
            <a:off x="9345964" y="5748172"/>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5" name="Rectangle 4">
            <a:extLst>
              <a:ext uri="{FF2B5EF4-FFF2-40B4-BE49-F238E27FC236}">
                <a16:creationId xmlns:a16="http://schemas.microsoft.com/office/drawing/2014/main" id="{78BCE40F-978C-D646-8BE5-81C637A7F43E}"/>
              </a:ext>
            </a:extLst>
          </p:cNvPr>
          <p:cNvSpPr/>
          <p:nvPr/>
        </p:nvSpPr>
        <p:spPr>
          <a:xfrm>
            <a:off x="8612283"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TextBox 6">
            <a:extLst>
              <a:ext uri="{FF2B5EF4-FFF2-40B4-BE49-F238E27FC236}">
                <a16:creationId xmlns:a16="http://schemas.microsoft.com/office/drawing/2014/main" id="{F99A528B-76EB-4D44-A8FB-E6A32BA47A90}"/>
              </a:ext>
            </a:extLst>
          </p:cNvPr>
          <p:cNvSpPr txBox="1"/>
          <p:nvPr/>
        </p:nvSpPr>
        <p:spPr>
          <a:xfrm>
            <a:off x="3902850" y="2295988"/>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2016 (</a:t>
            </a:r>
            <a:r>
              <a:rPr lang="en-US" sz="2701" b="1" dirty="0">
                <a:solidFill>
                  <a:schemeClr val="accent3"/>
                </a:solidFill>
                <a:latin typeface="Montserrat" pitchFamily="2" charset="77"/>
                <a:ea typeface="Lato Black" charset="0"/>
                <a:cs typeface="Lato Black" charset="0"/>
              </a:rPr>
              <a:t>Q1</a:t>
            </a:r>
            <a:r>
              <a:rPr lang="en-US" sz="2701" dirty="0">
                <a:solidFill>
                  <a:schemeClr val="accent3"/>
                </a:solidFill>
                <a:latin typeface="Montserrat" pitchFamily="2" charset="77"/>
                <a:ea typeface="Lato Black" charset="0"/>
                <a:cs typeface="Lato Black" charset="0"/>
              </a:rPr>
              <a:t>)</a:t>
            </a:r>
          </a:p>
        </p:txBody>
      </p:sp>
      <p:sp>
        <p:nvSpPr>
          <p:cNvPr id="8" name="TextBox 7">
            <a:extLst>
              <a:ext uri="{FF2B5EF4-FFF2-40B4-BE49-F238E27FC236}">
                <a16:creationId xmlns:a16="http://schemas.microsoft.com/office/drawing/2014/main" id="{A07D2015-306D-5848-8613-4A5A64C5D2EE}"/>
              </a:ext>
            </a:extLst>
          </p:cNvPr>
          <p:cNvSpPr txBox="1"/>
          <p:nvPr/>
        </p:nvSpPr>
        <p:spPr>
          <a:xfrm>
            <a:off x="818271" y="2777944"/>
            <a:ext cx="7145043" cy="2462405"/>
          </a:xfrm>
          <a:prstGeom prst="rect">
            <a:avLst/>
          </a:prstGeom>
          <a:noFill/>
        </p:spPr>
        <p:txBody>
          <a:bodyPr wrap="square" rtlCol="0">
            <a:spAutoFit/>
          </a:bodyPr>
          <a:lstStyle/>
          <a:p>
            <a:pPr algn="r">
              <a:lnSpc>
                <a:spcPct val="150000"/>
              </a:lnSpc>
            </a:pPr>
            <a:r>
              <a:rPr lang="en-US" sz="2101" dirty="0">
                <a:latin typeface="Montserrat Light" charset="0"/>
                <a:ea typeface="Montserrat Light" charset="0"/>
                <a:cs typeface="Montserrat Light" charset="0"/>
              </a:rPr>
              <a:t>Jiménez, F., Naranjo, J. E.,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Pérez, E., Hernández, M. J., Ruiz, T., ... &amp; Díaz-Álvarez, A. </a:t>
            </a:r>
            <a:r>
              <a:rPr lang="en-US" sz="2101" b="1" i="1" dirty="0">
                <a:latin typeface="Montserrat Light" charset="0"/>
                <a:ea typeface="Montserrat Light" charset="0"/>
                <a:cs typeface="Montserrat Light" charset="0"/>
              </a:rPr>
              <a:t>Intravehicular, short-and long-range communication information fusion for providing safe speed warnings</a:t>
            </a:r>
            <a:r>
              <a:rPr lang="en-US" sz="2101" dirty="0">
                <a:latin typeface="Montserrat Light" charset="0"/>
                <a:ea typeface="Montserrat Light" charset="0"/>
                <a:cs typeface="Montserrat Light" charset="0"/>
              </a:rPr>
              <a:t>. Sensors, 16(1), 131, 2016.</a:t>
            </a:r>
          </a:p>
        </p:txBody>
      </p:sp>
      <p:sp>
        <p:nvSpPr>
          <p:cNvPr id="10" name="TextBox 9">
            <a:extLst>
              <a:ext uri="{FF2B5EF4-FFF2-40B4-BE49-F238E27FC236}">
                <a16:creationId xmlns:a16="http://schemas.microsoft.com/office/drawing/2014/main" id="{CC632EDE-97C0-764D-83EB-6333D88F8918}"/>
              </a:ext>
            </a:extLst>
          </p:cNvPr>
          <p:cNvSpPr txBox="1"/>
          <p:nvPr/>
        </p:nvSpPr>
        <p:spPr>
          <a:xfrm>
            <a:off x="10213627" y="555543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 (</a:t>
            </a:r>
            <a:r>
              <a:rPr lang="en-US" sz="2701" b="1" dirty="0">
                <a:solidFill>
                  <a:schemeClr val="accent3"/>
                </a:solidFill>
                <a:latin typeface="Montserrat" pitchFamily="2" charset="77"/>
                <a:ea typeface="Lato Black" charset="0"/>
                <a:cs typeface="Lato Black" charset="0"/>
              </a:rPr>
              <a:t>Q4</a:t>
            </a:r>
            <a:r>
              <a:rPr lang="en-US" sz="2701" dirty="0">
                <a:solidFill>
                  <a:schemeClr val="accent3"/>
                </a:solidFill>
                <a:latin typeface="Montserrat" pitchFamily="2" charset="77"/>
                <a:ea typeface="Lato Black" charset="0"/>
                <a:cs typeface="Lato Black" charset="0"/>
              </a:rPr>
              <a:t>)</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0213627" y="6037395"/>
            <a:ext cx="7233828" cy="2462405"/>
          </a:xfrm>
          <a:prstGeom prst="rect">
            <a:avLst/>
          </a:prstGeom>
          <a:noFill/>
        </p:spPr>
        <p:txBody>
          <a:bodyPr wrap="square" rtlCol="0">
            <a:spAutoFit/>
          </a:bodyPr>
          <a:lstStyle/>
          <a:p>
            <a:pPr>
              <a:lnSpc>
                <a:spcPct val="150000"/>
              </a:lnSpc>
            </a:pPr>
            <a:r>
              <a:rPr lang="es-ES" sz="2101" dirty="0">
                <a:latin typeface="Montserrat Light" charset="0"/>
                <a:ea typeface="Montserrat Light" charset="0"/>
                <a:cs typeface="Montserrat Light" charset="0"/>
              </a:rPr>
              <a:t>Díaz-Álvarez, A., </a:t>
            </a:r>
            <a:r>
              <a:rPr lang="es-ES" sz="2101" dirty="0" err="1">
                <a:latin typeface="Montserrat Light" charset="0"/>
                <a:ea typeface="Montserrat Light" charset="0"/>
                <a:cs typeface="Montserrat Light" charset="0"/>
              </a:rPr>
              <a:t>Serradilla</a:t>
            </a:r>
            <a:r>
              <a:rPr lang="es-ES" sz="2101" dirty="0">
                <a:latin typeface="Montserrat Light" charset="0"/>
                <a:ea typeface="Montserrat Light" charset="0"/>
                <a:cs typeface="Montserrat Light" charset="0"/>
              </a:rPr>
              <a:t>-García, F., Anaya-Catalán, J. J., Jiménez-Alonso, F., &amp; Naranjo-Hernández, J. E. </a:t>
            </a:r>
            <a:r>
              <a:rPr lang="es-ES" sz="2101" b="1" i="1" dirty="0">
                <a:latin typeface="Montserrat Light" charset="0"/>
                <a:ea typeface="Montserrat Light" charset="0"/>
                <a:cs typeface="Montserrat Light" charset="0"/>
              </a:rPr>
              <a:t>Estimación de la autonomía de un vehículo eléctrico según el estilo de conducción</a:t>
            </a:r>
            <a:r>
              <a:rPr lang="es-ES" sz="2101" dirty="0">
                <a:latin typeface="Montserrat Light" charset="0"/>
                <a:ea typeface="Montserrat Light" charset="0"/>
                <a:cs typeface="Montserrat Light" charset="0"/>
              </a:rPr>
              <a:t>. DYNA-Ingeniería e Industria, 90(3), 2015.</a:t>
            </a:r>
          </a:p>
        </p:txBody>
      </p:sp>
      <p:sp>
        <p:nvSpPr>
          <p:cNvPr id="13" name="TextBox 12">
            <a:extLst>
              <a:ext uri="{FF2B5EF4-FFF2-40B4-BE49-F238E27FC236}">
                <a16:creationId xmlns:a16="http://schemas.microsoft.com/office/drawing/2014/main" id="{7F5C231D-294E-7F45-A2A5-C38C5D78B50E}"/>
              </a:ext>
            </a:extLst>
          </p:cNvPr>
          <p:cNvSpPr txBox="1"/>
          <p:nvPr/>
        </p:nvSpPr>
        <p:spPr>
          <a:xfrm>
            <a:off x="3902850" y="8910202"/>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2014 (</a:t>
            </a:r>
            <a:r>
              <a:rPr lang="en-US" sz="2701" b="1" dirty="0">
                <a:solidFill>
                  <a:schemeClr val="accent3"/>
                </a:solidFill>
                <a:latin typeface="Montserrat" pitchFamily="2" charset="77"/>
                <a:ea typeface="Lato Black" charset="0"/>
                <a:cs typeface="Lato Black" charset="0"/>
              </a:rPr>
              <a:t>Q3</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2ACD8C5D-FC39-4847-8632-13CCC12A15AA}"/>
              </a:ext>
            </a:extLst>
          </p:cNvPr>
          <p:cNvSpPr txBox="1"/>
          <p:nvPr/>
        </p:nvSpPr>
        <p:spPr>
          <a:xfrm>
            <a:off x="818271" y="9392159"/>
            <a:ext cx="7145043" cy="2462405"/>
          </a:xfrm>
          <a:prstGeom prst="rect">
            <a:avLst/>
          </a:prstGeom>
          <a:noFill/>
        </p:spPr>
        <p:txBody>
          <a:bodyPr wrap="square" rtlCol="0">
            <a:spAutoFit/>
          </a:bodyPr>
          <a:lstStyle/>
          <a:p>
            <a:pPr algn="r">
              <a:lnSpc>
                <a:spcPct val="150000"/>
              </a:lnSpc>
            </a:pPr>
            <a:r>
              <a:rPr lang="en-US" sz="2101" dirty="0">
                <a:latin typeface="Montserrat Light" charset="0"/>
                <a:ea typeface="Montserrat Light" charset="0"/>
                <a:cs typeface="Montserrat Light" charset="0"/>
              </a:rPr>
              <a:t>Díaz-Álvarez, A., Garcia, F. S., Naranjo, J. E., Anaya, J. J., &amp; Jimenez, F. (2014). </a:t>
            </a:r>
            <a:r>
              <a:rPr lang="en-US" sz="2101" b="1" i="1" dirty="0">
                <a:latin typeface="Montserrat Light" charset="0"/>
                <a:ea typeface="Montserrat Light" charset="0"/>
                <a:cs typeface="Montserrat Light" charset="0"/>
              </a:rPr>
              <a:t>Modeling the driving behavior of electric vehicles using smartphones and neural networks</a:t>
            </a:r>
            <a:r>
              <a:rPr lang="en-US" sz="2101" dirty="0">
                <a:latin typeface="Montserrat Light" charset="0"/>
                <a:ea typeface="Montserrat Light" charset="0"/>
                <a:cs typeface="Montserrat Light" charset="0"/>
              </a:rPr>
              <a:t>. IEEE Intelligent Transportation Systems Magazine, 6(3), 44-53, 2014</a:t>
            </a:r>
          </a:p>
        </p:txBody>
      </p:sp>
      <p:sp>
        <p:nvSpPr>
          <p:cNvPr id="12" name="Rectangle 11">
            <a:extLst>
              <a:ext uri="{FF2B5EF4-FFF2-40B4-BE49-F238E27FC236}">
                <a16:creationId xmlns:a16="http://schemas.microsoft.com/office/drawing/2014/main" id="{34C7AE8C-1EFE-4BC1-98E7-61F61190A2EE}"/>
              </a:ext>
            </a:extLst>
          </p:cNvPr>
          <p:cNvSpPr/>
          <p:nvPr/>
        </p:nvSpPr>
        <p:spPr>
          <a:xfrm>
            <a:off x="85932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ED1CFCAA-E543-4AB4-B78A-48DF5BC94714}"/>
              </a:ext>
            </a:extLst>
          </p:cNvPr>
          <p:cNvSpPr/>
          <p:nvPr/>
        </p:nvSpPr>
        <p:spPr>
          <a:xfrm>
            <a:off x="93212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292137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4578589" y="7681080"/>
            <a:ext cx="936331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7231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57687"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69764" y="9595110"/>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7419053" cy="2462405"/>
          </a:xfrm>
          <a:prstGeom prst="rect">
            <a:avLst/>
          </a:prstGeom>
          <a:noFill/>
        </p:spPr>
        <p:txBody>
          <a:bodyPr wrap="square" rtlCol="0">
            <a:spAutoFit/>
          </a:bodyPr>
          <a:lstStyle/>
          <a:p>
            <a:pPr>
              <a:lnSpc>
                <a:spcPct val="150000"/>
              </a:lnSpc>
            </a:pPr>
            <a:r>
              <a:rPr lang="en-US" sz="2101" dirty="0" err="1">
                <a:latin typeface="Montserrat Light" charset="0"/>
                <a:ea typeface="Montserrat Light" charset="0"/>
                <a:cs typeface="Montserrat Light" charset="0"/>
              </a:rPr>
              <a:t>Clavijo</a:t>
            </a:r>
            <a:r>
              <a:rPr lang="en-US" sz="2101" dirty="0">
                <a:latin typeface="Montserrat Light" charset="0"/>
                <a:ea typeface="Montserrat Light" charset="0"/>
                <a:cs typeface="Montserrat Light" charset="0"/>
              </a:rPr>
              <a:t>, M., Díaz-Álvarez, A.,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Jiménez F., Naranjo, J.E. </a:t>
            </a:r>
            <a:r>
              <a:rPr lang="en-US" sz="2101" b="1" i="1" dirty="0">
                <a:latin typeface="Montserrat Light" charset="0"/>
                <a:ea typeface="Montserrat Light" charset="0"/>
                <a:cs typeface="Montserrat Light" charset="0"/>
              </a:rPr>
              <a:t>Deep learning application for 3D LiDAR odometry estimation in autonomous vehicles</a:t>
            </a:r>
            <a:r>
              <a:rPr lang="en-US" sz="2101" dirty="0">
                <a:latin typeface="Montserrat Light" charset="0"/>
                <a:ea typeface="Montserrat Light" charset="0"/>
                <a:cs typeface="Montserrat Light" charset="0"/>
              </a:rPr>
              <a:t>. Connected and Automated Transport, 2018 Transport Research Arena (TRA).</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2017</a:t>
            </a:r>
          </a:p>
        </p:txBody>
      </p:sp>
      <p:sp>
        <p:nvSpPr>
          <p:cNvPr id="14" name="TextBox 13">
            <a:extLst>
              <a:ext uri="{FF2B5EF4-FFF2-40B4-BE49-F238E27FC236}">
                <a16:creationId xmlns:a16="http://schemas.microsoft.com/office/drawing/2014/main" id="{E6F6BC0A-56C5-A246-A431-A783F77979FB}"/>
              </a:ext>
            </a:extLst>
          </p:cNvPr>
          <p:cNvSpPr txBox="1"/>
          <p:nvPr/>
        </p:nvSpPr>
        <p:spPr>
          <a:xfrm>
            <a:off x="492369" y="7053602"/>
            <a:ext cx="7470945" cy="2462405"/>
          </a:xfrm>
          <a:prstGeom prst="rect">
            <a:avLst/>
          </a:prstGeom>
          <a:noFill/>
        </p:spPr>
        <p:txBody>
          <a:bodyPr wrap="square" rtlCol="0">
            <a:spAutoFit/>
          </a:bodyPr>
          <a:lstStyle/>
          <a:p>
            <a:pPr algn="r">
              <a:lnSpc>
                <a:spcPct val="150000"/>
              </a:lnSpc>
            </a:pPr>
            <a:r>
              <a:rPr lang="en-US" sz="2101" dirty="0" err="1">
                <a:latin typeface="Montserrat Light" charset="0"/>
                <a:ea typeface="Montserrat Light" charset="0"/>
                <a:cs typeface="Montserrat Light" charset="0"/>
              </a:rPr>
              <a:t>Clavijo</a:t>
            </a:r>
            <a:r>
              <a:rPr lang="en-US" sz="2101" dirty="0">
                <a:latin typeface="Montserrat Light" charset="0"/>
                <a:ea typeface="Montserrat Light" charset="0"/>
                <a:cs typeface="Montserrat Light" charset="0"/>
              </a:rPr>
              <a:t>, M.,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Naranjo, J.E., Jiménez F., &amp; Díaz-Álvarez, A. </a:t>
            </a:r>
            <a:r>
              <a:rPr lang="en-US" sz="2101" b="1" i="1" dirty="0">
                <a:latin typeface="Montserrat Light" charset="0"/>
                <a:ea typeface="Montserrat Light" charset="0"/>
                <a:cs typeface="Montserrat Light" charset="0"/>
              </a:rPr>
              <a:t>Application of Deep Learning to Route Odometry Estimation from LiDAR Data</a:t>
            </a:r>
            <a:r>
              <a:rPr lang="en-US" sz="2101" dirty="0">
                <a:latin typeface="Montserrat Light" charset="0"/>
                <a:ea typeface="Montserrat Light" charset="0"/>
                <a:cs typeface="Montserrat Light" charset="0"/>
              </a:rPr>
              <a:t>. Advances in Vehicular Systems, Technologies and Applications, 2017 The Sixth International Conference on (pp. 60-65).</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401770"/>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9883726"/>
            <a:ext cx="7419053" cy="2462405"/>
          </a:xfrm>
          <a:prstGeom prst="rect">
            <a:avLst/>
          </a:prstGeom>
          <a:noFill/>
        </p:spPr>
        <p:txBody>
          <a:bodyPr wrap="square" rtlCol="0">
            <a:spAutoFit/>
          </a:bodyPr>
          <a:lstStyle/>
          <a:p>
            <a:pPr>
              <a:lnSpc>
                <a:spcPct val="150000"/>
              </a:lnSpc>
            </a:pPr>
            <a:r>
              <a:rPr lang="en-US" sz="2101" dirty="0">
                <a:latin typeface="Montserrat Light" charset="0"/>
                <a:ea typeface="Montserrat Light" charset="0"/>
                <a:cs typeface="Montserrat Light" charset="0"/>
              </a:rPr>
              <a:t>Jiménez, F., Amarillo, J. C., Naranjo, J. E.,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&amp; Díaz-Álvarez, A. </a:t>
            </a:r>
            <a:r>
              <a:rPr lang="en-US" sz="2101" b="1" i="1" dirty="0">
                <a:latin typeface="Montserrat Light" charset="0"/>
                <a:ea typeface="Montserrat Light" charset="0"/>
                <a:cs typeface="Montserrat Light" charset="0"/>
              </a:rPr>
              <a:t>Energy consumption estimation in electric vehicles considering driving style</a:t>
            </a:r>
            <a:r>
              <a:rPr lang="en-US" sz="2101" dirty="0">
                <a:latin typeface="Montserrat Light" charset="0"/>
                <a:ea typeface="Montserrat Light" charset="0"/>
                <a:cs typeface="Montserrat Light" charset="0"/>
              </a:rPr>
              <a:t>. In Intelligent Transportation Systems (ITSC), 2015 IEEE 18th International Conference on (pp. 101-106). IEEE.</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945037"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Congresos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25F032E8-53DA-413D-8868-2105EBAA21BE}"/>
              </a:ext>
            </a:extLst>
          </p:cNvPr>
          <p:cNvSpPr/>
          <p:nvPr/>
        </p:nvSpPr>
        <p:spPr>
          <a:xfrm>
            <a:off x="85551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1" name="Rectangle 20">
            <a:extLst>
              <a:ext uri="{FF2B5EF4-FFF2-40B4-BE49-F238E27FC236}">
                <a16:creationId xmlns:a16="http://schemas.microsoft.com/office/drawing/2014/main" id="{0B29511E-9A9D-4B14-9291-50615F529AF0}"/>
              </a:ext>
            </a:extLst>
          </p:cNvPr>
          <p:cNvSpPr/>
          <p:nvPr/>
        </p:nvSpPr>
        <p:spPr>
          <a:xfrm>
            <a:off x="92450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528386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163280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6816075"/>
            <a:chOff x="0" y="5210891"/>
            <a:chExt cx="24377650" cy="9085734"/>
          </a:xfrm>
        </p:grpSpPr>
        <p:sp>
          <p:nvSpPr>
            <p:cNvPr id="12" name="TextBox 11">
              <a:extLst>
                <a:ext uri="{FF2B5EF4-FFF2-40B4-BE49-F238E27FC236}">
                  <a16:creationId xmlns:a16="http://schemas.microsoft.com/office/drawing/2014/main" id="{4F4AFDC6-1F33-9946-A3C8-C0DBD8FFAE22}"/>
                </a:ext>
              </a:extLst>
            </p:cNvPr>
            <p:cNvSpPr txBox="1"/>
            <p:nvPr/>
          </p:nvSpPr>
          <p:spPr>
            <a:xfrm>
              <a:off x="2033020" y="7135759"/>
              <a:ext cx="6790630" cy="39287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Light" charset="0"/>
                  <a:ea typeface="Montserrat Light" charset="0"/>
                  <a:cs typeface="Montserrat Light" charset="0"/>
                </a:rPr>
                <a:t>Primer trabajo real que integra comportamientos </a:t>
              </a:r>
              <a:r>
                <a:rPr lang="es-ES" sz="2101" dirty="0">
                  <a:latin typeface="Montserrat Bold" panose="00000800000000000000" pitchFamily="2" charset="0"/>
                  <a:ea typeface="Montserrat Light" charset="0"/>
                  <a:cs typeface="Montserrat Light" charset="0"/>
                </a:rPr>
                <a:t>longitudinal</a:t>
              </a:r>
              <a:r>
                <a:rPr lang="es-ES" sz="2101" dirty="0">
                  <a:latin typeface="Montserrat Light" charset="0"/>
                  <a:ea typeface="Montserrat Light" charset="0"/>
                  <a:cs typeface="Montserrat Light" charset="0"/>
                </a:rPr>
                <a:t> [</a:t>
              </a:r>
              <a:r>
                <a:rPr lang="es-ES" sz="2101" dirty="0" err="1">
                  <a:latin typeface="Montserrat Light" charset="0"/>
                  <a:ea typeface="Montserrat Light" charset="0"/>
                  <a:cs typeface="Montserrat Light" charset="0"/>
                </a:rPr>
                <a:t>Gipps</a:t>
              </a:r>
              <a:r>
                <a:rPr lang="es-ES" sz="2101" dirty="0">
                  <a:latin typeface="Montserrat Light" charset="0"/>
                  <a:ea typeface="Montserrat Light" charset="0"/>
                  <a:cs typeface="Montserrat Light" charset="0"/>
                </a:rPr>
                <a:t>, 1981] y </a:t>
              </a:r>
              <a:r>
                <a:rPr lang="es-ES" sz="2101" dirty="0">
                  <a:latin typeface="Montserrat Bold" panose="00000800000000000000" pitchFamily="2" charset="0"/>
                  <a:ea typeface="Montserrat Light" charset="0"/>
                  <a:cs typeface="Montserrat Light" charset="0"/>
                </a:rPr>
                <a:t>lateral</a:t>
              </a:r>
              <a:r>
                <a:rPr lang="es-ES" sz="2101" dirty="0">
                  <a:latin typeface="Montserrat Light" charset="0"/>
                  <a:ea typeface="Montserrat Light" charset="0"/>
                  <a:cs typeface="Montserrat Light" charset="0"/>
                </a:rPr>
                <a:t> [</a:t>
              </a:r>
              <a:r>
                <a:rPr lang="es-ES" sz="2101" dirty="0" err="1">
                  <a:latin typeface="Montserrat Light" charset="0"/>
                  <a:ea typeface="Montserrat Light" charset="0"/>
                  <a:cs typeface="Montserrat Light" charset="0"/>
                </a:rPr>
                <a:t>Gipps</a:t>
              </a:r>
              <a:r>
                <a:rPr lang="es-ES" sz="2101" dirty="0">
                  <a:latin typeface="Montserrat Light" charset="0"/>
                  <a:ea typeface="Montserrat Light" charset="0"/>
                  <a:cs typeface="Montserrat Light" charset="0"/>
                </a:rPr>
                <a:t>, 1986]. Problemas que se heredan: interbloqueos y acciones en secuencia.</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1980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057354" y="7135759"/>
              <a:ext cx="6790628" cy="39287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Light" panose="00000400000000000000" pitchFamily="2" charset="0"/>
                  <a:ea typeface="Montserrat Light" charset="0"/>
                  <a:cs typeface="Montserrat Light" charset="0"/>
                </a:rPr>
                <a:t>Primeros trabajos con datos reales en simuladores top-</a:t>
              </a:r>
              <a:r>
                <a:rPr lang="es-ES" sz="2101" dirty="0" err="1">
                  <a:latin typeface="Montserrat Light" panose="00000400000000000000" pitchFamily="2" charset="0"/>
                  <a:ea typeface="Montserrat Light" charset="0"/>
                  <a:cs typeface="Montserrat Light" charset="0"/>
                </a:rPr>
                <a:t>view</a:t>
              </a:r>
              <a:r>
                <a:rPr lang="es-ES" sz="2101" dirty="0">
                  <a:latin typeface="Montserrat Light" panose="00000400000000000000" pitchFamily="2" charset="0"/>
                  <a:ea typeface="Montserrat Light" charset="0"/>
                  <a:cs typeface="Montserrat Light" charset="0"/>
                </a:rPr>
                <a:t> de </a:t>
              </a:r>
              <a:r>
                <a:rPr lang="es-ES" sz="2101" dirty="0">
                  <a:latin typeface="Montserrat Bold" panose="00000800000000000000" pitchFamily="2" charset="0"/>
                  <a:ea typeface="Montserrat Light" charset="0"/>
                  <a:cs typeface="Montserrat Light" charset="0"/>
                </a:rPr>
                <a:t>redes neuronales</a:t>
              </a:r>
              <a:r>
                <a:rPr lang="es-ES" sz="2101" dirty="0">
                  <a:latin typeface="Montserrat Light" panose="00000400000000000000" pitchFamily="2" charset="0"/>
                  <a:ea typeface="Montserrat Light" charset="0"/>
                  <a:cs typeface="Montserrat Light" charset="0"/>
                </a:rPr>
                <a:t> [</a:t>
              </a:r>
              <a:r>
                <a:rPr lang="es-ES" sz="2101" dirty="0" err="1">
                  <a:latin typeface="Montserrat Light" panose="00000400000000000000" pitchFamily="2" charset="0"/>
                  <a:ea typeface="Montserrat Light" charset="0"/>
                  <a:cs typeface="Montserrat Light" charset="0"/>
                </a:rPr>
                <a:t>Fix</a:t>
              </a:r>
              <a:r>
                <a:rPr lang="es-ES" sz="2101" dirty="0">
                  <a:latin typeface="Montserrat Light" panose="00000400000000000000" pitchFamily="2" charset="0"/>
                  <a:ea typeface="Montserrat Light" charset="0"/>
                  <a:cs typeface="Montserrat Light" charset="0"/>
                </a:rPr>
                <a:t> &amp; Armstrong] y </a:t>
              </a:r>
              <a:r>
                <a:rPr lang="es-ES" sz="2101" dirty="0">
                  <a:latin typeface="Montserrat Bold" panose="00000800000000000000" pitchFamily="2" charset="0"/>
                  <a:ea typeface="Montserrat Light" charset="0"/>
                  <a:cs typeface="Montserrat Light" charset="0"/>
                </a:rPr>
                <a:t>lógica borrosa</a:t>
              </a:r>
              <a:r>
                <a:rPr lang="es-ES" sz="2101" dirty="0">
                  <a:latin typeface="Montserrat Light" panose="00000400000000000000" pitchFamily="2" charset="0"/>
                  <a:ea typeface="Montserrat Light" charset="0"/>
                  <a:cs typeface="Montserrat Light" charset="0"/>
                </a:rPr>
                <a:t> [</a:t>
              </a:r>
              <a:r>
                <a:rPr lang="es-ES" sz="2101" dirty="0" err="1">
                  <a:latin typeface="Montserrat Light" panose="00000400000000000000" pitchFamily="2" charset="0"/>
                  <a:ea typeface="Montserrat Light" charset="0"/>
                  <a:cs typeface="Montserrat Light" charset="0"/>
                </a:rPr>
                <a:t>Kikuchi</a:t>
              </a:r>
              <a:r>
                <a:rPr lang="es-ES" sz="2101" dirty="0">
                  <a:latin typeface="Montserrat Light" panose="00000400000000000000" pitchFamily="2" charset="0"/>
                  <a:ea typeface="Montserrat Light" charset="0"/>
                  <a:cs typeface="Montserrat Light" charset="0"/>
                </a:rPr>
                <a:t> &amp; </a:t>
              </a:r>
              <a:r>
                <a:rPr lang="es-ES" sz="2101" dirty="0" err="1">
                  <a:latin typeface="Montserrat Light" panose="00000400000000000000" pitchFamily="2" charset="0"/>
                  <a:ea typeface="Montserrat Light" charset="0"/>
                  <a:cs typeface="Montserrat Light" charset="0"/>
                </a:rPr>
                <a:t>Chakroborty</a:t>
              </a:r>
              <a:r>
                <a:rPr lang="es-ES" sz="2101" dirty="0">
                  <a:latin typeface="Montserrat Light" panose="00000400000000000000" pitchFamily="2" charset="0"/>
                  <a:ea typeface="Montserrat Light" charset="0"/>
                  <a:cs typeface="Montserrat Light" charset="0"/>
                </a:rPr>
                <a:t>, 1992]. </a:t>
              </a:r>
              <a:r>
                <a:rPr lang="es-ES" sz="2101" dirty="0">
                  <a:latin typeface="Montserrat Bold" panose="00000800000000000000" pitchFamily="2" charset="0"/>
                  <a:ea typeface="Montserrat Light" charset="0"/>
                  <a:cs typeface="Montserrat Light" charset="0"/>
                </a:rPr>
                <a:t>Problemas de falta de datos</a:t>
              </a:r>
              <a:r>
                <a:rPr lang="es-ES" sz="2101" dirty="0">
                  <a:latin typeface="Montserrat Light" panose="00000400000000000000" pitchFamily="2"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057354"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1990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6" y="7135759"/>
              <a:ext cx="6262945" cy="71608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Árboles de secuencia </a:t>
              </a:r>
              <a:r>
                <a:rPr lang="es-ES" sz="2101" dirty="0">
                  <a:latin typeface="Montserrat Light" charset="0"/>
                  <a:ea typeface="Montserrat Light" charset="0"/>
                  <a:cs typeface="Montserrat Light" charset="0"/>
                </a:rPr>
                <a:t>para solucionar problemas de modelos basados en </a:t>
              </a:r>
              <a:r>
                <a:rPr lang="es-ES" sz="2101" dirty="0" err="1">
                  <a:latin typeface="Montserrat Light" charset="0"/>
                  <a:ea typeface="Montserrat Light" charset="0"/>
                  <a:cs typeface="Montserrat Light" charset="0"/>
                </a:rPr>
                <a:t>Gipps</a:t>
              </a:r>
              <a:r>
                <a:rPr lang="es-ES" sz="2101" dirty="0">
                  <a:latin typeface="Montserrat Light" charset="0"/>
                  <a:ea typeface="Montserrat Light" charset="0"/>
                  <a:cs typeface="Montserrat Light" charset="0"/>
                </a:rPr>
                <a:t> [</a:t>
              </a:r>
              <a:r>
                <a:rPr lang="es-ES" sz="2101" dirty="0" err="1">
                  <a:latin typeface="Montserrat Light" charset="0"/>
                  <a:ea typeface="Montserrat Light" charset="0"/>
                  <a:cs typeface="Montserrat Light" charset="0"/>
                </a:rPr>
                <a:t>Hidas</a:t>
              </a:r>
              <a:r>
                <a:rPr lang="es-ES" sz="2101" dirty="0">
                  <a:latin typeface="Montserrat Light" charset="0"/>
                  <a:ea typeface="Montserrat Light" charset="0"/>
                  <a:cs typeface="Montserrat Light" charset="0"/>
                </a:rPr>
                <a:t>, 2002]. Mitiga el efecto pero no lo elimina.</a:t>
              </a:r>
            </a:p>
            <a:p>
              <a:pPr marL="342900" indent="-342900">
                <a:lnSpc>
                  <a:spcPct val="150000"/>
                </a:lnSpc>
                <a:buFont typeface="Arial" panose="020B0604020202020204" pitchFamily="34" charset="0"/>
                <a:buChar char="•"/>
              </a:pPr>
              <a:r>
                <a:rPr lang="es-ES" sz="2101" dirty="0">
                  <a:latin typeface="Montserrat Light" charset="0"/>
                  <a:ea typeface="Montserrat Light" charset="0"/>
                  <a:cs typeface="Montserrat Light" charset="0"/>
                </a:rPr>
                <a:t>Comportamiento lateral con </a:t>
              </a:r>
              <a:r>
                <a:rPr lang="es-ES" sz="2101" dirty="0">
                  <a:latin typeface="Montserrat Bold" panose="00000800000000000000" pitchFamily="2" charset="0"/>
                  <a:ea typeface="Montserrat Light" charset="0"/>
                  <a:cs typeface="Montserrat Light" charset="0"/>
                </a:rPr>
                <a:t>lógica borrosa </a:t>
              </a:r>
              <a:r>
                <a:rPr lang="es-ES" sz="2101" dirty="0">
                  <a:latin typeface="Montserrat Light" charset="0"/>
                  <a:ea typeface="Montserrat Light" charset="0"/>
                  <a:cs typeface="Montserrat Light" charset="0"/>
                </a:rPr>
                <a:t>(sin datos reales) </a:t>
              </a:r>
              <a:r>
                <a:rPr lang="da-DK" sz="2101" dirty="0">
                  <a:latin typeface="Montserrat Light" charset="0"/>
                  <a:ea typeface="Montserrat Light" charset="0"/>
                  <a:cs typeface="Montserrat Light" charset="0"/>
                </a:rPr>
                <a:t>[McDonald et al., 1997]</a:t>
              </a:r>
              <a:r>
                <a:rPr lang="es-ES" sz="2101" dirty="0">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Datos reales</a:t>
              </a:r>
              <a:r>
                <a:rPr lang="es-ES" sz="2101" dirty="0">
                  <a:latin typeface="Montserrat Light" charset="0"/>
                  <a:ea typeface="Montserrat Light" charset="0"/>
                  <a:cs typeface="Montserrat Light" charset="0"/>
                </a:rPr>
                <a:t> para control longitudinal y lateral con redes neuronales [Jia et al., 2003].</a:t>
              </a:r>
              <a:endParaRPr lang="da-DK" sz="2101" dirty="0">
                <a:latin typeface="Montserrat Light" charset="0"/>
                <a:ea typeface="Montserrat Light" charset="0"/>
                <a:cs typeface="Montserrat Light" charset="0"/>
              </a:endParaRP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2000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554539"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589211"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39121E56-FF79-48FC-A63F-E7751793A286}"/>
              </a:ext>
            </a:extLst>
          </p:cNvPr>
          <p:cNvGraphicFramePr/>
          <p:nvPr>
            <p:extLst>
              <p:ext uri="{D42A27DB-BD31-4B8C-83A1-F6EECF244321}">
                <p14:modId xmlns:p14="http://schemas.microsoft.com/office/powerpoint/2010/main" val="814628701"/>
              </p:ext>
            </p:extLst>
          </p:nvPr>
        </p:nvGraphicFramePr>
        <p:xfrm>
          <a:off x="1627670" y="9971578"/>
          <a:ext cx="9803352" cy="1495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9">
            <a:extLst>
              <a:ext uri="{FF2B5EF4-FFF2-40B4-BE49-F238E27FC236}">
                <a16:creationId xmlns:a16="http://schemas.microsoft.com/office/drawing/2014/main" id="{B18F12C9-4A06-47AB-94F1-55170E2386CF}"/>
              </a:ext>
            </a:extLst>
          </p:cNvPr>
          <p:cNvSpPr/>
          <p:nvPr/>
        </p:nvSpPr>
        <p:spPr>
          <a:xfrm>
            <a:off x="1459222" y="11993974"/>
            <a:ext cx="9971799" cy="923586"/>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No replican</a:t>
            </a:r>
            <a:r>
              <a:rPr lang="es-ES" sz="2701" dirty="0">
                <a:solidFill>
                  <a:schemeClr val="tx2"/>
                </a:solidFill>
                <a:latin typeface="Montserrat" pitchFamily="2" charset="77"/>
                <a:ea typeface="Montserrat" charset="0"/>
                <a:cs typeface="Montserrat" charset="0"/>
              </a:rPr>
              <a:t> suficientemente </a:t>
            </a:r>
            <a:r>
              <a:rPr lang="es-ES" sz="2701" b="1" dirty="0">
                <a:solidFill>
                  <a:schemeClr val="tx2"/>
                </a:solidFill>
                <a:latin typeface="Montserrat" pitchFamily="2" charset="77"/>
                <a:ea typeface="Montserrat" charset="0"/>
                <a:cs typeface="Montserrat" charset="0"/>
              </a:rPr>
              <a:t>bien</a:t>
            </a:r>
            <a:r>
              <a:rPr lang="es-ES" sz="2701" dirty="0">
                <a:solidFill>
                  <a:schemeClr val="tx2"/>
                </a:solidFill>
                <a:latin typeface="Montserrat" pitchFamily="2" charset="77"/>
                <a:ea typeface="Montserrat" charset="0"/>
                <a:cs typeface="Montserrat" charset="0"/>
              </a:rPr>
              <a:t> </a:t>
            </a:r>
            <a:r>
              <a:rPr lang="es-ES" sz="2701" b="1" dirty="0">
                <a:solidFill>
                  <a:schemeClr val="tx2"/>
                </a:solidFill>
                <a:latin typeface="Montserrat" pitchFamily="2" charset="77"/>
                <a:ea typeface="Montserrat" charset="0"/>
                <a:cs typeface="Montserrat" charset="0"/>
              </a:rPr>
              <a:t>comportamientos humanos</a:t>
            </a:r>
            <a:r>
              <a:rPr lang="es-ES" sz="2701" dirty="0">
                <a:solidFill>
                  <a:schemeClr val="tx2"/>
                </a:solidFill>
                <a:latin typeface="Montserrat" pitchFamily="2" charset="77"/>
                <a:ea typeface="Montserrat" charset="0"/>
                <a:cs typeface="Montserrat" charset="0"/>
              </a:rPr>
              <a:t> en simulación</a:t>
            </a:r>
            <a:endParaRPr lang="es-ES" sz="2701"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15923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5"/>
            <a:ext cx="6964716" cy="7346734"/>
            <a:chOff x="0" y="5210891"/>
            <a:chExt cx="9283870" cy="9793095"/>
          </a:xfrm>
        </p:grpSpPr>
        <p:sp>
          <p:nvSpPr>
            <p:cNvPr id="12" name="TextBox 11">
              <a:extLst>
                <a:ext uri="{FF2B5EF4-FFF2-40B4-BE49-F238E27FC236}">
                  <a16:creationId xmlns:a16="http://schemas.microsoft.com/office/drawing/2014/main" id="{4F4AFDC6-1F33-9946-A3C8-C0DBD8FFAE22}"/>
                </a:ext>
              </a:extLst>
            </p:cNvPr>
            <p:cNvSpPr txBox="1"/>
            <p:nvPr/>
          </p:nvSpPr>
          <p:spPr>
            <a:xfrm>
              <a:off x="1318239" y="7196702"/>
              <a:ext cx="7002609" cy="78072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Vehículos instrumentados </a:t>
              </a:r>
              <a:r>
                <a:rPr lang="es-ES" sz="2101" dirty="0">
                  <a:latin typeface="Montserrat Light" charset="0"/>
                  <a:ea typeface="Montserrat Light" charset="0"/>
                  <a:cs typeface="Montserrat Light" charset="0"/>
                </a:rPr>
                <a:t>para modelos en </a:t>
              </a:r>
              <a:r>
                <a:rPr lang="es-ES" sz="2101" dirty="0">
                  <a:latin typeface="Montserrat Bold" panose="00000800000000000000" pitchFamily="2" charset="0"/>
                  <a:ea typeface="Montserrat Light" charset="0"/>
                  <a:cs typeface="Montserrat Light" charset="0"/>
                </a:rPr>
                <a:t>situaciones complejas </a:t>
              </a:r>
              <a:r>
                <a:rPr lang="es-ES" sz="2101" dirty="0">
                  <a:latin typeface="Montserrat Light" charset="0"/>
                  <a:ea typeface="Montserrat Light" charset="0"/>
                  <a:cs typeface="Montserrat Light" charset="0"/>
                </a:rPr>
                <a:t>[Naranjo et al., 2006].</a:t>
              </a:r>
            </a:p>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Árboles probabilísticos </a:t>
              </a:r>
              <a:r>
                <a:rPr lang="es-ES" sz="2101" dirty="0">
                  <a:latin typeface="Montserrat Light" charset="0"/>
                  <a:ea typeface="Montserrat Light" charset="0"/>
                  <a:cs typeface="Montserrat Light" charset="0"/>
                </a:rPr>
                <a:t>para evitar los problemas de secuencia [Toledo at al., 2007]. Problemas: Asignación de probabilidades y explosión combinatoria de acciones.</a:t>
              </a:r>
            </a:p>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Simuladores en primera persona </a:t>
              </a:r>
              <a:r>
                <a:rPr lang="es-ES" sz="2101" dirty="0">
                  <a:latin typeface="Montserrat Light" charset="0"/>
                  <a:ea typeface="Montserrat Light" charset="0"/>
                  <a:cs typeface="Montserrat Light" charset="0"/>
                </a:rPr>
                <a:t>para captura de datos y entrenamiento de redes neuronales [</a:t>
              </a:r>
              <a:r>
                <a:rPr lang="nl-NL" sz="2101" dirty="0">
                  <a:latin typeface="Montserrat Light" charset="0"/>
                  <a:ea typeface="Montserrat Light" charset="0"/>
                  <a:cs typeface="Montserrat Light" charset="0"/>
                </a:rPr>
                <a:t>Van Hoorn et al., 2009</a:t>
              </a:r>
              <a:r>
                <a:rPr lang="es-ES" sz="2101" dirty="0">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2010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14000"/>
              <a:ext cx="9283870" cy="60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23494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Conclusiones del estado actual</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DBCA188B-613F-40DE-A6BB-054D9E200B4C}"/>
              </a:ext>
            </a:extLst>
          </p:cNvPr>
          <p:cNvGraphicFramePr/>
          <p:nvPr>
            <p:extLst>
              <p:ext uri="{D42A27DB-BD31-4B8C-83A1-F6EECF244321}">
                <p14:modId xmlns:p14="http://schemas.microsoft.com/office/powerpoint/2010/main" val="1091369330"/>
              </p:ext>
            </p:extLst>
          </p:nvPr>
        </p:nvGraphicFramePr>
        <p:xfrm>
          <a:off x="8095680" y="5131604"/>
          <a:ext cx="9695363" cy="6047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409FD454-C0C1-4EF8-8B04-267376E35ED7}"/>
              </a:ext>
            </a:extLst>
          </p:cNvPr>
          <p:cNvSpPr/>
          <p:nvPr/>
        </p:nvSpPr>
        <p:spPr>
          <a:xfrm>
            <a:off x="8060900" y="11771047"/>
            <a:ext cx="9238163" cy="1015663"/>
          </a:xfrm>
          <a:prstGeom prst="rect">
            <a:avLst/>
          </a:prstGeom>
        </p:spPr>
        <p:txBody>
          <a:bodyPr wrap="square">
            <a:spAutoFit/>
          </a:bodyPr>
          <a:lstStyle/>
          <a:p>
            <a:pPr algn="ctr"/>
            <a:r>
              <a:rPr lang="en-US" altLang="es-ES" sz="3000" b="1" dirty="0" err="1">
                <a:solidFill>
                  <a:srgbClr val="333333"/>
                </a:solidFill>
                <a:latin typeface="Montserrat" panose="00000500000000000000" pitchFamily="2" charset="0"/>
              </a:rPr>
              <a:t>Necesitamos</a:t>
            </a:r>
            <a:r>
              <a:rPr lang="en-US" altLang="es-ES" sz="3000"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modelos</a:t>
            </a:r>
            <a:r>
              <a:rPr lang="en-US" altLang="es-ES" sz="3000" dirty="0">
                <a:solidFill>
                  <a:srgbClr val="333333"/>
                </a:solidFill>
                <a:latin typeface="Montserrat" panose="00000500000000000000" pitchFamily="2" charset="0"/>
              </a:rPr>
              <a:t> que </a:t>
            </a:r>
            <a:r>
              <a:rPr lang="en-US" altLang="es-ES" sz="3000" b="1" dirty="0" err="1">
                <a:solidFill>
                  <a:srgbClr val="333333"/>
                </a:solidFill>
                <a:latin typeface="Montserrat" panose="00000500000000000000" pitchFamily="2" charset="0"/>
              </a:rPr>
              <a:t>repliquen</a:t>
            </a:r>
            <a:r>
              <a:rPr lang="en-US" altLang="es-ES" sz="3000" dirty="0">
                <a:solidFill>
                  <a:srgbClr val="333333"/>
                </a:solidFill>
                <a:latin typeface="Montserrat" panose="00000500000000000000" pitchFamily="2" charset="0"/>
              </a:rPr>
              <a:t> </a:t>
            </a:r>
            <a:r>
              <a:rPr lang="en-US" altLang="es-ES" sz="3000" dirty="0" err="1">
                <a:solidFill>
                  <a:srgbClr val="333333"/>
                </a:solidFill>
                <a:latin typeface="Montserrat" panose="00000500000000000000" pitchFamily="2" charset="0"/>
              </a:rPr>
              <a:t>mejor</a:t>
            </a:r>
            <a:r>
              <a:rPr lang="en-US" altLang="es-ES" sz="3000"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comportamientos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humanos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simuladores</a:t>
            </a:r>
            <a:r>
              <a:rPr lang="en-US" altLang="es-ES" sz="3000" dirty="0">
                <a:solidFill>
                  <a:srgbClr val="333333"/>
                </a:solidFill>
                <a:latin typeface="Montserrat" panose="00000500000000000000" pitchFamily="2" charset="0"/>
              </a:rPr>
              <a:t>.</a:t>
            </a:r>
            <a:endParaRPr lang="en-US" altLang="es-ES" sz="3000" b="1" dirty="0">
              <a:solidFill>
                <a:srgbClr val="333333"/>
              </a:solidFill>
              <a:latin typeface="Montserrat" panose="00000500000000000000" pitchFamily="2" charset="0"/>
            </a:endParaRPr>
          </a:p>
        </p:txBody>
      </p:sp>
      <p:cxnSp>
        <p:nvCxnSpPr>
          <p:cNvPr id="6" name="Straight Connector 5">
            <a:extLst>
              <a:ext uri="{FF2B5EF4-FFF2-40B4-BE49-F238E27FC236}">
                <a16:creationId xmlns:a16="http://schemas.microsoft.com/office/drawing/2014/main" id="{4B6687F8-122E-4F7D-8B21-F6CF5A32C2CD}"/>
              </a:ext>
            </a:extLst>
          </p:cNvPr>
          <p:cNvCxnSpPr>
            <a:cxnSpLocks/>
          </p:cNvCxnSpPr>
          <p:nvPr/>
        </p:nvCxnSpPr>
        <p:spPr>
          <a:xfrm>
            <a:off x="7455878" y="5131605"/>
            <a:ext cx="0" cy="7631659"/>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478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Objetivos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3099684147"/>
      </p:ext>
    </p:extLst>
  </p:cSld>
  <p:clrMapOvr>
    <a:masterClrMapping/>
  </p:clrMapOvr>
</p:sld>
</file>

<file path=ppt/theme/theme1.xml><?xml version="1.0" encoding="utf-8"?>
<a:theme xmlns:a="http://schemas.openxmlformats.org/drawingml/2006/main" name="Default Theme">
  <a:themeElements>
    <a:clrScheme name="Company Profile LT Light 1">
      <a:dk1>
        <a:srgbClr val="737572"/>
      </a:dk1>
      <a:lt1>
        <a:srgbClr val="FFFFFF"/>
      </a:lt1>
      <a:dk2>
        <a:srgbClr val="333B3B"/>
      </a:dk2>
      <a:lt2>
        <a:srgbClr val="FEFFFE"/>
      </a:lt2>
      <a:accent1>
        <a:srgbClr val="FC2D0E"/>
      </a:accent1>
      <a:accent2>
        <a:srgbClr val="FF6902"/>
      </a:accent2>
      <a:accent3>
        <a:srgbClr val="5C6878"/>
      </a:accent3>
      <a:accent4>
        <a:srgbClr val="6F7E92"/>
      </a:accent4>
      <a:accent5>
        <a:srgbClr val="DBDDDD"/>
      </a:accent5>
      <a:accent6>
        <a:srgbClr val="333C3C"/>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65988</TotalTime>
  <Words>4870</Words>
  <Application>Microsoft Office PowerPoint</Application>
  <PresentationFormat>Custom</PresentationFormat>
  <Paragraphs>733</Paragraphs>
  <Slides>62</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Arial</vt:lpstr>
      <vt:lpstr>Arial Unicode MS</vt:lpstr>
      <vt:lpstr>Calibri</vt:lpstr>
      <vt:lpstr>Calibri Light</vt:lpstr>
      <vt:lpstr>Cambria Math</vt:lpstr>
      <vt:lpstr>Gill Sans</vt:lpstr>
      <vt:lpstr>Lato</vt:lpstr>
      <vt:lpstr>Lato Black</vt:lpstr>
      <vt:lpstr>Lato Light</vt:lpstr>
      <vt:lpstr>Lato Regular</vt:lpstr>
      <vt:lpstr>Montserrat</vt:lpstr>
      <vt:lpstr>Montserrat Bold</vt:lpstr>
      <vt:lpstr>Montserrat Light</vt:lpstr>
      <vt:lpstr>Open Sans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blazaid</cp:lastModifiedBy>
  <cp:revision>10753</cp:revision>
  <dcterms:created xsi:type="dcterms:W3CDTF">2014-11-12T21:47:38Z</dcterms:created>
  <dcterms:modified xsi:type="dcterms:W3CDTF">2018-07-22T15:20:08Z</dcterms:modified>
  <cp:category/>
</cp:coreProperties>
</file>