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1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67"/>
  </p:notesMasterIdLst>
  <p:sldIdLst>
    <p:sldId id="1257" r:id="rId2"/>
    <p:sldId id="3202" r:id="rId3"/>
    <p:sldId id="3135" r:id="rId4"/>
    <p:sldId id="3203" r:id="rId5"/>
    <p:sldId id="3136" r:id="rId6"/>
    <p:sldId id="3149" r:id="rId7"/>
    <p:sldId id="3151" r:id="rId8"/>
    <p:sldId id="3153" r:id="rId9"/>
    <p:sldId id="3154" r:id="rId10"/>
    <p:sldId id="3155" r:id="rId11"/>
    <p:sldId id="3137" r:id="rId12"/>
    <p:sldId id="3157" r:id="rId13"/>
    <p:sldId id="3158" r:id="rId14"/>
    <p:sldId id="3204" r:id="rId15"/>
    <p:sldId id="3138" r:id="rId16"/>
    <p:sldId id="3177" r:id="rId17"/>
    <p:sldId id="3178" r:id="rId18"/>
    <p:sldId id="3164" r:id="rId19"/>
    <p:sldId id="3159" r:id="rId20"/>
    <p:sldId id="3163" r:id="rId21"/>
    <p:sldId id="3165" r:id="rId22"/>
    <p:sldId id="3166" r:id="rId23"/>
    <p:sldId id="3168" r:id="rId24"/>
    <p:sldId id="3169" r:id="rId25"/>
    <p:sldId id="3170" r:id="rId26"/>
    <p:sldId id="3171" r:id="rId27"/>
    <p:sldId id="3172" r:id="rId28"/>
    <p:sldId id="3173" r:id="rId29"/>
    <p:sldId id="3174" r:id="rId30"/>
    <p:sldId id="3175" r:id="rId31"/>
    <p:sldId id="3167" r:id="rId32"/>
    <p:sldId id="3176" r:id="rId33"/>
    <p:sldId id="3160" r:id="rId34"/>
    <p:sldId id="3179" r:id="rId35"/>
    <p:sldId id="3180" r:id="rId36"/>
    <p:sldId id="3181" r:id="rId37"/>
    <p:sldId id="3182" r:id="rId38"/>
    <p:sldId id="3185" r:id="rId39"/>
    <p:sldId id="3184" r:id="rId40"/>
    <p:sldId id="3193" r:id="rId41"/>
    <p:sldId id="3194" r:id="rId42"/>
    <p:sldId id="3161" r:id="rId43"/>
    <p:sldId id="3186" r:id="rId44"/>
    <p:sldId id="3187" r:id="rId45"/>
    <p:sldId id="3188" r:id="rId46"/>
    <p:sldId id="3191" r:id="rId47"/>
    <p:sldId id="3190" r:id="rId48"/>
    <p:sldId id="3192" r:id="rId49"/>
    <p:sldId id="3195" r:id="rId50"/>
    <p:sldId id="3196" r:id="rId51"/>
    <p:sldId id="3162" r:id="rId52"/>
    <p:sldId id="3198" r:id="rId53"/>
    <p:sldId id="3197" r:id="rId54"/>
    <p:sldId id="3199" r:id="rId55"/>
    <p:sldId id="3200" r:id="rId56"/>
    <p:sldId id="3201" r:id="rId57"/>
    <p:sldId id="3139" r:id="rId58"/>
    <p:sldId id="3148" r:id="rId59"/>
    <p:sldId id="3147" r:id="rId60"/>
    <p:sldId id="3146" r:id="rId61"/>
    <p:sldId id="3143" r:id="rId62"/>
    <p:sldId id="3141" r:id="rId63"/>
    <p:sldId id="3142" r:id="rId64"/>
    <p:sldId id="3144" r:id="rId65"/>
    <p:sldId id="3133" r:id="rId66"/>
  </p:sldIdLst>
  <p:sldSz cx="18288000" cy="13716000"/>
  <p:notesSz cx="7104063" cy="10234613"/>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2" orient="horz" pos="4320" userDrawn="1">
          <p15:clr>
            <a:srgbClr val="A4A3A4"/>
          </p15:clr>
        </p15:guide>
        <p15:guide id="35" pos="10837" userDrawn="1">
          <p15:clr>
            <a:srgbClr val="A4A3A4"/>
          </p15:clr>
        </p15:guide>
        <p15:guide id="49" pos="683" userDrawn="1">
          <p15:clr>
            <a:srgbClr val="A4A3A4"/>
          </p15:clr>
        </p15:guide>
        <p15:guide id="52" pos="5760" userDrawn="1">
          <p15:clr>
            <a:srgbClr val="A4A3A4"/>
          </p15:clr>
        </p15:guide>
        <p15:guide id="53" orient="horz" pos="1512" userDrawn="1">
          <p15:clr>
            <a:srgbClr val="A4A3A4"/>
          </p15:clr>
        </p15:guide>
        <p15:guide id="54" orient="horz" pos="7200" userDrawn="1">
          <p15:clr>
            <a:srgbClr val="A4A3A4"/>
          </p15:clr>
        </p15:guide>
        <p15:guide id="55" orient="horz" pos="5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445469"/>
    <a:srgbClr val="323B3B"/>
    <a:srgbClr val="5A5A66"/>
    <a:srgbClr val="626162"/>
    <a:srgbClr val="C4D4E2"/>
    <a:srgbClr val="CFCFCF"/>
    <a:srgbClr val="373737"/>
    <a:srgbClr val="625556"/>
    <a:srgbClr val="E56F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3" autoAdjust="0"/>
    <p:restoredTop sz="88560" autoAdjust="0"/>
  </p:normalViewPr>
  <p:slideViewPr>
    <p:cSldViewPr snapToGrid="0" snapToObjects="1">
      <p:cViewPr varScale="1">
        <p:scale>
          <a:sx n="49" d="100"/>
          <a:sy n="49" d="100"/>
        </p:scale>
        <p:origin x="1902" y="54"/>
      </p:cViewPr>
      <p:guideLst>
        <p:guide orient="horz" pos="4320"/>
        <p:guide pos="10837"/>
        <p:guide pos="683"/>
        <p:guide pos="5760"/>
        <p:guide orient="horz" pos="1512"/>
        <p:guide orient="horz" pos="7200"/>
        <p:guide orient="horz" pos="516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107" d="100"/>
          <a:sy n="107" d="100"/>
        </p:scale>
        <p:origin x="2064"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Línea descendente</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Sheet1!$B$2:$B$7</c:f>
              <c:numCache>
                <c:formatCode>General</c:formatCode>
                <c:ptCount val="6"/>
                <c:pt idx="0">
                  <c:v>1</c:v>
                </c:pt>
                <c:pt idx="1">
                  <c:v>1</c:v>
                </c:pt>
                <c:pt idx="2">
                  <c:v>0</c:v>
                </c:pt>
                <c:pt idx="3">
                  <c:v>0</c:v>
                </c:pt>
                <c:pt idx="4">
                  <c:v>0</c:v>
                </c:pt>
                <c:pt idx="5">
                  <c:v>0</c:v>
                </c:pt>
              </c:numCache>
            </c:numRef>
          </c:val>
          <c:smooth val="0"/>
          <c:extLst>
            <c:ext xmlns:c16="http://schemas.microsoft.com/office/drawing/2014/chart" uri="{C3380CC4-5D6E-409C-BE32-E72D297353CC}">
              <c16:uniqueId val="{00000000-7188-47D4-89E2-CFD4AE63EA0B}"/>
            </c:ext>
          </c:extLst>
        </c:ser>
        <c:ser>
          <c:idx val="1"/>
          <c:order val="1"/>
          <c:tx>
            <c:strRef>
              <c:f>Sheet1!$C$1</c:f>
              <c:strCache>
                <c:ptCount val="1"/>
                <c:pt idx="0">
                  <c:v>Trapezoide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Sheet1!$C$2:$C$7</c:f>
              <c:numCache>
                <c:formatCode>General</c:formatCode>
                <c:ptCount val="6"/>
                <c:pt idx="0">
                  <c:v>0</c:v>
                </c:pt>
                <c:pt idx="1">
                  <c:v>0</c:v>
                </c:pt>
                <c:pt idx="2">
                  <c:v>1</c:v>
                </c:pt>
                <c:pt idx="3">
                  <c:v>1</c:v>
                </c:pt>
                <c:pt idx="4">
                  <c:v>0</c:v>
                </c:pt>
                <c:pt idx="5">
                  <c:v>0</c:v>
                </c:pt>
              </c:numCache>
            </c:numRef>
          </c:val>
          <c:smooth val="0"/>
          <c:extLst>
            <c:ext xmlns:c16="http://schemas.microsoft.com/office/drawing/2014/chart" uri="{C3380CC4-5D6E-409C-BE32-E72D297353CC}">
              <c16:uniqueId val="{00000001-7188-47D4-89E2-CFD4AE63EA0B}"/>
            </c:ext>
          </c:extLst>
        </c:ser>
        <c:ser>
          <c:idx val="2"/>
          <c:order val="2"/>
          <c:tx>
            <c:strRef>
              <c:f>Sheet1!$D$1</c:f>
              <c:strCache>
                <c:ptCount val="1"/>
                <c:pt idx="0">
                  <c:v>Línea ascendente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s0 = b</c:v>
                </c:pt>
                <c:pt idx="1">
                  <c:v>s1 = s0+Δ0</c:v>
                </c:pt>
                <c:pt idx="2">
                  <c:v>s2 = s1+Δ1</c:v>
                </c:pt>
                <c:pt idx="3">
                  <c:v>s3 = s2+Δ2</c:v>
                </c:pt>
                <c:pt idx="4">
                  <c:v>s4 = s3+Δ3</c:v>
                </c:pt>
                <c:pt idx="5">
                  <c:v>s5 = s4+Δ2</c:v>
                </c:pt>
              </c:strCache>
            </c:strRef>
          </c:cat>
          <c:val>
            <c:numRef>
              <c:f>Sheet1!$D$2:$D$7</c:f>
              <c:numCache>
                <c:formatCode>General</c:formatCode>
                <c:ptCount val="6"/>
                <c:pt idx="0">
                  <c:v>0</c:v>
                </c:pt>
                <c:pt idx="1">
                  <c:v>0</c:v>
                </c:pt>
                <c:pt idx="2">
                  <c:v>0</c:v>
                </c:pt>
                <c:pt idx="3">
                  <c:v>0</c:v>
                </c:pt>
                <c:pt idx="4">
                  <c:v>1</c:v>
                </c:pt>
                <c:pt idx="5">
                  <c:v>1</c:v>
                </c:pt>
              </c:numCache>
            </c:numRef>
          </c:val>
          <c:smooth val="0"/>
          <c:extLst>
            <c:ext xmlns:c16="http://schemas.microsoft.com/office/drawing/2014/chart" uri="{C3380CC4-5D6E-409C-BE32-E72D297353CC}">
              <c16:uniqueId val="{00000002-7188-47D4-89E2-CFD4AE63EA0B}"/>
            </c:ext>
          </c:extLst>
        </c:ser>
        <c:dLbls>
          <c:showLegendKey val="0"/>
          <c:showVal val="0"/>
          <c:showCatName val="0"/>
          <c:showSerName val="0"/>
          <c:showPercent val="0"/>
          <c:showBubbleSize val="0"/>
        </c:dLbls>
        <c:marker val="1"/>
        <c:smooth val="0"/>
        <c:axId val="435793872"/>
        <c:axId val="435795512"/>
      </c:lineChart>
      <c:catAx>
        <c:axId val="435793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accent3"/>
                </a:solidFill>
                <a:latin typeface="Montserrat" panose="00000500000000000000" pitchFamily="2" charset="0"/>
                <a:ea typeface="+mn-ea"/>
                <a:cs typeface="+mn-cs"/>
              </a:defRPr>
            </a:pPr>
            <a:endParaRPr lang="es-ES"/>
          </a:p>
        </c:txPr>
        <c:crossAx val="435795512"/>
        <c:crosses val="autoZero"/>
        <c:auto val="1"/>
        <c:lblAlgn val="ctr"/>
        <c:lblOffset val="100"/>
        <c:tickMarkSkip val="1"/>
        <c:noMultiLvlLbl val="0"/>
      </c:catAx>
      <c:valAx>
        <c:axId val="435795512"/>
        <c:scaling>
          <c:orientation val="minMax"/>
          <c:max val="1"/>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panose="00000500000000000000" pitchFamily="2" charset="0"/>
                <a:ea typeface="+mn-ea"/>
                <a:cs typeface="+mn-cs"/>
              </a:defRPr>
            </a:pPr>
            <a:endParaRPr lang="es-ES"/>
          </a:p>
        </c:txPr>
        <c:crossAx val="435793872"/>
        <c:crosses val="autoZero"/>
        <c:crossBetween val="midCat"/>
        <c:majorUnit val="1"/>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Montserrat" panose="00000500000000000000" pitchFamily="2" charset="0"/>
        </a:defRPr>
      </a:pPr>
      <a:endParaRPr lang="es-E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derecho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3.33</c:v>
                </c:pt>
                <c:pt idx="1">
                  <c:v>0.94</c:v>
                </c:pt>
              </c:numCache>
            </c:numRef>
          </c:val>
          <c:extLst>
            <c:ext xmlns:c16="http://schemas.microsoft.com/office/drawing/2014/chart" uri="{C3380CC4-5D6E-409C-BE32-E72D297353CC}">
              <c16:uniqueId val="{00000000-7498-4801-B41B-282355DE95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1.67</c:v>
                </c:pt>
                <c:pt idx="1">
                  <c:v>1.7</c:v>
                </c:pt>
              </c:numCache>
            </c:numRef>
          </c:val>
          <c:extLst>
            <c:ext xmlns:c16="http://schemas.microsoft.com/office/drawing/2014/chart" uri="{C3380CC4-5D6E-409C-BE32-E72D297353CC}">
              <c16:uniqueId val="{00000001-7498-4801-B41B-282355DE95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12</c:v>
                </c:pt>
                <c:pt idx="1">
                  <c:v>2.67</c:v>
                </c:pt>
              </c:numCache>
            </c:numRef>
          </c:val>
          <c:extLst>
            <c:ext xmlns:c16="http://schemas.microsoft.com/office/drawing/2014/chart" uri="{C3380CC4-5D6E-409C-BE32-E72D297353CC}">
              <c16:uniqueId val="{00000002-7498-4801-B41B-282355DE95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a:t>Velocidad</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3.8679999999999999</c:v>
                </c:pt>
                <c:pt idx="1">
                  <c:v>3.5150000000000001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3.4009999999999998</c:v>
                </c:pt>
                <c:pt idx="1">
                  <c:v>3.0030000000000001</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7.319</c:v>
                </c:pt>
                <c:pt idx="1">
                  <c:v>1.121</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positiva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8.2000000000000003E-2</c:v>
                </c:pt>
                <c:pt idx="1">
                  <c:v>0.20100000000000001</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4.2000000000000003E-2</c:v>
                </c:pt>
                <c:pt idx="1">
                  <c:v>1.9E-2</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0.13600000000000001</c:v>
                </c:pt>
                <c:pt idx="1">
                  <c:v>6.6000000000000003E-2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r>
              <a:rPr lang="es-ES" dirty="0"/>
              <a:t>Aceleración negativa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8.7999999999999995E-2</c:v>
                </c:pt>
                <c:pt idx="1">
                  <c:v>0.14399999999999999</c:v>
                </c:pt>
              </c:numCache>
            </c:numRef>
          </c:val>
          <c:extLst>
            <c:ext xmlns:c16="http://schemas.microsoft.com/office/drawing/2014/chart" uri="{C3380CC4-5D6E-409C-BE32-E72D297353CC}">
              <c16:uniqueId val="{00000000-1327-4F74-AE8E-215919AA3520}"/>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0.05</c:v>
                </c:pt>
                <c:pt idx="1">
                  <c:v>3.4000000000000002E-2</c:v>
                </c:pt>
              </c:numCache>
            </c:numRef>
          </c:val>
          <c:extLst>
            <c:ext xmlns:c16="http://schemas.microsoft.com/office/drawing/2014/chart" uri="{C3380CC4-5D6E-409C-BE32-E72D297353CC}">
              <c16:uniqueId val="{00000001-1327-4F74-AE8E-215919AA3520}"/>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0.159</c:v>
                </c:pt>
                <c:pt idx="1">
                  <c:v>1.0129999999999999</c:v>
                </c:pt>
              </c:numCache>
            </c:numRef>
          </c:val>
          <c:extLst>
            <c:ext xmlns:c16="http://schemas.microsoft.com/office/drawing/2014/chart" uri="{C3380CC4-5D6E-409C-BE32-E72D297353CC}">
              <c16:uniqueId val="{00000002-1327-4F74-AE8E-215919AA3520}"/>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accent3"/>
          </a:solidFill>
          <a:latin typeface="Montserrat" panose="00000500000000000000" pitchFamily="2" charset="0"/>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1.9E-2</c:v>
                </c:pt>
                <c:pt idx="1">
                  <c:v>8.4000000000000005E-2</c:v>
                </c:pt>
              </c:numCache>
            </c:numRef>
          </c:val>
          <c:extLst>
            <c:ext xmlns:c16="http://schemas.microsoft.com/office/drawing/2014/chart" uri="{C3380CC4-5D6E-409C-BE32-E72D297353CC}">
              <c16:uniqueId val="{00000000-14E7-4E2F-B675-9FACD4260D28}"/>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7.0000000000000001E-3</c:v>
                </c:pt>
                <c:pt idx="1">
                  <c:v>8.9999999999999993E-3</c:v>
                </c:pt>
              </c:numCache>
            </c:numRef>
          </c:val>
          <c:extLst>
            <c:ext xmlns:c16="http://schemas.microsoft.com/office/drawing/2014/chart" uri="{C3380CC4-5D6E-409C-BE32-E72D297353CC}">
              <c16:uniqueId val="{00000001-14E7-4E2F-B675-9FACD4260D28}"/>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1.2E-2</c:v>
                </c:pt>
                <c:pt idx="1">
                  <c:v>1.2E-2</c:v>
                </c:pt>
              </c:numCache>
            </c:numRef>
          </c:val>
          <c:extLst>
            <c:ext xmlns:c16="http://schemas.microsoft.com/office/drawing/2014/chart" uri="{C3380CC4-5D6E-409C-BE32-E72D297353CC}">
              <c16:uniqueId val="{00000002-14E7-4E2F-B675-9FACD4260D28}"/>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2.3E-2</c:v>
                </c:pt>
                <c:pt idx="1">
                  <c:v>0.06</c:v>
                </c:pt>
              </c:numCache>
            </c:numRef>
          </c:val>
          <c:extLst>
            <c:ext xmlns:c16="http://schemas.microsoft.com/office/drawing/2014/chart" uri="{C3380CC4-5D6E-409C-BE32-E72D297353CC}">
              <c16:uniqueId val="{00000000-650A-45D5-8EBA-217736A58E75}"/>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5.0000000000000001E-3</c:v>
                </c:pt>
                <c:pt idx="1">
                  <c:v>0.01</c:v>
                </c:pt>
              </c:numCache>
            </c:numRef>
          </c:val>
          <c:extLst>
            <c:ext xmlns:c16="http://schemas.microsoft.com/office/drawing/2014/chart" uri="{C3380CC4-5D6E-409C-BE32-E72D297353CC}">
              <c16:uniqueId val="{00000001-650A-45D5-8EBA-217736A58E75}"/>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8.9999999999999993E-3</c:v>
                </c:pt>
                <c:pt idx="1">
                  <c:v>0.01</c:v>
                </c:pt>
              </c:numCache>
            </c:numRef>
          </c:val>
          <c:extLst>
            <c:ext xmlns:c16="http://schemas.microsoft.com/office/drawing/2014/chart" uri="{C3380CC4-5D6E-409C-BE32-E72D297353CC}">
              <c16:uniqueId val="{00000002-650A-45D5-8EBA-217736A58E75}"/>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Fin de frenada</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3.5000000000000003E-2</c:v>
                </c:pt>
                <c:pt idx="1">
                  <c:v>0.151</c:v>
                </c:pt>
              </c:numCache>
            </c:numRef>
          </c:val>
          <c:extLst>
            <c:ext xmlns:c16="http://schemas.microsoft.com/office/drawing/2014/chart" uri="{C3380CC4-5D6E-409C-BE32-E72D297353CC}">
              <c16:uniqueId val="{00000000-5772-4F13-A3F4-5040568D06F6}"/>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1.2E-2</c:v>
                </c:pt>
                <c:pt idx="1">
                  <c:v>2.3E-2</c:v>
                </c:pt>
              </c:numCache>
            </c:numRef>
          </c:val>
          <c:extLst>
            <c:ext xmlns:c16="http://schemas.microsoft.com/office/drawing/2014/chart" uri="{C3380CC4-5D6E-409C-BE32-E72D297353CC}">
              <c16:uniqueId val="{00000001-5772-4F13-A3F4-5040568D06F6}"/>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1.0999999999999999E-2</c:v>
                </c:pt>
                <c:pt idx="1">
                  <c:v>1.2E-2</c:v>
                </c:pt>
              </c:numCache>
            </c:numRef>
          </c:val>
          <c:extLst>
            <c:ext xmlns:c16="http://schemas.microsoft.com/office/drawing/2014/chart" uri="{C3380CC4-5D6E-409C-BE32-E72D297353CC}">
              <c16:uniqueId val="{00000002-5772-4F13-A3F4-5040568D06F6}"/>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r>
              <a:rPr lang="es-ES" dirty="0"/>
              <a:t>Sobre-aceleración</a:t>
            </a:r>
            <a:br>
              <a:rPr lang="es-ES" dirty="0"/>
            </a:br>
            <a:r>
              <a:rPr lang="es-ES" dirty="0"/>
              <a:t>Inicio</a:t>
            </a:r>
            <a:r>
              <a:rPr lang="es-ES" baseline="0" dirty="0"/>
              <a:t> de marcha</a:t>
            </a:r>
            <a:endParaRPr lang="es-ES" dirty="0"/>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Sheet1!$B$2:$B$3</c:f>
              <c:numCache>
                <c:formatCode>General</c:formatCode>
                <c:ptCount val="2"/>
                <c:pt idx="0">
                  <c:v>3.2000000000000001E-2</c:v>
                </c:pt>
                <c:pt idx="1">
                  <c:v>0.127</c:v>
                </c:pt>
              </c:numCache>
            </c:numRef>
          </c:val>
          <c:extLst>
            <c:ext xmlns:c16="http://schemas.microsoft.com/office/drawing/2014/chart" uri="{C3380CC4-5D6E-409C-BE32-E72D297353CC}">
              <c16:uniqueId val="{00000000-31CC-485B-B29A-D360E4FB7DFC}"/>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Sheet1!$C$2:$C$3</c:f>
              <c:numCache>
                <c:formatCode>General</c:formatCode>
                <c:ptCount val="2"/>
                <c:pt idx="0">
                  <c:v>8.9999999999999993E-3</c:v>
                </c:pt>
                <c:pt idx="1">
                  <c:v>1.7999999999999999E-2</c:v>
                </c:pt>
              </c:numCache>
            </c:numRef>
          </c:val>
          <c:extLst>
            <c:ext xmlns:c16="http://schemas.microsoft.com/office/drawing/2014/chart" uri="{C3380CC4-5D6E-409C-BE32-E72D297353CC}">
              <c16:uniqueId val="{00000001-31CC-485B-B29A-D360E4FB7DFC}"/>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Varianza</c:v>
                </c:pt>
              </c:strCache>
            </c:strRef>
          </c:cat>
          <c:val>
            <c:numRef>
              <c:f>Sheet1!$D$2:$D$3</c:f>
              <c:numCache>
                <c:formatCode>General</c:formatCode>
                <c:ptCount val="2"/>
                <c:pt idx="0">
                  <c:v>8.9999999999999993E-3</c:v>
                </c:pt>
                <c:pt idx="1">
                  <c:v>1.0999999999999999E-2</c:v>
                </c:pt>
              </c:numCache>
            </c:numRef>
          </c:val>
          <c:extLst>
            <c:ext xmlns:c16="http://schemas.microsoft.com/office/drawing/2014/chart" uri="{C3380CC4-5D6E-409C-BE32-E72D297353CC}">
              <c16:uniqueId val="{00000002-31CC-485B-B29A-D360E4FB7DFC}"/>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accent3"/>
          </a:solidFill>
          <a:latin typeface="Montserrat" panose="00000500000000000000" pitchFamily="2" charset="0"/>
        </a:defRPr>
      </a:pPr>
      <a:endParaRPr lang="es-E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r>
              <a:rPr lang="es-ES" dirty="0"/>
              <a:t>Número de cambios – carril izquierdo</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accent3"/>
              </a:solidFill>
              <a:latin typeface="Montserrat" panose="00000500000000000000" pitchFamily="2" charset="0"/>
              <a:ea typeface="+mn-ea"/>
              <a:cs typeface="+mn-cs"/>
            </a:defRPr>
          </a:pPr>
          <a:endParaRPr lang="es-ES"/>
        </a:p>
      </c:txPr>
    </c:title>
    <c:autoTitleDeleted val="0"/>
    <c:plotArea>
      <c:layout/>
      <c:barChart>
        <c:barDir val="col"/>
        <c:grouping val="clustered"/>
        <c:varyColors val="0"/>
        <c:ser>
          <c:idx val="0"/>
          <c:order val="0"/>
          <c:tx>
            <c:strRef>
              <c:f>Sheet1!$B$1</c:f>
              <c:strCache>
                <c:ptCount val="1"/>
                <c:pt idx="0">
                  <c:v>Real</c:v>
                </c:pt>
              </c:strCache>
            </c:strRef>
          </c:tx>
          <c:spPr>
            <a:solidFill>
              <a:schemeClr val="accent2"/>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Sheet1!$B$2:$B$3</c:f>
              <c:numCache>
                <c:formatCode>General</c:formatCode>
                <c:ptCount val="2"/>
                <c:pt idx="0">
                  <c:v>6</c:v>
                </c:pt>
                <c:pt idx="1">
                  <c:v>1.41</c:v>
                </c:pt>
              </c:numCache>
            </c:numRef>
          </c:val>
          <c:extLst>
            <c:ext xmlns:c16="http://schemas.microsoft.com/office/drawing/2014/chart" uri="{C3380CC4-5D6E-409C-BE32-E72D297353CC}">
              <c16:uniqueId val="{00000000-3175-4BEE-8449-E04935B09619}"/>
            </c:ext>
          </c:extLst>
        </c:ser>
        <c:ser>
          <c:idx val="1"/>
          <c:order val="1"/>
          <c:tx>
            <c:strRef>
              <c:f>Sheet1!$C$1</c:f>
              <c:strCache>
                <c:ptCount val="1"/>
                <c:pt idx="0">
                  <c:v>Simulado</c:v>
                </c:pt>
              </c:strCache>
            </c:strRef>
          </c:tx>
          <c:spPr>
            <a:solidFill>
              <a:srgbClr val="00B050"/>
            </a:solidFill>
            <a:ln w="25400">
              <a:solidFill>
                <a:srgbClr val="00B050"/>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Sheet1!$C$2:$C$3</c:f>
              <c:numCache>
                <c:formatCode>General</c:formatCode>
                <c:ptCount val="2"/>
                <c:pt idx="0">
                  <c:v>2</c:v>
                </c:pt>
                <c:pt idx="1">
                  <c:v>0</c:v>
                </c:pt>
              </c:numCache>
            </c:numRef>
          </c:val>
          <c:extLst>
            <c:ext xmlns:c16="http://schemas.microsoft.com/office/drawing/2014/chart" uri="{C3380CC4-5D6E-409C-BE32-E72D297353CC}">
              <c16:uniqueId val="{00000001-3175-4BEE-8449-E04935B09619}"/>
            </c:ext>
          </c:extLst>
        </c:ser>
        <c:ser>
          <c:idx val="2"/>
          <c:order val="2"/>
          <c:tx>
            <c:strRef>
              <c:f>Sheet1!$D$1</c:f>
              <c:strCache>
                <c:ptCount val="1"/>
                <c:pt idx="0">
                  <c:v>Sumo</c:v>
                </c:pt>
              </c:strCache>
            </c:strRef>
          </c:tx>
          <c:spPr>
            <a:solidFill>
              <a:schemeClr val="accent6"/>
            </a:solidFill>
            <a:ln w="25400">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Media</c:v>
                </c:pt>
                <c:pt idx="1">
                  <c:v>Desviación típica</c:v>
                </c:pt>
              </c:strCache>
            </c:strRef>
          </c:cat>
          <c:val>
            <c:numRef>
              <c:f>Sheet1!$D$2:$D$3</c:f>
              <c:numCache>
                <c:formatCode>General</c:formatCode>
                <c:ptCount val="2"/>
                <c:pt idx="0">
                  <c:v>11</c:v>
                </c:pt>
                <c:pt idx="1">
                  <c:v>0.66</c:v>
                </c:pt>
              </c:numCache>
            </c:numRef>
          </c:val>
          <c:extLst>
            <c:ext xmlns:c16="http://schemas.microsoft.com/office/drawing/2014/chart" uri="{C3380CC4-5D6E-409C-BE32-E72D297353CC}">
              <c16:uniqueId val="{00000002-3175-4BEE-8449-E04935B09619}"/>
            </c:ext>
          </c:extLst>
        </c:ser>
        <c:dLbls>
          <c:dLblPos val="outEnd"/>
          <c:showLegendKey val="0"/>
          <c:showVal val="1"/>
          <c:showCatName val="0"/>
          <c:showSerName val="0"/>
          <c:showPercent val="0"/>
          <c:showBubbleSize val="0"/>
        </c:dLbls>
        <c:gapWidth val="150"/>
        <c:axId val="1106745632"/>
        <c:axId val="1106748464"/>
      </c:barChart>
      <c:catAx>
        <c:axId val="110674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8464"/>
        <c:crosses val="autoZero"/>
        <c:auto val="1"/>
        <c:lblAlgn val="ctr"/>
        <c:lblOffset val="100"/>
        <c:noMultiLvlLbl val="0"/>
      </c:catAx>
      <c:valAx>
        <c:axId val="1106748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accent3"/>
                </a:solidFill>
                <a:latin typeface="Montserrat" panose="00000500000000000000" pitchFamily="2" charset="0"/>
                <a:ea typeface="+mn-ea"/>
                <a:cs typeface="+mn-cs"/>
              </a:defRPr>
            </a:pPr>
            <a:endParaRPr lang="es-ES"/>
          </a:p>
        </c:txPr>
        <c:crossAx val="110674563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accent3"/>
          </a:solidFill>
          <a:latin typeface="Montserrat" panose="00000500000000000000" pitchFamily="2" charset="0"/>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1" Type="http://schemas.openxmlformats.org/officeDocument/2006/relationships/image" Target="../media/image370.png"/></Relationships>
</file>

<file path=ppt/diagrams/_rels/data1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2.png"/><Relationship Id="rId1" Type="http://schemas.openxmlformats.org/officeDocument/2006/relationships/image" Target="../media/image351.png"/><Relationship Id="rId5" Type="http://schemas.openxmlformats.org/officeDocument/2006/relationships/image" Target="../media/image412.png"/><Relationship Id="rId4" Type="http://schemas.openxmlformats.org/officeDocument/2006/relationships/image" Target="../media/image390.png"/></Relationships>
</file>

<file path=ppt/diagrams/_rels/data15.xml.rels><?xml version="1.0" encoding="UTF-8" standalone="yes"?>
<Relationships xmlns="http://schemas.openxmlformats.org/package/2006/relationships"><Relationship Id="rId1" Type="http://schemas.openxmlformats.org/officeDocument/2006/relationships/image" Target="../media/image54.png"/></Relationships>
</file>

<file path=ppt/diagrams/_rels/data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image" Target="../media/image1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92B8A-C694-4941-A493-E6B53C2CF1BE}"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s-ES"/>
        </a:p>
      </dgm:t>
    </dgm:pt>
    <dgm:pt modelId="{0CEF8487-9E8F-4CBE-9FDB-793F54D35EB1}">
      <dgm:prSet phldrT="[Text]" custT="1"/>
      <dgm:spPr/>
      <dgm:t>
        <a:bodyPr/>
        <a:lstStyle/>
        <a:p>
          <a:r>
            <a:rPr lang="es-ES" sz="3600" dirty="0">
              <a:latin typeface="Montserrat" panose="00000500000000000000" pitchFamily="2" charset="0"/>
            </a:rPr>
            <a:t>Estratégico</a:t>
          </a:r>
        </a:p>
      </dgm:t>
    </dgm:pt>
    <dgm:pt modelId="{2090F760-8DDB-4BF8-829C-BCC7A0D660FD}" type="parTrans" cxnId="{80A7B5F4-19D6-4418-AD94-B504849DA6C8}">
      <dgm:prSet/>
      <dgm:spPr/>
      <dgm:t>
        <a:bodyPr/>
        <a:lstStyle/>
        <a:p>
          <a:endParaRPr lang="es-ES" sz="1200">
            <a:latin typeface="Montserrat" panose="00000500000000000000" pitchFamily="2" charset="0"/>
          </a:endParaRPr>
        </a:p>
      </dgm:t>
    </dgm:pt>
    <dgm:pt modelId="{8ACE9AC2-FD15-428C-A718-05F5F2C9AB29}" type="sibTrans" cxnId="{80A7B5F4-19D6-4418-AD94-B504849DA6C8}">
      <dgm:prSet/>
      <dgm:spPr/>
      <dgm:t>
        <a:bodyPr/>
        <a:lstStyle/>
        <a:p>
          <a:endParaRPr lang="es-ES" sz="1200">
            <a:latin typeface="Montserrat" panose="00000500000000000000" pitchFamily="2" charset="0"/>
          </a:endParaRPr>
        </a:p>
      </dgm:t>
    </dgm:pt>
    <dgm:pt modelId="{8FD8EB96-73EC-4372-96AB-845B9702938A}">
      <dgm:prSet phldrT="[Text]" custT="1">
        <dgm:style>
          <a:lnRef idx="3">
            <a:schemeClr val="lt1"/>
          </a:lnRef>
          <a:fillRef idx="1">
            <a:schemeClr val="accent2"/>
          </a:fillRef>
          <a:effectRef idx="1">
            <a:schemeClr val="accent2"/>
          </a:effectRef>
          <a:fontRef idx="minor">
            <a:schemeClr val="lt1"/>
          </a:fontRef>
        </dgm:style>
      </dgm:prSet>
      <dgm:spPr/>
      <dgm:t>
        <a:bodyPr/>
        <a:lstStyle/>
        <a:p>
          <a:r>
            <a:rPr lang="es-ES" sz="3600" dirty="0">
              <a:latin typeface="Montserrat" panose="00000500000000000000" pitchFamily="2" charset="0"/>
            </a:rPr>
            <a:t>Táctico</a:t>
          </a:r>
        </a:p>
      </dgm:t>
    </dgm:pt>
    <dgm:pt modelId="{D462FC8B-BFED-4190-8580-72F65AF9EA1E}" type="parTrans" cxnId="{FF9AA587-4033-4719-B6B5-DA3DA3DB08AD}">
      <dgm:prSet/>
      <dgm:spPr/>
      <dgm:t>
        <a:bodyPr/>
        <a:lstStyle/>
        <a:p>
          <a:endParaRPr lang="es-ES" sz="1200">
            <a:latin typeface="Montserrat" panose="00000500000000000000" pitchFamily="2" charset="0"/>
          </a:endParaRPr>
        </a:p>
      </dgm:t>
    </dgm:pt>
    <dgm:pt modelId="{4F879AC0-4706-404B-94EE-884643031655}" type="sibTrans" cxnId="{FF9AA587-4033-4719-B6B5-DA3DA3DB08AD}">
      <dgm:prSet/>
      <dgm:spPr/>
      <dgm:t>
        <a:bodyPr/>
        <a:lstStyle/>
        <a:p>
          <a:endParaRPr lang="es-ES" sz="1200">
            <a:latin typeface="Montserrat" panose="00000500000000000000" pitchFamily="2" charset="0"/>
          </a:endParaRPr>
        </a:p>
      </dgm:t>
    </dgm:pt>
    <dgm:pt modelId="{7108775C-ECFB-4B78-B8F7-AB6588BC933A}">
      <dgm:prSet phldrT="[Text]" custT="1">
        <dgm:style>
          <a:lnRef idx="3">
            <a:schemeClr val="lt1"/>
          </a:lnRef>
          <a:fillRef idx="1">
            <a:schemeClr val="accent4"/>
          </a:fillRef>
          <a:effectRef idx="1">
            <a:schemeClr val="accent4"/>
          </a:effectRef>
          <a:fontRef idx="minor">
            <a:schemeClr val="lt1"/>
          </a:fontRef>
        </dgm:style>
      </dgm:prSet>
      <dgm:spPr/>
      <dgm:t>
        <a:bodyPr/>
        <a:lstStyle/>
        <a:p>
          <a:r>
            <a:rPr lang="es-ES" sz="3600" dirty="0">
              <a:latin typeface="Montserrat" panose="00000500000000000000" pitchFamily="2" charset="0"/>
            </a:rPr>
            <a:t>Control</a:t>
          </a:r>
        </a:p>
      </dgm:t>
    </dgm:pt>
    <dgm:pt modelId="{A9080436-3A6A-4E1E-9E55-586C8298ABDE}" type="parTrans" cxnId="{3C82B761-3963-4F19-9613-713ACC10FCD5}">
      <dgm:prSet/>
      <dgm:spPr/>
      <dgm:t>
        <a:bodyPr/>
        <a:lstStyle/>
        <a:p>
          <a:endParaRPr lang="es-ES" sz="1200">
            <a:latin typeface="Montserrat" panose="00000500000000000000" pitchFamily="2" charset="0"/>
          </a:endParaRPr>
        </a:p>
      </dgm:t>
    </dgm:pt>
    <dgm:pt modelId="{4BE163B1-591F-4043-BB6D-F20DD139C50A}" type="sibTrans" cxnId="{3C82B761-3963-4F19-9613-713ACC10FCD5}">
      <dgm:prSet/>
      <dgm:spPr/>
      <dgm:t>
        <a:bodyPr/>
        <a:lstStyle/>
        <a:p>
          <a:endParaRPr lang="es-ES" sz="1200">
            <a:latin typeface="Montserrat" panose="00000500000000000000" pitchFamily="2" charset="0"/>
          </a:endParaRPr>
        </a:p>
      </dgm:t>
    </dgm:pt>
    <dgm:pt modelId="{B5B33850-21AD-44CD-A563-CAEF0774DF81}" type="pres">
      <dgm:prSet presAssocID="{4AF92B8A-C694-4941-A493-E6B53C2CF1BE}" presName="Name0" presStyleCnt="0">
        <dgm:presLayoutVars>
          <dgm:chPref val="1"/>
          <dgm:dir/>
          <dgm:animOne val="branch"/>
          <dgm:animLvl val="lvl"/>
          <dgm:resizeHandles/>
        </dgm:presLayoutVars>
      </dgm:prSet>
      <dgm:spPr/>
    </dgm:pt>
    <dgm:pt modelId="{FAA2CC96-A247-4762-8F3D-91D8FF0E06DD}" type="pres">
      <dgm:prSet presAssocID="{0CEF8487-9E8F-4CBE-9FDB-793F54D35EB1}" presName="vertOne" presStyleCnt="0"/>
      <dgm:spPr/>
    </dgm:pt>
    <dgm:pt modelId="{D0E22D68-E1B1-49B2-8ED6-A0C416AC81A5}" type="pres">
      <dgm:prSet presAssocID="{0CEF8487-9E8F-4CBE-9FDB-793F54D35EB1}" presName="txOne" presStyleLbl="node0" presStyleIdx="0" presStyleCnt="1">
        <dgm:presLayoutVars>
          <dgm:chPref val="3"/>
        </dgm:presLayoutVars>
      </dgm:prSet>
      <dgm:spPr/>
    </dgm:pt>
    <dgm:pt modelId="{C72E6FF2-10C8-4B05-8A39-2BCB25C83540}" type="pres">
      <dgm:prSet presAssocID="{0CEF8487-9E8F-4CBE-9FDB-793F54D35EB1}" presName="parTransOne" presStyleCnt="0"/>
      <dgm:spPr/>
    </dgm:pt>
    <dgm:pt modelId="{D8C17BD6-A1F3-44BC-89C0-2C606EA00B7A}" type="pres">
      <dgm:prSet presAssocID="{0CEF8487-9E8F-4CBE-9FDB-793F54D35EB1}" presName="horzOne" presStyleCnt="0"/>
      <dgm:spPr/>
    </dgm:pt>
    <dgm:pt modelId="{46EB4D27-E80D-4314-8940-2F8804C0DF8F}" type="pres">
      <dgm:prSet presAssocID="{8FD8EB96-73EC-4372-96AB-845B9702938A}" presName="vertTwo" presStyleCnt="0"/>
      <dgm:spPr/>
    </dgm:pt>
    <dgm:pt modelId="{AFCA61BF-CD5C-478F-BA2D-3344E034733C}" type="pres">
      <dgm:prSet presAssocID="{8FD8EB96-73EC-4372-96AB-845B9702938A}" presName="txTwo" presStyleLbl="node2" presStyleIdx="0" presStyleCnt="1">
        <dgm:presLayoutVars>
          <dgm:chPref val="3"/>
        </dgm:presLayoutVars>
      </dgm:prSet>
      <dgm:spPr/>
    </dgm:pt>
    <dgm:pt modelId="{186D2FEB-8BBC-4443-8B4E-B54B470F170A}" type="pres">
      <dgm:prSet presAssocID="{8FD8EB96-73EC-4372-96AB-845B9702938A}" presName="parTransTwo" presStyleCnt="0"/>
      <dgm:spPr/>
    </dgm:pt>
    <dgm:pt modelId="{7831ABA9-7B9F-4E61-940C-48AD3522AB2E}" type="pres">
      <dgm:prSet presAssocID="{8FD8EB96-73EC-4372-96AB-845B9702938A}" presName="horzTwo" presStyleCnt="0"/>
      <dgm:spPr/>
    </dgm:pt>
    <dgm:pt modelId="{690D0A95-59FF-48EF-B498-61A4989680BB}" type="pres">
      <dgm:prSet presAssocID="{7108775C-ECFB-4B78-B8F7-AB6588BC933A}" presName="vertThree" presStyleCnt="0"/>
      <dgm:spPr/>
    </dgm:pt>
    <dgm:pt modelId="{1174FD0D-2AF6-49F1-B886-990F39BAF7C4}" type="pres">
      <dgm:prSet presAssocID="{7108775C-ECFB-4B78-B8F7-AB6588BC933A}" presName="txThree" presStyleLbl="node3" presStyleIdx="0" presStyleCnt="1">
        <dgm:presLayoutVars>
          <dgm:chPref val="3"/>
        </dgm:presLayoutVars>
      </dgm:prSet>
      <dgm:spPr/>
    </dgm:pt>
    <dgm:pt modelId="{0D4347A6-C4EE-45F6-B47A-A2DFE7A6591E}" type="pres">
      <dgm:prSet presAssocID="{7108775C-ECFB-4B78-B8F7-AB6588BC933A}" presName="horzThree" presStyleCnt="0"/>
      <dgm:spPr/>
    </dgm:pt>
  </dgm:ptLst>
  <dgm:cxnLst>
    <dgm:cxn modelId="{A204B92B-1839-45F7-B171-60A6982073F1}" type="presOf" srcId="{0CEF8487-9E8F-4CBE-9FDB-793F54D35EB1}" destId="{D0E22D68-E1B1-49B2-8ED6-A0C416AC81A5}" srcOrd="0" destOrd="0" presId="urn:microsoft.com/office/officeart/2005/8/layout/hierarchy4"/>
    <dgm:cxn modelId="{3C82B761-3963-4F19-9613-713ACC10FCD5}" srcId="{8FD8EB96-73EC-4372-96AB-845B9702938A}" destId="{7108775C-ECFB-4B78-B8F7-AB6588BC933A}" srcOrd="0" destOrd="0" parTransId="{A9080436-3A6A-4E1E-9E55-586C8298ABDE}" sibTransId="{4BE163B1-591F-4043-BB6D-F20DD139C50A}"/>
    <dgm:cxn modelId="{D8277869-1099-46C3-AD0A-F86CA2648426}" type="presOf" srcId="{4AF92B8A-C694-4941-A493-E6B53C2CF1BE}" destId="{B5B33850-21AD-44CD-A563-CAEF0774DF81}" srcOrd="0" destOrd="0" presId="urn:microsoft.com/office/officeart/2005/8/layout/hierarchy4"/>
    <dgm:cxn modelId="{FF9AA587-4033-4719-B6B5-DA3DA3DB08AD}" srcId="{0CEF8487-9E8F-4CBE-9FDB-793F54D35EB1}" destId="{8FD8EB96-73EC-4372-96AB-845B9702938A}" srcOrd="0" destOrd="0" parTransId="{D462FC8B-BFED-4190-8580-72F65AF9EA1E}" sibTransId="{4F879AC0-4706-404B-94EE-884643031655}"/>
    <dgm:cxn modelId="{E4F795BD-1074-4D71-BDBE-22EDECAB3280}" type="presOf" srcId="{7108775C-ECFB-4B78-B8F7-AB6588BC933A}" destId="{1174FD0D-2AF6-49F1-B886-990F39BAF7C4}" srcOrd="0" destOrd="0" presId="urn:microsoft.com/office/officeart/2005/8/layout/hierarchy4"/>
    <dgm:cxn modelId="{690D28DA-5555-434C-B795-2346676B8299}" type="presOf" srcId="{8FD8EB96-73EC-4372-96AB-845B9702938A}" destId="{AFCA61BF-CD5C-478F-BA2D-3344E034733C}" srcOrd="0" destOrd="0" presId="urn:microsoft.com/office/officeart/2005/8/layout/hierarchy4"/>
    <dgm:cxn modelId="{80A7B5F4-19D6-4418-AD94-B504849DA6C8}" srcId="{4AF92B8A-C694-4941-A493-E6B53C2CF1BE}" destId="{0CEF8487-9E8F-4CBE-9FDB-793F54D35EB1}" srcOrd="0" destOrd="0" parTransId="{2090F760-8DDB-4BF8-829C-BCC7A0D660FD}" sibTransId="{8ACE9AC2-FD15-428C-A718-05F5F2C9AB29}"/>
    <dgm:cxn modelId="{32BEB9E5-2018-425C-A74D-D9DBD29C436F}" type="presParOf" srcId="{B5B33850-21AD-44CD-A563-CAEF0774DF81}" destId="{FAA2CC96-A247-4762-8F3D-91D8FF0E06DD}" srcOrd="0" destOrd="0" presId="urn:microsoft.com/office/officeart/2005/8/layout/hierarchy4"/>
    <dgm:cxn modelId="{23411DF0-F712-4917-8CAA-E27371F4BF9F}" type="presParOf" srcId="{FAA2CC96-A247-4762-8F3D-91D8FF0E06DD}" destId="{D0E22D68-E1B1-49B2-8ED6-A0C416AC81A5}" srcOrd="0" destOrd="0" presId="urn:microsoft.com/office/officeart/2005/8/layout/hierarchy4"/>
    <dgm:cxn modelId="{5863F9AB-7897-4480-B221-1A73CB00001B}" type="presParOf" srcId="{FAA2CC96-A247-4762-8F3D-91D8FF0E06DD}" destId="{C72E6FF2-10C8-4B05-8A39-2BCB25C83540}" srcOrd="1" destOrd="0" presId="urn:microsoft.com/office/officeart/2005/8/layout/hierarchy4"/>
    <dgm:cxn modelId="{FA7CDD5D-86FB-4075-BF2F-49E7B362378F}" type="presParOf" srcId="{FAA2CC96-A247-4762-8F3D-91D8FF0E06DD}" destId="{D8C17BD6-A1F3-44BC-89C0-2C606EA00B7A}" srcOrd="2" destOrd="0" presId="urn:microsoft.com/office/officeart/2005/8/layout/hierarchy4"/>
    <dgm:cxn modelId="{CE6AAB64-B46A-4A73-9811-292329774682}" type="presParOf" srcId="{D8C17BD6-A1F3-44BC-89C0-2C606EA00B7A}" destId="{46EB4D27-E80D-4314-8940-2F8804C0DF8F}" srcOrd="0" destOrd="0" presId="urn:microsoft.com/office/officeart/2005/8/layout/hierarchy4"/>
    <dgm:cxn modelId="{95175A6F-AFA4-4A7F-9B14-A984DE3513E6}" type="presParOf" srcId="{46EB4D27-E80D-4314-8940-2F8804C0DF8F}" destId="{AFCA61BF-CD5C-478F-BA2D-3344E034733C}" srcOrd="0" destOrd="0" presId="urn:microsoft.com/office/officeart/2005/8/layout/hierarchy4"/>
    <dgm:cxn modelId="{721321DB-CF05-4B47-B697-4310E8D696B7}" type="presParOf" srcId="{46EB4D27-E80D-4314-8940-2F8804C0DF8F}" destId="{186D2FEB-8BBC-4443-8B4E-B54B470F170A}" srcOrd="1" destOrd="0" presId="urn:microsoft.com/office/officeart/2005/8/layout/hierarchy4"/>
    <dgm:cxn modelId="{5DE38B06-C03C-4140-B0DA-7400903AD945}" type="presParOf" srcId="{46EB4D27-E80D-4314-8940-2F8804C0DF8F}" destId="{7831ABA9-7B9F-4E61-940C-48AD3522AB2E}" srcOrd="2" destOrd="0" presId="urn:microsoft.com/office/officeart/2005/8/layout/hierarchy4"/>
    <dgm:cxn modelId="{BBCE5370-39C2-4E59-986F-395C4F13B04C}" type="presParOf" srcId="{7831ABA9-7B9F-4E61-940C-48AD3522AB2E}" destId="{690D0A95-59FF-48EF-B498-61A4989680BB}" srcOrd="0" destOrd="0" presId="urn:microsoft.com/office/officeart/2005/8/layout/hierarchy4"/>
    <dgm:cxn modelId="{EA25A8A8-73E0-4A80-A13A-C22956578285}" type="presParOf" srcId="{690D0A95-59FF-48EF-B498-61A4989680BB}" destId="{1174FD0D-2AF6-49F1-B886-990F39BAF7C4}" srcOrd="0" destOrd="0" presId="urn:microsoft.com/office/officeart/2005/8/layout/hierarchy4"/>
    <dgm:cxn modelId="{E9F09FAA-CFB2-47AB-8C27-CF133C3D82E8}" type="presParOf" srcId="{690D0A95-59FF-48EF-B498-61A4989680BB}" destId="{0D4347A6-C4EE-45F6-B47A-A2DFE7A6591E}"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dgm:pt modelId="{55E868B3-7967-4B07-8628-263AE7CCF0DA}">
      <dgm:prSet phldrT="[Text]"/>
      <dgm:spPr>
        <a:blipFill>
          <a:blip xmlns:r="http://schemas.openxmlformats.org/officeDocument/2006/relationships" r:embed="rId1"/>
          <a:stretch>
            <a:fillRect t="-1653" b="-10744"/>
          </a:stretch>
        </a:blipFill>
      </dgm:spPr>
      <dgm:t>
        <a:bodyPr/>
        <a:lstStyle/>
        <a:p>
          <a:r>
            <a:rPr lang="es-ES">
              <a:noFill/>
            </a:rPr>
            <a:t> </a:t>
          </a:r>
        </a:p>
      </dgm:t>
    </dgm:p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mc:AlternateContent xmlns:mc="http://schemas.openxmlformats.org/markup-compatibility/2006" xmlns:a14="http://schemas.microsoft.com/office/drawing/2010/main">
      <mc:Choice Requires="a14">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Choice>
      <mc:Fallback xmlns="">
        <dgm:pt modelId="{5DDAEA9B-2987-4A10-A4F8-AB449B69211E}">
          <dgm:prSet phldrT="[Text]"/>
          <dgm:spPr/>
          <dgm:t>
            <a:bodyPr/>
            <a:lstStyle/>
            <a:p>
              <a:r>
                <a:rPr lang="es-ES" dirty="0">
                  <a:solidFill>
                    <a:schemeClr val="tx2"/>
                  </a:solidFill>
                  <a:latin typeface="Montserrat" panose="00000500000000000000" pitchFamily="2" charset="0"/>
                </a:rPr>
                <a:t>El valor del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a:t>
              </a:r>
            </a:p>
          </dgm:t>
        </dgm:pt>
      </mc:Fallback>
    </mc:AlternateConten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dgm:spPr/>
          <dgm: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𝜇</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B8E70D67-BED5-47ED-84C2-A90B98D041ED}">
          <dgm:prSet phldrT="[Text]"/>
          <dgm:spPr/>
          <dgm:t>
            <a:bodyPr/>
            <a:lstStyle/>
            <a:p>
              <a:pPr/>
              <a:r>
                <a:rPr lang="es-ES" b="0" i="0">
                  <a:solidFill>
                    <a:schemeClr val="bg1"/>
                  </a:solidFill>
                  <a:latin typeface="Cambria Math" panose="02040503050406030204" pitchFamily="18" charset="0"/>
                  <a:ea typeface="Cambria Math" panose="02040503050406030204" pitchFamily="18" charset="0"/>
                </a:rPr>
                <a:t>𝜇_</a:t>
              </a:r>
              <a:r>
                <a:rPr lang="es-ES" b="0" i="0">
                  <a:solidFill>
                    <a:schemeClr val="bg1"/>
                  </a:solidFill>
                  <a:latin typeface="Cambria Math" panose="02040503050406030204" pitchFamily="18" charset="0"/>
                </a:rPr>
                <a:t>𝑖</a:t>
              </a:r>
              <a:endParaRPr lang="es-ES" dirty="0">
                <a:solidFill>
                  <a:schemeClr val="bg1"/>
                </a:solidFill>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dgm:spPr/>
          <dgm:t>
            <a:bodyPr/>
            <a:lstStyle/>
            <a:p>
              <a:pPr/>
              <a14:m>
                <m:oMathPara xmlns:m="http://schemas.openxmlformats.org/officeDocument/2006/math">
                  <m:oMathParaPr>
                    <m:jc m:val="centerGroup"/>
                  </m:oMathParaPr>
                  <m:oMath xmlns:m="http://schemas.openxmlformats.org/officeDocument/2006/math">
                    <m:r>
                      <a:rPr lang="es-ES" i="1" dirty="0" smtClean="0">
                        <a:solidFill>
                          <a:schemeClr val="bg1"/>
                        </a:solidFill>
                        <a:latin typeface="Cambria Math" panose="02040503050406030204" pitchFamily="18" charset="0"/>
                      </a:rPr>
                      <m:t>𝐾</m:t>
                    </m:r>
                  </m:oMath>
                </m:oMathPara>
              </a14:m>
              <a:endParaRPr lang="es-ES" dirty="0">
                <a:solidFill>
                  <a:schemeClr val="bg1"/>
                </a:solidFill>
                <a:latin typeface="Montserrat" panose="00000500000000000000" pitchFamily="2" charset="0"/>
              </a:endParaRPr>
            </a:p>
          </dgm:t>
        </dgm:pt>
      </mc:Choice>
      <mc:Fallback xmlns="">
        <dgm:pt modelId="{04A5F9C0-78CC-4FD5-80B3-53AB15D2B882}">
          <dgm:prSet phldrT="[Text]"/>
          <dgm:spPr/>
          <dgm:t>
            <a:bodyPr/>
            <a:lstStyle/>
            <a:p>
              <a:r>
                <a:rPr lang="es-ES" i="0" dirty="0">
                  <a:solidFill>
                    <a:schemeClr val="bg1"/>
                  </a:solidFill>
                  <a:latin typeface="Cambria Math" panose="02040503050406030204" pitchFamily="18" charset="0"/>
                </a:rPr>
                <a:t>𝐾</a:t>
              </a:r>
              <a:endParaRPr lang="es-ES" dirty="0">
                <a:solidFill>
                  <a:schemeClr val="bg1"/>
                </a:solidFill>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92BC04D1-181A-47BC-B967-32E0B024ABA3}">
          <dgm:prSet phldrT="[Text]"/>
          <dgm:spPr/>
          <dgm:t>
            <a:bodyPr/>
            <a:lstStyle/>
            <a:p>
              <a:pPr/>
              <a14:m>
                <m:oMathPara xmlns:m="http://schemas.openxmlformats.org/officeDocument/2006/math">
                  <m:oMathParaPr>
                    <m:jc m:val="centerGroup"/>
                  </m:oMathParaPr>
                  <m:oMath xmlns:m="http://schemas.openxmlformats.org/officeDocument/2006/math">
                    <m:sSub>
                      <m:sSubPr>
                        <m:ctrlPr>
                          <a:rPr lang="es-ES"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𝑖</m:t>
                        </m:r>
                      </m:sub>
                    </m:sSub>
                  </m:oMath>
                </m:oMathPara>
              </a14:m>
              <a:endParaRPr lang="es-ES" dirty="0">
                <a:solidFill>
                  <a:schemeClr val="bg1"/>
                </a:solidFill>
                <a:latin typeface="Montserrat" panose="00000500000000000000" pitchFamily="2" charset="0"/>
              </a:endParaRPr>
            </a:p>
          </dgm:t>
        </dgm:pt>
      </mc:Choice>
      <mc:Fallback xmlns="">
        <dgm:pt modelId="{92BC04D1-181A-47BC-B967-32E0B024ABA3}">
          <dgm:prSet phldrT="[Text]"/>
          <dgm:spPr/>
          <dgm:t>
            <a:bodyPr/>
            <a:lstStyle/>
            <a:p>
              <a:r>
                <a:rPr lang="es-ES" b="0" i="0">
                  <a:solidFill>
                    <a:schemeClr val="bg1"/>
                  </a:solidFill>
                  <a:latin typeface="Cambria Math" panose="02040503050406030204" pitchFamily="18" charset="0"/>
                </a:rPr>
                <a:t>𝑥_𝑖</a:t>
              </a:r>
              <a:endParaRPr lang="es-ES" dirty="0">
                <a:solidFill>
                  <a:schemeClr val="bg1"/>
                </a:solidFill>
                <a:latin typeface="Montserrat" panose="00000500000000000000" pitchFamily="2" charset="0"/>
              </a:endParaRPr>
            </a:p>
          </dgm:t>
        </dgm:pt>
      </mc:Fallback>
    </mc:AlternateConten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mc:AlternateContent xmlns:mc="http://schemas.openxmlformats.org/markup-compatibility/2006" xmlns:a14="http://schemas.microsoft.com/office/drawing/2010/main">
      <mc:Choice Requires="a14">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14:m>
                <m:oMath xmlns:m="http://schemas.openxmlformats.org/officeDocument/2006/math">
                  <m:r>
                    <a:rPr lang="es-ES" i="1" dirty="0" smtClean="0">
                      <a:solidFill>
                        <a:schemeClr val="tx2"/>
                      </a:solidFill>
                      <a:latin typeface="Cambria Math" panose="02040503050406030204" pitchFamily="18" charset="0"/>
                    </a:rPr>
                    <m:t>𝑖</m:t>
                  </m:r>
                </m:oMath>
              </a14:m>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Choice>
      <mc:Fallback xmlns="">
        <dgm:pt modelId="{3E7A7F28-3D1F-4530-812F-B8539C916751}">
          <dgm:prSet phldrT="[Text]"/>
          <dgm:spPr/>
          <dgm:t>
            <a:bodyPr/>
            <a:lstStyle/>
            <a:p>
              <a:r>
                <a:rPr lang="es-ES" dirty="0">
                  <a:solidFill>
                    <a:schemeClr val="tx2"/>
                  </a:solidFill>
                  <a:latin typeface="Montserrat" panose="00000500000000000000" pitchFamily="2" charset="0"/>
                </a:rPr>
                <a:t>La salida borrosa para el conjunto borroso </a:t>
              </a:r>
              <a:r>
                <a:rPr lang="es-ES" i="0" dirty="0">
                  <a:solidFill>
                    <a:schemeClr val="tx2"/>
                  </a:solidFill>
                  <a:latin typeface="Cambria Math" panose="02040503050406030204" pitchFamily="18" charset="0"/>
                </a:rPr>
                <a:t>𝑖</a:t>
              </a:r>
              <a:r>
                <a:rPr lang="es-ES" dirty="0">
                  <a:solidFill>
                    <a:schemeClr val="tx2"/>
                  </a:solidFill>
                  <a:latin typeface="Montserrat" panose="00000500000000000000" pitchFamily="2" charset="0"/>
                </a:rPr>
                <a:t>-</a:t>
              </a:r>
              <a:r>
                <a:rPr lang="es-ES" dirty="0" err="1">
                  <a:solidFill>
                    <a:schemeClr val="tx2"/>
                  </a:solidFill>
                  <a:latin typeface="Montserrat" panose="00000500000000000000" pitchFamily="2" charset="0"/>
                </a:rPr>
                <a:t>ésimo</a:t>
              </a:r>
              <a:r>
                <a:rPr lang="es-ES" dirty="0">
                  <a:solidFill>
                    <a:schemeClr val="tx2"/>
                  </a:solidFill>
                  <a:latin typeface="Montserrat" panose="00000500000000000000" pitchFamily="2" charset="0"/>
                </a:rPr>
                <a:t> de salida.</a:t>
              </a:r>
            </a:p>
          </dgm:t>
        </dgm:pt>
      </mc:Fallback>
    </mc:AlternateConten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E6C65B-602B-46C6-97A3-BBB7E63A96D9}" type="doc">
      <dgm:prSet loTypeId="urn:microsoft.com/office/officeart/2005/8/layout/hList1" loCatId="list" qsTypeId="urn:microsoft.com/office/officeart/2005/8/quickstyle/simple1" qsCatId="simple" csTypeId="urn:microsoft.com/office/officeart/2005/8/colors/colorful1" csCatId="colorful" phldr="1"/>
      <dgm:spPr/>
    </dgm:pt>
    <dgm:pt modelId="{5DDAEA9B-2987-4A10-A4F8-AB449B69211E}">
      <dgm:prSet phldrT="[Text]"/>
      <dgm:spPr>
        <a:blipFill>
          <a:blip xmlns:r="http://schemas.openxmlformats.org/officeDocument/2006/relationships" r:embed="rId1"/>
          <a:stretch>
            <a:fillRect l="-1815"/>
          </a:stretch>
        </a:blipFill>
      </dgm:spPr>
      <dgm:t>
        <a:bodyPr/>
        <a:lstStyle/>
        <a:p>
          <a:r>
            <a:rPr lang="es-ES">
              <a:noFill/>
            </a:rPr>
            <a:t> </a:t>
          </a:r>
        </a:p>
      </dgm:t>
    </dgm:pt>
    <dgm:pt modelId="{463BDDBF-8044-4E0E-9FFF-067E3DF1DCBF}" type="parTrans" cxnId="{6639202B-7D12-43D6-B967-C93FC3A96A8B}">
      <dgm:prSet/>
      <dgm:spPr/>
      <dgm:t>
        <a:bodyPr/>
        <a:lstStyle/>
        <a:p>
          <a:endParaRPr lang="es-ES">
            <a:solidFill>
              <a:schemeClr val="tx2"/>
            </a:solidFill>
            <a:latin typeface="Montserrat" panose="00000500000000000000" pitchFamily="2" charset="0"/>
          </a:endParaRPr>
        </a:p>
      </dgm:t>
    </dgm:pt>
    <dgm:pt modelId="{4C84BBED-E533-4812-8A90-103C556A3EE7}" type="sibTrans" cxnId="{6639202B-7D12-43D6-B967-C93FC3A96A8B}">
      <dgm:prSet/>
      <dgm:spPr/>
      <dgm:t>
        <a:bodyPr/>
        <a:lstStyle/>
        <a:p>
          <a:endParaRPr lang="es-ES">
            <a:solidFill>
              <a:schemeClr val="tx2"/>
            </a:solidFill>
            <a:latin typeface="Montserrat" panose="00000500000000000000" pitchFamily="2" charset="0"/>
          </a:endParaRPr>
        </a:p>
      </dgm:t>
    </dgm:pt>
    <dgm:pt modelId="{B8E70D67-BED5-47ED-84C2-A90B98D041ED}">
      <dgm:prSet phldrT="[Text]"/>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a:solidFill>
              <a:schemeClr val="tx2"/>
            </a:solidFill>
            <a:latin typeface="Montserrat" panose="00000500000000000000" pitchFamily="2" charset="0"/>
          </a:endParaRPr>
        </a:p>
      </dgm:t>
    </dgm:pt>
    <dgm:pt modelId="{031A01E8-F17A-4CDA-8571-8D77AA03F4AD}" type="sibTrans" cxnId="{634CBF92-98B5-4175-BC10-4BAF9865A2FA}">
      <dgm:prSet/>
      <dgm:spPr/>
      <dgm:t>
        <a:bodyPr/>
        <a:lstStyle/>
        <a:p>
          <a:endParaRPr lang="es-ES">
            <a:solidFill>
              <a:schemeClr val="tx2"/>
            </a:solidFill>
            <a:latin typeface="Montserrat" panose="00000500000000000000" pitchFamily="2" charset="0"/>
          </a:endParaRPr>
        </a:p>
      </dgm:t>
    </dgm:pt>
    <dgm:pt modelId="{04A5F9C0-78CC-4FD5-80B3-53AB15D2B882}">
      <dgm:prSet phldrT="[Text]"/>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a:solidFill>
              <a:schemeClr val="tx2"/>
            </a:solidFill>
            <a:latin typeface="Montserrat" panose="00000500000000000000" pitchFamily="2" charset="0"/>
          </a:endParaRPr>
        </a:p>
      </dgm:t>
    </dgm:pt>
    <dgm:pt modelId="{185AA7EA-84F2-42BE-86F6-3636A6BC8173}" type="sibTrans" cxnId="{69567EB2-0FD7-490F-83DC-B5BCDAE16FC8}">
      <dgm:prSet/>
      <dgm:spPr/>
      <dgm:t>
        <a:bodyPr/>
        <a:lstStyle/>
        <a:p>
          <a:endParaRPr lang="es-ES">
            <a:solidFill>
              <a:schemeClr val="tx2"/>
            </a:solidFill>
            <a:latin typeface="Montserrat" panose="00000500000000000000" pitchFamily="2" charset="0"/>
          </a:endParaRPr>
        </a:p>
      </dgm:t>
    </dgm:pt>
    <dgm:pt modelId="{92BC04D1-181A-47BC-B967-32E0B024ABA3}">
      <dgm:prSet phldrT="[Text]"/>
      <dgm:spPr>
        <a:blipFill>
          <a:blip xmlns:r="http://schemas.openxmlformats.org/officeDocument/2006/relationships" r:embed="rId4"/>
          <a:stretch>
            <a:fillRect/>
          </a:stretch>
        </a:blipFill>
      </dgm:spPr>
      <dgm:t>
        <a:bodyPr/>
        <a:lstStyle/>
        <a:p>
          <a:r>
            <a:rPr lang="es-ES">
              <a:noFill/>
            </a:rPr>
            <a:t> </a:t>
          </a:r>
        </a:p>
      </dgm:t>
    </dgm:pt>
    <dgm:pt modelId="{C0DF40B9-84D4-4901-8376-A87F612AEB2F}" type="parTrans" cxnId="{2541C900-FED6-463F-AE2F-105583521C25}">
      <dgm:prSet/>
      <dgm:spPr/>
      <dgm:t>
        <a:bodyPr/>
        <a:lstStyle/>
        <a:p>
          <a:endParaRPr lang="es-ES">
            <a:solidFill>
              <a:schemeClr val="tx2"/>
            </a:solidFill>
            <a:latin typeface="Montserrat" panose="00000500000000000000" pitchFamily="2" charset="0"/>
          </a:endParaRPr>
        </a:p>
      </dgm:t>
    </dgm:pt>
    <dgm:pt modelId="{BEF4D7BE-1ACB-4AA8-8A71-68B37B8A150B}" type="sibTrans" cxnId="{2541C900-FED6-463F-AE2F-105583521C25}">
      <dgm:prSet/>
      <dgm:spPr/>
      <dgm:t>
        <a:bodyPr/>
        <a:lstStyle/>
        <a:p>
          <a:endParaRPr lang="es-ES">
            <a:solidFill>
              <a:schemeClr val="tx2"/>
            </a:solidFill>
            <a:latin typeface="Montserrat" panose="00000500000000000000" pitchFamily="2" charset="0"/>
          </a:endParaRPr>
        </a:p>
      </dgm:t>
    </dgm:pt>
    <dgm:pt modelId="{BC928218-5694-4BE4-9F2C-3B9DA84022A6}">
      <dgm:prSet phldrT="[Text]"/>
      <dgm:spPr/>
      <dgm:t>
        <a:bodyPr/>
        <a:lstStyle/>
        <a:p>
          <a:r>
            <a:rPr lang="es-ES" dirty="0">
              <a:solidFill>
                <a:schemeClr val="tx2"/>
              </a:solidFill>
              <a:latin typeface="Montserrat" panose="00000500000000000000" pitchFamily="2" charset="0"/>
            </a:rPr>
            <a:t>El número de conjuntos borrosos de salida.</a:t>
          </a:r>
        </a:p>
      </dgm:t>
    </dgm:pt>
    <dgm:pt modelId="{B3AFBE1D-F4C1-4D68-B521-09BBEFD19BA0}" type="parTrans" cxnId="{DA5A3500-72BA-49DA-B723-294B545765B1}">
      <dgm:prSet/>
      <dgm:spPr/>
      <dgm:t>
        <a:bodyPr/>
        <a:lstStyle/>
        <a:p>
          <a:endParaRPr lang="es-ES">
            <a:solidFill>
              <a:schemeClr val="tx2"/>
            </a:solidFill>
            <a:latin typeface="Montserrat" panose="00000500000000000000" pitchFamily="2" charset="0"/>
          </a:endParaRPr>
        </a:p>
      </dgm:t>
    </dgm:pt>
    <dgm:pt modelId="{B4232883-ED6F-4FF9-B019-A0A80061E982}" type="sibTrans" cxnId="{DA5A3500-72BA-49DA-B723-294B545765B1}">
      <dgm:prSet/>
      <dgm:spPr/>
      <dgm:t>
        <a:bodyPr/>
        <a:lstStyle/>
        <a:p>
          <a:endParaRPr lang="es-ES">
            <a:solidFill>
              <a:schemeClr val="tx2"/>
            </a:solidFill>
            <a:latin typeface="Montserrat" panose="00000500000000000000" pitchFamily="2" charset="0"/>
          </a:endParaRPr>
        </a:p>
      </dgm:t>
    </dgm:pt>
    <dgm:pt modelId="{3E7A7F28-3D1F-4530-812F-B8539C916751}">
      <dgm:prSet phldrT="[Text]"/>
      <dgm:spPr>
        <a:blipFill>
          <a:blip xmlns:r="http://schemas.openxmlformats.org/officeDocument/2006/relationships" r:embed="rId5"/>
          <a:stretch>
            <a:fillRect l="-1633" r="-2541"/>
          </a:stretch>
        </a:blipFill>
      </dgm:spPr>
      <dgm:t>
        <a:bodyPr/>
        <a:lstStyle/>
        <a:p>
          <a:r>
            <a:rPr lang="es-ES">
              <a:noFill/>
            </a:rPr>
            <a:t> </a:t>
          </a:r>
        </a:p>
      </dgm:t>
    </dgm:pt>
    <dgm:pt modelId="{999206DA-61EA-424F-BCB2-736DD15C7035}" type="parTrans" cxnId="{AC243ABF-AF91-404A-87C8-64C77754DC26}">
      <dgm:prSet/>
      <dgm:spPr/>
      <dgm:t>
        <a:bodyPr/>
        <a:lstStyle/>
        <a:p>
          <a:endParaRPr lang="es-ES">
            <a:solidFill>
              <a:schemeClr val="tx2"/>
            </a:solidFill>
            <a:latin typeface="Montserrat" panose="00000500000000000000" pitchFamily="2" charset="0"/>
          </a:endParaRPr>
        </a:p>
      </dgm:t>
    </dgm:pt>
    <dgm:pt modelId="{2FD51F26-8103-4198-983D-B79092165FC7}" type="sibTrans" cxnId="{AC243ABF-AF91-404A-87C8-64C77754DC26}">
      <dgm:prSet/>
      <dgm:spPr/>
      <dgm:t>
        <a:bodyPr/>
        <a:lstStyle/>
        <a:p>
          <a:endParaRPr lang="es-ES">
            <a:solidFill>
              <a:schemeClr val="tx2"/>
            </a:solidFill>
            <a:latin typeface="Montserrat" panose="00000500000000000000" pitchFamily="2" charset="0"/>
          </a:endParaRPr>
        </a:p>
      </dgm:t>
    </dgm:pt>
    <dgm:pt modelId="{50161DE6-51DA-4FC9-879B-175C33391960}" type="pres">
      <dgm:prSet presAssocID="{F7E6C65B-602B-46C6-97A3-BBB7E63A96D9}" presName="Name0" presStyleCnt="0">
        <dgm:presLayoutVars>
          <dgm:dir/>
          <dgm:animLvl val="lvl"/>
          <dgm:resizeHandles val="exact"/>
        </dgm:presLayoutVars>
      </dgm:prSet>
      <dgm:spPr/>
    </dgm:pt>
    <dgm:pt modelId="{75334A82-EFDC-4555-A27E-E46A6E336828}" type="pres">
      <dgm:prSet presAssocID="{04A5F9C0-78CC-4FD5-80B3-53AB15D2B882}" presName="composite" presStyleCnt="0"/>
      <dgm:spPr/>
    </dgm:pt>
    <dgm:pt modelId="{07EBEB07-ECBC-47D5-92AE-CCD7D80DF541}" type="pres">
      <dgm:prSet presAssocID="{04A5F9C0-78CC-4FD5-80B3-53AB15D2B882}" presName="parTx" presStyleLbl="alignNode1" presStyleIdx="0" presStyleCnt="3">
        <dgm:presLayoutVars>
          <dgm:chMax val="0"/>
          <dgm:chPref val="0"/>
          <dgm:bulletEnabled val="1"/>
        </dgm:presLayoutVars>
      </dgm:prSet>
      <dgm:spPr/>
    </dgm:pt>
    <dgm:pt modelId="{63CD82B7-E806-4D9F-9608-24F32BFCE0DD}" type="pres">
      <dgm:prSet presAssocID="{04A5F9C0-78CC-4FD5-80B3-53AB15D2B882}" presName="desTx" presStyleLbl="alignAccFollowNode1" presStyleIdx="0" presStyleCnt="3">
        <dgm:presLayoutVars>
          <dgm:bulletEnabled val="1"/>
        </dgm:presLayoutVars>
      </dgm:prSet>
      <dgm:spPr/>
    </dgm:pt>
    <dgm:pt modelId="{15E5A66D-737D-4755-B127-19CF650B6AFA}" type="pres">
      <dgm:prSet presAssocID="{185AA7EA-84F2-42BE-86F6-3636A6BC8173}" presName="space" presStyleCnt="0"/>
      <dgm:spPr/>
    </dgm:pt>
    <dgm:pt modelId="{98924C45-0DC9-4426-B60B-5C7EDA89C2B4}" type="pres">
      <dgm:prSet presAssocID="{92BC04D1-181A-47BC-B967-32E0B024ABA3}" presName="composite" presStyleCnt="0"/>
      <dgm:spPr/>
    </dgm:pt>
    <dgm:pt modelId="{9CD621B7-496B-4625-A97F-82EB455DE62D}" type="pres">
      <dgm:prSet presAssocID="{92BC04D1-181A-47BC-B967-32E0B024ABA3}" presName="parTx" presStyleLbl="alignNode1" presStyleIdx="1" presStyleCnt="3">
        <dgm:presLayoutVars>
          <dgm:chMax val="0"/>
          <dgm:chPref val="0"/>
          <dgm:bulletEnabled val="1"/>
        </dgm:presLayoutVars>
      </dgm:prSet>
      <dgm:spPr/>
    </dgm:pt>
    <dgm:pt modelId="{8A559C5D-BE0E-43B0-BE54-95A286372E09}" type="pres">
      <dgm:prSet presAssocID="{92BC04D1-181A-47BC-B967-32E0B024ABA3}" presName="desTx" presStyleLbl="alignAccFollowNode1" presStyleIdx="1" presStyleCnt="3">
        <dgm:presLayoutVars>
          <dgm:bulletEnabled val="1"/>
        </dgm:presLayoutVars>
      </dgm:prSet>
      <dgm:spPr/>
    </dgm:pt>
    <dgm:pt modelId="{03A8CF74-15A0-4D8D-B0D3-D81615E61EC9}" type="pres">
      <dgm:prSet presAssocID="{BEF4D7BE-1ACB-4AA8-8A71-68B37B8A150B}" presName="space" presStyleCnt="0"/>
      <dgm:spPr/>
    </dgm:pt>
    <dgm:pt modelId="{50EA04A4-1F0E-4BB7-AE68-D99AB8F87BCB}" type="pres">
      <dgm:prSet presAssocID="{B8E70D67-BED5-47ED-84C2-A90B98D041ED}" presName="composite" presStyleCnt="0"/>
      <dgm:spPr/>
    </dgm:pt>
    <dgm:pt modelId="{70A05B24-DD30-418D-817D-F4366ABEA288}" type="pres">
      <dgm:prSet presAssocID="{B8E70D67-BED5-47ED-84C2-A90B98D041ED}" presName="parTx" presStyleLbl="alignNode1" presStyleIdx="2" presStyleCnt="3">
        <dgm:presLayoutVars>
          <dgm:chMax val="0"/>
          <dgm:chPref val="0"/>
          <dgm:bulletEnabled val="1"/>
        </dgm:presLayoutVars>
      </dgm:prSet>
      <dgm:spPr/>
    </dgm:pt>
    <dgm:pt modelId="{05E25A4D-77AB-4148-A1CD-F7EA4CB39459}" type="pres">
      <dgm:prSet presAssocID="{B8E70D67-BED5-47ED-84C2-A90B98D041ED}" presName="desTx" presStyleLbl="alignAccFollowNode1" presStyleIdx="2" presStyleCnt="3">
        <dgm:presLayoutVars>
          <dgm:bulletEnabled val="1"/>
        </dgm:presLayoutVars>
      </dgm:prSet>
      <dgm:spPr/>
    </dgm:pt>
  </dgm:ptLst>
  <dgm:cxnLst>
    <dgm:cxn modelId="{DA5A3500-72BA-49DA-B723-294B545765B1}" srcId="{04A5F9C0-78CC-4FD5-80B3-53AB15D2B882}" destId="{BC928218-5694-4BE4-9F2C-3B9DA84022A6}" srcOrd="0" destOrd="0" parTransId="{B3AFBE1D-F4C1-4D68-B521-09BBEFD19BA0}" sibTransId="{B4232883-ED6F-4FF9-B019-A0A80061E982}"/>
    <dgm:cxn modelId="{2541C900-FED6-463F-AE2F-105583521C25}" srcId="{F7E6C65B-602B-46C6-97A3-BBB7E63A96D9}" destId="{92BC04D1-181A-47BC-B967-32E0B024ABA3}" srcOrd="1" destOrd="0" parTransId="{C0DF40B9-84D4-4901-8376-A87F612AEB2F}" sibTransId="{BEF4D7BE-1ACB-4AA8-8A71-68B37B8A150B}"/>
    <dgm:cxn modelId="{6639202B-7D12-43D6-B967-C93FC3A96A8B}" srcId="{92BC04D1-181A-47BC-B967-32E0B024ABA3}" destId="{5DDAEA9B-2987-4A10-A4F8-AB449B69211E}" srcOrd="0" destOrd="0" parTransId="{463BDDBF-8044-4E0E-9FFF-067E3DF1DCBF}" sibTransId="{4C84BBED-E533-4812-8A90-103C556A3EE7}"/>
    <dgm:cxn modelId="{491D845F-8CDF-42D9-A7BA-4661FFDFE077}" type="presOf" srcId="{5DDAEA9B-2987-4A10-A4F8-AB449B69211E}" destId="{8A559C5D-BE0E-43B0-BE54-95A286372E09}" srcOrd="0" destOrd="0" presId="urn:microsoft.com/office/officeart/2005/8/layout/hList1"/>
    <dgm:cxn modelId="{D6ACE843-885F-496D-94AE-A00060BE1058}" type="presOf" srcId="{B8E70D67-BED5-47ED-84C2-A90B98D041ED}" destId="{70A05B24-DD30-418D-817D-F4366ABEA288}" srcOrd="0" destOrd="0" presId="urn:microsoft.com/office/officeart/2005/8/layout/hList1"/>
    <dgm:cxn modelId="{25827649-543B-47D7-9290-85D1C6226147}" type="presOf" srcId="{92BC04D1-181A-47BC-B967-32E0B024ABA3}" destId="{9CD621B7-496B-4625-A97F-82EB455DE62D}" srcOrd="0" destOrd="0" presId="urn:microsoft.com/office/officeart/2005/8/layout/hList1"/>
    <dgm:cxn modelId="{3861084C-0E8F-48A4-AC79-501293677281}" type="presOf" srcId="{04A5F9C0-78CC-4FD5-80B3-53AB15D2B882}" destId="{07EBEB07-ECBC-47D5-92AE-CCD7D80DF541}" srcOrd="0" destOrd="0" presId="urn:microsoft.com/office/officeart/2005/8/layout/hList1"/>
    <dgm:cxn modelId="{634CBF92-98B5-4175-BC10-4BAF9865A2FA}" srcId="{F7E6C65B-602B-46C6-97A3-BBB7E63A96D9}" destId="{B8E70D67-BED5-47ED-84C2-A90B98D041ED}" srcOrd="2" destOrd="0" parTransId="{39043D63-16DE-4D17-9677-8484D2CBF142}" sibTransId="{031A01E8-F17A-4CDA-8571-8D77AA03F4AD}"/>
    <dgm:cxn modelId="{07F67EA2-334D-41B3-B0F7-7CD181B7095E}" type="presOf" srcId="{BC928218-5694-4BE4-9F2C-3B9DA84022A6}" destId="{63CD82B7-E806-4D9F-9608-24F32BFCE0DD}" srcOrd="0" destOrd="0" presId="urn:microsoft.com/office/officeart/2005/8/layout/hList1"/>
    <dgm:cxn modelId="{69567EB2-0FD7-490F-83DC-B5BCDAE16FC8}" srcId="{F7E6C65B-602B-46C6-97A3-BBB7E63A96D9}" destId="{04A5F9C0-78CC-4FD5-80B3-53AB15D2B882}" srcOrd="0" destOrd="0" parTransId="{C90F6396-E15F-4D3D-88D0-97F0121AD207}" sibTransId="{185AA7EA-84F2-42BE-86F6-3636A6BC8173}"/>
    <dgm:cxn modelId="{AC243ABF-AF91-404A-87C8-64C77754DC26}" srcId="{B8E70D67-BED5-47ED-84C2-A90B98D041ED}" destId="{3E7A7F28-3D1F-4530-812F-B8539C916751}" srcOrd="0" destOrd="0" parTransId="{999206DA-61EA-424F-BCB2-736DD15C7035}" sibTransId="{2FD51F26-8103-4198-983D-B79092165FC7}"/>
    <dgm:cxn modelId="{50BFFFE8-33D1-48B9-97CE-CD2118D98D61}" type="presOf" srcId="{F7E6C65B-602B-46C6-97A3-BBB7E63A96D9}" destId="{50161DE6-51DA-4FC9-879B-175C33391960}" srcOrd="0" destOrd="0" presId="urn:microsoft.com/office/officeart/2005/8/layout/hList1"/>
    <dgm:cxn modelId="{A1A14EF4-A7CF-4499-8E1E-110FCDEF7532}" type="presOf" srcId="{3E7A7F28-3D1F-4530-812F-B8539C916751}" destId="{05E25A4D-77AB-4148-A1CD-F7EA4CB39459}" srcOrd="0" destOrd="0" presId="urn:microsoft.com/office/officeart/2005/8/layout/hList1"/>
    <dgm:cxn modelId="{A68279A1-E2CD-4C52-8BBC-D001D5136841}" type="presParOf" srcId="{50161DE6-51DA-4FC9-879B-175C33391960}" destId="{75334A82-EFDC-4555-A27E-E46A6E336828}" srcOrd="0" destOrd="0" presId="urn:microsoft.com/office/officeart/2005/8/layout/hList1"/>
    <dgm:cxn modelId="{91D101FF-94F6-4792-AD62-F8789B26F17E}" type="presParOf" srcId="{75334A82-EFDC-4555-A27E-E46A6E336828}" destId="{07EBEB07-ECBC-47D5-92AE-CCD7D80DF541}" srcOrd="0" destOrd="0" presId="urn:microsoft.com/office/officeart/2005/8/layout/hList1"/>
    <dgm:cxn modelId="{93B95FBA-F7E1-4553-ADA0-A96E56CCB9FD}" type="presParOf" srcId="{75334A82-EFDC-4555-A27E-E46A6E336828}" destId="{63CD82B7-E806-4D9F-9608-24F32BFCE0DD}" srcOrd="1" destOrd="0" presId="urn:microsoft.com/office/officeart/2005/8/layout/hList1"/>
    <dgm:cxn modelId="{6BAEC332-FF0C-49A4-884E-D18CC59ED826}" type="presParOf" srcId="{50161DE6-51DA-4FC9-879B-175C33391960}" destId="{15E5A66D-737D-4755-B127-19CF650B6AFA}" srcOrd="1" destOrd="0" presId="urn:microsoft.com/office/officeart/2005/8/layout/hList1"/>
    <dgm:cxn modelId="{36B2FA02-FF70-4167-AD5E-77200E2CD504}" type="presParOf" srcId="{50161DE6-51DA-4FC9-879B-175C33391960}" destId="{98924C45-0DC9-4426-B60B-5C7EDA89C2B4}" srcOrd="2" destOrd="0" presId="urn:microsoft.com/office/officeart/2005/8/layout/hList1"/>
    <dgm:cxn modelId="{39AAD3FC-7C04-4CE7-9616-40CC15B865DD}" type="presParOf" srcId="{98924C45-0DC9-4426-B60B-5C7EDA89C2B4}" destId="{9CD621B7-496B-4625-A97F-82EB455DE62D}" srcOrd="0" destOrd="0" presId="urn:microsoft.com/office/officeart/2005/8/layout/hList1"/>
    <dgm:cxn modelId="{212BAECD-0A0A-496D-9EFA-020C05CA5BFB}" type="presParOf" srcId="{98924C45-0DC9-4426-B60B-5C7EDA89C2B4}" destId="{8A559C5D-BE0E-43B0-BE54-95A286372E09}" srcOrd="1" destOrd="0" presId="urn:microsoft.com/office/officeart/2005/8/layout/hList1"/>
    <dgm:cxn modelId="{BCD6D736-B5E5-4A72-A56B-836361387336}" type="presParOf" srcId="{50161DE6-51DA-4FC9-879B-175C33391960}" destId="{03A8CF74-15A0-4D8D-B0D3-D81615E61EC9}" srcOrd="3" destOrd="0" presId="urn:microsoft.com/office/officeart/2005/8/layout/hList1"/>
    <dgm:cxn modelId="{37CCEC2F-FC89-48DE-AC10-0F66A40A7F19}" type="presParOf" srcId="{50161DE6-51DA-4FC9-879B-175C33391960}" destId="{50EA04A4-1F0E-4BB7-AE68-D99AB8F87BCB}" srcOrd="4" destOrd="0" presId="urn:microsoft.com/office/officeart/2005/8/layout/hList1"/>
    <dgm:cxn modelId="{025A04CD-169C-4B5C-92D8-ABE92BEAFA24}" type="presParOf" srcId="{50EA04A4-1F0E-4BB7-AE68-D99AB8F87BCB}" destId="{70A05B24-DD30-418D-817D-F4366ABEA288}" srcOrd="0" destOrd="0" presId="urn:microsoft.com/office/officeart/2005/8/layout/hList1"/>
    <dgm:cxn modelId="{C84C4500-9C12-4B73-8569-6097B75905A6}" type="presParOf" srcId="{50EA04A4-1F0E-4BB7-AE68-D99AB8F87BCB}" destId="{05E25A4D-77AB-4148-A1CD-F7EA4CB3945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Controlador borroso (FCS)</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Perceptrón multicapa (MLP)</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dgm:t>
        <a:bodyPr/>
        <a:lstStyle/>
        <a:p>
          <a:r>
            <a:rPr lang="es-ES" dirty="0">
              <a:solidFill>
                <a:schemeClr val="accent3"/>
              </a:solidFill>
              <a:latin typeface="Montserrat" panose="00000500000000000000" pitchFamily="2" charset="0"/>
            </a:rPr>
            <a:t>Dos capas ocultas de 8 y 2 neuronas.</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solidFill>
                <a:schemeClr val="accent3"/>
              </a:solidFill>
              <a:latin typeface="Montserrat" panose="00000500000000000000" pitchFamily="2" charset="0"/>
            </a:rPr>
            <a:t>Dos conjuntos borrosos por variable de entrada.</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mc:AlternateContent xmlns:mc="http://schemas.openxmlformats.org/markup-compatibility/2006" xmlns:a14="http://schemas.microsoft.com/office/drawing/2010/main">
      <mc:Choice Requires="a14">
        <dgm:pt modelId="{5D51922E-776E-4536-9470-D65F41D50415}">
          <dgm:prSet phldrT="[Text]"/>
          <dgm:spPr/>
          <dgm:t>
            <a:bodyPr/>
            <a:lstStyle/>
            <a:p>
              <a:r>
                <a:rPr lang="es-ES" dirty="0">
                  <a:latin typeface="Montserrat" panose="00000500000000000000" pitchFamily="2" charset="0"/>
                </a:rPr>
                <a:t>Convolución (</a:t>
              </a:r>
              <a14:m>
                <m:oMath xmlns:m="http://schemas.openxmlformats.org/officeDocument/2006/math">
                  <m:r>
                    <a:rPr lang="es-ES" i="1" dirty="0" smtClean="0">
                      <a:latin typeface="Cambria Math" panose="02040503050406030204" pitchFamily="18" charset="0"/>
                    </a:rPr>
                    <m:t>5</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36</m:t>
                  </m:r>
                </m:oMath>
              </a14:m>
              <a:r>
                <a:rPr lang="es-ES" dirty="0">
                  <a:latin typeface="Montserrat" panose="00000500000000000000" pitchFamily="2" charset="0"/>
                </a:rPr>
                <a:t>), convolución (</a:t>
              </a:r>
              <a14:m>
                <m:oMath xmlns:m="http://schemas.openxmlformats.org/officeDocument/2006/math">
                  <m:r>
                    <a:rPr lang="es-ES" i="1" dirty="0" smtClean="0">
                      <a:latin typeface="Cambria Math" panose="02040503050406030204" pitchFamily="18" charset="0"/>
                    </a:rPr>
                    <m:t>3</m:t>
                  </m:r>
                  <m:r>
                    <a:rPr lang="es-ES" i="1" dirty="0" smtClean="0">
                      <a:latin typeface="Cambria Math" panose="02040503050406030204" pitchFamily="18" charset="0"/>
                      <a:ea typeface="Cambria Math" panose="02040503050406030204" pitchFamily="18" charset="0"/>
                    </a:rPr>
                    <m:t>×</m:t>
                  </m:r>
                  <m:r>
                    <a:rPr lang="es-ES" i="1" dirty="0" smtClean="0">
                      <a:latin typeface="Cambria Math" panose="02040503050406030204" pitchFamily="18" charset="0"/>
                    </a:rPr>
                    <m:t>5</m:t>
                  </m:r>
                </m:oMath>
              </a14:m>
              <a:r>
                <a:rPr lang="es-ES" dirty="0">
                  <a:latin typeface="Montserrat" panose="00000500000000000000" pitchFamily="2" charset="0"/>
                </a:rPr>
                <a:t>) y dos capas de 128 y 16 neuronas.</a:t>
              </a:r>
            </a:p>
          </dgm:t>
        </dgm:pt>
      </mc:Choice>
      <mc:Fallback xmlns="">
        <dgm:pt modelId="{5D51922E-776E-4536-9470-D65F41D50415}">
          <dgm:prSet phldrT="[Text]"/>
          <dgm:spPr/>
          <dgm:t>
            <a:bodyPr/>
            <a:lstStyle/>
            <a:p>
              <a:r>
                <a:rPr lang="es-ES" dirty="0">
                  <a:latin typeface="Montserrat" panose="00000500000000000000" pitchFamily="2" charset="0"/>
                </a:rPr>
                <a:t>Convolución (</a:t>
              </a:r>
              <a:r>
                <a:rPr lang="es-ES" i="0" dirty="0">
                  <a:latin typeface="Cambria Math" panose="02040503050406030204" pitchFamily="18" charset="0"/>
                </a:rPr>
                <a:t>5</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36</a:t>
              </a:r>
              <a:r>
                <a:rPr lang="es-ES" dirty="0">
                  <a:latin typeface="Montserrat" panose="00000500000000000000" pitchFamily="2" charset="0"/>
                </a:rPr>
                <a:t>), convolución (</a:t>
              </a:r>
              <a:r>
                <a:rPr lang="es-ES" i="0" dirty="0">
                  <a:latin typeface="Cambria Math" panose="02040503050406030204" pitchFamily="18" charset="0"/>
                </a:rPr>
                <a:t>3</a:t>
              </a:r>
              <a:r>
                <a:rPr lang="es-ES" i="0" dirty="0">
                  <a:latin typeface="Cambria Math" panose="02040503050406030204" pitchFamily="18" charset="0"/>
                  <a:ea typeface="Cambria Math" panose="02040503050406030204" pitchFamily="18" charset="0"/>
                </a:rPr>
                <a:t>×</a:t>
              </a:r>
              <a:r>
                <a:rPr lang="es-ES" i="0" dirty="0">
                  <a:latin typeface="Cambria Math" panose="02040503050406030204" pitchFamily="18" charset="0"/>
                </a:rPr>
                <a:t>5</a:t>
              </a:r>
              <a:r>
                <a:rPr lang="es-ES" dirty="0">
                  <a:latin typeface="Montserrat" panose="00000500000000000000" pitchFamily="2" charset="0"/>
                </a:rPr>
                <a:t>) y dos capas de 128 y 16 neuronas.</a:t>
              </a:r>
            </a:p>
          </dgm:t>
        </dgm:pt>
      </mc:Fallback>
    </mc:AlternateConten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923FF36-C00F-4B30-82D8-B51641438D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ES"/>
        </a:p>
      </dgm:t>
    </dgm:pt>
    <dgm:pt modelId="{EEBAEAC3-47E4-41CA-A5F5-04ACB6F5BCE2}">
      <dgm:prSet phldrT="[Text]"/>
      <dgm:spPr/>
      <dgm:t>
        <a:bodyPr/>
        <a:lstStyle/>
        <a:p>
          <a:r>
            <a:rPr lang="es-ES" dirty="0">
              <a:latin typeface="Montserrat" panose="00000500000000000000" pitchFamily="2" charset="0"/>
            </a:rPr>
            <a:t>Perceptrón multicapa (MLP)</a:t>
          </a:r>
        </a:p>
      </dgm:t>
    </dgm:pt>
    <dgm:pt modelId="{128398DA-FA2D-4D2E-A5C2-35E88FDEAD1E}" type="parTrans" cxnId="{55C0FCA9-CF20-49C6-AE25-9AB2D5CEF279}">
      <dgm:prSet/>
      <dgm:spPr/>
      <dgm:t>
        <a:bodyPr/>
        <a:lstStyle/>
        <a:p>
          <a:endParaRPr lang="es-ES">
            <a:latin typeface="Montserrat" panose="00000500000000000000" pitchFamily="2" charset="0"/>
          </a:endParaRPr>
        </a:p>
      </dgm:t>
    </dgm:pt>
    <dgm:pt modelId="{CEAFCF5F-64BC-4880-A09E-6FACDC282EB3}" type="sibTrans" cxnId="{55C0FCA9-CF20-49C6-AE25-9AB2D5CEF279}">
      <dgm:prSet/>
      <dgm:spPr/>
      <dgm:t>
        <a:bodyPr/>
        <a:lstStyle/>
        <a:p>
          <a:endParaRPr lang="es-ES">
            <a:latin typeface="Montserrat" panose="00000500000000000000" pitchFamily="2" charset="0"/>
          </a:endParaRPr>
        </a:p>
      </dgm:t>
    </dgm:pt>
    <dgm:pt modelId="{D74C0CF7-C565-4A5D-947F-2428432A6CC5}">
      <dgm:prSet phldrT="[Text]"/>
      <dgm:spPr/>
      <dgm:t>
        <a:bodyPr/>
        <a:lstStyle/>
        <a:p>
          <a:r>
            <a:rPr lang="es-ES" dirty="0">
              <a:latin typeface="Montserrat" panose="00000500000000000000" pitchFamily="2" charset="0"/>
            </a:rPr>
            <a:t>Red de convolución</a:t>
          </a:r>
        </a:p>
      </dgm:t>
    </dgm:pt>
    <dgm:pt modelId="{52B35700-5769-4AF4-8EDA-C6106656872C}" type="parTrans" cxnId="{52926902-DD30-4A6D-A54A-771DA1179445}">
      <dgm:prSet/>
      <dgm:spPr/>
      <dgm:t>
        <a:bodyPr/>
        <a:lstStyle/>
        <a:p>
          <a:endParaRPr lang="es-ES">
            <a:latin typeface="Montserrat" panose="00000500000000000000" pitchFamily="2" charset="0"/>
          </a:endParaRPr>
        </a:p>
      </dgm:t>
    </dgm:pt>
    <dgm:pt modelId="{D4FD0D44-8A84-425B-A92F-2A1E1B6E68AB}" type="sibTrans" cxnId="{52926902-DD30-4A6D-A54A-771DA1179445}">
      <dgm:prSet/>
      <dgm:spPr/>
      <dgm:t>
        <a:bodyPr/>
        <a:lstStyle/>
        <a:p>
          <a:endParaRPr lang="es-ES">
            <a:latin typeface="Montserrat" panose="00000500000000000000" pitchFamily="2" charset="0"/>
          </a:endParaRPr>
        </a:p>
      </dgm:t>
    </dgm:pt>
    <dgm:pt modelId="{5D51922E-776E-4536-9470-D65F41D50415}">
      <dgm:prSet phldrT="[Text]"/>
      <dgm:spPr>
        <a:blipFill>
          <a:blip xmlns:r="http://schemas.openxmlformats.org/officeDocument/2006/relationships" r:embed="rId1"/>
          <a:stretch>
            <a:fillRect t="-14912" r="-168" b="-20175"/>
          </a:stretch>
        </a:blipFill>
      </dgm:spPr>
      <dgm:t>
        <a:bodyPr/>
        <a:lstStyle/>
        <a:p>
          <a:r>
            <a:rPr lang="es-ES">
              <a:noFill/>
            </a:rPr>
            <a:t> </a:t>
          </a:r>
        </a:p>
      </dgm:t>
    </dgm:pt>
    <dgm:pt modelId="{B73BC12A-5FFF-492A-A90E-78886F1E7A2D}" type="parTrans" cxnId="{8E2EE7F8-0DCD-4056-B6C6-D47534E2D099}">
      <dgm:prSet/>
      <dgm:spPr/>
      <dgm:t>
        <a:bodyPr/>
        <a:lstStyle/>
        <a:p>
          <a:endParaRPr lang="es-ES">
            <a:latin typeface="Montserrat" panose="00000500000000000000" pitchFamily="2" charset="0"/>
          </a:endParaRPr>
        </a:p>
      </dgm:t>
    </dgm:pt>
    <dgm:pt modelId="{85B0C584-8FE2-4573-BEC4-804DC3A16BBE}" type="sibTrans" cxnId="{8E2EE7F8-0DCD-4056-B6C6-D47534E2D099}">
      <dgm:prSet/>
      <dgm:spPr/>
      <dgm:t>
        <a:bodyPr/>
        <a:lstStyle/>
        <a:p>
          <a:endParaRPr lang="es-ES">
            <a:latin typeface="Montserrat" panose="00000500000000000000" pitchFamily="2" charset="0"/>
          </a:endParaRPr>
        </a:p>
      </dgm:t>
    </dgm:pt>
    <dgm:pt modelId="{3AB8CF10-64C0-4769-9ACF-71612CE73B6E}">
      <dgm:prSet phldrT="[Text]"/>
      <dgm:spPr/>
      <dgm:t>
        <a:bodyPr/>
        <a:lstStyle/>
        <a:p>
          <a:r>
            <a:rPr lang="es-ES" dirty="0">
              <a:latin typeface="Montserrat" panose="00000500000000000000" pitchFamily="2" charset="0"/>
            </a:rPr>
            <a:t>Ninguna arquitectura superó el 33% de acierto.</a:t>
          </a:r>
        </a:p>
      </dgm:t>
    </dgm:pt>
    <dgm:pt modelId="{DE82F89F-D1E6-43CC-8AA8-0CCFD8B8A172}" type="parTrans" cxnId="{998ACF6A-8346-4724-B96B-55E7EB4D58C0}">
      <dgm:prSet/>
      <dgm:spPr/>
      <dgm:t>
        <a:bodyPr/>
        <a:lstStyle/>
        <a:p>
          <a:endParaRPr lang="es-ES">
            <a:latin typeface="Montserrat" panose="00000500000000000000" pitchFamily="2" charset="0"/>
          </a:endParaRPr>
        </a:p>
      </dgm:t>
    </dgm:pt>
    <dgm:pt modelId="{E2634234-19EB-4D8D-861D-B311B6B84DAF}" type="sibTrans" cxnId="{998ACF6A-8346-4724-B96B-55E7EB4D58C0}">
      <dgm:prSet/>
      <dgm:spPr/>
      <dgm:t>
        <a:bodyPr/>
        <a:lstStyle/>
        <a:p>
          <a:endParaRPr lang="es-ES">
            <a:latin typeface="Montserrat" panose="00000500000000000000" pitchFamily="2" charset="0"/>
          </a:endParaRPr>
        </a:p>
      </dgm:t>
    </dgm:pt>
    <dgm:pt modelId="{D48A1D29-67A9-4609-BC74-65D359CADF0A}" type="pres">
      <dgm:prSet presAssocID="{5923FF36-C00F-4B30-82D8-B51641438D94}" presName="linear" presStyleCnt="0">
        <dgm:presLayoutVars>
          <dgm:animLvl val="lvl"/>
          <dgm:resizeHandles val="exact"/>
        </dgm:presLayoutVars>
      </dgm:prSet>
      <dgm:spPr/>
    </dgm:pt>
    <dgm:pt modelId="{19747059-32CC-412E-9D3D-EAC97A678AFE}" type="pres">
      <dgm:prSet presAssocID="{EEBAEAC3-47E4-41CA-A5F5-04ACB6F5BCE2}" presName="parentText" presStyleLbl="node1" presStyleIdx="0" presStyleCnt="2">
        <dgm:presLayoutVars>
          <dgm:chMax val="0"/>
          <dgm:bulletEnabled val="1"/>
        </dgm:presLayoutVars>
      </dgm:prSet>
      <dgm:spPr/>
    </dgm:pt>
    <dgm:pt modelId="{386745FC-E6FC-42DF-8624-E3ED4B3F3CD0}" type="pres">
      <dgm:prSet presAssocID="{EEBAEAC3-47E4-41CA-A5F5-04ACB6F5BCE2}" presName="childText" presStyleLbl="revTx" presStyleIdx="0" presStyleCnt="2">
        <dgm:presLayoutVars>
          <dgm:bulletEnabled val="1"/>
        </dgm:presLayoutVars>
      </dgm:prSet>
      <dgm:spPr/>
    </dgm:pt>
    <dgm:pt modelId="{CD4538BE-18E5-46A8-8BE9-CBEE4A677242}" type="pres">
      <dgm:prSet presAssocID="{D74C0CF7-C565-4A5D-947F-2428432A6CC5}" presName="parentText" presStyleLbl="node1" presStyleIdx="1" presStyleCnt="2">
        <dgm:presLayoutVars>
          <dgm:chMax val="0"/>
          <dgm:bulletEnabled val="1"/>
        </dgm:presLayoutVars>
      </dgm:prSet>
      <dgm:spPr/>
    </dgm:pt>
    <dgm:pt modelId="{BC465443-04AB-44CC-9DBC-ABE2792EFDA0}" type="pres">
      <dgm:prSet presAssocID="{D74C0CF7-C565-4A5D-947F-2428432A6CC5}" presName="childText" presStyleLbl="revTx" presStyleIdx="1" presStyleCnt="2">
        <dgm:presLayoutVars>
          <dgm:bulletEnabled val="1"/>
        </dgm:presLayoutVars>
      </dgm:prSet>
      <dgm:spPr/>
    </dgm:pt>
  </dgm:ptLst>
  <dgm:cxnLst>
    <dgm:cxn modelId="{52926902-DD30-4A6D-A54A-771DA1179445}" srcId="{5923FF36-C00F-4B30-82D8-B51641438D94}" destId="{D74C0CF7-C565-4A5D-947F-2428432A6CC5}" srcOrd="1" destOrd="0" parTransId="{52B35700-5769-4AF4-8EDA-C6106656872C}" sibTransId="{D4FD0D44-8A84-425B-A92F-2A1E1B6E68AB}"/>
    <dgm:cxn modelId="{585D440E-395E-4A21-AEB3-E6D76837E3CE}" type="presOf" srcId="{5923FF36-C00F-4B30-82D8-B51641438D94}" destId="{D48A1D29-67A9-4609-BC74-65D359CADF0A}" srcOrd="0" destOrd="0" presId="urn:microsoft.com/office/officeart/2005/8/layout/vList2"/>
    <dgm:cxn modelId="{951ED522-8DB5-4754-A991-83B8FCD2563B}" type="presOf" srcId="{D74C0CF7-C565-4A5D-947F-2428432A6CC5}" destId="{CD4538BE-18E5-46A8-8BE9-CBEE4A677242}" srcOrd="0" destOrd="0" presId="urn:microsoft.com/office/officeart/2005/8/layout/vList2"/>
    <dgm:cxn modelId="{7D99EB23-3B6F-4325-960F-2BE9E7E534CC}" type="presOf" srcId="{EEBAEAC3-47E4-41CA-A5F5-04ACB6F5BCE2}" destId="{19747059-32CC-412E-9D3D-EAC97A678AFE}" srcOrd="0" destOrd="0" presId="urn:microsoft.com/office/officeart/2005/8/layout/vList2"/>
    <dgm:cxn modelId="{0AB4CD4A-01F1-44D9-A055-87F3AEC22CC2}" type="presOf" srcId="{3AB8CF10-64C0-4769-9ACF-71612CE73B6E}" destId="{386745FC-E6FC-42DF-8624-E3ED4B3F3CD0}" srcOrd="0" destOrd="0" presId="urn:microsoft.com/office/officeart/2005/8/layout/vList2"/>
    <dgm:cxn modelId="{998ACF6A-8346-4724-B96B-55E7EB4D58C0}" srcId="{EEBAEAC3-47E4-41CA-A5F5-04ACB6F5BCE2}" destId="{3AB8CF10-64C0-4769-9ACF-71612CE73B6E}" srcOrd="0" destOrd="0" parTransId="{DE82F89F-D1E6-43CC-8AA8-0CCFD8B8A172}" sibTransId="{E2634234-19EB-4D8D-861D-B311B6B84DAF}"/>
    <dgm:cxn modelId="{55C0FCA9-CF20-49C6-AE25-9AB2D5CEF279}" srcId="{5923FF36-C00F-4B30-82D8-B51641438D94}" destId="{EEBAEAC3-47E4-41CA-A5F5-04ACB6F5BCE2}" srcOrd="0" destOrd="0" parTransId="{128398DA-FA2D-4D2E-A5C2-35E88FDEAD1E}" sibTransId="{CEAFCF5F-64BC-4880-A09E-6FACDC282EB3}"/>
    <dgm:cxn modelId="{BB2E20D7-BD70-46D6-83EE-13B81EBCC50B}" type="presOf" srcId="{5D51922E-776E-4536-9470-D65F41D50415}" destId="{BC465443-04AB-44CC-9DBC-ABE2792EFDA0}" srcOrd="0" destOrd="0" presId="urn:microsoft.com/office/officeart/2005/8/layout/vList2"/>
    <dgm:cxn modelId="{8E2EE7F8-0DCD-4056-B6C6-D47534E2D099}" srcId="{D74C0CF7-C565-4A5D-947F-2428432A6CC5}" destId="{5D51922E-776E-4536-9470-D65F41D50415}" srcOrd="0" destOrd="0" parTransId="{B73BC12A-5FFF-492A-A90E-78886F1E7A2D}" sibTransId="{85B0C584-8FE2-4573-BEC4-804DC3A16BBE}"/>
    <dgm:cxn modelId="{38083E87-55FB-4C12-A551-D04658DEA231}" type="presParOf" srcId="{D48A1D29-67A9-4609-BC74-65D359CADF0A}" destId="{19747059-32CC-412E-9D3D-EAC97A678AFE}" srcOrd="0" destOrd="0" presId="urn:microsoft.com/office/officeart/2005/8/layout/vList2"/>
    <dgm:cxn modelId="{B380D9CF-C802-4460-AE2B-98AC9A101C24}" type="presParOf" srcId="{D48A1D29-67A9-4609-BC74-65D359CADF0A}" destId="{386745FC-E6FC-42DF-8624-E3ED4B3F3CD0}" srcOrd="1" destOrd="0" presId="urn:microsoft.com/office/officeart/2005/8/layout/vList2"/>
    <dgm:cxn modelId="{063260E7-F7B5-491D-971E-35952BA8BECB}" type="presParOf" srcId="{D48A1D29-67A9-4609-BC74-65D359CADF0A}" destId="{CD4538BE-18E5-46A8-8BE9-CBEE4A677242}" srcOrd="2" destOrd="0" presId="urn:microsoft.com/office/officeart/2005/8/layout/vList2"/>
    <dgm:cxn modelId="{E1E730EC-CDCE-4A12-B9DB-88E69194E715}" type="presParOf" srcId="{D48A1D29-67A9-4609-BC74-65D359CADF0A}" destId="{BC465443-04AB-44CC-9DBC-ABE2792EFD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5E30A-6546-46CB-B20F-17FAC5D78A93}"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ES"/>
        </a:p>
      </dgm:t>
    </dgm:pt>
    <dgm:pt modelId="{776F03D0-C2AF-4253-B30A-437D9D62C51D}">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Se puede considerar un Sistema Complejo.</a:t>
          </a:r>
        </a:p>
      </dgm:t>
    </dgm:pt>
    <dgm:pt modelId="{0C0167B9-FFA7-4E4E-95BC-4A5E5A25ACF0}" type="parTrans" cxnId="{4D114B19-5660-4D6F-ABE8-DB3B30A39279}">
      <dgm:prSet/>
      <dgm:spPr/>
      <dgm:t>
        <a:bodyPr/>
        <a:lstStyle/>
        <a:p>
          <a:endParaRPr lang="es-ES">
            <a:solidFill>
              <a:schemeClr val="accent3"/>
            </a:solidFill>
            <a:latin typeface="Montserrat" panose="00000500000000000000" pitchFamily="50" charset="0"/>
          </a:endParaRPr>
        </a:p>
      </dgm:t>
    </dgm:pt>
    <dgm:pt modelId="{0A840F72-D2C1-43FA-B6B0-A62090EF2DC1}" type="sibTrans" cxnId="{4D114B19-5660-4D6F-ABE8-DB3B30A39279}">
      <dgm:prSet/>
      <dgm:spPr/>
      <dgm:t>
        <a:bodyPr/>
        <a:lstStyle/>
        <a:p>
          <a:endParaRPr lang="es-ES">
            <a:solidFill>
              <a:schemeClr val="accent3"/>
            </a:solidFill>
            <a:latin typeface="Montserrat" panose="00000500000000000000" pitchFamily="50" charset="0"/>
          </a:endParaRPr>
        </a:p>
      </dgm:t>
    </dgm:pt>
    <dgm:pt modelId="{8EDDFD14-3CDC-4883-A05E-BB9B537FE4B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Es muy difícil analizar a partir de cada elemento que lo compone.</a:t>
          </a:r>
        </a:p>
      </dgm:t>
    </dgm:pt>
    <dgm:pt modelId="{678E21AE-1A00-4B79-9C35-0EAB11A2D366}" type="parTrans" cxnId="{67066998-F491-42F7-B06D-61EF789B90D5}">
      <dgm:prSet/>
      <dgm:spPr/>
      <dgm:t>
        <a:bodyPr/>
        <a:lstStyle/>
        <a:p>
          <a:endParaRPr lang="es-ES">
            <a:solidFill>
              <a:schemeClr val="accent3"/>
            </a:solidFill>
            <a:latin typeface="Montserrat" panose="00000500000000000000" pitchFamily="50" charset="0"/>
          </a:endParaRPr>
        </a:p>
      </dgm:t>
    </dgm:pt>
    <dgm:pt modelId="{294F714D-054E-426D-B925-AE2006F45317}" type="sibTrans" cxnId="{67066998-F491-42F7-B06D-61EF789B90D5}">
      <dgm:prSet/>
      <dgm:spPr/>
      <dgm:t>
        <a:bodyPr/>
        <a:lstStyle/>
        <a:p>
          <a:endParaRPr lang="es-ES">
            <a:solidFill>
              <a:schemeClr val="accent3"/>
            </a:solidFill>
            <a:latin typeface="Montserrat" panose="00000500000000000000" pitchFamily="50" charset="0"/>
          </a:endParaRPr>
        </a:p>
      </dgm:t>
    </dgm:pt>
    <dgm:pt modelId="{2986C23D-B4CD-430C-9E31-5222A2DFC898}">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En ocasiones es peligroso o ilegal.</a:t>
          </a:r>
        </a:p>
      </dgm:t>
    </dgm:pt>
    <dgm:pt modelId="{79827B53-8BFD-4ABD-BC51-8BA1479B48F9}" type="parTrans" cxnId="{769CFCB4-9E22-47BE-BA07-DF133172E7B6}">
      <dgm:prSet/>
      <dgm:spPr/>
      <dgm:t>
        <a:bodyPr/>
        <a:lstStyle/>
        <a:p>
          <a:endParaRPr lang="es-ES">
            <a:solidFill>
              <a:schemeClr val="accent3"/>
            </a:solidFill>
            <a:latin typeface="Montserrat" panose="00000500000000000000" pitchFamily="50" charset="0"/>
          </a:endParaRPr>
        </a:p>
      </dgm:t>
    </dgm:pt>
    <dgm:pt modelId="{4F3AC1CA-512A-4416-A900-2DD118D85407}" type="sibTrans" cxnId="{769CFCB4-9E22-47BE-BA07-DF133172E7B6}">
      <dgm:prSet/>
      <dgm:spPr/>
      <dgm:t>
        <a:bodyPr/>
        <a:lstStyle/>
        <a:p>
          <a:endParaRPr lang="es-ES">
            <a:solidFill>
              <a:schemeClr val="accent3"/>
            </a:solidFill>
            <a:latin typeface="Montserrat" panose="00000500000000000000" pitchFamily="50" charset="0"/>
          </a:endParaRPr>
        </a:p>
      </dgm:t>
    </dgm:pt>
    <dgm:pt modelId="{11B8D87C-9ED6-4560-A628-F8C278E1414A}">
      <dgm:prSet>
        <dgm:style>
          <a:lnRef idx="2">
            <a:schemeClr val="accent6"/>
          </a:lnRef>
          <a:fillRef idx="1">
            <a:schemeClr val="lt1"/>
          </a:fillRef>
          <a:effectRef idx="0">
            <a:schemeClr val="accent6"/>
          </a:effectRef>
          <a:fontRef idx="minor">
            <a:schemeClr val="dk1"/>
          </a:fontRef>
        </dgm:style>
      </dgm:prSet>
      <dgm:spPr/>
      <dgm:t>
        <a:bodyPr/>
        <a:lstStyle/>
        <a:p>
          <a:r>
            <a:rPr lang="es-ES" dirty="0">
              <a:solidFill>
                <a:schemeClr val="accent3"/>
              </a:solidFill>
              <a:latin typeface="Montserrat" panose="00000500000000000000" pitchFamily="50" charset="0"/>
            </a:rPr>
            <a:t>Su estudio directo:</a:t>
          </a:r>
        </a:p>
      </dgm:t>
    </dgm:pt>
    <dgm:pt modelId="{F13AD96B-30B1-4271-AD9C-2A15068E413C}" type="parTrans" cxnId="{AD966DF8-3813-4778-8472-5B46885C4832}">
      <dgm:prSet/>
      <dgm:spPr/>
      <dgm:t>
        <a:bodyPr/>
        <a:lstStyle/>
        <a:p>
          <a:endParaRPr lang="es-ES">
            <a:solidFill>
              <a:schemeClr val="accent3"/>
            </a:solidFill>
            <a:latin typeface="Montserrat" panose="00000500000000000000" pitchFamily="50" charset="0"/>
          </a:endParaRPr>
        </a:p>
      </dgm:t>
    </dgm:pt>
    <dgm:pt modelId="{DB2466D9-C58B-4C4C-8AD3-E28F9976EBE5}" type="sibTrans" cxnId="{AD966DF8-3813-4778-8472-5B46885C4832}">
      <dgm:prSet/>
      <dgm:spPr/>
      <dgm:t>
        <a:bodyPr/>
        <a:lstStyle/>
        <a:p>
          <a:endParaRPr lang="es-ES">
            <a:solidFill>
              <a:schemeClr val="accent3"/>
            </a:solidFill>
            <a:latin typeface="Montserrat" panose="00000500000000000000" pitchFamily="50" charset="0"/>
          </a:endParaRPr>
        </a:p>
      </dgm:t>
    </dgm:pt>
    <dgm:pt modelId="{B519407F-51D5-448A-9BB8-7743F1723C27}">
      <dgm:prSet>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20000"/>
            <a:lumOff val="80000"/>
          </a:schemeClr>
        </a:solidFill>
        <a:ln>
          <a:solidFill>
            <a:schemeClr val="accent1">
              <a:lumMod val="20000"/>
              <a:lumOff val="80000"/>
            </a:schemeClr>
          </a:solidFill>
        </a:ln>
      </dgm:spPr>
      <dgm:t>
        <a:bodyPr/>
        <a:lstStyle/>
        <a:p>
          <a:r>
            <a:rPr lang="es-ES" dirty="0">
              <a:solidFill>
                <a:schemeClr val="accent3"/>
              </a:solidFill>
              <a:latin typeface="Montserrat" panose="00000500000000000000" pitchFamily="50" charset="0"/>
            </a:rPr>
            <a:t>Afecta a las propias mediciones.</a:t>
          </a:r>
        </a:p>
      </dgm:t>
    </dgm:pt>
    <dgm:pt modelId="{D0CE0F5D-5493-4185-B1DB-3C2BC3E389B4}" type="parTrans" cxnId="{647AA405-C689-45E3-BF6B-A47F29896665}">
      <dgm:prSet/>
      <dgm:spPr/>
      <dgm:t>
        <a:bodyPr/>
        <a:lstStyle/>
        <a:p>
          <a:endParaRPr lang="es-ES">
            <a:solidFill>
              <a:schemeClr val="accent3"/>
            </a:solidFill>
            <a:latin typeface="Montserrat" panose="00000500000000000000" pitchFamily="50" charset="0"/>
          </a:endParaRPr>
        </a:p>
      </dgm:t>
    </dgm:pt>
    <dgm:pt modelId="{80A89C37-F671-4538-B878-D444CA9B043F}" type="sibTrans" cxnId="{647AA405-C689-45E3-BF6B-A47F29896665}">
      <dgm:prSet/>
      <dgm:spPr/>
      <dgm:t>
        <a:bodyPr/>
        <a:lstStyle/>
        <a:p>
          <a:endParaRPr lang="es-ES">
            <a:solidFill>
              <a:schemeClr val="accent3"/>
            </a:solidFill>
            <a:latin typeface="Montserrat" panose="00000500000000000000" pitchFamily="50" charset="0"/>
          </a:endParaRPr>
        </a:p>
      </dgm:t>
    </dgm:pt>
    <dgm:pt modelId="{ECEF199C-6F33-41CA-81AD-AD6B93BD4C26}" type="pres">
      <dgm:prSet presAssocID="{9E35E30A-6546-46CB-B20F-17FAC5D78A93}" presName="theList" presStyleCnt="0">
        <dgm:presLayoutVars>
          <dgm:dir/>
          <dgm:animLvl val="lvl"/>
          <dgm:resizeHandles val="exact"/>
        </dgm:presLayoutVars>
      </dgm:prSet>
      <dgm:spPr/>
    </dgm:pt>
    <dgm:pt modelId="{A5AB30E0-F85D-408E-9E01-3077D4556416}" type="pres">
      <dgm:prSet presAssocID="{776F03D0-C2AF-4253-B30A-437D9D62C51D}" presName="compNode" presStyleCnt="0"/>
      <dgm:spPr/>
    </dgm:pt>
    <dgm:pt modelId="{DCC9F6FE-C8CD-4080-8434-D82B8FA5EB3B}" type="pres">
      <dgm:prSet presAssocID="{776F03D0-C2AF-4253-B30A-437D9D62C51D}" presName="aNode" presStyleLbl="bgShp" presStyleIdx="0" presStyleCnt="2"/>
      <dgm:spPr/>
    </dgm:pt>
    <dgm:pt modelId="{968D894F-7B7E-47A4-AB7A-40F217D2DCB0}" type="pres">
      <dgm:prSet presAssocID="{776F03D0-C2AF-4253-B30A-437D9D62C51D}" presName="textNode" presStyleLbl="bgShp" presStyleIdx="0" presStyleCnt="2"/>
      <dgm:spPr/>
    </dgm:pt>
    <dgm:pt modelId="{35921BD9-3584-46FA-90A2-983306B6252D}" type="pres">
      <dgm:prSet presAssocID="{776F03D0-C2AF-4253-B30A-437D9D62C51D}" presName="compChildNode" presStyleCnt="0"/>
      <dgm:spPr/>
    </dgm:pt>
    <dgm:pt modelId="{1706775B-A168-45A6-A0BD-AFFA4A0BF457}" type="pres">
      <dgm:prSet presAssocID="{776F03D0-C2AF-4253-B30A-437D9D62C51D}" presName="theInnerList" presStyleCnt="0"/>
      <dgm:spPr/>
    </dgm:pt>
    <dgm:pt modelId="{F2263A38-BA64-4044-B658-808AF81EEFAC}" type="pres">
      <dgm:prSet presAssocID="{8EDDFD14-3CDC-4883-A05E-BB9B537FE4B7}" presName="childNode" presStyleLbl="node1" presStyleIdx="0" presStyleCnt="3">
        <dgm:presLayoutVars>
          <dgm:bulletEnabled val="1"/>
        </dgm:presLayoutVars>
      </dgm:prSet>
      <dgm:spPr/>
    </dgm:pt>
    <dgm:pt modelId="{C490A651-3AB6-47E4-B453-4894DE9E2B41}" type="pres">
      <dgm:prSet presAssocID="{776F03D0-C2AF-4253-B30A-437D9D62C51D}" presName="aSpace" presStyleCnt="0"/>
      <dgm:spPr/>
    </dgm:pt>
    <dgm:pt modelId="{7EA75510-EB85-4DF0-A67F-463CC7704159}" type="pres">
      <dgm:prSet presAssocID="{11B8D87C-9ED6-4560-A628-F8C278E1414A}" presName="compNode" presStyleCnt="0"/>
      <dgm:spPr/>
    </dgm:pt>
    <dgm:pt modelId="{F0F5308B-99A9-4B86-8D81-BF3B25DF9601}" type="pres">
      <dgm:prSet presAssocID="{11B8D87C-9ED6-4560-A628-F8C278E1414A}" presName="aNode" presStyleLbl="bgShp" presStyleIdx="1" presStyleCnt="2"/>
      <dgm:spPr/>
    </dgm:pt>
    <dgm:pt modelId="{ED868121-B8BA-41DB-A9F8-9E8DD791D1DA}" type="pres">
      <dgm:prSet presAssocID="{11B8D87C-9ED6-4560-A628-F8C278E1414A}" presName="textNode" presStyleLbl="bgShp" presStyleIdx="1" presStyleCnt="2"/>
      <dgm:spPr/>
    </dgm:pt>
    <dgm:pt modelId="{286F44EF-0016-46EB-BCF0-C2A481709CD3}" type="pres">
      <dgm:prSet presAssocID="{11B8D87C-9ED6-4560-A628-F8C278E1414A}" presName="compChildNode" presStyleCnt="0"/>
      <dgm:spPr/>
    </dgm:pt>
    <dgm:pt modelId="{BE369C9B-34B8-4A6C-91F4-3E47C9579158}" type="pres">
      <dgm:prSet presAssocID="{11B8D87C-9ED6-4560-A628-F8C278E1414A}" presName="theInnerList" presStyleCnt="0"/>
      <dgm:spPr/>
    </dgm:pt>
    <dgm:pt modelId="{9F89EDE1-75A5-4CBB-84C3-F71ABB2E1A3C}" type="pres">
      <dgm:prSet presAssocID="{B519407F-51D5-448A-9BB8-7743F1723C27}" presName="childNode" presStyleLbl="node1" presStyleIdx="1" presStyleCnt="3">
        <dgm:presLayoutVars>
          <dgm:bulletEnabled val="1"/>
        </dgm:presLayoutVars>
      </dgm:prSet>
      <dgm:spPr/>
    </dgm:pt>
    <dgm:pt modelId="{B1B42D00-BB27-437E-AB03-A523C0149D48}" type="pres">
      <dgm:prSet presAssocID="{B519407F-51D5-448A-9BB8-7743F1723C27}" presName="aSpace2" presStyleCnt="0"/>
      <dgm:spPr/>
    </dgm:pt>
    <dgm:pt modelId="{BF9E6BF5-2025-4754-9D84-009CF8F449B3}" type="pres">
      <dgm:prSet presAssocID="{2986C23D-B4CD-430C-9E31-5222A2DFC898}" presName="childNode" presStyleLbl="node1" presStyleIdx="2" presStyleCnt="3">
        <dgm:presLayoutVars>
          <dgm:bulletEnabled val="1"/>
        </dgm:presLayoutVars>
      </dgm:prSet>
      <dgm:spPr/>
    </dgm:pt>
  </dgm:ptLst>
  <dgm:cxnLst>
    <dgm:cxn modelId="{647AA405-C689-45E3-BF6B-A47F29896665}" srcId="{11B8D87C-9ED6-4560-A628-F8C278E1414A}" destId="{B519407F-51D5-448A-9BB8-7743F1723C27}" srcOrd="0" destOrd="0" parTransId="{D0CE0F5D-5493-4185-B1DB-3C2BC3E389B4}" sibTransId="{80A89C37-F671-4538-B878-D444CA9B043F}"/>
    <dgm:cxn modelId="{4D114B19-5660-4D6F-ABE8-DB3B30A39279}" srcId="{9E35E30A-6546-46CB-B20F-17FAC5D78A93}" destId="{776F03D0-C2AF-4253-B30A-437D9D62C51D}" srcOrd="0" destOrd="0" parTransId="{0C0167B9-FFA7-4E4E-95BC-4A5E5A25ACF0}" sibTransId="{0A840F72-D2C1-43FA-B6B0-A62090EF2DC1}"/>
    <dgm:cxn modelId="{5E33A220-10EE-43D0-9C3C-236821970B87}" type="presOf" srcId="{B519407F-51D5-448A-9BB8-7743F1723C27}" destId="{9F89EDE1-75A5-4CBB-84C3-F71ABB2E1A3C}" srcOrd="0" destOrd="0" presId="urn:microsoft.com/office/officeart/2005/8/layout/lProcess2"/>
    <dgm:cxn modelId="{4800C324-3A53-416D-B15E-22FBAEAF3472}" type="presOf" srcId="{2986C23D-B4CD-430C-9E31-5222A2DFC898}" destId="{BF9E6BF5-2025-4754-9D84-009CF8F449B3}" srcOrd="0" destOrd="0" presId="urn:microsoft.com/office/officeart/2005/8/layout/lProcess2"/>
    <dgm:cxn modelId="{94CCCF5E-0926-47A8-863B-51E98FF7DFAE}" type="presOf" srcId="{9E35E30A-6546-46CB-B20F-17FAC5D78A93}" destId="{ECEF199C-6F33-41CA-81AD-AD6B93BD4C26}" srcOrd="0" destOrd="0" presId="urn:microsoft.com/office/officeart/2005/8/layout/lProcess2"/>
    <dgm:cxn modelId="{1A83384A-109E-4479-89FF-EA94658264DB}" type="presOf" srcId="{776F03D0-C2AF-4253-B30A-437D9D62C51D}" destId="{DCC9F6FE-C8CD-4080-8434-D82B8FA5EB3B}" srcOrd="0" destOrd="0" presId="urn:microsoft.com/office/officeart/2005/8/layout/lProcess2"/>
    <dgm:cxn modelId="{614E8C52-5180-4952-B5B5-C888CE9C87DB}" type="presOf" srcId="{8EDDFD14-3CDC-4883-A05E-BB9B537FE4B7}" destId="{F2263A38-BA64-4044-B658-808AF81EEFAC}" srcOrd="0" destOrd="0" presId="urn:microsoft.com/office/officeart/2005/8/layout/lProcess2"/>
    <dgm:cxn modelId="{9355A483-0A47-4162-AA8B-EED1DA9FC96A}" type="presOf" srcId="{776F03D0-C2AF-4253-B30A-437D9D62C51D}" destId="{968D894F-7B7E-47A4-AB7A-40F217D2DCB0}" srcOrd="1" destOrd="0" presId="urn:microsoft.com/office/officeart/2005/8/layout/lProcess2"/>
    <dgm:cxn modelId="{67066998-F491-42F7-B06D-61EF789B90D5}" srcId="{776F03D0-C2AF-4253-B30A-437D9D62C51D}" destId="{8EDDFD14-3CDC-4883-A05E-BB9B537FE4B7}" srcOrd="0" destOrd="0" parTransId="{678E21AE-1A00-4B79-9C35-0EAB11A2D366}" sibTransId="{294F714D-054E-426D-B925-AE2006F45317}"/>
    <dgm:cxn modelId="{769CFCB4-9E22-47BE-BA07-DF133172E7B6}" srcId="{11B8D87C-9ED6-4560-A628-F8C278E1414A}" destId="{2986C23D-B4CD-430C-9E31-5222A2DFC898}" srcOrd="1" destOrd="0" parTransId="{79827B53-8BFD-4ABD-BC51-8BA1479B48F9}" sibTransId="{4F3AC1CA-512A-4416-A900-2DD118D85407}"/>
    <dgm:cxn modelId="{D00996D0-F466-4935-8236-DE180EA9C992}" type="presOf" srcId="{11B8D87C-9ED6-4560-A628-F8C278E1414A}" destId="{ED868121-B8BA-41DB-A9F8-9E8DD791D1DA}" srcOrd="1" destOrd="0" presId="urn:microsoft.com/office/officeart/2005/8/layout/lProcess2"/>
    <dgm:cxn modelId="{AD966DF8-3813-4778-8472-5B46885C4832}" srcId="{9E35E30A-6546-46CB-B20F-17FAC5D78A93}" destId="{11B8D87C-9ED6-4560-A628-F8C278E1414A}" srcOrd="1" destOrd="0" parTransId="{F13AD96B-30B1-4271-AD9C-2A15068E413C}" sibTransId="{DB2466D9-C58B-4C4C-8AD3-E28F9976EBE5}"/>
    <dgm:cxn modelId="{DAB441FA-BC30-4E5D-AA05-C0C16249F8C6}" type="presOf" srcId="{11B8D87C-9ED6-4560-A628-F8C278E1414A}" destId="{F0F5308B-99A9-4B86-8D81-BF3B25DF9601}" srcOrd="0" destOrd="0" presId="urn:microsoft.com/office/officeart/2005/8/layout/lProcess2"/>
    <dgm:cxn modelId="{E2C6643C-3DB7-4631-9DE4-1C85B9D29189}" type="presParOf" srcId="{ECEF199C-6F33-41CA-81AD-AD6B93BD4C26}" destId="{A5AB30E0-F85D-408E-9E01-3077D4556416}" srcOrd="0" destOrd="0" presId="urn:microsoft.com/office/officeart/2005/8/layout/lProcess2"/>
    <dgm:cxn modelId="{D5771189-149F-47DF-B67E-986C4F377E03}" type="presParOf" srcId="{A5AB30E0-F85D-408E-9E01-3077D4556416}" destId="{DCC9F6FE-C8CD-4080-8434-D82B8FA5EB3B}" srcOrd="0" destOrd="0" presId="urn:microsoft.com/office/officeart/2005/8/layout/lProcess2"/>
    <dgm:cxn modelId="{C7D87759-F4BD-4045-8552-43ECE261F769}" type="presParOf" srcId="{A5AB30E0-F85D-408E-9E01-3077D4556416}" destId="{968D894F-7B7E-47A4-AB7A-40F217D2DCB0}" srcOrd="1" destOrd="0" presId="urn:microsoft.com/office/officeart/2005/8/layout/lProcess2"/>
    <dgm:cxn modelId="{D3F7D7A0-E70A-4762-B604-E09627C43E64}" type="presParOf" srcId="{A5AB30E0-F85D-408E-9E01-3077D4556416}" destId="{35921BD9-3584-46FA-90A2-983306B6252D}" srcOrd="2" destOrd="0" presId="urn:microsoft.com/office/officeart/2005/8/layout/lProcess2"/>
    <dgm:cxn modelId="{5FDADAF5-9411-4161-8711-DFCB1F182FC2}" type="presParOf" srcId="{35921BD9-3584-46FA-90A2-983306B6252D}" destId="{1706775B-A168-45A6-A0BD-AFFA4A0BF457}" srcOrd="0" destOrd="0" presId="urn:microsoft.com/office/officeart/2005/8/layout/lProcess2"/>
    <dgm:cxn modelId="{685A00AF-2B48-4D4A-81EE-67EF67D97A8A}" type="presParOf" srcId="{1706775B-A168-45A6-A0BD-AFFA4A0BF457}" destId="{F2263A38-BA64-4044-B658-808AF81EEFAC}" srcOrd="0" destOrd="0" presId="urn:microsoft.com/office/officeart/2005/8/layout/lProcess2"/>
    <dgm:cxn modelId="{1D13B80E-68FC-4613-9284-529A3432277F}" type="presParOf" srcId="{ECEF199C-6F33-41CA-81AD-AD6B93BD4C26}" destId="{C490A651-3AB6-47E4-B453-4894DE9E2B41}" srcOrd="1" destOrd="0" presId="urn:microsoft.com/office/officeart/2005/8/layout/lProcess2"/>
    <dgm:cxn modelId="{DD393288-EB32-433B-BAC5-6748E8F6A877}" type="presParOf" srcId="{ECEF199C-6F33-41CA-81AD-AD6B93BD4C26}" destId="{7EA75510-EB85-4DF0-A67F-463CC7704159}" srcOrd="2" destOrd="0" presId="urn:microsoft.com/office/officeart/2005/8/layout/lProcess2"/>
    <dgm:cxn modelId="{C0AECD83-0A75-4A47-89DC-D0D09B41EA94}" type="presParOf" srcId="{7EA75510-EB85-4DF0-A67F-463CC7704159}" destId="{F0F5308B-99A9-4B86-8D81-BF3B25DF9601}" srcOrd="0" destOrd="0" presId="urn:microsoft.com/office/officeart/2005/8/layout/lProcess2"/>
    <dgm:cxn modelId="{8D915F89-850A-4DDA-A5E7-A3538A116A9B}" type="presParOf" srcId="{7EA75510-EB85-4DF0-A67F-463CC7704159}" destId="{ED868121-B8BA-41DB-A9F8-9E8DD791D1DA}" srcOrd="1" destOrd="0" presId="urn:microsoft.com/office/officeart/2005/8/layout/lProcess2"/>
    <dgm:cxn modelId="{54D028F4-95EF-49EE-835F-8BE279884B2F}" type="presParOf" srcId="{7EA75510-EB85-4DF0-A67F-463CC7704159}" destId="{286F44EF-0016-46EB-BCF0-C2A481709CD3}" srcOrd="2" destOrd="0" presId="urn:microsoft.com/office/officeart/2005/8/layout/lProcess2"/>
    <dgm:cxn modelId="{B99CB6C2-52DB-4F85-86C1-BAA90A021E41}" type="presParOf" srcId="{286F44EF-0016-46EB-BCF0-C2A481709CD3}" destId="{BE369C9B-34B8-4A6C-91F4-3E47C9579158}" srcOrd="0" destOrd="0" presId="urn:microsoft.com/office/officeart/2005/8/layout/lProcess2"/>
    <dgm:cxn modelId="{2106649B-ED4B-4BDE-AF6D-8547DEBA3AB3}" type="presParOf" srcId="{BE369C9B-34B8-4A6C-91F4-3E47C9579158}" destId="{9F89EDE1-75A5-4CBB-84C3-F71ABB2E1A3C}" srcOrd="0" destOrd="0" presId="urn:microsoft.com/office/officeart/2005/8/layout/lProcess2"/>
    <dgm:cxn modelId="{C3EF5AA2-0278-4BC1-97D9-1C524C272750}" type="presParOf" srcId="{BE369C9B-34B8-4A6C-91F4-3E47C9579158}" destId="{B1B42D00-BB27-437E-AB03-A523C0149D48}" srcOrd="1" destOrd="0" presId="urn:microsoft.com/office/officeart/2005/8/layout/lProcess2"/>
    <dgm:cxn modelId="{5ECB3505-289F-49F5-9496-B18F86B52D80}" type="presParOf" srcId="{BE369C9B-34B8-4A6C-91F4-3E47C9579158}" destId="{BF9E6BF5-2025-4754-9D84-009CF8F449B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6EC45-3D02-4461-94B6-150A6B5C8EA8}" type="doc">
      <dgm:prSet loTypeId="urn:microsoft.com/office/officeart/2005/8/layout/hList6" loCatId="list" qsTypeId="urn:microsoft.com/office/officeart/2005/8/quickstyle/simple1" qsCatId="simple" csTypeId="urn:microsoft.com/office/officeart/2005/8/colors/colorful1" csCatId="colorful" phldr="1"/>
      <dgm:spPr/>
    </dgm:pt>
    <dgm:pt modelId="{050161BA-78A6-48C5-8808-7899341EE312}">
      <dgm:prSet phldrT="[Text]" custT="1"/>
      <dgm:spPr/>
      <dgm:t>
        <a:bodyPr/>
        <a:lstStyle/>
        <a:p>
          <a:r>
            <a:rPr lang="es-ES" sz="3600" dirty="0">
              <a:latin typeface="Montserrat" panose="00000500000000000000" pitchFamily="50" charset="0"/>
            </a:rPr>
            <a:t>Micro-simulación</a:t>
          </a:r>
        </a:p>
      </dgm:t>
    </dgm:pt>
    <dgm:pt modelId="{A276934D-D411-4214-80F5-73C3AE4C2F87}" type="parTrans" cxnId="{F2F2B70E-2993-4E56-9358-17003ADEAC4C}">
      <dgm:prSet/>
      <dgm:spPr/>
      <dgm:t>
        <a:bodyPr/>
        <a:lstStyle/>
        <a:p>
          <a:endParaRPr lang="es-ES" sz="1200">
            <a:latin typeface="Montserrat" panose="00000500000000000000" pitchFamily="50" charset="0"/>
          </a:endParaRPr>
        </a:p>
      </dgm:t>
    </dgm:pt>
    <dgm:pt modelId="{70982589-D378-4D0C-9057-D276FC48CA2C}" type="sibTrans" cxnId="{F2F2B70E-2993-4E56-9358-17003ADEAC4C}">
      <dgm:prSet/>
      <dgm:spPr/>
      <dgm:t>
        <a:bodyPr/>
        <a:lstStyle/>
        <a:p>
          <a:endParaRPr lang="es-ES" sz="1200">
            <a:latin typeface="Montserrat" panose="00000500000000000000" pitchFamily="50" charset="0"/>
          </a:endParaRPr>
        </a:p>
      </dgm:t>
    </dgm:pt>
    <dgm:pt modelId="{16732441-F8F4-470F-995E-9E30A1E9B932}">
      <dgm:prSet phldrT="[Text]" custT="1"/>
      <dgm:spPr/>
      <dgm:t>
        <a:bodyPr/>
        <a:lstStyle/>
        <a:p>
          <a:r>
            <a:rPr lang="es-ES" sz="3600" dirty="0">
              <a:latin typeface="Montserrat" panose="00000500000000000000" pitchFamily="50" charset="0"/>
            </a:rPr>
            <a:t>Macro-simulación</a:t>
          </a:r>
        </a:p>
      </dgm:t>
    </dgm:pt>
    <dgm:pt modelId="{8B887EE4-10D6-4036-A8DE-5C4D79F520A0}" type="parTrans" cxnId="{490413C2-6937-4894-AD2B-63B361AF0DF3}">
      <dgm:prSet/>
      <dgm:spPr/>
      <dgm:t>
        <a:bodyPr/>
        <a:lstStyle/>
        <a:p>
          <a:endParaRPr lang="es-ES" sz="1200">
            <a:latin typeface="Montserrat" panose="00000500000000000000" pitchFamily="50" charset="0"/>
          </a:endParaRPr>
        </a:p>
      </dgm:t>
    </dgm:pt>
    <dgm:pt modelId="{36A6A10E-CB3C-4F66-9396-FFFE5323A3D2}" type="sibTrans" cxnId="{490413C2-6937-4894-AD2B-63B361AF0DF3}">
      <dgm:prSet/>
      <dgm:spPr/>
      <dgm:t>
        <a:bodyPr/>
        <a:lstStyle/>
        <a:p>
          <a:endParaRPr lang="es-ES" sz="1200">
            <a:latin typeface="Montserrat" panose="00000500000000000000" pitchFamily="50" charset="0"/>
          </a:endParaRPr>
        </a:p>
      </dgm:t>
    </dgm:pt>
    <dgm:pt modelId="{6D2D7D9E-244F-4973-B9B5-74718B71E7E9}" type="pres">
      <dgm:prSet presAssocID="{FEB6EC45-3D02-4461-94B6-150A6B5C8EA8}" presName="Name0" presStyleCnt="0">
        <dgm:presLayoutVars>
          <dgm:dir/>
          <dgm:resizeHandles val="exact"/>
        </dgm:presLayoutVars>
      </dgm:prSet>
      <dgm:spPr/>
    </dgm:pt>
    <dgm:pt modelId="{F39582F8-90C5-435B-B1CB-EAD8D38F932D}" type="pres">
      <dgm:prSet presAssocID="{050161BA-78A6-48C5-8808-7899341EE312}" presName="node" presStyleLbl="node1" presStyleIdx="0" presStyleCnt="2">
        <dgm:presLayoutVars>
          <dgm:bulletEnabled val="1"/>
        </dgm:presLayoutVars>
      </dgm:prSet>
      <dgm:spPr/>
    </dgm:pt>
    <dgm:pt modelId="{B9C4DEB9-D471-468D-A378-06C8FFC71A17}" type="pres">
      <dgm:prSet presAssocID="{70982589-D378-4D0C-9057-D276FC48CA2C}" presName="sibTrans" presStyleCnt="0"/>
      <dgm:spPr/>
    </dgm:pt>
    <dgm:pt modelId="{67C5CB32-7B20-44E3-9EF0-998C96005598}" type="pres">
      <dgm:prSet presAssocID="{16732441-F8F4-470F-995E-9E30A1E9B932}" presName="node" presStyleLbl="node1" presStyleIdx="1" presStyleCnt="2">
        <dgm:presLayoutVars>
          <dgm:bulletEnabled val="1"/>
        </dgm:presLayoutVars>
      </dgm:prSet>
      <dgm:spPr/>
    </dgm:pt>
  </dgm:ptLst>
  <dgm:cxnLst>
    <dgm:cxn modelId="{8915C60D-F5D8-4601-9483-6573D5A88327}" type="presOf" srcId="{FEB6EC45-3D02-4461-94B6-150A6B5C8EA8}" destId="{6D2D7D9E-244F-4973-B9B5-74718B71E7E9}" srcOrd="0" destOrd="0" presId="urn:microsoft.com/office/officeart/2005/8/layout/hList6"/>
    <dgm:cxn modelId="{F2F2B70E-2993-4E56-9358-17003ADEAC4C}" srcId="{FEB6EC45-3D02-4461-94B6-150A6B5C8EA8}" destId="{050161BA-78A6-48C5-8808-7899341EE312}" srcOrd="0" destOrd="0" parTransId="{A276934D-D411-4214-80F5-73C3AE4C2F87}" sibTransId="{70982589-D378-4D0C-9057-D276FC48CA2C}"/>
    <dgm:cxn modelId="{A02EEA15-98C6-47C5-B637-06B83FDF38D3}" type="presOf" srcId="{050161BA-78A6-48C5-8808-7899341EE312}" destId="{F39582F8-90C5-435B-B1CB-EAD8D38F932D}" srcOrd="0" destOrd="0" presId="urn:microsoft.com/office/officeart/2005/8/layout/hList6"/>
    <dgm:cxn modelId="{3589C551-9DCA-4B99-899A-1684E215067F}" type="presOf" srcId="{16732441-F8F4-470F-995E-9E30A1E9B932}" destId="{67C5CB32-7B20-44E3-9EF0-998C96005598}" srcOrd="0" destOrd="0" presId="urn:microsoft.com/office/officeart/2005/8/layout/hList6"/>
    <dgm:cxn modelId="{490413C2-6937-4894-AD2B-63B361AF0DF3}" srcId="{FEB6EC45-3D02-4461-94B6-150A6B5C8EA8}" destId="{16732441-F8F4-470F-995E-9E30A1E9B932}" srcOrd="1" destOrd="0" parTransId="{8B887EE4-10D6-4036-A8DE-5C4D79F520A0}" sibTransId="{36A6A10E-CB3C-4F66-9396-FFFE5323A3D2}"/>
    <dgm:cxn modelId="{8D288970-D4B3-44D1-BBCC-CEB4D33D6E78}" type="presParOf" srcId="{6D2D7D9E-244F-4973-B9B5-74718B71E7E9}" destId="{F39582F8-90C5-435B-B1CB-EAD8D38F932D}" srcOrd="0" destOrd="0" presId="urn:microsoft.com/office/officeart/2005/8/layout/hList6"/>
    <dgm:cxn modelId="{948297A4-D1E0-4360-BC17-B30FC8DB6927}" type="presParOf" srcId="{6D2D7D9E-244F-4973-B9B5-74718B71E7E9}" destId="{B9C4DEB9-D471-468D-A378-06C8FFC71A17}" srcOrd="1" destOrd="0" presId="urn:microsoft.com/office/officeart/2005/8/layout/hList6"/>
    <dgm:cxn modelId="{D37EA32D-B693-46A8-BF8B-A766E26E799E}" type="presParOf" srcId="{6D2D7D9E-244F-4973-B9B5-74718B71E7E9}" destId="{67C5CB32-7B20-44E3-9EF0-998C96005598}" srcOrd="2"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A50198-970E-4277-B7A7-BAFFB3B0583C}"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s-ES"/>
        </a:p>
      </dgm:t>
    </dgm:pt>
    <dgm:pt modelId="{ACDF459F-F0AE-4230-8230-C2AC5EBE779C}">
      <dgm:prSet phldrT="[Text]"/>
      <dgm:spPr>
        <a:solidFill>
          <a:schemeClr val="accent1">
            <a:lumMod val="20000"/>
            <a:lumOff val="80000"/>
          </a:schemeClr>
        </a:solidFill>
        <a:ln>
          <a:solidFill>
            <a:schemeClr val="accent1">
              <a:lumMod val="20000"/>
              <a:lumOff val="80000"/>
            </a:schemeClr>
          </a:solidFill>
        </a:ln>
      </dgm:spPr>
      <dgm:t>
        <a:bodyPr/>
        <a:lstStyle/>
        <a:p>
          <a:r>
            <a:rPr lang="es-ES" dirty="0">
              <a:solidFill>
                <a:schemeClr val="tx1">
                  <a:lumMod val="50000"/>
                </a:schemeClr>
              </a:solidFill>
              <a:latin typeface="Montserrat" panose="00000500000000000000" pitchFamily="2" charset="0"/>
            </a:rPr>
            <a:t>Modelo lateral</a:t>
          </a:r>
        </a:p>
      </dgm:t>
    </dgm:pt>
    <dgm:pt modelId="{78768D8F-006B-4825-B6A6-0A59BD4915D2}" type="parTrans" cxnId="{8AD225E9-AE57-48BA-B22E-26B7D48978F1}">
      <dgm:prSet/>
      <dgm:spPr/>
      <dgm:t>
        <a:bodyPr/>
        <a:lstStyle/>
        <a:p>
          <a:endParaRPr lang="es-ES">
            <a:latin typeface="Montserrat" panose="00000500000000000000" pitchFamily="2" charset="0"/>
          </a:endParaRPr>
        </a:p>
      </dgm:t>
    </dgm:pt>
    <dgm:pt modelId="{F717EC86-55D7-4D69-8FA5-525D4DB7737F}" type="sibTrans" cxnId="{8AD225E9-AE57-48BA-B22E-26B7D48978F1}">
      <dgm:prSet/>
      <dgm:spPr/>
      <dgm:t>
        <a:bodyPr/>
        <a:lstStyle/>
        <a:p>
          <a:endParaRPr lang="es-ES">
            <a:latin typeface="Montserrat" panose="00000500000000000000" pitchFamily="2" charset="0"/>
          </a:endParaRPr>
        </a:p>
      </dgm:t>
    </dgm:pt>
    <dgm:pt modelId="{811E7901-E5A6-4528-8A97-190D2394FFB1}">
      <dgm:prSet phldrT="[Text]"/>
      <dgm:spPr>
        <a:solidFill>
          <a:schemeClr val="accent2">
            <a:lumMod val="20000"/>
            <a:lumOff val="80000"/>
          </a:schemeClr>
        </a:solidFill>
        <a:ln>
          <a:solidFill>
            <a:schemeClr val="accent2">
              <a:lumMod val="20000"/>
              <a:lumOff val="80000"/>
            </a:schemeClr>
          </a:solidFill>
        </a:ln>
      </dgm:spPr>
      <dgm:t>
        <a:bodyPr/>
        <a:lstStyle/>
        <a:p>
          <a:r>
            <a:rPr lang="es-ES" dirty="0" err="1">
              <a:solidFill>
                <a:schemeClr val="tx1">
                  <a:lumMod val="50000"/>
                </a:schemeClr>
              </a:solidFill>
              <a:latin typeface="Montserrat" panose="00000500000000000000" pitchFamily="2" charset="0"/>
            </a:rPr>
            <a:t>Selection</a:t>
          </a:r>
          <a:r>
            <a:rPr lang="es-ES" dirty="0">
              <a:solidFill>
                <a:schemeClr val="tx1">
                  <a:lumMod val="50000"/>
                </a:schemeClr>
              </a:solidFill>
              <a:latin typeface="Montserrat" panose="00000500000000000000" pitchFamily="2" charset="0"/>
            </a:rPr>
            <a:t> y </a:t>
          </a:r>
          <a:r>
            <a:rPr lang="es-ES" dirty="0" err="1">
              <a:solidFill>
                <a:schemeClr val="tx1">
                  <a:lumMod val="50000"/>
                </a:schemeClr>
              </a:solidFill>
              <a:latin typeface="Montserrat" panose="00000500000000000000" pitchFamily="2" charset="0"/>
            </a:rPr>
            <a:t>merging</a:t>
          </a:r>
          <a:endParaRPr lang="es-ES" dirty="0">
            <a:solidFill>
              <a:schemeClr val="tx1">
                <a:lumMod val="50000"/>
              </a:schemeClr>
            </a:solidFill>
            <a:latin typeface="Montserrat" panose="00000500000000000000" pitchFamily="2" charset="0"/>
          </a:endParaRPr>
        </a:p>
      </dgm:t>
    </dgm:pt>
    <dgm:pt modelId="{A5D1A88C-27E8-4537-802A-02C4B1885744}" type="parTrans" cxnId="{45795920-C7C2-4768-8DF4-DC5AA800C319}">
      <dgm:prSet/>
      <dgm:spPr/>
      <dgm:t>
        <a:bodyPr/>
        <a:lstStyle/>
        <a:p>
          <a:endParaRPr lang="es-ES">
            <a:latin typeface="Montserrat" panose="00000500000000000000" pitchFamily="2" charset="0"/>
          </a:endParaRPr>
        </a:p>
      </dgm:t>
    </dgm:pt>
    <dgm:pt modelId="{D7117755-4244-4404-A7F8-921A1C8B3ED1}" type="sibTrans" cxnId="{45795920-C7C2-4768-8DF4-DC5AA800C319}">
      <dgm:prSet/>
      <dgm:spPr/>
      <dgm:t>
        <a:bodyPr/>
        <a:lstStyle/>
        <a:p>
          <a:endParaRPr lang="es-ES">
            <a:latin typeface="Montserrat" panose="00000500000000000000" pitchFamily="2" charset="0"/>
          </a:endParaRPr>
        </a:p>
      </dgm:t>
    </dgm:pt>
    <dgm:pt modelId="{153C4AA5-0DAB-4DD7-A40D-09D62D2A3567}">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Tipologías:</a:t>
          </a:r>
          <a:br>
            <a:rPr lang="es-ES" dirty="0">
              <a:solidFill>
                <a:schemeClr val="tx1">
                  <a:lumMod val="50000"/>
                </a:schemeClr>
              </a:solidFill>
              <a:latin typeface="Montserrat" panose="00000500000000000000" pitchFamily="2" charset="0"/>
            </a:rPr>
          </a:br>
          <a:r>
            <a:rPr lang="es-ES" dirty="0">
              <a:solidFill>
                <a:schemeClr val="tx1">
                  <a:lumMod val="50000"/>
                </a:schemeClr>
              </a:solidFill>
              <a:latin typeface="Montserrat" panose="00000500000000000000" pitchFamily="2" charset="0"/>
            </a:rPr>
            <a:t> MLC, DLC, …</a:t>
          </a:r>
        </a:p>
      </dgm:t>
    </dgm:pt>
    <dgm:pt modelId="{AADDBE4B-48BE-4445-BBA6-A7EA281AC20F}" type="parTrans" cxnId="{9B08F8D6-57AC-41B5-8A4D-548408A412FE}">
      <dgm:prSet/>
      <dgm:spPr/>
      <dgm:t>
        <a:bodyPr/>
        <a:lstStyle/>
        <a:p>
          <a:endParaRPr lang="es-ES">
            <a:latin typeface="Montserrat" panose="00000500000000000000" pitchFamily="2" charset="0"/>
          </a:endParaRPr>
        </a:p>
      </dgm:t>
    </dgm:pt>
    <dgm:pt modelId="{A724A054-3FCC-47CA-975C-4DA3716ED0D8}" type="sibTrans" cxnId="{9B08F8D6-57AC-41B5-8A4D-548408A412FE}">
      <dgm:prSet/>
      <dgm:spPr/>
      <dgm:t>
        <a:bodyPr/>
        <a:lstStyle/>
        <a:p>
          <a:endParaRPr lang="es-ES">
            <a:latin typeface="Montserrat" panose="00000500000000000000" pitchFamily="2" charset="0"/>
          </a:endParaRPr>
        </a:p>
      </dgm:t>
    </dgm:pt>
    <dgm:pt modelId="{DA3A9247-E1A1-4BE9-ABA9-AB202E6DA024}">
      <dgm:prSet phldrT="[Text]"/>
      <dgm:spPr>
        <a:solidFill>
          <a:schemeClr val="accent2">
            <a:lumMod val="20000"/>
            <a:lumOff val="80000"/>
          </a:schemeClr>
        </a:solidFill>
        <a:ln>
          <a:solidFill>
            <a:schemeClr val="accent2">
              <a:lumMod val="20000"/>
              <a:lumOff val="80000"/>
            </a:schemeClr>
          </a:solidFill>
        </a:ln>
      </dgm:spPr>
      <dgm:t>
        <a:bodyPr/>
        <a:lstStyle/>
        <a:p>
          <a:r>
            <a:rPr lang="es-ES" dirty="0">
              <a:solidFill>
                <a:schemeClr val="tx1">
                  <a:lumMod val="50000"/>
                </a:schemeClr>
              </a:solidFill>
              <a:latin typeface="Montserrat" panose="00000500000000000000" pitchFamily="2" charset="0"/>
            </a:rPr>
            <a:t>Gap </a:t>
          </a:r>
          <a:r>
            <a:rPr lang="es-ES" dirty="0" err="1">
              <a:solidFill>
                <a:schemeClr val="tx1">
                  <a:lumMod val="50000"/>
                </a:schemeClr>
              </a:solidFill>
              <a:latin typeface="Montserrat" panose="00000500000000000000" pitchFamily="2" charset="0"/>
            </a:rPr>
            <a:t>acceptance</a:t>
          </a:r>
          <a:endParaRPr lang="es-ES" dirty="0">
            <a:solidFill>
              <a:schemeClr val="tx1">
                <a:lumMod val="50000"/>
              </a:schemeClr>
            </a:solidFill>
            <a:latin typeface="Montserrat" panose="00000500000000000000" pitchFamily="2" charset="0"/>
          </a:endParaRPr>
        </a:p>
      </dgm:t>
    </dgm:pt>
    <dgm:pt modelId="{A9711427-A822-4C12-88EA-6AEA405145DC}" type="parTrans" cxnId="{EDBCC1B2-06C7-4B36-8BB5-19689EDB24C5}">
      <dgm:prSet/>
      <dgm:spPr/>
      <dgm:t>
        <a:bodyPr/>
        <a:lstStyle/>
        <a:p>
          <a:endParaRPr lang="es-ES">
            <a:latin typeface="Montserrat" panose="00000500000000000000" pitchFamily="2" charset="0"/>
          </a:endParaRPr>
        </a:p>
      </dgm:t>
    </dgm:pt>
    <dgm:pt modelId="{461C2945-0BC6-4261-B714-194A480E9C3B}" type="sibTrans" cxnId="{EDBCC1B2-06C7-4B36-8BB5-19689EDB24C5}">
      <dgm:prSet/>
      <dgm:spPr/>
      <dgm:t>
        <a:bodyPr/>
        <a:lstStyle/>
        <a:p>
          <a:endParaRPr lang="es-ES">
            <a:latin typeface="Montserrat" panose="00000500000000000000" pitchFamily="2" charset="0"/>
          </a:endParaRPr>
        </a:p>
      </dgm:t>
    </dgm:pt>
    <dgm:pt modelId="{E5BC5B7E-C1B9-49B8-89C9-81C5715296CC}" type="pres">
      <dgm:prSet presAssocID="{D2A50198-970E-4277-B7A7-BAFFB3B0583C}" presName="Name0" presStyleCnt="0">
        <dgm:presLayoutVars>
          <dgm:chPref val="1"/>
          <dgm:dir/>
          <dgm:animOne val="branch"/>
          <dgm:animLvl val="lvl"/>
          <dgm:resizeHandles/>
        </dgm:presLayoutVars>
      </dgm:prSet>
      <dgm:spPr/>
    </dgm:pt>
    <dgm:pt modelId="{18044CAB-B3B4-452D-904A-43C7E7BF1A70}" type="pres">
      <dgm:prSet presAssocID="{ACDF459F-F0AE-4230-8230-C2AC5EBE779C}" presName="vertOne" presStyleCnt="0"/>
      <dgm:spPr/>
    </dgm:pt>
    <dgm:pt modelId="{B5EA1BE9-0183-4DDB-B501-F075BF60D954}" type="pres">
      <dgm:prSet presAssocID="{ACDF459F-F0AE-4230-8230-C2AC5EBE779C}" presName="txOne" presStyleLbl="node0" presStyleIdx="0" presStyleCnt="1">
        <dgm:presLayoutVars>
          <dgm:chPref val="3"/>
        </dgm:presLayoutVars>
      </dgm:prSet>
      <dgm:spPr/>
    </dgm:pt>
    <dgm:pt modelId="{F49E5D39-E217-4BF7-AD4F-9C4DCAA02C82}" type="pres">
      <dgm:prSet presAssocID="{ACDF459F-F0AE-4230-8230-C2AC5EBE779C}" presName="parTransOne" presStyleCnt="0"/>
      <dgm:spPr/>
    </dgm:pt>
    <dgm:pt modelId="{7F977FE0-2222-4BFA-BE99-06F40FAA2EC3}" type="pres">
      <dgm:prSet presAssocID="{ACDF459F-F0AE-4230-8230-C2AC5EBE779C}" presName="horzOne" presStyleCnt="0"/>
      <dgm:spPr/>
    </dgm:pt>
    <dgm:pt modelId="{C64429A6-DA7B-4D99-B4A1-BF9CFD564DF5}" type="pres">
      <dgm:prSet presAssocID="{811E7901-E5A6-4528-8A97-190D2394FFB1}" presName="vertTwo" presStyleCnt="0"/>
      <dgm:spPr/>
    </dgm:pt>
    <dgm:pt modelId="{48C06C84-95CE-4132-9CF7-D07CEE82FA65}" type="pres">
      <dgm:prSet presAssocID="{811E7901-E5A6-4528-8A97-190D2394FFB1}" presName="txTwo" presStyleLbl="node2" presStyleIdx="0" presStyleCnt="3">
        <dgm:presLayoutVars>
          <dgm:chPref val="3"/>
        </dgm:presLayoutVars>
      </dgm:prSet>
      <dgm:spPr/>
    </dgm:pt>
    <dgm:pt modelId="{2A8938A4-E2E1-434E-978B-65AAC0982E39}" type="pres">
      <dgm:prSet presAssocID="{811E7901-E5A6-4528-8A97-190D2394FFB1}" presName="horzTwo" presStyleCnt="0"/>
      <dgm:spPr/>
    </dgm:pt>
    <dgm:pt modelId="{2A392EED-9CC4-4EF9-B1D2-D48534899482}" type="pres">
      <dgm:prSet presAssocID="{D7117755-4244-4404-A7F8-921A1C8B3ED1}" presName="sibSpaceTwo" presStyleCnt="0"/>
      <dgm:spPr/>
    </dgm:pt>
    <dgm:pt modelId="{6E2F9E63-269C-41F0-9B01-2027B0B3809E}" type="pres">
      <dgm:prSet presAssocID="{DA3A9247-E1A1-4BE9-ABA9-AB202E6DA024}" presName="vertTwo" presStyleCnt="0"/>
      <dgm:spPr/>
    </dgm:pt>
    <dgm:pt modelId="{53F57736-7007-4B84-993F-02704DDC913C}" type="pres">
      <dgm:prSet presAssocID="{DA3A9247-E1A1-4BE9-ABA9-AB202E6DA024}" presName="txTwo" presStyleLbl="node2" presStyleIdx="1" presStyleCnt="3">
        <dgm:presLayoutVars>
          <dgm:chPref val="3"/>
        </dgm:presLayoutVars>
      </dgm:prSet>
      <dgm:spPr/>
    </dgm:pt>
    <dgm:pt modelId="{BC66156A-1693-492F-B5D6-53928F4C197E}" type="pres">
      <dgm:prSet presAssocID="{DA3A9247-E1A1-4BE9-ABA9-AB202E6DA024}" presName="horzTwo" presStyleCnt="0"/>
      <dgm:spPr/>
    </dgm:pt>
    <dgm:pt modelId="{06AA496F-A640-4F01-83EF-6D76D1C1CFD6}" type="pres">
      <dgm:prSet presAssocID="{461C2945-0BC6-4261-B714-194A480E9C3B}" presName="sibSpaceTwo" presStyleCnt="0"/>
      <dgm:spPr/>
    </dgm:pt>
    <dgm:pt modelId="{9C11B034-D88B-47DC-8490-3102B2B9B79C}" type="pres">
      <dgm:prSet presAssocID="{153C4AA5-0DAB-4DD7-A40D-09D62D2A3567}" presName="vertTwo" presStyleCnt="0"/>
      <dgm:spPr/>
    </dgm:pt>
    <dgm:pt modelId="{67DBEC31-96B2-4397-AA55-7BCA433218E5}" type="pres">
      <dgm:prSet presAssocID="{153C4AA5-0DAB-4DD7-A40D-09D62D2A3567}" presName="txTwo" presStyleLbl="node2" presStyleIdx="2" presStyleCnt="3">
        <dgm:presLayoutVars>
          <dgm:chPref val="3"/>
        </dgm:presLayoutVars>
      </dgm:prSet>
      <dgm:spPr/>
    </dgm:pt>
    <dgm:pt modelId="{C01211A5-D798-4F82-B7CF-FB3F7AFC148D}" type="pres">
      <dgm:prSet presAssocID="{153C4AA5-0DAB-4DD7-A40D-09D62D2A3567}" presName="horzTwo" presStyleCnt="0"/>
      <dgm:spPr/>
    </dgm:pt>
  </dgm:ptLst>
  <dgm:cxnLst>
    <dgm:cxn modelId="{45795920-C7C2-4768-8DF4-DC5AA800C319}" srcId="{ACDF459F-F0AE-4230-8230-C2AC5EBE779C}" destId="{811E7901-E5A6-4528-8A97-190D2394FFB1}" srcOrd="0" destOrd="0" parTransId="{A5D1A88C-27E8-4537-802A-02C4B1885744}" sibTransId="{D7117755-4244-4404-A7F8-921A1C8B3ED1}"/>
    <dgm:cxn modelId="{D938D69C-8A6E-41EA-B625-FD8E5EB29818}" type="presOf" srcId="{D2A50198-970E-4277-B7A7-BAFFB3B0583C}" destId="{E5BC5B7E-C1B9-49B8-89C9-81C5715296CC}" srcOrd="0" destOrd="0" presId="urn:microsoft.com/office/officeart/2005/8/layout/hierarchy4"/>
    <dgm:cxn modelId="{EDBCC1B2-06C7-4B36-8BB5-19689EDB24C5}" srcId="{ACDF459F-F0AE-4230-8230-C2AC5EBE779C}" destId="{DA3A9247-E1A1-4BE9-ABA9-AB202E6DA024}" srcOrd="1" destOrd="0" parTransId="{A9711427-A822-4C12-88EA-6AEA405145DC}" sibTransId="{461C2945-0BC6-4261-B714-194A480E9C3B}"/>
    <dgm:cxn modelId="{9B08F8D6-57AC-41B5-8A4D-548408A412FE}" srcId="{ACDF459F-F0AE-4230-8230-C2AC5EBE779C}" destId="{153C4AA5-0DAB-4DD7-A40D-09D62D2A3567}" srcOrd="2" destOrd="0" parTransId="{AADDBE4B-48BE-4445-BBA6-A7EA281AC20F}" sibTransId="{A724A054-3FCC-47CA-975C-4DA3716ED0D8}"/>
    <dgm:cxn modelId="{BECB3ADD-D48E-4A84-9858-CC5F98B1A810}" type="presOf" srcId="{153C4AA5-0DAB-4DD7-A40D-09D62D2A3567}" destId="{67DBEC31-96B2-4397-AA55-7BCA433218E5}" srcOrd="0" destOrd="0" presId="urn:microsoft.com/office/officeart/2005/8/layout/hierarchy4"/>
    <dgm:cxn modelId="{F2AAC8DD-F9BD-42B6-BA86-C9288B8795BB}" type="presOf" srcId="{ACDF459F-F0AE-4230-8230-C2AC5EBE779C}" destId="{B5EA1BE9-0183-4DDB-B501-F075BF60D954}" srcOrd="0" destOrd="0" presId="urn:microsoft.com/office/officeart/2005/8/layout/hierarchy4"/>
    <dgm:cxn modelId="{8AD225E9-AE57-48BA-B22E-26B7D48978F1}" srcId="{D2A50198-970E-4277-B7A7-BAFFB3B0583C}" destId="{ACDF459F-F0AE-4230-8230-C2AC5EBE779C}" srcOrd="0" destOrd="0" parTransId="{78768D8F-006B-4825-B6A6-0A59BD4915D2}" sibTransId="{F717EC86-55D7-4D69-8FA5-525D4DB7737F}"/>
    <dgm:cxn modelId="{624F81EC-8CD8-498B-908C-23619A4CF984}" type="presOf" srcId="{811E7901-E5A6-4528-8A97-190D2394FFB1}" destId="{48C06C84-95CE-4132-9CF7-D07CEE82FA65}" srcOrd="0" destOrd="0" presId="urn:microsoft.com/office/officeart/2005/8/layout/hierarchy4"/>
    <dgm:cxn modelId="{947D07F3-3EDF-4404-AFB8-8B84A20B1AFA}" type="presOf" srcId="{DA3A9247-E1A1-4BE9-ABA9-AB202E6DA024}" destId="{53F57736-7007-4B84-993F-02704DDC913C}" srcOrd="0" destOrd="0" presId="urn:microsoft.com/office/officeart/2005/8/layout/hierarchy4"/>
    <dgm:cxn modelId="{855EF52E-B0AA-466C-BAEB-53C62B50C9EA}" type="presParOf" srcId="{E5BC5B7E-C1B9-49B8-89C9-81C5715296CC}" destId="{18044CAB-B3B4-452D-904A-43C7E7BF1A70}" srcOrd="0" destOrd="0" presId="urn:microsoft.com/office/officeart/2005/8/layout/hierarchy4"/>
    <dgm:cxn modelId="{509DFD11-2BE4-47C5-BE6F-345854301BB3}" type="presParOf" srcId="{18044CAB-B3B4-452D-904A-43C7E7BF1A70}" destId="{B5EA1BE9-0183-4DDB-B501-F075BF60D954}" srcOrd="0" destOrd="0" presId="urn:microsoft.com/office/officeart/2005/8/layout/hierarchy4"/>
    <dgm:cxn modelId="{1FACA7B4-A771-4E3C-83AE-3BB26A132C83}" type="presParOf" srcId="{18044CAB-B3B4-452D-904A-43C7E7BF1A70}" destId="{F49E5D39-E217-4BF7-AD4F-9C4DCAA02C82}" srcOrd="1" destOrd="0" presId="urn:microsoft.com/office/officeart/2005/8/layout/hierarchy4"/>
    <dgm:cxn modelId="{745694F2-1617-4FEE-8114-8AD04AC5FB78}" type="presParOf" srcId="{18044CAB-B3B4-452D-904A-43C7E7BF1A70}" destId="{7F977FE0-2222-4BFA-BE99-06F40FAA2EC3}" srcOrd="2" destOrd="0" presId="urn:microsoft.com/office/officeart/2005/8/layout/hierarchy4"/>
    <dgm:cxn modelId="{05043442-1230-4339-BBA0-505DC7EFEA4B}" type="presParOf" srcId="{7F977FE0-2222-4BFA-BE99-06F40FAA2EC3}" destId="{C64429A6-DA7B-4D99-B4A1-BF9CFD564DF5}" srcOrd="0" destOrd="0" presId="urn:microsoft.com/office/officeart/2005/8/layout/hierarchy4"/>
    <dgm:cxn modelId="{8B398248-8B39-4F86-925F-4FE9BC6E6919}" type="presParOf" srcId="{C64429A6-DA7B-4D99-B4A1-BF9CFD564DF5}" destId="{48C06C84-95CE-4132-9CF7-D07CEE82FA65}" srcOrd="0" destOrd="0" presId="urn:microsoft.com/office/officeart/2005/8/layout/hierarchy4"/>
    <dgm:cxn modelId="{CD62F03D-8891-4D48-BAB2-D1FC77685824}" type="presParOf" srcId="{C64429A6-DA7B-4D99-B4A1-BF9CFD564DF5}" destId="{2A8938A4-E2E1-434E-978B-65AAC0982E39}" srcOrd="1" destOrd="0" presId="urn:microsoft.com/office/officeart/2005/8/layout/hierarchy4"/>
    <dgm:cxn modelId="{3C461EF8-8382-4790-84CD-E2F61C029E43}" type="presParOf" srcId="{7F977FE0-2222-4BFA-BE99-06F40FAA2EC3}" destId="{2A392EED-9CC4-4EF9-B1D2-D48534899482}" srcOrd="1" destOrd="0" presId="urn:microsoft.com/office/officeart/2005/8/layout/hierarchy4"/>
    <dgm:cxn modelId="{B2A1115C-94B9-46B1-AA15-9A09E0B6D151}" type="presParOf" srcId="{7F977FE0-2222-4BFA-BE99-06F40FAA2EC3}" destId="{6E2F9E63-269C-41F0-9B01-2027B0B3809E}" srcOrd="2" destOrd="0" presId="urn:microsoft.com/office/officeart/2005/8/layout/hierarchy4"/>
    <dgm:cxn modelId="{65270353-A552-4791-9C4A-35D2401102FA}" type="presParOf" srcId="{6E2F9E63-269C-41F0-9B01-2027B0B3809E}" destId="{53F57736-7007-4B84-993F-02704DDC913C}" srcOrd="0" destOrd="0" presId="urn:microsoft.com/office/officeart/2005/8/layout/hierarchy4"/>
    <dgm:cxn modelId="{EE91E3B9-FB4F-442F-8BB2-817DC67F2237}" type="presParOf" srcId="{6E2F9E63-269C-41F0-9B01-2027B0B3809E}" destId="{BC66156A-1693-492F-B5D6-53928F4C197E}" srcOrd="1" destOrd="0" presId="urn:microsoft.com/office/officeart/2005/8/layout/hierarchy4"/>
    <dgm:cxn modelId="{0B31931C-1427-4967-88BF-02F19D125F42}" type="presParOf" srcId="{7F977FE0-2222-4BFA-BE99-06F40FAA2EC3}" destId="{06AA496F-A640-4F01-83EF-6D76D1C1CFD6}" srcOrd="3" destOrd="0" presId="urn:microsoft.com/office/officeart/2005/8/layout/hierarchy4"/>
    <dgm:cxn modelId="{66021CC1-7D9F-43ED-BB5F-C58DD6BF5C43}" type="presParOf" srcId="{7F977FE0-2222-4BFA-BE99-06F40FAA2EC3}" destId="{9C11B034-D88B-47DC-8490-3102B2B9B79C}" srcOrd="4" destOrd="0" presId="urn:microsoft.com/office/officeart/2005/8/layout/hierarchy4"/>
    <dgm:cxn modelId="{771081F7-761C-4FF5-82D5-45E3CA665525}" type="presParOf" srcId="{9C11B034-D88B-47DC-8490-3102B2B9B79C}" destId="{67DBEC31-96B2-4397-AA55-7BCA433218E5}" srcOrd="0" destOrd="0" presId="urn:microsoft.com/office/officeart/2005/8/layout/hierarchy4"/>
    <dgm:cxn modelId="{F3A99EA2-E4C3-445F-B030-0AF0A6935961}" type="presParOf" srcId="{9C11B034-D88B-47DC-8490-3102B2B9B79C}" destId="{C01211A5-D798-4F82-B7CF-FB3F7AFC148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2A87D-66BC-489E-98F6-B2D6CC77DE6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s-ES"/>
        </a:p>
      </dgm:t>
    </dgm:pt>
    <dgm:pt modelId="{8FC3C8CF-AE37-4515-96C5-DA68B8D30961}">
      <dgm:prSet phldrT="[Text]"/>
      <dgm:spPr/>
      <dgm:t>
        <a:bodyPr/>
        <a:lstStyle/>
        <a:p>
          <a:r>
            <a:rPr lang="es-ES" b="1" dirty="0">
              <a:latin typeface="Montserrat" panose="00000500000000000000" pitchFamily="2" charset="0"/>
            </a:rPr>
            <a:t>Modelos clásicos</a:t>
          </a:r>
        </a:p>
      </dgm:t>
    </dgm:pt>
    <dgm:pt modelId="{F1779BBD-F42F-49DA-A38D-BB112AF9853F}" type="parTrans" cxnId="{EB6ED558-7155-4513-AE34-3A5BE68FEC89}">
      <dgm:prSet/>
      <dgm:spPr/>
      <dgm:t>
        <a:bodyPr/>
        <a:lstStyle/>
        <a:p>
          <a:endParaRPr lang="es-ES">
            <a:latin typeface="Montserrat" panose="00000500000000000000" pitchFamily="2" charset="0"/>
          </a:endParaRPr>
        </a:p>
      </dgm:t>
    </dgm:pt>
    <dgm:pt modelId="{1E43A684-65DA-457B-B066-EAD771C2CE1D}" type="sibTrans" cxnId="{EB6ED558-7155-4513-AE34-3A5BE68FEC89}">
      <dgm:prSet/>
      <dgm:spPr/>
      <dgm:t>
        <a:bodyPr/>
        <a:lstStyle/>
        <a:p>
          <a:endParaRPr lang="es-ES">
            <a:latin typeface="Montserrat" panose="00000500000000000000" pitchFamily="2" charset="0"/>
          </a:endParaRPr>
        </a:p>
      </dgm:t>
    </dgm:pt>
    <dgm:pt modelId="{E0E51C43-CBF8-423F-A7A3-CAB059429A0E}">
      <dgm:prSet phldrT="[Text]" custT="1"/>
      <dgm:spPr>
        <a:solidFill>
          <a:schemeClr val="accent2">
            <a:lumMod val="20000"/>
            <a:lumOff val="80000"/>
            <a:alpha val="90000"/>
          </a:schemeClr>
        </a:solidFill>
      </dgm:spPr>
      <dgm:t>
        <a:bodyPr/>
        <a:lstStyle/>
        <a:p>
          <a:r>
            <a:rPr lang="es-ES" sz="2200" dirty="0">
              <a:solidFill>
                <a:schemeClr val="accent3"/>
              </a:solidFill>
              <a:latin typeface="Montserrat" panose="00000500000000000000" pitchFamily="2" charset="0"/>
            </a:rPr>
            <a:t>Tienden a ser simples y muy eficientes.</a:t>
          </a:r>
        </a:p>
      </dgm:t>
    </dgm:pt>
    <dgm:pt modelId="{61861524-FF8E-4280-83A0-A6B65AE0F538}" type="parTrans" cxnId="{EE91308E-AC44-4476-8A60-82C785EAEB9A}">
      <dgm:prSet/>
      <dgm:spPr/>
      <dgm:t>
        <a:bodyPr/>
        <a:lstStyle/>
        <a:p>
          <a:endParaRPr lang="es-ES">
            <a:latin typeface="Montserrat" panose="00000500000000000000" pitchFamily="2" charset="0"/>
          </a:endParaRPr>
        </a:p>
      </dgm:t>
    </dgm:pt>
    <dgm:pt modelId="{14B82F7A-D12D-4D10-B38F-95DA85571FA6}" type="sibTrans" cxnId="{EE91308E-AC44-4476-8A60-82C785EAEB9A}">
      <dgm:prSet/>
      <dgm:spPr/>
      <dgm:t>
        <a:bodyPr/>
        <a:lstStyle/>
        <a:p>
          <a:endParaRPr lang="es-ES">
            <a:latin typeface="Montserrat" panose="00000500000000000000" pitchFamily="2" charset="0"/>
          </a:endParaRPr>
        </a:p>
      </dgm:t>
    </dgm:pt>
    <dgm:pt modelId="{42EE5C81-055A-462A-8E34-4E631DDBF479}">
      <dgm:prSet phldrT="[Text]" custT="1"/>
      <dgm:spPr>
        <a:solidFill>
          <a:schemeClr val="accent2">
            <a:lumMod val="20000"/>
            <a:lumOff val="80000"/>
            <a:alpha val="90000"/>
          </a:schemeClr>
        </a:solidFill>
      </dgm:spPr>
      <dgm:t>
        <a:bodyPr/>
        <a:lstStyle/>
        <a:p>
          <a:r>
            <a:rPr lang="es-ES" sz="2200" dirty="0">
              <a:solidFill>
                <a:schemeClr val="accent1"/>
              </a:solidFill>
              <a:latin typeface="Montserrat" panose="00000500000000000000" pitchFamily="2" charset="0"/>
            </a:rPr>
            <a:t>Limitados para replicar comportamiento humano.</a:t>
          </a:r>
        </a:p>
      </dgm:t>
    </dgm:pt>
    <dgm:pt modelId="{B0A52718-CB93-4A1F-8CA0-13A5C674823E}" type="parTrans" cxnId="{E0D9C41A-7A8F-4628-AEBF-79250C5F8D72}">
      <dgm:prSet/>
      <dgm:spPr/>
      <dgm:t>
        <a:bodyPr/>
        <a:lstStyle/>
        <a:p>
          <a:endParaRPr lang="es-ES">
            <a:latin typeface="Montserrat" panose="00000500000000000000" pitchFamily="2" charset="0"/>
          </a:endParaRPr>
        </a:p>
      </dgm:t>
    </dgm:pt>
    <dgm:pt modelId="{66633E19-78C4-473C-BB94-AB7C6C86A8A8}" type="sibTrans" cxnId="{E0D9C41A-7A8F-4628-AEBF-79250C5F8D72}">
      <dgm:prSet/>
      <dgm:spPr/>
      <dgm:t>
        <a:bodyPr/>
        <a:lstStyle/>
        <a:p>
          <a:endParaRPr lang="es-ES">
            <a:latin typeface="Montserrat" panose="00000500000000000000" pitchFamily="2" charset="0"/>
          </a:endParaRPr>
        </a:p>
      </dgm:t>
    </dgm:pt>
    <dgm:pt modelId="{F4C78D7A-7549-45C5-9A35-C5A22DC57242}">
      <dgm:prSet phldrT="[Text]" custT="1"/>
      <dgm:spPr>
        <a:solidFill>
          <a:schemeClr val="accent2">
            <a:lumMod val="20000"/>
            <a:lumOff val="80000"/>
            <a:alpha val="90000"/>
          </a:schemeClr>
        </a:solidFill>
      </dgm:spPr>
      <dgm:t>
        <a:bodyPr/>
        <a:lstStyle/>
        <a:p>
          <a:r>
            <a:rPr lang="es-ES" sz="2200" dirty="0">
              <a:solidFill>
                <a:schemeClr val="accent1"/>
              </a:solidFill>
              <a:latin typeface="Montserrat" panose="00000500000000000000" pitchFamily="2" charset="0"/>
            </a:rPr>
            <a:t>Comportamientos complejos implican mucha modelización.</a:t>
          </a:r>
        </a:p>
      </dgm:t>
    </dgm:pt>
    <dgm:pt modelId="{E272F62B-215C-47C5-BC8D-D30B46E3A498}" type="parTrans" cxnId="{C69853EA-2313-40D7-B6EE-B74220FF36F5}">
      <dgm:prSet/>
      <dgm:spPr/>
      <dgm:t>
        <a:bodyPr/>
        <a:lstStyle/>
        <a:p>
          <a:endParaRPr lang="es-ES">
            <a:latin typeface="Montserrat" panose="00000500000000000000" pitchFamily="2" charset="0"/>
          </a:endParaRPr>
        </a:p>
      </dgm:t>
    </dgm:pt>
    <dgm:pt modelId="{B0A53EF9-2912-4ECA-8C2C-5DFC3DDD0E2F}" type="sibTrans" cxnId="{C69853EA-2313-40D7-B6EE-B74220FF36F5}">
      <dgm:prSet/>
      <dgm:spPr/>
      <dgm:t>
        <a:bodyPr/>
        <a:lstStyle/>
        <a:p>
          <a:endParaRPr lang="es-ES">
            <a:latin typeface="Montserrat" panose="00000500000000000000" pitchFamily="2" charset="0"/>
          </a:endParaRPr>
        </a:p>
      </dgm:t>
    </dgm:pt>
    <dgm:pt modelId="{96DF1559-26DB-4117-A6B3-584B3CD07839}">
      <dgm:prSet phldrT="[Text]"/>
      <dgm:spPr/>
      <dgm:t>
        <a:bodyPr/>
        <a:lstStyle/>
        <a:p>
          <a:r>
            <a:rPr lang="es-ES" b="1" dirty="0">
              <a:latin typeface="Montserrat" panose="00000500000000000000" pitchFamily="2" charset="0"/>
            </a:rPr>
            <a:t>Modelos IC</a:t>
          </a:r>
        </a:p>
      </dgm:t>
    </dgm:pt>
    <dgm:pt modelId="{40996924-265D-4C1C-8397-22B47A138485}" type="parTrans" cxnId="{D36F390E-93C3-4FE5-84BA-0C97471A2E75}">
      <dgm:prSet/>
      <dgm:spPr/>
      <dgm:t>
        <a:bodyPr/>
        <a:lstStyle/>
        <a:p>
          <a:endParaRPr lang="es-ES">
            <a:latin typeface="Montserrat" panose="00000500000000000000" pitchFamily="2" charset="0"/>
          </a:endParaRPr>
        </a:p>
      </dgm:t>
    </dgm:pt>
    <dgm:pt modelId="{BA5CEFD9-092B-4D7C-B9E8-82D741B02E8C}" type="sibTrans" cxnId="{D36F390E-93C3-4FE5-84BA-0C97471A2E75}">
      <dgm:prSet/>
      <dgm:spPr/>
      <dgm:t>
        <a:bodyPr/>
        <a:lstStyle/>
        <a:p>
          <a:endParaRPr lang="es-ES">
            <a:latin typeface="Montserrat" panose="00000500000000000000" pitchFamily="2" charset="0"/>
          </a:endParaRPr>
        </a:p>
      </dgm:t>
    </dgm:pt>
    <dgm:pt modelId="{A56F0A3C-3F99-47EE-9981-69AC93DCAAE5}">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3"/>
              </a:solidFill>
              <a:latin typeface="Montserrat" panose="00000500000000000000" pitchFamily="2" charset="0"/>
            </a:rPr>
            <a:t>Abstraen comportamiento complejo.</a:t>
          </a:r>
        </a:p>
      </dgm:t>
    </dgm:pt>
    <dgm:pt modelId="{196B5706-4F79-4332-8B3A-953621D89E2B}" type="parTrans" cxnId="{B94A0FC6-BA39-4298-A94E-15E23232B5D5}">
      <dgm:prSet/>
      <dgm:spPr/>
      <dgm:t>
        <a:bodyPr/>
        <a:lstStyle/>
        <a:p>
          <a:endParaRPr lang="es-ES">
            <a:latin typeface="Montserrat" panose="00000500000000000000" pitchFamily="2" charset="0"/>
          </a:endParaRPr>
        </a:p>
      </dgm:t>
    </dgm:pt>
    <dgm:pt modelId="{3A241224-F653-4422-BBE8-D586C63A9C71}" type="sibTrans" cxnId="{B94A0FC6-BA39-4298-A94E-15E23232B5D5}">
      <dgm:prSet/>
      <dgm:spPr/>
      <dgm:t>
        <a:bodyPr/>
        <a:lstStyle/>
        <a:p>
          <a:endParaRPr lang="es-ES">
            <a:latin typeface="Montserrat" panose="00000500000000000000" pitchFamily="2" charset="0"/>
          </a:endParaRPr>
        </a:p>
      </dgm:t>
    </dgm:pt>
    <dgm:pt modelId="{5F7FF2E3-9BF3-43E1-86D1-FE0EDCAF3FDC}">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1"/>
              </a:solidFill>
              <a:latin typeface="Montserrat" panose="00000500000000000000" pitchFamily="2" charset="0"/>
            </a:rPr>
            <a:t>No utilizan valores del entorno que les rodea como un todo.</a:t>
          </a:r>
        </a:p>
      </dgm:t>
    </dgm:pt>
    <dgm:pt modelId="{0BB31A59-A798-48AF-90A8-0322028C2915}" type="parTrans" cxnId="{8ECCB5BF-C38A-4034-A85F-921CF3DEF62B}">
      <dgm:prSet/>
      <dgm:spPr/>
      <dgm:t>
        <a:bodyPr/>
        <a:lstStyle/>
        <a:p>
          <a:endParaRPr lang="es-ES">
            <a:latin typeface="Montserrat" panose="00000500000000000000" pitchFamily="2" charset="0"/>
          </a:endParaRPr>
        </a:p>
      </dgm:t>
    </dgm:pt>
    <dgm:pt modelId="{AA86F354-2BAD-488F-A605-5F74BC341920}" type="sibTrans" cxnId="{8ECCB5BF-C38A-4034-A85F-921CF3DEF62B}">
      <dgm:prSet/>
      <dgm:spPr/>
      <dgm:t>
        <a:bodyPr/>
        <a:lstStyle/>
        <a:p>
          <a:endParaRPr lang="es-ES">
            <a:latin typeface="Montserrat" panose="00000500000000000000" pitchFamily="2" charset="0"/>
          </a:endParaRPr>
        </a:p>
      </dgm:t>
    </dgm:pt>
    <dgm:pt modelId="{33DD0B86-C65A-436E-99CB-EB9F1BABBB49}">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r>
            <a:rPr lang="es-ES" sz="2200" dirty="0">
              <a:solidFill>
                <a:schemeClr val="accent1"/>
              </a:solidFill>
              <a:latin typeface="Montserrat" panose="00000500000000000000" pitchFamily="2" charset="0"/>
            </a:rPr>
            <a:t>A día de hoy, no es posible explicar el porqué de las conclusiones de una red neuronal de una o más capas ocultas.</a:t>
          </a:r>
        </a:p>
      </dgm:t>
    </dgm:pt>
    <dgm:pt modelId="{EA4F9128-C969-4CB0-BC08-5CEDF39E50D8}" type="parTrans" cxnId="{F2AFF461-9E79-428E-9348-97E2128A158A}">
      <dgm:prSet/>
      <dgm:spPr/>
      <dgm:t>
        <a:bodyPr/>
        <a:lstStyle/>
        <a:p>
          <a:endParaRPr lang="es-ES">
            <a:latin typeface="Montserrat" panose="00000500000000000000" pitchFamily="2" charset="0"/>
          </a:endParaRPr>
        </a:p>
      </dgm:t>
    </dgm:pt>
    <dgm:pt modelId="{0F1583C0-A2CA-4A3C-AFD8-25C9ABB97FC5}" type="sibTrans" cxnId="{F2AFF461-9E79-428E-9348-97E2128A158A}">
      <dgm:prSet/>
      <dgm:spPr/>
      <dgm:t>
        <a:bodyPr/>
        <a:lstStyle/>
        <a:p>
          <a:endParaRPr lang="es-ES">
            <a:latin typeface="Montserrat" panose="00000500000000000000" pitchFamily="2" charset="0"/>
          </a:endParaRPr>
        </a:p>
      </dgm:t>
    </dgm:pt>
    <dgm:pt modelId="{2A5BF774-AC54-449D-9280-10C8525969E7}">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sz="2200" dirty="0">
            <a:solidFill>
              <a:schemeClr val="accent1"/>
            </a:solidFill>
            <a:latin typeface="Montserrat" panose="00000500000000000000" pitchFamily="2" charset="0"/>
          </a:endParaRPr>
        </a:p>
      </dgm:t>
    </dgm:pt>
    <dgm:pt modelId="{9F87D34E-AD9F-4098-875B-954C4BD52AE2}" type="parTrans" cxnId="{2F730AA2-3D0D-4DD0-9AA5-2014ED3EA083}">
      <dgm:prSet/>
      <dgm:spPr/>
      <dgm:t>
        <a:bodyPr/>
        <a:lstStyle/>
        <a:p>
          <a:endParaRPr lang="es-ES"/>
        </a:p>
      </dgm:t>
    </dgm:pt>
    <dgm:pt modelId="{844474CC-2FD5-4A96-9DE3-F4CA7893FB11}" type="sibTrans" cxnId="{2F730AA2-3D0D-4DD0-9AA5-2014ED3EA083}">
      <dgm:prSet/>
      <dgm:spPr/>
      <dgm:t>
        <a:bodyPr/>
        <a:lstStyle/>
        <a:p>
          <a:endParaRPr lang="es-ES"/>
        </a:p>
      </dgm:t>
    </dgm:pt>
    <dgm:pt modelId="{D7810541-756F-4317-8926-A53AE9E9B00A}">
      <dgm:prSet phldrT="[Text]" custT="1">
        <dgm:style>
          <a:lnRef idx="3">
            <a:schemeClr val="lt1"/>
          </a:lnRef>
          <a:fillRef idx="1">
            <a:schemeClr val="accent5"/>
          </a:fillRef>
          <a:effectRef idx="1">
            <a:schemeClr val="accent5"/>
          </a:effectRef>
          <a:fontRef idx="minor">
            <a:schemeClr val="lt1"/>
          </a:fontRef>
        </dgm:style>
      </dgm:prSet>
      <dgm:spPr>
        <a:solidFill>
          <a:schemeClr val="bg1">
            <a:lumMod val="95000"/>
          </a:schemeClr>
        </a:solidFill>
      </dgm:spPr>
      <dgm:t>
        <a:bodyPr/>
        <a:lstStyle/>
        <a:p>
          <a:endParaRPr lang="es-ES" sz="2200" dirty="0">
            <a:latin typeface="Montserrat" panose="00000500000000000000" pitchFamily="2" charset="0"/>
          </a:endParaRPr>
        </a:p>
      </dgm:t>
    </dgm:pt>
    <dgm:pt modelId="{6D1AFD62-8E21-442E-B742-31F82EE87D1B}" type="parTrans" cxnId="{84E5D0A5-1C8D-4E8B-8A04-F5885504A603}">
      <dgm:prSet/>
      <dgm:spPr/>
      <dgm:t>
        <a:bodyPr/>
        <a:lstStyle/>
        <a:p>
          <a:endParaRPr lang="es-ES"/>
        </a:p>
      </dgm:t>
    </dgm:pt>
    <dgm:pt modelId="{5AF5BF2F-B704-4F78-8575-0085DD628082}" type="sibTrans" cxnId="{84E5D0A5-1C8D-4E8B-8A04-F5885504A603}">
      <dgm:prSet/>
      <dgm:spPr/>
      <dgm:t>
        <a:bodyPr/>
        <a:lstStyle/>
        <a:p>
          <a:endParaRPr lang="es-ES"/>
        </a:p>
      </dgm:t>
    </dgm:pt>
    <dgm:pt modelId="{4E2ABF41-F55E-401F-A536-20BD7FDC2666}">
      <dgm:prSet phldrT="[Text]" custT="1"/>
      <dgm:spPr>
        <a:solidFill>
          <a:schemeClr val="accent2">
            <a:lumMod val="20000"/>
            <a:lumOff val="80000"/>
            <a:alpha val="90000"/>
          </a:schemeClr>
        </a:solidFill>
      </dgm:spPr>
      <dgm:t>
        <a:bodyPr/>
        <a:lstStyle/>
        <a:p>
          <a:endParaRPr lang="es-ES" sz="2200" dirty="0">
            <a:latin typeface="Montserrat" panose="00000500000000000000" pitchFamily="2" charset="0"/>
          </a:endParaRPr>
        </a:p>
      </dgm:t>
    </dgm:pt>
    <dgm:pt modelId="{EB741E66-A22B-44D6-8939-6BD01293F102}" type="parTrans" cxnId="{38B28C00-E6E4-49A5-9687-9D220E084CBF}">
      <dgm:prSet/>
      <dgm:spPr/>
      <dgm:t>
        <a:bodyPr/>
        <a:lstStyle/>
        <a:p>
          <a:endParaRPr lang="es-ES"/>
        </a:p>
      </dgm:t>
    </dgm:pt>
    <dgm:pt modelId="{5D237725-B270-447D-8106-41B96A16584E}" type="sibTrans" cxnId="{38B28C00-E6E4-49A5-9687-9D220E084CBF}">
      <dgm:prSet/>
      <dgm:spPr/>
      <dgm:t>
        <a:bodyPr/>
        <a:lstStyle/>
        <a:p>
          <a:endParaRPr lang="es-ES"/>
        </a:p>
      </dgm:t>
    </dgm:pt>
    <dgm:pt modelId="{EA7B320C-B90E-41A8-82F8-6ADBBE262750}">
      <dgm:prSet phldrT="[Text]" custT="1"/>
      <dgm:spPr>
        <a:solidFill>
          <a:schemeClr val="accent2">
            <a:lumMod val="20000"/>
            <a:lumOff val="80000"/>
            <a:alpha val="90000"/>
          </a:schemeClr>
        </a:solidFill>
      </dgm:spPr>
      <dgm:t>
        <a:bodyPr/>
        <a:lstStyle/>
        <a:p>
          <a:endParaRPr lang="es-ES" sz="2200" dirty="0">
            <a:solidFill>
              <a:schemeClr val="accent1"/>
            </a:solidFill>
            <a:latin typeface="Montserrat" panose="00000500000000000000" pitchFamily="2" charset="0"/>
          </a:endParaRPr>
        </a:p>
      </dgm:t>
    </dgm:pt>
    <dgm:pt modelId="{83E92B25-E0ED-4C44-95A7-4685AFE10645}" type="parTrans" cxnId="{10052FD7-27C6-478E-9F22-5760DDFAA2A3}">
      <dgm:prSet/>
      <dgm:spPr/>
      <dgm:t>
        <a:bodyPr/>
        <a:lstStyle/>
        <a:p>
          <a:endParaRPr lang="es-ES"/>
        </a:p>
      </dgm:t>
    </dgm:pt>
    <dgm:pt modelId="{F6174EF2-D720-484B-8C2F-EEF5B09A2E44}" type="sibTrans" cxnId="{10052FD7-27C6-478E-9F22-5760DDFAA2A3}">
      <dgm:prSet/>
      <dgm:spPr/>
      <dgm:t>
        <a:bodyPr/>
        <a:lstStyle/>
        <a:p>
          <a:endParaRPr lang="es-ES"/>
        </a:p>
      </dgm:t>
    </dgm:pt>
    <dgm:pt modelId="{F9932AC8-186C-4794-80AA-A5FA563F1BCC}" type="pres">
      <dgm:prSet presAssocID="{13E2A87D-66BC-489E-98F6-B2D6CC77DE6E}" presName="Name0" presStyleCnt="0">
        <dgm:presLayoutVars>
          <dgm:dir/>
          <dgm:animLvl val="lvl"/>
          <dgm:resizeHandles val="exact"/>
        </dgm:presLayoutVars>
      </dgm:prSet>
      <dgm:spPr/>
    </dgm:pt>
    <dgm:pt modelId="{83B38402-9361-40D8-A390-D1F0E0BE131A}" type="pres">
      <dgm:prSet presAssocID="{8FC3C8CF-AE37-4515-96C5-DA68B8D30961}" presName="composite" presStyleCnt="0"/>
      <dgm:spPr/>
    </dgm:pt>
    <dgm:pt modelId="{02F79FE3-68CD-45B2-8355-E14289CCED75}" type="pres">
      <dgm:prSet presAssocID="{8FC3C8CF-AE37-4515-96C5-DA68B8D30961}" presName="parTx" presStyleLbl="alignNode1" presStyleIdx="0" presStyleCnt="2">
        <dgm:presLayoutVars>
          <dgm:chMax val="0"/>
          <dgm:chPref val="0"/>
          <dgm:bulletEnabled val="1"/>
        </dgm:presLayoutVars>
      </dgm:prSet>
      <dgm:spPr/>
    </dgm:pt>
    <dgm:pt modelId="{4E4055EB-A387-4BEB-B322-41E398476BA8}" type="pres">
      <dgm:prSet presAssocID="{8FC3C8CF-AE37-4515-96C5-DA68B8D30961}" presName="desTx" presStyleLbl="alignAccFollowNode1" presStyleIdx="0" presStyleCnt="2">
        <dgm:presLayoutVars>
          <dgm:bulletEnabled val="1"/>
        </dgm:presLayoutVars>
      </dgm:prSet>
      <dgm:spPr/>
    </dgm:pt>
    <dgm:pt modelId="{7888D903-375C-4ACC-BEBB-B083E8E07B5B}" type="pres">
      <dgm:prSet presAssocID="{1E43A684-65DA-457B-B066-EAD771C2CE1D}" presName="space" presStyleCnt="0"/>
      <dgm:spPr/>
    </dgm:pt>
    <dgm:pt modelId="{4AF7884D-24D8-45D4-9D82-5D066F1E847A}" type="pres">
      <dgm:prSet presAssocID="{96DF1559-26DB-4117-A6B3-584B3CD07839}" presName="composite" presStyleCnt="0"/>
      <dgm:spPr/>
    </dgm:pt>
    <dgm:pt modelId="{242E9526-DD7B-4383-8EBB-C570BE7B4D2C}" type="pres">
      <dgm:prSet presAssocID="{96DF1559-26DB-4117-A6B3-584B3CD07839}" presName="parTx" presStyleLbl="alignNode1" presStyleIdx="1" presStyleCnt="2">
        <dgm:presLayoutVars>
          <dgm:chMax val="0"/>
          <dgm:chPref val="0"/>
          <dgm:bulletEnabled val="1"/>
        </dgm:presLayoutVars>
      </dgm:prSet>
      <dgm:spPr/>
    </dgm:pt>
    <dgm:pt modelId="{8C95D520-5500-4A9F-A314-1DFA06037E4D}" type="pres">
      <dgm:prSet presAssocID="{96DF1559-26DB-4117-A6B3-584B3CD07839}" presName="desTx" presStyleLbl="alignAccFollowNode1" presStyleIdx="1" presStyleCnt="2">
        <dgm:presLayoutVars>
          <dgm:bulletEnabled val="1"/>
        </dgm:presLayoutVars>
      </dgm:prSet>
      <dgm:spPr/>
    </dgm:pt>
  </dgm:ptLst>
  <dgm:cxnLst>
    <dgm:cxn modelId="{38B28C00-E6E4-49A5-9687-9D220E084CBF}" srcId="{8FC3C8CF-AE37-4515-96C5-DA68B8D30961}" destId="{4E2ABF41-F55E-401F-A536-20BD7FDC2666}" srcOrd="1" destOrd="0" parTransId="{EB741E66-A22B-44D6-8939-6BD01293F102}" sibTransId="{5D237725-B270-447D-8106-41B96A16584E}"/>
    <dgm:cxn modelId="{518AAB0C-9AA6-4CE1-8616-813EB64A3088}" type="presOf" srcId="{A56F0A3C-3F99-47EE-9981-69AC93DCAAE5}" destId="{8C95D520-5500-4A9F-A314-1DFA06037E4D}" srcOrd="0" destOrd="0" presId="urn:microsoft.com/office/officeart/2005/8/layout/hList1"/>
    <dgm:cxn modelId="{2EF88D0D-730A-4108-8E1B-D61956CABE07}" type="presOf" srcId="{13E2A87D-66BC-489E-98F6-B2D6CC77DE6E}" destId="{F9932AC8-186C-4794-80AA-A5FA563F1BCC}" srcOrd="0" destOrd="0" presId="urn:microsoft.com/office/officeart/2005/8/layout/hList1"/>
    <dgm:cxn modelId="{D36F390E-93C3-4FE5-84BA-0C97471A2E75}" srcId="{13E2A87D-66BC-489E-98F6-B2D6CC77DE6E}" destId="{96DF1559-26DB-4117-A6B3-584B3CD07839}" srcOrd="1" destOrd="0" parTransId="{40996924-265D-4C1C-8397-22B47A138485}" sibTransId="{BA5CEFD9-092B-4D7C-B9E8-82D741B02E8C}"/>
    <dgm:cxn modelId="{E0D9C41A-7A8F-4628-AEBF-79250C5F8D72}" srcId="{8FC3C8CF-AE37-4515-96C5-DA68B8D30961}" destId="{42EE5C81-055A-462A-8E34-4E631DDBF479}" srcOrd="2" destOrd="0" parTransId="{B0A52718-CB93-4A1F-8CA0-13A5C674823E}" sibTransId="{66633E19-78C4-473C-BB94-AB7C6C86A8A8}"/>
    <dgm:cxn modelId="{FE60C01E-0477-4264-BF6F-6623FF1E6068}" type="presOf" srcId="{2A5BF774-AC54-449D-9280-10C8525969E7}" destId="{8C95D520-5500-4A9F-A314-1DFA06037E4D}" srcOrd="0" destOrd="3" presId="urn:microsoft.com/office/officeart/2005/8/layout/hList1"/>
    <dgm:cxn modelId="{656C5C24-DA23-48B0-85F7-DD6863C0C6EC}" type="presOf" srcId="{4E2ABF41-F55E-401F-A536-20BD7FDC2666}" destId="{4E4055EB-A387-4BEB-B322-41E398476BA8}" srcOrd="0" destOrd="1" presId="urn:microsoft.com/office/officeart/2005/8/layout/hList1"/>
    <dgm:cxn modelId="{225E6628-DC14-45EB-B45D-A67033F8075E}" type="presOf" srcId="{5F7FF2E3-9BF3-43E1-86D1-FE0EDCAF3FDC}" destId="{8C95D520-5500-4A9F-A314-1DFA06037E4D}" srcOrd="0" destOrd="2" presId="urn:microsoft.com/office/officeart/2005/8/layout/hList1"/>
    <dgm:cxn modelId="{F2AFF461-9E79-428E-9348-97E2128A158A}" srcId="{96DF1559-26DB-4117-A6B3-584B3CD07839}" destId="{33DD0B86-C65A-436E-99CB-EB9F1BABBB49}" srcOrd="4" destOrd="0" parTransId="{EA4F9128-C969-4CB0-BC08-5CEDF39E50D8}" sibTransId="{0F1583C0-A2CA-4A3C-AFD8-25C9ABB97FC5}"/>
    <dgm:cxn modelId="{EB6ED558-7155-4513-AE34-3A5BE68FEC89}" srcId="{13E2A87D-66BC-489E-98F6-B2D6CC77DE6E}" destId="{8FC3C8CF-AE37-4515-96C5-DA68B8D30961}" srcOrd="0" destOrd="0" parTransId="{F1779BBD-F42F-49DA-A38D-BB112AF9853F}" sibTransId="{1E43A684-65DA-457B-B066-EAD771C2CE1D}"/>
    <dgm:cxn modelId="{6132C989-E378-46C4-A074-C28503BDD58F}" type="presOf" srcId="{42EE5C81-055A-462A-8E34-4E631DDBF479}" destId="{4E4055EB-A387-4BEB-B322-41E398476BA8}" srcOrd="0" destOrd="2" presId="urn:microsoft.com/office/officeart/2005/8/layout/hList1"/>
    <dgm:cxn modelId="{EE91308E-AC44-4476-8A60-82C785EAEB9A}" srcId="{8FC3C8CF-AE37-4515-96C5-DA68B8D30961}" destId="{E0E51C43-CBF8-423F-A7A3-CAB059429A0E}" srcOrd="0" destOrd="0" parTransId="{61861524-FF8E-4280-83A0-A6B65AE0F538}" sibTransId="{14B82F7A-D12D-4D10-B38F-95DA85571FA6}"/>
    <dgm:cxn modelId="{72AA1993-5B32-49F9-B03A-3FF2DEB9926D}" type="presOf" srcId="{E0E51C43-CBF8-423F-A7A3-CAB059429A0E}" destId="{4E4055EB-A387-4BEB-B322-41E398476BA8}" srcOrd="0" destOrd="0" presId="urn:microsoft.com/office/officeart/2005/8/layout/hList1"/>
    <dgm:cxn modelId="{2F730AA2-3D0D-4DD0-9AA5-2014ED3EA083}" srcId="{96DF1559-26DB-4117-A6B3-584B3CD07839}" destId="{2A5BF774-AC54-449D-9280-10C8525969E7}" srcOrd="3" destOrd="0" parTransId="{9F87D34E-AD9F-4098-875B-954C4BD52AE2}" sibTransId="{844474CC-2FD5-4A96-9DE3-F4CA7893FB11}"/>
    <dgm:cxn modelId="{84E5D0A5-1C8D-4E8B-8A04-F5885504A603}" srcId="{96DF1559-26DB-4117-A6B3-584B3CD07839}" destId="{D7810541-756F-4317-8926-A53AE9E9B00A}" srcOrd="1" destOrd="0" parTransId="{6D1AFD62-8E21-442E-B742-31F82EE87D1B}" sibTransId="{5AF5BF2F-B704-4F78-8575-0085DD628082}"/>
    <dgm:cxn modelId="{824EBDA8-86BA-42D0-911B-EF0EBE459FA1}" type="presOf" srcId="{33DD0B86-C65A-436E-99CB-EB9F1BABBB49}" destId="{8C95D520-5500-4A9F-A314-1DFA06037E4D}" srcOrd="0" destOrd="4" presId="urn:microsoft.com/office/officeart/2005/8/layout/hList1"/>
    <dgm:cxn modelId="{A12C88AD-2A30-46FF-AC6A-69FCB7C60F9B}" type="presOf" srcId="{96DF1559-26DB-4117-A6B3-584B3CD07839}" destId="{242E9526-DD7B-4383-8EBB-C570BE7B4D2C}" srcOrd="0" destOrd="0" presId="urn:microsoft.com/office/officeart/2005/8/layout/hList1"/>
    <dgm:cxn modelId="{8ECCB5BF-C38A-4034-A85F-921CF3DEF62B}" srcId="{96DF1559-26DB-4117-A6B3-584B3CD07839}" destId="{5F7FF2E3-9BF3-43E1-86D1-FE0EDCAF3FDC}" srcOrd="2" destOrd="0" parTransId="{0BB31A59-A798-48AF-90A8-0322028C2915}" sibTransId="{AA86F354-2BAD-488F-A605-5F74BC341920}"/>
    <dgm:cxn modelId="{B94A0FC6-BA39-4298-A94E-15E23232B5D5}" srcId="{96DF1559-26DB-4117-A6B3-584B3CD07839}" destId="{A56F0A3C-3F99-47EE-9981-69AC93DCAAE5}" srcOrd="0" destOrd="0" parTransId="{196B5706-4F79-4332-8B3A-953621D89E2B}" sibTransId="{3A241224-F653-4422-BBE8-D586C63A9C71}"/>
    <dgm:cxn modelId="{8FEA7AC8-04E8-438D-935F-6872E704968E}" type="presOf" srcId="{D7810541-756F-4317-8926-A53AE9E9B00A}" destId="{8C95D520-5500-4A9F-A314-1DFA06037E4D}" srcOrd="0" destOrd="1" presId="urn:microsoft.com/office/officeart/2005/8/layout/hList1"/>
    <dgm:cxn modelId="{10052FD7-27C6-478E-9F22-5760DDFAA2A3}" srcId="{8FC3C8CF-AE37-4515-96C5-DA68B8D30961}" destId="{EA7B320C-B90E-41A8-82F8-6ADBBE262750}" srcOrd="3" destOrd="0" parTransId="{83E92B25-E0ED-4C44-95A7-4685AFE10645}" sibTransId="{F6174EF2-D720-484B-8C2F-EEF5B09A2E44}"/>
    <dgm:cxn modelId="{E7468FDC-2979-4B3B-9F5B-CBB03C881439}" type="presOf" srcId="{EA7B320C-B90E-41A8-82F8-6ADBBE262750}" destId="{4E4055EB-A387-4BEB-B322-41E398476BA8}" srcOrd="0" destOrd="3" presId="urn:microsoft.com/office/officeart/2005/8/layout/hList1"/>
    <dgm:cxn modelId="{BC5DE2E4-CBC5-4EB5-B440-43E7C676278D}" type="presOf" srcId="{8FC3C8CF-AE37-4515-96C5-DA68B8D30961}" destId="{02F79FE3-68CD-45B2-8355-E14289CCED75}" srcOrd="0" destOrd="0" presId="urn:microsoft.com/office/officeart/2005/8/layout/hList1"/>
    <dgm:cxn modelId="{C69853EA-2313-40D7-B6EE-B74220FF36F5}" srcId="{8FC3C8CF-AE37-4515-96C5-DA68B8D30961}" destId="{F4C78D7A-7549-45C5-9A35-C5A22DC57242}" srcOrd="4" destOrd="0" parTransId="{E272F62B-215C-47C5-BC8D-D30B46E3A498}" sibTransId="{B0A53EF9-2912-4ECA-8C2C-5DFC3DDD0E2F}"/>
    <dgm:cxn modelId="{BD8AE7F5-B1A6-4C87-B0C6-0A57BA0EA3A9}" type="presOf" srcId="{F4C78D7A-7549-45C5-9A35-C5A22DC57242}" destId="{4E4055EB-A387-4BEB-B322-41E398476BA8}" srcOrd="0" destOrd="4" presId="urn:microsoft.com/office/officeart/2005/8/layout/hList1"/>
    <dgm:cxn modelId="{0CD07B74-528C-4ACD-ACDC-4B95E2D58A17}" type="presParOf" srcId="{F9932AC8-186C-4794-80AA-A5FA563F1BCC}" destId="{83B38402-9361-40D8-A390-D1F0E0BE131A}" srcOrd="0" destOrd="0" presId="urn:microsoft.com/office/officeart/2005/8/layout/hList1"/>
    <dgm:cxn modelId="{57144D71-B565-43BB-8B0B-303C72CC925C}" type="presParOf" srcId="{83B38402-9361-40D8-A390-D1F0E0BE131A}" destId="{02F79FE3-68CD-45B2-8355-E14289CCED75}" srcOrd="0" destOrd="0" presId="urn:microsoft.com/office/officeart/2005/8/layout/hList1"/>
    <dgm:cxn modelId="{ED49DCE2-786E-4F94-8FF0-9C93FD7D0370}" type="presParOf" srcId="{83B38402-9361-40D8-A390-D1F0E0BE131A}" destId="{4E4055EB-A387-4BEB-B322-41E398476BA8}" srcOrd="1" destOrd="0" presId="urn:microsoft.com/office/officeart/2005/8/layout/hList1"/>
    <dgm:cxn modelId="{D087ECD6-988B-4B81-8591-C331FBF8024E}" type="presParOf" srcId="{F9932AC8-186C-4794-80AA-A5FA563F1BCC}" destId="{7888D903-375C-4ACC-BEBB-B083E8E07B5B}" srcOrd="1" destOrd="0" presId="urn:microsoft.com/office/officeart/2005/8/layout/hList1"/>
    <dgm:cxn modelId="{3EAA5466-D8D8-499B-9484-959B21D320A4}" type="presParOf" srcId="{F9932AC8-186C-4794-80AA-A5FA563F1BCC}" destId="{4AF7884D-24D8-45D4-9D82-5D066F1E847A}" srcOrd="2" destOrd="0" presId="urn:microsoft.com/office/officeart/2005/8/layout/hList1"/>
    <dgm:cxn modelId="{5878C9A8-652F-4C90-882D-D7489B99D4BA}" type="presParOf" srcId="{4AF7884D-24D8-45D4-9D82-5D066F1E847A}" destId="{242E9526-DD7B-4383-8EBB-C570BE7B4D2C}" srcOrd="0" destOrd="0" presId="urn:microsoft.com/office/officeart/2005/8/layout/hList1"/>
    <dgm:cxn modelId="{79FF5784-3EE6-49A3-A543-3D1D0FD249E0}" type="presParOf" srcId="{4AF7884D-24D8-45D4-9D82-5D066F1E847A}" destId="{8C95D520-5500-4A9F-A314-1DFA06037E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3799DE-8F46-49F1-AFBD-01C2B9B80326}"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2BDA83-B57A-4496-9A8D-0BB1DB93731B}">
      <dgm:prSet phldrT="[Text]"/>
      <dgm:spPr/>
      <dgm:t>
        <a:bodyPr/>
        <a:lstStyle/>
        <a:p>
          <a:r>
            <a:rPr lang="es-ES" b="1" dirty="0">
              <a:solidFill>
                <a:schemeClr val="bg2">
                  <a:lumMod val="25000"/>
                </a:schemeClr>
              </a:solidFill>
              <a:latin typeface="Montserrat" panose="00000500000000000000" pitchFamily="2" charset="0"/>
            </a:rPr>
            <a:t>Ventajas</a:t>
          </a:r>
        </a:p>
      </dgm:t>
    </dgm:pt>
    <dgm:pt modelId="{AA322B83-B151-4BDA-B15A-F94EB77CAA4C}" type="parTrans" cxnId="{73CB67E2-EAA6-4308-9365-873278BEF8FD}">
      <dgm:prSet/>
      <dgm:spPr/>
      <dgm:t>
        <a:bodyPr/>
        <a:lstStyle/>
        <a:p>
          <a:endParaRPr lang="es-ES">
            <a:latin typeface="Montserrat" panose="00000500000000000000" pitchFamily="2" charset="0"/>
          </a:endParaRPr>
        </a:p>
      </dgm:t>
    </dgm:pt>
    <dgm:pt modelId="{AA736220-BEB5-4DBC-8E92-8EF793B87427}" type="sibTrans" cxnId="{73CB67E2-EAA6-4308-9365-873278BEF8FD}">
      <dgm:prSet/>
      <dgm:spPr/>
      <dgm:t>
        <a:bodyPr/>
        <a:lstStyle/>
        <a:p>
          <a:endParaRPr lang="es-ES">
            <a:latin typeface="Montserrat" panose="00000500000000000000" pitchFamily="2" charset="0"/>
          </a:endParaRPr>
        </a:p>
      </dgm:t>
    </dgm:pt>
    <dgm:pt modelId="{B96A3F31-2605-4B82-85BF-D9A7E9903879}">
      <dgm:prSet phldrT="[Text]"/>
      <dgm:spPr/>
      <dgm:t>
        <a:bodyPr/>
        <a:lstStyle/>
        <a:p>
          <a:r>
            <a:rPr lang="es-ES" b="1" dirty="0">
              <a:solidFill>
                <a:schemeClr val="accent1">
                  <a:lumMod val="75000"/>
                </a:schemeClr>
              </a:solidFill>
              <a:latin typeface="Montserrat" panose="00000500000000000000" pitchFamily="2" charset="0"/>
            </a:rPr>
            <a:t>Inconvenientes</a:t>
          </a:r>
        </a:p>
      </dgm:t>
    </dgm:pt>
    <dgm:pt modelId="{45499C65-304D-4DE6-9832-A717C9E2A22D}" type="parTrans" cxnId="{85FDFECD-FC2C-4F67-A91E-09D7BB482FCE}">
      <dgm:prSet/>
      <dgm:spPr/>
      <dgm:t>
        <a:bodyPr/>
        <a:lstStyle/>
        <a:p>
          <a:endParaRPr lang="es-ES">
            <a:latin typeface="Montserrat" panose="00000500000000000000" pitchFamily="2" charset="0"/>
          </a:endParaRPr>
        </a:p>
      </dgm:t>
    </dgm:pt>
    <dgm:pt modelId="{C7903F3E-1301-4FA9-A144-1DF34247F23F}" type="sibTrans" cxnId="{85FDFECD-FC2C-4F67-A91E-09D7BB482FCE}">
      <dgm:prSet/>
      <dgm:spPr/>
      <dgm:t>
        <a:bodyPr/>
        <a:lstStyle/>
        <a:p>
          <a:endParaRPr lang="es-ES">
            <a:latin typeface="Montserrat" panose="00000500000000000000" pitchFamily="2" charset="0"/>
          </a:endParaRPr>
        </a:p>
      </dgm:t>
    </dgm:pt>
    <dgm:pt modelId="{EF16DC4A-3F56-4207-B629-9572F9D21339}">
      <dgm:prSet phldrT="[Text]"/>
      <dgm:spPr/>
      <dgm:t>
        <a:bodyPr/>
        <a:lstStyle/>
        <a:p>
          <a:r>
            <a:rPr lang="es-ES" dirty="0">
              <a:latin typeface="Montserrat" panose="00000500000000000000" pitchFamily="2" charset="0"/>
            </a:rPr>
            <a:t>Open </a:t>
          </a:r>
          <a:r>
            <a:rPr lang="es-ES" dirty="0" err="1">
              <a:latin typeface="Montserrat" panose="00000500000000000000" pitchFamily="2" charset="0"/>
            </a:rPr>
            <a:t>Source</a:t>
          </a:r>
          <a:r>
            <a:rPr lang="es-ES" dirty="0">
              <a:latin typeface="Montserrat" panose="00000500000000000000" pitchFamily="2" charset="0"/>
            </a:rPr>
            <a:t> Software</a:t>
          </a:r>
        </a:p>
      </dgm:t>
    </dgm:pt>
    <dgm:pt modelId="{B715AE45-59FF-41E2-B63E-6535F23154F2}" type="parTrans" cxnId="{6ADBA3A3-C9F9-4B43-B382-E48F716F6227}">
      <dgm:prSet/>
      <dgm:spPr/>
      <dgm:t>
        <a:bodyPr/>
        <a:lstStyle/>
        <a:p>
          <a:endParaRPr lang="es-ES"/>
        </a:p>
      </dgm:t>
    </dgm:pt>
    <dgm:pt modelId="{C972D178-BA83-402D-93B2-D3EC924BF3BD}" type="sibTrans" cxnId="{6ADBA3A3-C9F9-4B43-B382-E48F716F6227}">
      <dgm:prSet/>
      <dgm:spPr/>
      <dgm:t>
        <a:bodyPr/>
        <a:lstStyle/>
        <a:p>
          <a:endParaRPr lang="es-ES"/>
        </a:p>
      </dgm:t>
    </dgm:pt>
    <dgm:pt modelId="{46CC96BD-5F62-46C8-A7B0-1A97DC164731}">
      <dgm:prSet phldrT="[Text]"/>
      <dgm:spPr/>
      <dgm:t>
        <a:bodyPr/>
        <a:lstStyle/>
        <a:p>
          <a:r>
            <a:rPr lang="es-ES" dirty="0">
              <a:latin typeface="Montserrat" panose="00000500000000000000" pitchFamily="2" charset="0"/>
            </a:rPr>
            <a:t>Arquitectura Cliente/Servidor</a:t>
          </a:r>
        </a:p>
      </dgm:t>
    </dgm:pt>
    <dgm:pt modelId="{4BBA20C5-9F2F-4F7C-B3DB-ED14751DFEE2}" type="parTrans" cxnId="{EA33666C-0616-47C3-BC3B-FC629E1A42BB}">
      <dgm:prSet/>
      <dgm:spPr/>
      <dgm:t>
        <a:bodyPr/>
        <a:lstStyle/>
        <a:p>
          <a:endParaRPr lang="es-ES"/>
        </a:p>
      </dgm:t>
    </dgm:pt>
    <dgm:pt modelId="{917150B9-DFBD-4C01-8658-FECD06C8F91F}" type="sibTrans" cxnId="{EA33666C-0616-47C3-BC3B-FC629E1A42BB}">
      <dgm:prSet/>
      <dgm:spPr/>
      <dgm:t>
        <a:bodyPr/>
        <a:lstStyle/>
        <a:p>
          <a:endParaRPr lang="es-ES"/>
        </a:p>
      </dgm:t>
    </dgm:pt>
    <dgm:pt modelId="{EC7BBFB2-02CD-49CE-A967-34A47DDB4264}">
      <dgm:prSet phldrT="[Text]"/>
      <dgm:spPr/>
      <dgm:t>
        <a:bodyPr/>
        <a:lstStyle/>
        <a:p>
          <a:r>
            <a:rPr lang="es-ES" dirty="0">
              <a:latin typeface="Montserrat" panose="00000500000000000000" pitchFamily="2" charset="0"/>
            </a:rPr>
            <a:t>API pública</a:t>
          </a:r>
        </a:p>
      </dgm:t>
    </dgm:pt>
    <dgm:pt modelId="{F074600A-AFD6-469E-86B3-09EA1CA559A8}" type="parTrans" cxnId="{04D58272-E645-4EC8-8EB4-1F9778B56BDA}">
      <dgm:prSet/>
      <dgm:spPr/>
      <dgm:t>
        <a:bodyPr/>
        <a:lstStyle/>
        <a:p>
          <a:endParaRPr lang="es-ES"/>
        </a:p>
      </dgm:t>
    </dgm:pt>
    <dgm:pt modelId="{329928DE-09EE-450C-ADCE-989E15F3EA72}" type="sibTrans" cxnId="{04D58272-E645-4EC8-8EB4-1F9778B56BDA}">
      <dgm:prSet/>
      <dgm:spPr/>
      <dgm:t>
        <a:bodyPr/>
        <a:lstStyle/>
        <a:p>
          <a:endParaRPr lang="es-ES"/>
        </a:p>
      </dgm:t>
    </dgm:pt>
    <dgm:pt modelId="{19E6D6F7-3853-4B09-A2A7-2DA782D0845D}">
      <dgm:prSet phldrT="[Text]"/>
      <dgm:spPr/>
      <dgm:t>
        <a:bodyPr/>
        <a:lstStyle/>
        <a:p>
          <a:r>
            <a:rPr lang="es-ES" dirty="0">
              <a:latin typeface="Montserrat" panose="00000500000000000000" pitchFamily="2" charset="0"/>
            </a:rPr>
            <a:t>Edición de mapas y escenarios</a:t>
          </a:r>
        </a:p>
      </dgm:t>
    </dgm:pt>
    <dgm:pt modelId="{5F124DB3-DFB3-49FB-9FB7-1D747C8CB5DA}" type="parTrans" cxnId="{27EF8850-E417-4197-9CBE-FE54564FD990}">
      <dgm:prSet/>
      <dgm:spPr/>
      <dgm:t>
        <a:bodyPr/>
        <a:lstStyle/>
        <a:p>
          <a:endParaRPr lang="es-ES"/>
        </a:p>
      </dgm:t>
    </dgm:pt>
    <dgm:pt modelId="{473015BA-5C0B-47E3-A905-B150FB2D887A}" type="sibTrans" cxnId="{27EF8850-E417-4197-9CBE-FE54564FD990}">
      <dgm:prSet/>
      <dgm:spPr/>
      <dgm:t>
        <a:bodyPr/>
        <a:lstStyle/>
        <a:p>
          <a:endParaRPr lang="es-ES"/>
        </a:p>
      </dgm:t>
    </dgm:pt>
    <dgm:pt modelId="{6C4F7DA7-F419-47E8-BAB8-EFC8899E676F}">
      <dgm:prSet phldrT="[Text]"/>
      <dgm:spPr/>
      <dgm:t>
        <a:bodyPr/>
        <a:lstStyle/>
        <a:p>
          <a:r>
            <a:rPr lang="es-ES" dirty="0">
              <a:latin typeface="Montserrat" panose="00000500000000000000" pitchFamily="2" charset="0"/>
            </a:rPr>
            <a:t>Entorno del vehículo muy limitado</a:t>
          </a:r>
        </a:p>
      </dgm:t>
    </dgm:pt>
    <dgm:pt modelId="{382D08C0-3803-4EBA-A953-4142A77997DC}" type="parTrans" cxnId="{A5F4DF32-EC84-409A-8D2D-6390B8C82C0B}">
      <dgm:prSet/>
      <dgm:spPr/>
      <dgm:t>
        <a:bodyPr/>
        <a:lstStyle/>
        <a:p>
          <a:endParaRPr lang="es-ES"/>
        </a:p>
      </dgm:t>
    </dgm:pt>
    <dgm:pt modelId="{D098EFEE-B9CE-4383-A928-EF5902C69E8D}" type="sibTrans" cxnId="{A5F4DF32-EC84-409A-8D2D-6390B8C82C0B}">
      <dgm:prSet/>
      <dgm:spPr/>
      <dgm:t>
        <a:bodyPr/>
        <a:lstStyle/>
        <a:p>
          <a:endParaRPr lang="es-ES"/>
        </a:p>
      </dgm:t>
    </dgm:pt>
    <dgm:pt modelId="{9827297E-4BDE-483E-98A1-396394D658E6}">
      <dgm:prSet phldrT="[Text]"/>
      <dgm:spPr/>
      <dgm:t>
        <a:bodyPr/>
        <a:lstStyle/>
        <a:p>
          <a:r>
            <a:rPr lang="es-ES" dirty="0">
              <a:latin typeface="Montserrat" panose="00000500000000000000" pitchFamily="2" charset="0"/>
            </a:rPr>
            <a:t>Cambios de carril instantáneos</a:t>
          </a:r>
        </a:p>
      </dgm:t>
    </dgm:pt>
    <dgm:pt modelId="{10C22E4E-2903-44EA-928F-8576F8224F15}" type="parTrans" cxnId="{2A9F3942-1B0B-474C-B690-2E0A64D962DC}">
      <dgm:prSet/>
      <dgm:spPr/>
      <dgm:t>
        <a:bodyPr/>
        <a:lstStyle/>
        <a:p>
          <a:endParaRPr lang="es-ES"/>
        </a:p>
      </dgm:t>
    </dgm:pt>
    <dgm:pt modelId="{74B68824-F05B-4622-A763-A9C905A56724}" type="sibTrans" cxnId="{2A9F3942-1B0B-474C-B690-2E0A64D962DC}">
      <dgm:prSet/>
      <dgm:spPr/>
      <dgm:t>
        <a:bodyPr/>
        <a:lstStyle/>
        <a:p>
          <a:endParaRPr lang="es-ES"/>
        </a:p>
      </dgm:t>
    </dgm:pt>
    <dgm:pt modelId="{1F00174A-05CD-4C51-B0A1-11DC159C94B8}">
      <dgm:prSet phldrT="[Text]"/>
      <dgm:spPr/>
      <dgm:t>
        <a:bodyPr/>
        <a:lstStyle/>
        <a:p>
          <a:r>
            <a:rPr lang="es-ES" dirty="0" err="1">
              <a:latin typeface="Montserrat" panose="00000500000000000000" pitchFamily="2" charset="0"/>
            </a:rPr>
            <a:t>Teleportaciones</a:t>
          </a:r>
          <a:r>
            <a:rPr lang="es-ES" dirty="0">
              <a:latin typeface="Montserrat" panose="00000500000000000000" pitchFamily="2" charset="0"/>
            </a:rPr>
            <a:t> eventuales</a:t>
          </a:r>
        </a:p>
      </dgm:t>
    </dgm:pt>
    <dgm:pt modelId="{FC75DAC9-56D7-497D-96EA-F7BB40F43152}" type="parTrans" cxnId="{DCA7C562-FDE0-4456-A16E-D111C7F1B27B}">
      <dgm:prSet/>
      <dgm:spPr/>
      <dgm:t>
        <a:bodyPr/>
        <a:lstStyle/>
        <a:p>
          <a:endParaRPr lang="es-ES"/>
        </a:p>
      </dgm:t>
    </dgm:pt>
    <dgm:pt modelId="{92CB301E-9916-4D86-A7EB-CF6EC8E66114}" type="sibTrans" cxnId="{DCA7C562-FDE0-4456-A16E-D111C7F1B27B}">
      <dgm:prSet/>
      <dgm:spPr/>
      <dgm:t>
        <a:bodyPr/>
        <a:lstStyle/>
        <a:p>
          <a:endParaRPr lang="es-ES"/>
        </a:p>
      </dgm:t>
    </dgm:pt>
    <dgm:pt modelId="{01F19D67-8C25-4000-AF40-A3B07B8AAD24}" type="pres">
      <dgm:prSet presAssocID="{0E3799DE-8F46-49F1-AFBD-01C2B9B80326}" presName="compositeShape" presStyleCnt="0">
        <dgm:presLayoutVars>
          <dgm:chMax val="2"/>
          <dgm:dir/>
          <dgm:resizeHandles val="exact"/>
        </dgm:presLayoutVars>
      </dgm:prSet>
      <dgm:spPr/>
    </dgm:pt>
    <dgm:pt modelId="{FB4E88C3-5F4A-4CF9-84A0-74DC1435860B}" type="pres">
      <dgm:prSet presAssocID="{8C2BDA83-B57A-4496-9A8D-0BB1DB93731B}" presName="upArrow" presStyleLbl="node1" presStyleIdx="0" presStyleCnt="2"/>
      <dgm:spPr>
        <a:solidFill>
          <a:schemeClr val="bg2">
            <a:lumMod val="25000"/>
          </a:schemeClr>
        </a:solidFill>
      </dgm:spPr>
    </dgm:pt>
    <dgm:pt modelId="{BA206E04-0A20-41FE-9334-11F205BD1F3F}" type="pres">
      <dgm:prSet presAssocID="{8C2BDA83-B57A-4496-9A8D-0BB1DB93731B}" presName="upArrowText" presStyleLbl="revTx" presStyleIdx="0" presStyleCnt="2">
        <dgm:presLayoutVars>
          <dgm:chMax val="0"/>
          <dgm:bulletEnabled val="1"/>
        </dgm:presLayoutVars>
      </dgm:prSet>
      <dgm:spPr/>
    </dgm:pt>
    <dgm:pt modelId="{EE5CFB56-909D-459E-A64E-176537CD27F1}" type="pres">
      <dgm:prSet presAssocID="{B96A3F31-2605-4B82-85BF-D9A7E9903879}" presName="downArrow" presStyleLbl="node1" presStyleIdx="1" presStyleCnt="2"/>
      <dgm:spPr>
        <a:solidFill>
          <a:schemeClr val="accent1">
            <a:lumMod val="75000"/>
          </a:schemeClr>
        </a:solidFill>
      </dgm:spPr>
    </dgm:pt>
    <dgm:pt modelId="{EBEBA1C6-F5FB-4CE9-975F-E6080E739F1A}" type="pres">
      <dgm:prSet presAssocID="{B96A3F31-2605-4B82-85BF-D9A7E9903879}" presName="downArrowText" presStyleLbl="revTx" presStyleIdx="1" presStyleCnt="2">
        <dgm:presLayoutVars>
          <dgm:chMax val="0"/>
          <dgm:bulletEnabled val="1"/>
        </dgm:presLayoutVars>
      </dgm:prSet>
      <dgm:spPr/>
    </dgm:pt>
  </dgm:ptLst>
  <dgm:cxnLst>
    <dgm:cxn modelId="{A5F4DF32-EC84-409A-8D2D-6390B8C82C0B}" srcId="{B96A3F31-2605-4B82-85BF-D9A7E9903879}" destId="{6C4F7DA7-F419-47E8-BAB8-EFC8899E676F}" srcOrd="0" destOrd="0" parTransId="{382D08C0-3803-4EBA-A953-4142A77997DC}" sibTransId="{D098EFEE-B9CE-4383-A928-EF5902C69E8D}"/>
    <dgm:cxn modelId="{958FB55E-F4DB-4499-A8F7-87405937A265}" type="presOf" srcId="{8C2BDA83-B57A-4496-9A8D-0BB1DB93731B}" destId="{BA206E04-0A20-41FE-9334-11F205BD1F3F}" srcOrd="0" destOrd="0" presId="urn:microsoft.com/office/officeart/2005/8/layout/arrow4"/>
    <dgm:cxn modelId="{2A9F3942-1B0B-474C-B690-2E0A64D962DC}" srcId="{B96A3F31-2605-4B82-85BF-D9A7E9903879}" destId="{9827297E-4BDE-483E-98A1-396394D658E6}" srcOrd="1" destOrd="0" parTransId="{10C22E4E-2903-44EA-928F-8576F8224F15}" sibTransId="{74B68824-F05B-4622-A763-A9C905A56724}"/>
    <dgm:cxn modelId="{DCA7C562-FDE0-4456-A16E-D111C7F1B27B}" srcId="{B96A3F31-2605-4B82-85BF-D9A7E9903879}" destId="{1F00174A-05CD-4C51-B0A1-11DC159C94B8}" srcOrd="2" destOrd="0" parTransId="{FC75DAC9-56D7-497D-96EA-F7BB40F43152}" sibTransId="{92CB301E-9916-4D86-A7EB-CF6EC8E66114}"/>
    <dgm:cxn modelId="{D49CD567-8036-4709-99CC-52B26DE8694E}" type="presOf" srcId="{0E3799DE-8F46-49F1-AFBD-01C2B9B80326}" destId="{01F19D67-8C25-4000-AF40-A3B07B8AAD24}" srcOrd="0" destOrd="0" presId="urn:microsoft.com/office/officeart/2005/8/layout/arrow4"/>
    <dgm:cxn modelId="{EA33666C-0616-47C3-BC3B-FC629E1A42BB}" srcId="{8C2BDA83-B57A-4496-9A8D-0BB1DB93731B}" destId="{46CC96BD-5F62-46C8-A7B0-1A97DC164731}" srcOrd="1" destOrd="0" parTransId="{4BBA20C5-9F2F-4F7C-B3DB-ED14751DFEE2}" sibTransId="{917150B9-DFBD-4C01-8658-FECD06C8F91F}"/>
    <dgm:cxn modelId="{27EF8850-E417-4197-9CBE-FE54564FD990}" srcId="{8C2BDA83-B57A-4496-9A8D-0BB1DB93731B}" destId="{19E6D6F7-3853-4B09-A2A7-2DA782D0845D}" srcOrd="3" destOrd="0" parTransId="{5F124DB3-DFB3-49FB-9FB7-1D747C8CB5DA}" sibTransId="{473015BA-5C0B-47E3-A905-B150FB2D887A}"/>
    <dgm:cxn modelId="{04D58272-E645-4EC8-8EB4-1F9778B56BDA}" srcId="{8C2BDA83-B57A-4496-9A8D-0BB1DB93731B}" destId="{EC7BBFB2-02CD-49CE-A967-34A47DDB4264}" srcOrd="2" destOrd="0" parTransId="{F074600A-AFD6-469E-86B3-09EA1CA559A8}" sibTransId="{329928DE-09EE-450C-ADCE-989E15F3EA72}"/>
    <dgm:cxn modelId="{C3B16979-0027-435C-BC54-77189FD8D526}" type="presOf" srcId="{B96A3F31-2605-4B82-85BF-D9A7E9903879}" destId="{EBEBA1C6-F5FB-4CE9-975F-E6080E739F1A}" srcOrd="0" destOrd="0" presId="urn:microsoft.com/office/officeart/2005/8/layout/arrow4"/>
    <dgm:cxn modelId="{6ADBA3A3-C9F9-4B43-B382-E48F716F6227}" srcId="{8C2BDA83-B57A-4496-9A8D-0BB1DB93731B}" destId="{EF16DC4A-3F56-4207-B629-9572F9D21339}" srcOrd="0" destOrd="0" parTransId="{B715AE45-59FF-41E2-B63E-6535F23154F2}" sibTransId="{C972D178-BA83-402D-93B2-D3EC924BF3BD}"/>
    <dgm:cxn modelId="{405955AB-9EC4-4D34-976F-3B9E99AC1DA4}" type="presOf" srcId="{EC7BBFB2-02CD-49CE-A967-34A47DDB4264}" destId="{BA206E04-0A20-41FE-9334-11F205BD1F3F}" srcOrd="0" destOrd="3" presId="urn:microsoft.com/office/officeart/2005/8/layout/arrow4"/>
    <dgm:cxn modelId="{974D9EB8-DDFA-498D-97EF-9B21840E4D11}" type="presOf" srcId="{1F00174A-05CD-4C51-B0A1-11DC159C94B8}" destId="{EBEBA1C6-F5FB-4CE9-975F-E6080E739F1A}" srcOrd="0" destOrd="3" presId="urn:microsoft.com/office/officeart/2005/8/layout/arrow4"/>
    <dgm:cxn modelId="{F6A0BBC2-38D6-4813-91AE-8B30A84FF439}" type="presOf" srcId="{19E6D6F7-3853-4B09-A2A7-2DA782D0845D}" destId="{BA206E04-0A20-41FE-9334-11F205BD1F3F}" srcOrd="0" destOrd="4" presId="urn:microsoft.com/office/officeart/2005/8/layout/arrow4"/>
    <dgm:cxn modelId="{263B7ACA-8C57-446E-9108-FE0B77A83A3B}" type="presOf" srcId="{6C4F7DA7-F419-47E8-BAB8-EFC8899E676F}" destId="{EBEBA1C6-F5FB-4CE9-975F-E6080E739F1A}" srcOrd="0" destOrd="1" presId="urn:microsoft.com/office/officeart/2005/8/layout/arrow4"/>
    <dgm:cxn modelId="{85FDFECD-FC2C-4F67-A91E-09D7BB482FCE}" srcId="{0E3799DE-8F46-49F1-AFBD-01C2B9B80326}" destId="{B96A3F31-2605-4B82-85BF-D9A7E9903879}" srcOrd="1" destOrd="0" parTransId="{45499C65-304D-4DE6-9832-A717C9E2A22D}" sibTransId="{C7903F3E-1301-4FA9-A144-1DF34247F23F}"/>
    <dgm:cxn modelId="{5BE61AD9-EDE7-4045-BBDC-F52314F87972}" type="presOf" srcId="{46CC96BD-5F62-46C8-A7B0-1A97DC164731}" destId="{BA206E04-0A20-41FE-9334-11F205BD1F3F}" srcOrd="0" destOrd="2" presId="urn:microsoft.com/office/officeart/2005/8/layout/arrow4"/>
    <dgm:cxn modelId="{73CB67E2-EAA6-4308-9365-873278BEF8FD}" srcId="{0E3799DE-8F46-49F1-AFBD-01C2B9B80326}" destId="{8C2BDA83-B57A-4496-9A8D-0BB1DB93731B}" srcOrd="0" destOrd="0" parTransId="{AA322B83-B151-4BDA-B15A-F94EB77CAA4C}" sibTransId="{AA736220-BEB5-4DBC-8E92-8EF793B87427}"/>
    <dgm:cxn modelId="{85FD62F5-9F86-4693-B637-8E45E6AA07F3}" type="presOf" srcId="{9827297E-4BDE-483E-98A1-396394D658E6}" destId="{EBEBA1C6-F5FB-4CE9-975F-E6080E739F1A}" srcOrd="0" destOrd="2" presId="urn:microsoft.com/office/officeart/2005/8/layout/arrow4"/>
    <dgm:cxn modelId="{4930C0F6-42B4-4F37-B900-8FF7C92905C4}" type="presOf" srcId="{EF16DC4A-3F56-4207-B629-9572F9D21339}" destId="{BA206E04-0A20-41FE-9334-11F205BD1F3F}" srcOrd="0" destOrd="1" presId="urn:microsoft.com/office/officeart/2005/8/layout/arrow4"/>
    <dgm:cxn modelId="{3FA9CC1E-4EC7-44E1-9C39-7227D205161D}" type="presParOf" srcId="{01F19D67-8C25-4000-AF40-A3B07B8AAD24}" destId="{FB4E88C3-5F4A-4CF9-84A0-74DC1435860B}" srcOrd="0" destOrd="0" presId="urn:microsoft.com/office/officeart/2005/8/layout/arrow4"/>
    <dgm:cxn modelId="{6E3E2F3F-BC9E-4A7C-90F3-53D2FD533505}" type="presParOf" srcId="{01F19D67-8C25-4000-AF40-A3B07B8AAD24}" destId="{BA206E04-0A20-41FE-9334-11F205BD1F3F}" srcOrd="1" destOrd="0" presId="urn:microsoft.com/office/officeart/2005/8/layout/arrow4"/>
    <dgm:cxn modelId="{8EA96DB7-0C34-456D-A1D2-F19B1C6AB030}" type="presParOf" srcId="{01F19D67-8C25-4000-AF40-A3B07B8AAD24}" destId="{EE5CFB56-909D-459E-A64E-176537CD27F1}" srcOrd="2" destOrd="0" presId="urn:microsoft.com/office/officeart/2005/8/layout/arrow4"/>
    <dgm:cxn modelId="{4226E29F-1196-499A-9372-BEA59215E4F5}" type="presParOf" srcId="{01F19D67-8C25-4000-AF40-A3B07B8AAD24}" destId="{EBEBA1C6-F5FB-4CE9-975F-E6080E739F1A}"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5DDAEA9B-2987-4A10-A4F8-AB449B69211E}">
          <dgm:prSet phldrT="[Text]" custT="1"/>
          <dgm:spPr/>
          <dgm:t>
            <a:bodyPr/>
            <a:lstStyle/>
            <a:p>
              <a:r>
                <a:rPr lang="es-ES" sz="2000" dirty="0">
                  <a:latin typeface="Montserrat" panose="00000500000000000000" pitchFamily="2" charset="0"/>
                </a:rPr>
                <a:t>Entrada borrosa de la variable </a:t>
              </a:r>
              <a14:m>
                <m:oMath xmlns:m="http://schemas.openxmlformats.org/officeDocument/2006/math">
                  <m:r>
                    <a:rPr lang="es-ES" sz="2000" i="1" dirty="0" smtClean="0">
                      <a:latin typeface="Cambria Math" panose="02040503050406030204" pitchFamily="18" charset="0"/>
                    </a:rPr>
                    <m:t>𝑖</m:t>
                  </m:r>
                </m:oMath>
              </a14:m>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Choice>
      <mc:Fallback xmlns="">
        <dgm:pt modelId="{5DDAEA9B-2987-4A10-A4F8-AB449B69211E}">
          <dgm:prSet phldrT="[Text]" custT="1"/>
          <dgm:spPr/>
          <dgm:t>
            <a:bodyPr/>
            <a:lstStyle/>
            <a:p>
              <a:r>
                <a:rPr lang="es-ES" sz="2000" dirty="0">
                  <a:latin typeface="Montserrat" panose="00000500000000000000" pitchFamily="2" charset="0"/>
                </a:rPr>
                <a:t>Entrada borrosa de la variable </a:t>
              </a:r>
              <a:r>
                <a:rPr lang="es-ES" sz="2000" i="0" dirty="0">
                  <a:latin typeface="Cambria Math" panose="02040503050406030204" pitchFamily="18" charset="0"/>
                </a:rPr>
                <a:t>𝑖</a:t>
              </a:r>
              <a:r>
                <a:rPr lang="es-ES" sz="2000" dirty="0">
                  <a:latin typeface="Montserrat" panose="00000500000000000000" pitchFamily="2" charset="0"/>
                </a:rPr>
                <a:t>-</a:t>
              </a:r>
              <a:r>
                <a:rPr lang="es-ES" sz="2000" dirty="0" err="1">
                  <a:latin typeface="Montserrat" panose="00000500000000000000" pitchFamily="2" charset="0"/>
                </a:rPr>
                <a:t>ésima</a:t>
              </a:r>
              <a:endParaRPr lang="es-ES" sz="2000" dirty="0">
                <a:latin typeface="Montserrat" panose="00000500000000000000" pitchFamily="2" charset="0"/>
              </a:endParaRPr>
            </a:p>
          </dgm:t>
        </dgm:pt>
      </mc:Fallback>
    </mc:AlternateConten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B8E70D67-BED5-47ED-84C2-A90B98D041ED}">
          <dgm:prSet phldrT="[Text]" custT="1"/>
          <dgm:spPr/>
          <dgm:t>
            <a:bodyPr/>
            <a:lstStyle/>
            <a:p>
              <a:pP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𝑛</m:t>
                    </m:r>
                  </m:oMath>
                </m:oMathPara>
              </a14:m>
              <a:endParaRPr lang="es-ES" sz="2000" dirty="0">
                <a:latin typeface="Montserrat" panose="00000500000000000000" pitchFamily="2" charset="0"/>
              </a:endParaRPr>
            </a:p>
          </dgm:t>
        </dgm:pt>
      </mc:Choice>
      <mc:Fallback xmlns="">
        <dgm:pt modelId="{B8E70D67-BED5-47ED-84C2-A90B98D041ED}">
          <dgm:prSet phldrT="[Text]" custT="1"/>
          <dgm:spPr/>
          <dgm:t>
            <a:bodyPr/>
            <a:lstStyle/>
            <a:p>
              <a:pPr/>
              <a:r>
                <a:rPr lang="es-ES" sz="2000" i="0" dirty="0">
                  <a:latin typeface="Cambria Math" panose="02040503050406030204" pitchFamily="18" charset="0"/>
                </a:rPr>
                <a:t>𝑛</a:t>
              </a:r>
              <a:endParaRPr lang="es-ES" sz="2000" dirty="0">
                <a:latin typeface="Montserrat" panose="00000500000000000000" pitchFamily="2" charset="0"/>
              </a:endParaRPr>
            </a:p>
          </dgm:t>
        </dgm:pt>
      </mc:Fallback>
    </mc:AlternateConten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mc:AlternateContent xmlns:mc="http://schemas.openxmlformats.org/markup-compatibility/2006" xmlns:a14="http://schemas.microsoft.com/office/drawing/2010/main">
      <mc:Choice Requires="a14">
        <dgm:pt modelId="{04A5F9C0-78CC-4FD5-80B3-53AB15D2B882}">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s-ES" sz="2000" i="1" dirty="0" smtClean="0">
                            <a:latin typeface="Cambria Math" panose="02040503050406030204" pitchFamily="18" charset="0"/>
                          </a:rPr>
                        </m:ctrlPr>
                      </m:sSubPr>
                      <m:e>
                        <m:r>
                          <a:rPr lang="es-ES" sz="2000" b="0" i="1" dirty="0" smtClean="0">
                            <a:latin typeface="Cambria Math" panose="02040503050406030204" pitchFamily="18" charset="0"/>
                          </a:rPr>
                          <m:t>𝑆</m:t>
                        </m:r>
                      </m:e>
                      <m:sub>
                        <m:r>
                          <a:rPr lang="es-ES" sz="2000" b="0" i="1" dirty="0" smtClean="0">
                            <a:latin typeface="Cambria Math" panose="02040503050406030204" pitchFamily="18" charset="0"/>
                          </a:rPr>
                          <m:t>𝑖</m:t>
                        </m:r>
                      </m:sub>
                    </m:sSub>
                  </m:oMath>
                </m:oMathPara>
              </a14:m>
              <a:endParaRPr lang="es-ES" sz="2000" dirty="0">
                <a:latin typeface="Montserrat" panose="00000500000000000000" pitchFamily="2" charset="0"/>
              </a:endParaRPr>
            </a:p>
          </dgm:t>
        </dgm:pt>
      </mc:Choice>
      <mc:Fallback xmlns="">
        <dgm:pt modelId="{04A5F9C0-78CC-4FD5-80B3-53AB15D2B882}">
          <dgm:prSet phldrT="[Text]" custT="1"/>
          <dgm:spPr/>
          <dgm:t>
            <a:bodyPr/>
            <a:lstStyle/>
            <a:p>
              <a:pPr/>
              <a:r>
                <a:rPr lang="es-ES" sz="2000" b="0" i="0" dirty="0">
                  <a:latin typeface="Cambria Math" panose="02040503050406030204" pitchFamily="18" charset="0"/>
                </a:rPr>
                <a:t>𝑆_𝑖</a:t>
              </a:r>
              <a:endParaRPr lang="es-ES" sz="2000" dirty="0">
                <a:latin typeface="Montserrat" panose="00000500000000000000" pitchFamily="2" charset="0"/>
              </a:endParaRPr>
            </a:p>
          </dgm:t>
        </dgm:pt>
      </mc:Fallback>
    </mc:AlternateConten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E6C65B-602B-46C6-97A3-BBB7E63A96D9}" type="doc">
      <dgm:prSet loTypeId="urn:microsoft.com/office/officeart/2005/8/layout/lProcess2" loCatId="list" qsTypeId="urn:microsoft.com/office/officeart/2005/8/quickstyle/simple1" qsCatId="simple" csTypeId="urn:microsoft.com/office/officeart/2005/8/colors/accent0_1" csCatId="mainScheme" phldr="1"/>
      <dgm:spPr/>
    </dgm:pt>
    <dgm:pt modelId="{5DDAEA9B-2987-4A10-A4F8-AB449B69211E}">
      <dgm:prSet phldrT="[Text]" custT="1"/>
      <dgm:spPr>
        <a:blipFill>
          <a:blip xmlns:r="http://schemas.openxmlformats.org/officeDocument/2006/relationships" r:embed="rId1"/>
          <a:stretch>
            <a:fillRect l="-1126" r="-3604" b="-3704"/>
          </a:stretch>
        </a:blipFill>
      </dgm:spPr>
      <dgm:t>
        <a:bodyPr/>
        <a:lstStyle/>
        <a:p>
          <a:r>
            <a:rPr lang="es-ES">
              <a:noFill/>
            </a:rPr>
            <a:t> </a:t>
          </a:r>
        </a:p>
      </dgm:t>
    </dgm:pt>
    <dgm:pt modelId="{463BDDBF-8044-4E0E-9FFF-067E3DF1DCBF}" type="parTrans" cxnId="{6639202B-7D12-43D6-B967-C93FC3A96A8B}">
      <dgm:prSet/>
      <dgm:spPr/>
      <dgm:t>
        <a:bodyPr/>
        <a:lstStyle/>
        <a:p>
          <a:endParaRPr lang="es-ES" sz="2000">
            <a:latin typeface="Montserrat" panose="00000500000000000000" pitchFamily="2" charset="0"/>
          </a:endParaRPr>
        </a:p>
      </dgm:t>
    </dgm:pt>
    <dgm:pt modelId="{4C84BBED-E533-4812-8A90-103C556A3EE7}" type="sibTrans" cxnId="{6639202B-7D12-43D6-B967-C93FC3A96A8B}">
      <dgm:prSet/>
      <dgm:spPr/>
      <dgm:t>
        <a:bodyPr/>
        <a:lstStyle/>
        <a:p>
          <a:endParaRPr lang="es-ES" sz="2000">
            <a:latin typeface="Montserrat" panose="00000500000000000000" pitchFamily="2" charset="0"/>
          </a:endParaRPr>
        </a:p>
      </dgm:t>
    </dgm:pt>
    <dgm:pt modelId="{B8E70D67-BED5-47ED-84C2-A90B98D041ED}">
      <dgm:prSet phldrT="[Text]" custT="1"/>
      <dgm:spPr>
        <a:blipFill>
          <a:blip xmlns:r="http://schemas.openxmlformats.org/officeDocument/2006/relationships" r:embed="rId2"/>
          <a:stretch>
            <a:fillRect/>
          </a:stretch>
        </a:blipFill>
      </dgm:spPr>
      <dgm:t>
        <a:bodyPr/>
        <a:lstStyle/>
        <a:p>
          <a:r>
            <a:rPr lang="es-ES">
              <a:noFill/>
            </a:rPr>
            <a:t> </a:t>
          </a:r>
        </a:p>
      </dgm:t>
    </dgm:pt>
    <dgm:pt modelId="{39043D63-16DE-4D17-9677-8484D2CBF142}" type="parTrans" cxnId="{634CBF92-98B5-4175-BC10-4BAF9865A2FA}">
      <dgm:prSet/>
      <dgm:spPr/>
      <dgm:t>
        <a:bodyPr/>
        <a:lstStyle/>
        <a:p>
          <a:endParaRPr lang="es-ES" sz="2000">
            <a:latin typeface="Montserrat" panose="00000500000000000000" pitchFamily="2" charset="0"/>
          </a:endParaRPr>
        </a:p>
      </dgm:t>
    </dgm:pt>
    <dgm:pt modelId="{031A01E8-F17A-4CDA-8571-8D77AA03F4AD}" type="sibTrans" cxnId="{634CBF92-98B5-4175-BC10-4BAF9865A2FA}">
      <dgm:prSet/>
      <dgm:spPr/>
      <dgm:t>
        <a:bodyPr/>
        <a:lstStyle/>
        <a:p>
          <a:endParaRPr lang="es-ES" sz="2000">
            <a:latin typeface="Montserrat" panose="00000500000000000000" pitchFamily="2" charset="0"/>
          </a:endParaRPr>
        </a:p>
      </dgm:t>
    </dgm:pt>
    <dgm:pt modelId="{04A5F9C0-78CC-4FD5-80B3-53AB15D2B882}">
      <dgm:prSet phldrT="[Text]" custT="1"/>
      <dgm:spPr>
        <a:blipFill>
          <a:blip xmlns:r="http://schemas.openxmlformats.org/officeDocument/2006/relationships" r:embed="rId3"/>
          <a:stretch>
            <a:fillRect/>
          </a:stretch>
        </a:blipFill>
      </dgm:spPr>
      <dgm:t>
        <a:bodyPr/>
        <a:lstStyle/>
        <a:p>
          <a:r>
            <a:rPr lang="es-ES">
              <a:noFill/>
            </a:rPr>
            <a:t> </a:t>
          </a:r>
        </a:p>
      </dgm:t>
    </dgm:pt>
    <dgm:pt modelId="{C90F6396-E15F-4D3D-88D0-97F0121AD207}" type="parTrans" cxnId="{69567EB2-0FD7-490F-83DC-B5BCDAE16FC8}">
      <dgm:prSet/>
      <dgm:spPr/>
      <dgm:t>
        <a:bodyPr/>
        <a:lstStyle/>
        <a:p>
          <a:endParaRPr lang="es-ES" sz="2000">
            <a:latin typeface="Montserrat" panose="00000500000000000000" pitchFamily="2" charset="0"/>
          </a:endParaRPr>
        </a:p>
      </dgm:t>
    </dgm:pt>
    <dgm:pt modelId="{185AA7EA-84F2-42BE-86F6-3636A6BC8173}" type="sibTrans" cxnId="{69567EB2-0FD7-490F-83DC-B5BCDAE16FC8}">
      <dgm:prSet/>
      <dgm:spPr/>
      <dgm:t>
        <a:bodyPr/>
        <a:lstStyle/>
        <a:p>
          <a:endParaRPr lang="es-ES" sz="2000">
            <a:latin typeface="Montserrat" panose="00000500000000000000" pitchFamily="2" charset="0"/>
          </a:endParaRPr>
        </a:p>
      </dgm:t>
    </dgm:pt>
    <dgm:pt modelId="{B622F60D-0FB9-45CD-A77D-A1D149765286}">
      <dgm:prSet phldrT="[Text]" custT="1"/>
      <dgm:spPr/>
      <dgm:t>
        <a:bodyPr/>
        <a:lstStyle/>
        <a:p>
          <a:r>
            <a:rPr lang="es-ES" sz="2000" dirty="0">
              <a:latin typeface="Montserrat" panose="00000500000000000000" pitchFamily="2" charset="0"/>
            </a:rPr>
            <a:t>El número de variables</a:t>
          </a:r>
        </a:p>
      </dgm:t>
    </dgm:pt>
    <dgm:pt modelId="{3B6AB079-54B8-4C21-A685-39F4FE468938}" type="parTrans" cxnId="{1558C9A7-6C5D-43D7-ABC9-F788914D110B}">
      <dgm:prSet/>
      <dgm:spPr/>
      <dgm:t>
        <a:bodyPr/>
        <a:lstStyle/>
        <a:p>
          <a:endParaRPr lang="es-ES" sz="2000">
            <a:latin typeface="Montserrat" panose="00000500000000000000" pitchFamily="2" charset="0"/>
          </a:endParaRPr>
        </a:p>
      </dgm:t>
    </dgm:pt>
    <dgm:pt modelId="{CB5105CB-9CCD-4B66-992B-B1495A4E14BF}" type="sibTrans" cxnId="{1558C9A7-6C5D-43D7-ABC9-F788914D110B}">
      <dgm:prSet/>
      <dgm:spPr/>
      <dgm:t>
        <a:bodyPr/>
        <a:lstStyle/>
        <a:p>
          <a:endParaRPr lang="es-ES" sz="2000">
            <a:latin typeface="Montserrat" panose="00000500000000000000" pitchFamily="2" charset="0"/>
          </a:endParaRPr>
        </a:p>
      </dgm:t>
    </dgm:pt>
    <dgm:pt modelId="{52681A3C-F02E-4A0B-ABAF-1BCC6B37F905}" type="pres">
      <dgm:prSet presAssocID="{F7E6C65B-602B-46C6-97A3-BBB7E63A96D9}" presName="theList" presStyleCnt="0">
        <dgm:presLayoutVars>
          <dgm:dir/>
          <dgm:animLvl val="lvl"/>
          <dgm:resizeHandles val="exact"/>
        </dgm:presLayoutVars>
      </dgm:prSet>
      <dgm:spPr/>
    </dgm:pt>
    <dgm:pt modelId="{044443C9-5BBA-4545-982A-411B0990D8BA}" type="pres">
      <dgm:prSet presAssocID="{04A5F9C0-78CC-4FD5-80B3-53AB15D2B882}" presName="compNode" presStyleCnt="0"/>
      <dgm:spPr/>
    </dgm:pt>
    <dgm:pt modelId="{FD08F4CC-1A1F-4466-AEC0-3787E6D97FBD}" type="pres">
      <dgm:prSet presAssocID="{04A5F9C0-78CC-4FD5-80B3-53AB15D2B882}" presName="aNode" presStyleLbl="bgShp" presStyleIdx="0" presStyleCnt="2"/>
      <dgm:spPr/>
    </dgm:pt>
    <dgm:pt modelId="{40367A6B-00A0-47DE-A6B4-8BF83F6A9329}" type="pres">
      <dgm:prSet presAssocID="{04A5F9C0-78CC-4FD5-80B3-53AB15D2B882}" presName="textNode" presStyleLbl="bgShp" presStyleIdx="0" presStyleCnt="2"/>
      <dgm:spPr/>
    </dgm:pt>
    <dgm:pt modelId="{DE37A132-4C34-4E5C-94FE-F3986DEB6C13}" type="pres">
      <dgm:prSet presAssocID="{04A5F9C0-78CC-4FD5-80B3-53AB15D2B882}" presName="compChildNode" presStyleCnt="0"/>
      <dgm:spPr/>
    </dgm:pt>
    <dgm:pt modelId="{CA7A7EC0-476E-43FB-9169-916C7DFC938C}" type="pres">
      <dgm:prSet presAssocID="{04A5F9C0-78CC-4FD5-80B3-53AB15D2B882}" presName="theInnerList" presStyleCnt="0"/>
      <dgm:spPr/>
    </dgm:pt>
    <dgm:pt modelId="{63D195C7-450C-4AF0-AD15-7BA4F1CAFC84}" type="pres">
      <dgm:prSet presAssocID="{5DDAEA9B-2987-4A10-A4F8-AB449B69211E}" presName="childNode" presStyleLbl="node1" presStyleIdx="0" presStyleCnt="2">
        <dgm:presLayoutVars>
          <dgm:bulletEnabled val="1"/>
        </dgm:presLayoutVars>
      </dgm:prSet>
      <dgm:spPr/>
    </dgm:pt>
    <dgm:pt modelId="{149E42F2-86E9-4F36-98C0-50363E0E6A05}" type="pres">
      <dgm:prSet presAssocID="{04A5F9C0-78CC-4FD5-80B3-53AB15D2B882}" presName="aSpace" presStyleCnt="0"/>
      <dgm:spPr/>
    </dgm:pt>
    <dgm:pt modelId="{07A5CE81-15F5-4EE1-A352-D781640FD9E5}" type="pres">
      <dgm:prSet presAssocID="{B8E70D67-BED5-47ED-84C2-A90B98D041ED}" presName="compNode" presStyleCnt="0"/>
      <dgm:spPr/>
    </dgm:pt>
    <dgm:pt modelId="{AF07FE79-383D-44CD-A5C6-00313977F842}" type="pres">
      <dgm:prSet presAssocID="{B8E70D67-BED5-47ED-84C2-A90B98D041ED}" presName="aNode" presStyleLbl="bgShp" presStyleIdx="1" presStyleCnt="2"/>
      <dgm:spPr/>
    </dgm:pt>
    <dgm:pt modelId="{B0003613-BCBC-47E3-AE52-3F46F614B321}" type="pres">
      <dgm:prSet presAssocID="{B8E70D67-BED5-47ED-84C2-A90B98D041ED}" presName="textNode" presStyleLbl="bgShp" presStyleIdx="1" presStyleCnt="2"/>
      <dgm:spPr/>
    </dgm:pt>
    <dgm:pt modelId="{D2047B65-8992-4067-A070-483A8C5F954C}" type="pres">
      <dgm:prSet presAssocID="{B8E70D67-BED5-47ED-84C2-A90B98D041ED}" presName="compChildNode" presStyleCnt="0"/>
      <dgm:spPr/>
    </dgm:pt>
    <dgm:pt modelId="{84856792-BA68-47C6-8E33-DF1884ED53F4}" type="pres">
      <dgm:prSet presAssocID="{B8E70D67-BED5-47ED-84C2-A90B98D041ED}" presName="theInnerList" presStyleCnt="0"/>
      <dgm:spPr/>
    </dgm:pt>
    <dgm:pt modelId="{57FCB60D-357E-4F3B-97E9-BF6BA7C25AA8}" type="pres">
      <dgm:prSet presAssocID="{B622F60D-0FB9-45CD-A77D-A1D149765286}" presName="childNode" presStyleLbl="node1" presStyleIdx="1" presStyleCnt="2">
        <dgm:presLayoutVars>
          <dgm:bulletEnabled val="1"/>
        </dgm:presLayoutVars>
      </dgm:prSet>
      <dgm:spPr/>
    </dgm:pt>
  </dgm:ptLst>
  <dgm:cxnLst>
    <dgm:cxn modelId="{53EA810B-405B-474E-A402-E067F5E10A48}" type="presOf" srcId="{B8E70D67-BED5-47ED-84C2-A90B98D041ED}" destId="{B0003613-BCBC-47E3-AE52-3F46F614B321}" srcOrd="1" destOrd="0" presId="urn:microsoft.com/office/officeart/2005/8/layout/lProcess2"/>
    <dgm:cxn modelId="{D6E94F21-1512-4F9C-AF60-7C6750EFECDB}" type="presOf" srcId="{5DDAEA9B-2987-4A10-A4F8-AB449B69211E}" destId="{63D195C7-450C-4AF0-AD15-7BA4F1CAFC84}" srcOrd="0" destOrd="0" presId="urn:microsoft.com/office/officeart/2005/8/layout/lProcess2"/>
    <dgm:cxn modelId="{6639202B-7D12-43D6-B967-C93FC3A96A8B}" srcId="{04A5F9C0-78CC-4FD5-80B3-53AB15D2B882}" destId="{5DDAEA9B-2987-4A10-A4F8-AB449B69211E}" srcOrd="0" destOrd="0" parTransId="{463BDDBF-8044-4E0E-9FFF-067E3DF1DCBF}" sibTransId="{4C84BBED-E533-4812-8A90-103C556A3EE7}"/>
    <dgm:cxn modelId="{87F54C8A-95DE-45A3-9DD2-2D3838735F53}" type="presOf" srcId="{F7E6C65B-602B-46C6-97A3-BBB7E63A96D9}" destId="{52681A3C-F02E-4A0B-ABAF-1BCC6B37F905}" srcOrd="0" destOrd="0" presId="urn:microsoft.com/office/officeart/2005/8/layout/lProcess2"/>
    <dgm:cxn modelId="{634CBF92-98B5-4175-BC10-4BAF9865A2FA}" srcId="{F7E6C65B-602B-46C6-97A3-BBB7E63A96D9}" destId="{B8E70D67-BED5-47ED-84C2-A90B98D041ED}" srcOrd="1" destOrd="0" parTransId="{39043D63-16DE-4D17-9677-8484D2CBF142}" sibTransId="{031A01E8-F17A-4CDA-8571-8D77AA03F4AD}"/>
    <dgm:cxn modelId="{CCC5049C-9806-42B7-B111-76AEA3209343}" type="presOf" srcId="{B8E70D67-BED5-47ED-84C2-A90B98D041ED}" destId="{AF07FE79-383D-44CD-A5C6-00313977F842}" srcOrd="0" destOrd="0" presId="urn:microsoft.com/office/officeart/2005/8/layout/lProcess2"/>
    <dgm:cxn modelId="{1558C9A7-6C5D-43D7-ABC9-F788914D110B}" srcId="{B8E70D67-BED5-47ED-84C2-A90B98D041ED}" destId="{B622F60D-0FB9-45CD-A77D-A1D149765286}" srcOrd="0" destOrd="0" parTransId="{3B6AB079-54B8-4C21-A685-39F4FE468938}" sibTransId="{CB5105CB-9CCD-4B66-992B-B1495A4E14BF}"/>
    <dgm:cxn modelId="{69567EB2-0FD7-490F-83DC-B5BCDAE16FC8}" srcId="{F7E6C65B-602B-46C6-97A3-BBB7E63A96D9}" destId="{04A5F9C0-78CC-4FD5-80B3-53AB15D2B882}" srcOrd="0" destOrd="0" parTransId="{C90F6396-E15F-4D3D-88D0-97F0121AD207}" sibTransId="{185AA7EA-84F2-42BE-86F6-3636A6BC8173}"/>
    <dgm:cxn modelId="{2F307BC8-EF6F-4012-B14D-CCB03B3B462C}" type="presOf" srcId="{04A5F9C0-78CC-4FD5-80B3-53AB15D2B882}" destId="{40367A6B-00A0-47DE-A6B4-8BF83F6A9329}" srcOrd="1" destOrd="0" presId="urn:microsoft.com/office/officeart/2005/8/layout/lProcess2"/>
    <dgm:cxn modelId="{5B702FE7-99FD-44A1-AFBD-FD57D67C7857}" type="presOf" srcId="{B622F60D-0FB9-45CD-A77D-A1D149765286}" destId="{57FCB60D-357E-4F3B-97E9-BF6BA7C25AA8}" srcOrd="0" destOrd="0" presId="urn:microsoft.com/office/officeart/2005/8/layout/lProcess2"/>
    <dgm:cxn modelId="{25E7ECF3-B6EF-480E-99C8-F2A6E0B0C7FC}" type="presOf" srcId="{04A5F9C0-78CC-4FD5-80B3-53AB15D2B882}" destId="{FD08F4CC-1A1F-4466-AEC0-3787E6D97FBD}" srcOrd="0" destOrd="0" presId="urn:microsoft.com/office/officeart/2005/8/layout/lProcess2"/>
    <dgm:cxn modelId="{B5E851D4-4513-4FAE-AFD9-008F3E50B73E}" type="presParOf" srcId="{52681A3C-F02E-4A0B-ABAF-1BCC6B37F905}" destId="{044443C9-5BBA-4545-982A-411B0990D8BA}" srcOrd="0" destOrd="0" presId="urn:microsoft.com/office/officeart/2005/8/layout/lProcess2"/>
    <dgm:cxn modelId="{9D65F486-51DC-4A52-B92B-2EB54713759D}" type="presParOf" srcId="{044443C9-5BBA-4545-982A-411B0990D8BA}" destId="{FD08F4CC-1A1F-4466-AEC0-3787E6D97FBD}" srcOrd="0" destOrd="0" presId="urn:microsoft.com/office/officeart/2005/8/layout/lProcess2"/>
    <dgm:cxn modelId="{FBD2BCD6-6607-4E83-9540-0CC4647F0E99}" type="presParOf" srcId="{044443C9-5BBA-4545-982A-411B0990D8BA}" destId="{40367A6B-00A0-47DE-A6B4-8BF83F6A9329}" srcOrd="1" destOrd="0" presId="urn:microsoft.com/office/officeart/2005/8/layout/lProcess2"/>
    <dgm:cxn modelId="{0455DCE1-F14F-47F6-A2A8-00D00CE57154}" type="presParOf" srcId="{044443C9-5BBA-4545-982A-411B0990D8BA}" destId="{DE37A132-4C34-4E5C-94FE-F3986DEB6C13}" srcOrd="2" destOrd="0" presId="urn:microsoft.com/office/officeart/2005/8/layout/lProcess2"/>
    <dgm:cxn modelId="{E21E60BB-ACB9-49E8-901B-3684362511D2}" type="presParOf" srcId="{DE37A132-4C34-4E5C-94FE-F3986DEB6C13}" destId="{CA7A7EC0-476E-43FB-9169-916C7DFC938C}" srcOrd="0" destOrd="0" presId="urn:microsoft.com/office/officeart/2005/8/layout/lProcess2"/>
    <dgm:cxn modelId="{010563E2-3BFF-46B0-96A3-270B7806B796}" type="presParOf" srcId="{CA7A7EC0-476E-43FB-9169-916C7DFC938C}" destId="{63D195C7-450C-4AF0-AD15-7BA4F1CAFC84}" srcOrd="0" destOrd="0" presId="urn:microsoft.com/office/officeart/2005/8/layout/lProcess2"/>
    <dgm:cxn modelId="{E3A07D6E-0AC1-4681-B549-10505DA8D687}" type="presParOf" srcId="{52681A3C-F02E-4A0B-ABAF-1BCC6B37F905}" destId="{149E42F2-86E9-4F36-98C0-50363E0E6A05}" srcOrd="1" destOrd="0" presId="urn:microsoft.com/office/officeart/2005/8/layout/lProcess2"/>
    <dgm:cxn modelId="{6E13FE14-557A-4A4C-9FDC-C658ABA2E390}" type="presParOf" srcId="{52681A3C-F02E-4A0B-ABAF-1BCC6B37F905}" destId="{07A5CE81-15F5-4EE1-A352-D781640FD9E5}" srcOrd="2" destOrd="0" presId="urn:microsoft.com/office/officeart/2005/8/layout/lProcess2"/>
    <dgm:cxn modelId="{76D19B3B-9A00-47AD-AC23-D25CFDB198C2}" type="presParOf" srcId="{07A5CE81-15F5-4EE1-A352-D781640FD9E5}" destId="{AF07FE79-383D-44CD-A5C6-00313977F842}" srcOrd="0" destOrd="0" presId="urn:microsoft.com/office/officeart/2005/8/layout/lProcess2"/>
    <dgm:cxn modelId="{2A15F27C-F4ED-4BE8-9AB0-328234422C4B}" type="presParOf" srcId="{07A5CE81-15F5-4EE1-A352-D781640FD9E5}" destId="{B0003613-BCBC-47E3-AE52-3F46F614B321}" srcOrd="1" destOrd="0" presId="urn:microsoft.com/office/officeart/2005/8/layout/lProcess2"/>
    <dgm:cxn modelId="{C63ED0DC-2FBB-4669-85BE-625474ABA1B6}" type="presParOf" srcId="{07A5CE81-15F5-4EE1-A352-D781640FD9E5}" destId="{D2047B65-8992-4067-A070-483A8C5F954C}" srcOrd="2" destOrd="0" presId="urn:microsoft.com/office/officeart/2005/8/layout/lProcess2"/>
    <dgm:cxn modelId="{76D6C57E-17C1-4104-8CE7-D1BD8D39D182}" type="presParOf" srcId="{D2047B65-8992-4067-A070-483A8C5F954C}" destId="{84856792-BA68-47C6-8E33-DF1884ED53F4}" srcOrd="0" destOrd="0" presId="urn:microsoft.com/office/officeart/2005/8/layout/lProcess2"/>
    <dgm:cxn modelId="{BDD8B28D-D1A4-4B34-8B5E-560DE9F319F2}" type="presParOf" srcId="{84856792-BA68-47C6-8E33-DF1884ED53F4}" destId="{57FCB60D-357E-4F3B-97E9-BF6BA7C25AA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6D06DB-5BA1-4B44-895D-350D7BF7A41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ES"/>
        </a:p>
      </dgm:t>
    </dgm:pt>
    <dgm:pt modelId="{A5565B35-9813-4A91-A94F-163440449A24}">
      <dgm:prSet phldrT="[Text]"/>
      <dgm:spPr>
        <a:solidFill>
          <a:srgbClr val="00B050"/>
        </a:solidFill>
      </dgm:spPr>
      <dgm:t>
        <a:bodyPr/>
        <a:lstStyle/>
        <a:p>
          <a:r>
            <a:rPr lang="es-ES" dirty="0"/>
            <a:t>Pesos reales en lugar de binarios</a:t>
          </a:r>
        </a:p>
      </dgm:t>
    </dgm:pt>
    <dgm:pt modelId="{963B3E16-58CF-4772-826E-0FDFC804C05E}" type="parTrans" cxnId="{54A56494-6120-4C45-83BC-1F7C71518008}">
      <dgm:prSet/>
      <dgm:spPr/>
      <dgm:t>
        <a:bodyPr/>
        <a:lstStyle/>
        <a:p>
          <a:endParaRPr lang="es-ES"/>
        </a:p>
      </dgm:t>
    </dgm:pt>
    <dgm:pt modelId="{5BE10D8B-E82E-4657-9A53-2FA3FF4EDCCD}" type="sibTrans" cxnId="{54A56494-6120-4C45-83BC-1F7C71518008}">
      <dgm:prSet/>
      <dgm:spPr/>
      <dgm:t>
        <a:bodyPr/>
        <a:lstStyle/>
        <a:p>
          <a:endParaRPr lang="es-ES"/>
        </a:p>
      </dgm:t>
    </dgm:pt>
    <mc:AlternateContent xmlns:mc="http://schemas.openxmlformats.org/markup-compatibility/2006" xmlns:a14="http://schemas.microsoft.com/office/drawing/2010/main">
      <mc:Choice Requires="a14">
        <dgm:pt modelId="{55E868B3-7967-4B07-8628-263AE7CCF0DA}">
          <dgm:prSet phldrT="[Text]"/>
          <dgm:spPr>
            <a:solidFill>
              <a:srgbClr val="00B050"/>
            </a:solidFill>
          </dgm:spPr>
          <dgm:t>
            <a:bodyPr/>
            <a:lstStyle/>
            <a:p>
              <a:r>
                <a:rPr lang="es-ES" dirty="0"/>
                <a:t>Aplicación de sigmoidal </a:t>
              </a:r>
              <a14:m>
                <m:oMath xmlns:m="http://schemas.openxmlformats.org/officeDocument/2006/math">
                  <m:r>
                    <a:rPr lang="es-ES" i="1" smtClean="0">
                      <a:latin typeface="Cambria Math" panose="02040503050406030204" pitchFamily="18" charset="0"/>
                      <a:ea typeface="Cambria Math" panose="02040503050406030204" pitchFamily="18" charset="0"/>
                    </a:rPr>
                    <m:t>𝜎</m:t>
                  </m:r>
                </m:oMath>
              </a14:m>
              <a:endParaRPr lang="es-ES" dirty="0"/>
            </a:p>
          </dgm:t>
        </dgm:pt>
      </mc:Choice>
      <mc:Fallback xmlns="">
        <dgm:pt modelId="{55E868B3-7967-4B07-8628-263AE7CCF0DA}">
          <dgm:prSet phldrT="[Text]"/>
          <dgm:spPr>
            <a:solidFill>
              <a:srgbClr val="00B050"/>
            </a:solidFill>
          </dgm:spPr>
          <dgm:t>
            <a:bodyPr/>
            <a:lstStyle/>
            <a:p>
              <a:r>
                <a:rPr lang="es-ES" dirty="0"/>
                <a:t>Aplicación de sigmoidal </a:t>
              </a:r>
              <a:r>
                <a:rPr lang="es-ES" i="0">
                  <a:latin typeface="Cambria Math" panose="02040503050406030204" pitchFamily="18" charset="0"/>
                  <a:ea typeface="Cambria Math" panose="02040503050406030204" pitchFamily="18" charset="0"/>
                </a:rPr>
                <a:t>𝜎</a:t>
              </a:r>
              <a:endParaRPr lang="es-ES" dirty="0"/>
            </a:p>
          </dgm:t>
        </dgm:pt>
      </mc:Fallback>
    </mc:AlternateContent>
    <dgm:pt modelId="{EDE66881-D7A3-4DF6-A2F3-E53243804A70}" type="parTrans" cxnId="{29E28025-5EBD-467E-9ECD-DF9F9518E3A8}">
      <dgm:prSet/>
      <dgm:spPr/>
      <dgm:t>
        <a:bodyPr/>
        <a:lstStyle/>
        <a:p>
          <a:endParaRPr lang="es-ES"/>
        </a:p>
      </dgm:t>
    </dgm:pt>
    <dgm:pt modelId="{9C1641FD-D7E9-4509-8817-30A132F11ADE}" type="sibTrans" cxnId="{29E28025-5EBD-467E-9ECD-DF9F9518E3A8}">
      <dgm:prSet/>
      <dgm:spPr/>
      <dgm:t>
        <a:bodyPr/>
        <a:lstStyle/>
        <a:p>
          <a:endParaRPr lang="es-ES"/>
        </a:p>
      </dgm:t>
    </dgm:pt>
    <dgm:pt modelId="{AB56D428-C827-4298-AD9A-EBC1154B972A}" type="pres">
      <dgm:prSet presAssocID="{AB6D06DB-5BA1-4B44-895D-350D7BF7A411}" presName="Name0" presStyleCnt="0">
        <dgm:presLayoutVars>
          <dgm:dir/>
          <dgm:resizeHandles val="exact"/>
        </dgm:presLayoutVars>
      </dgm:prSet>
      <dgm:spPr/>
    </dgm:pt>
    <dgm:pt modelId="{D82049FF-0C3B-451B-9724-8EFCC724BAB8}" type="pres">
      <dgm:prSet presAssocID="{A5565B35-9813-4A91-A94F-163440449A24}" presName="node" presStyleLbl="node1" presStyleIdx="0" presStyleCnt="2">
        <dgm:presLayoutVars>
          <dgm:bulletEnabled val="1"/>
        </dgm:presLayoutVars>
      </dgm:prSet>
      <dgm:spPr/>
    </dgm:pt>
    <dgm:pt modelId="{2162FA09-72DB-4F12-9601-CBBDFC2D2F78}" type="pres">
      <dgm:prSet presAssocID="{5BE10D8B-E82E-4657-9A53-2FA3FF4EDCCD}" presName="sibTrans" presStyleCnt="0"/>
      <dgm:spPr/>
    </dgm:pt>
    <dgm:pt modelId="{7E5DA9B8-6963-41D9-9C25-9E367E1B8A49}" type="pres">
      <dgm:prSet presAssocID="{55E868B3-7967-4B07-8628-263AE7CCF0DA}" presName="node" presStyleLbl="node1" presStyleIdx="1" presStyleCnt="2">
        <dgm:presLayoutVars>
          <dgm:bulletEnabled val="1"/>
        </dgm:presLayoutVars>
      </dgm:prSet>
      <dgm:spPr/>
    </dgm:pt>
  </dgm:ptLst>
  <dgm:cxnLst>
    <dgm:cxn modelId="{63BE8B05-FAD9-47B1-B123-B61BEA562A80}" type="presOf" srcId="{55E868B3-7967-4B07-8628-263AE7CCF0DA}" destId="{7E5DA9B8-6963-41D9-9C25-9E367E1B8A49}" srcOrd="0" destOrd="0" presId="urn:microsoft.com/office/officeart/2005/8/layout/hList6"/>
    <dgm:cxn modelId="{655E5310-3E8F-4D24-8315-D8352CAD3725}" type="presOf" srcId="{A5565B35-9813-4A91-A94F-163440449A24}" destId="{D82049FF-0C3B-451B-9724-8EFCC724BAB8}" srcOrd="0" destOrd="0" presId="urn:microsoft.com/office/officeart/2005/8/layout/hList6"/>
    <dgm:cxn modelId="{29E28025-5EBD-467E-9ECD-DF9F9518E3A8}" srcId="{AB6D06DB-5BA1-4B44-895D-350D7BF7A411}" destId="{55E868B3-7967-4B07-8628-263AE7CCF0DA}" srcOrd="1" destOrd="0" parTransId="{EDE66881-D7A3-4DF6-A2F3-E53243804A70}" sibTransId="{9C1641FD-D7E9-4509-8817-30A132F11ADE}"/>
    <dgm:cxn modelId="{15125651-E45D-4EE5-AAA6-531528F04861}" type="presOf" srcId="{AB6D06DB-5BA1-4B44-895D-350D7BF7A411}" destId="{AB56D428-C827-4298-AD9A-EBC1154B972A}" srcOrd="0" destOrd="0" presId="urn:microsoft.com/office/officeart/2005/8/layout/hList6"/>
    <dgm:cxn modelId="{54A56494-6120-4C45-83BC-1F7C71518008}" srcId="{AB6D06DB-5BA1-4B44-895D-350D7BF7A411}" destId="{A5565B35-9813-4A91-A94F-163440449A24}" srcOrd="0" destOrd="0" parTransId="{963B3E16-58CF-4772-826E-0FDFC804C05E}" sibTransId="{5BE10D8B-E82E-4657-9A53-2FA3FF4EDCCD}"/>
    <dgm:cxn modelId="{A677FBF4-AF8E-4B25-AB6C-820944988BD3}" type="presParOf" srcId="{AB56D428-C827-4298-AD9A-EBC1154B972A}" destId="{D82049FF-0C3B-451B-9724-8EFCC724BAB8}" srcOrd="0" destOrd="0" presId="urn:microsoft.com/office/officeart/2005/8/layout/hList6"/>
    <dgm:cxn modelId="{C0070463-B533-42E8-ADC9-717FDEAD78C0}" type="presParOf" srcId="{AB56D428-C827-4298-AD9A-EBC1154B972A}" destId="{2162FA09-72DB-4F12-9601-CBBDFC2D2F78}" srcOrd="1" destOrd="0" presId="urn:microsoft.com/office/officeart/2005/8/layout/hList6"/>
    <dgm:cxn modelId="{63BC7C6B-4093-4CF6-8FF9-1C5BE4315E1A}" type="presParOf" srcId="{AB56D428-C827-4298-AD9A-EBC1154B972A}" destId="{7E5DA9B8-6963-41D9-9C25-9E367E1B8A49}"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22D68-E1B1-49B2-8ED6-A0C416AC81A5}">
      <dsp:nvSpPr>
        <dsp:cNvPr id="0" name=""/>
        <dsp:cNvSpPr/>
      </dsp:nvSpPr>
      <dsp:spPr>
        <a:xfrm>
          <a:off x="2384" y="666"/>
          <a:ext cx="4878656" cy="99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Estratégico</a:t>
          </a:r>
        </a:p>
      </dsp:txBody>
      <dsp:txXfrm>
        <a:off x="31405" y="29687"/>
        <a:ext cx="4820614" cy="932792"/>
      </dsp:txXfrm>
    </dsp:sp>
    <dsp:sp modelId="{AFCA61BF-CD5C-478F-BA2D-3344E034733C}">
      <dsp:nvSpPr>
        <dsp:cNvPr id="0" name=""/>
        <dsp:cNvSpPr/>
      </dsp:nvSpPr>
      <dsp:spPr>
        <a:xfrm>
          <a:off x="2384" y="1077628"/>
          <a:ext cx="4878656" cy="990834"/>
        </a:xfrm>
        <a:prstGeom prst="roundRect">
          <a:avLst>
            <a:gd name="adj" fmla="val 10000"/>
          </a:avLst>
        </a:prstGeom>
        <a:solidFill>
          <a:schemeClr val="accent2"/>
        </a:solidFill>
        <a:ln w="1905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Táctico</a:t>
          </a:r>
        </a:p>
      </dsp:txBody>
      <dsp:txXfrm>
        <a:off x="31405" y="1106649"/>
        <a:ext cx="4820614" cy="932792"/>
      </dsp:txXfrm>
    </dsp:sp>
    <dsp:sp modelId="{1174FD0D-2AF6-49F1-B886-990F39BAF7C4}">
      <dsp:nvSpPr>
        <dsp:cNvPr id="0" name=""/>
        <dsp:cNvSpPr/>
      </dsp:nvSpPr>
      <dsp:spPr>
        <a:xfrm>
          <a:off x="2384" y="2154590"/>
          <a:ext cx="4878656" cy="990834"/>
        </a:xfrm>
        <a:prstGeom prst="roundRect">
          <a:avLst>
            <a:gd name="adj" fmla="val 10000"/>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2" charset="0"/>
            </a:rPr>
            <a:t>Control</a:t>
          </a:r>
        </a:p>
      </dsp:txBody>
      <dsp:txXfrm>
        <a:off x="31405" y="2183611"/>
        <a:ext cx="4820614" cy="9327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66825"/>
          <a:ext cx="7259836" cy="7107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Controlador borroso (FCS)</a:t>
          </a:r>
        </a:p>
      </dsp:txBody>
      <dsp:txXfrm>
        <a:off x="34697" y="101522"/>
        <a:ext cx="7190442" cy="641381"/>
      </dsp:txXfrm>
    </dsp:sp>
    <dsp:sp modelId="{386745FC-E6FC-42DF-8624-E3ED4B3F3CD0}">
      <dsp:nvSpPr>
        <dsp:cNvPr id="0" name=""/>
        <dsp:cNvSpPr/>
      </dsp:nvSpPr>
      <dsp:spPr>
        <a:xfrm>
          <a:off x="0" y="777600"/>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conjuntos borrosos por variable de entrada.</a:t>
          </a:r>
        </a:p>
      </dsp:txBody>
      <dsp:txXfrm>
        <a:off x="0" y="777600"/>
        <a:ext cx="7259836" cy="447120"/>
      </dsp:txXfrm>
    </dsp:sp>
    <dsp:sp modelId="{CD4538BE-18E5-46A8-8BE9-CBEE4A677242}">
      <dsp:nvSpPr>
        <dsp:cNvPr id="0" name=""/>
        <dsp:cNvSpPr/>
      </dsp:nvSpPr>
      <dsp:spPr>
        <a:xfrm>
          <a:off x="0" y="1224720"/>
          <a:ext cx="7259836" cy="7107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dirty="0">
              <a:latin typeface="Montserrat" panose="00000500000000000000" pitchFamily="2" charset="0"/>
            </a:rPr>
            <a:t>Perceptrón multicapa (MLP)</a:t>
          </a:r>
        </a:p>
      </dsp:txBody>
      <dsp:txXfrm>
        <a:off x="34697" y="1259417"/>
        <a:ext cx="7190442" cy="641381"/>
      </dsp:txXfrm>
    </dsp:sp>
    <dsp:sp modelId="{BC465443-04AB-44CC-9DBC-ABE2792EFDA0}">
      <dsp:nvSpPr>
        <dsp:cNvPr id="0" name=""/>
        <dsp:cNvSpPr/>
      </dsp:nvSpPr>
      <dsp:spPr>
        <a:xfrm>
          <a:off x="0" y="1935495"/>
          <a:ext cx="725983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solidFill>
                <a:schemeClr val="accent3"/>
              </a:solidFill>
              <a:latin typeface="Montserrat" panose="00000500000000000000" pitchFamily="2" charset="0"/>
            </a:rPr>
            <a:t>Dos capas ocultas de 8 y 2 neuronas.</a:t>
          </a:r>
        </a:p>
      </dsp:txBody>
      <dsp:txXfrm>
        <a:off x="0" y="1935495"/>
        <a:ext cx="7259836" cy="4471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47059-32CC-412E-9D3D-EAC97A678AFE}">
      <dsp:nvSpPr>
        <dsp:cNvPr id="0" name=""/>
        <dsp:cNvSpPr/>
      </dsp:nvSpPr>
      <dsp:spPr>
        <a:xfrm>
          <a:off x="0" y="10283"/>
          <a:ext cx="7259836" cy="65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Perceptrón multicapa (MLP)</a:t>
          </a:r>
        </a:p>
      </dsp:txBody>
      <dsp:txXfrm>
        <a:off x="32127" y="42410"/>
        <a:ext cx="7195582" cy="593871"/>
      </dsp:txXfrm>
    </dsp:sp>
    <dsp:sp modelId="{386745FC-E6FC-42DF-8624-E3ED4B3F3CD0}">
      <dsp:nvSpPr>
        <dsp:cNvPr id="0" name=""/>
        <dsp:cNvSpPr/>
      </dsp:nvSpPr>
      <dsp:spPr>
        <a:xfrm>
          <a:off x="0" y="668408"/>
          <a:ext cx="7259836"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Ninguna arquitectura superó el 33% de acierto.</a:t>
          </a:r>
        </a:p>
      </dsp:txBody>
      <dsp:txXfrm>
        <a:off x="0" y="668408"/>
        <a:ext cx="7259836" cy="414000"/>
      </dsp:txXfrm>
    </dsp:sp>
    <dsp:sp modelId="{CD4538BE-18E5-46A8-8BE9-CBEE4A677242}">
      <dsp:nvSpPr>
        <dsp:cNvPr id="0" name=""/>
        <dsp:cNvSpPr/>
      </dsp:nvSpPr>
      <dsp:spPr>
        <a:xfrm>
          <a:off x="0" y="1082408"/>
          <a:ext cx="7259836" cy="65812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kern="1200" dirty="0">
              <a:latin typeface="Montserrat" panose="00000500000000000000" pitchFamily="2" charset="0"/>
            </a:rPr>
            <a:t>Red de convolución</a:t>
          </a:r>
        </a:p>
      </dsp:txBody>
      <dsp:txXfrm>
        <a:off x="32127" y="1114535"/>
        <a:ext cx="7195582" cy="593871"/>
      </dsp:txXfrm>
    </dsp:sp>
    <dsp:sp modelId="{BC465443-04AB-44CC-9DBC-ABE2792EFDA0}">
      <dsp:nvSpPr>
        <dsp:cNvPr id="0" name=""/>
        <dsp:cNvSpPr/>
      </dsp:nvSpPr>
      <dsp:spPr>
        <a:xfrm>
          <a:off x="0" y="1740533"/>
          <a:ext cx="7259836" cy="698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50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s-ES" sz="2000" kern="1200" dirty="0">
              <a:latin typeface="Montserrat" panose="00000500000000000000" pitchFamily="2" charset="0"/>
            </a:rPr>
            <a:t>Convolución (</a:t>
          </a:r>
          <a14:m xmlns:a14="http://schemas.microsoft.com/office/drawing/2010/main">
            <m:oMath xmlns:m="http://schemas.openxmlformats.org/officeDocument/2006/math">
              <m:r>
                <a:rPr lang="es-ES" sz="2000" i="1" kern="1200" dirty="0" smtClean="0">
                  <a:latin typeface="Cambria Math" panose="02040503050406030204" pitchFamily="18" charset="0"/>
                </a:rPr>
                <m:t>5</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36</m:t>
              </m:r>
            </m:oMath>
          </a14:m>
          <a:r>
            <a:rPr lang="es-ES" sz="2000" kern="1200" dirty="0">
              <a:latin typeface="Montserrat" panose="00000500000000000000" pitchFamily="2" charset="0"/>
            </a:rPr>
            <a:t>), convolución (</a:t>
          </a:r>
          <a14:m xmlns:a14="http://schemas.microsoft.com/office/drawing/2010/main">
            <m:oMath xmlns:m="http://schemas.openxmlformats.org/officeDocument/2006/math">
              <m:r>
                <a:rPr lang="es-ES" sz="2000" i="1" kern="1200" dirty="0" smtClean="0">
                  <a:latin typeface="Cambria Math" panose="02040503050406030204" pitchFamily="18" charset="0"/>
                </a:rPr>
                <m:t>3</m:t>
              </m:r>
              <m:r>
                <a:rPr lang="es-ES" sz="2000" i="1" kern="1200" dirty="0" smtClean="0">
                  <a:latin typeface="Cambria Math" panose="02040503050406030204" pitchFamily="18" charset="0"/>
                  <a:ea typeface="Cambria Math" panose="02040503050406030204" pitchFamily="18" charset="0"/>
                </a:rPr>
                <m:t>×</m:t>
              </m:r>
              <m:r>
                <a:rPr lang="es-ES" sz="2000" i="1" kern="1200" dirty="0" smtClean="0">
                  <a:latin typeface="Cambria Math" panose="02040503050406030204" pitchFamily="18" charset="0"/>
                </a:rPr>
                <m:t>5</m:t>
              </m:r>
            </m:oMath>
          </a14:m>
          <a:r>
            <a:rPr lang="es-ES" sz="2000" kern="1200" dirty="0">
              <a:latin typeface="Montserrat" panose="00000500000000000000" pitchFamily="2" charset="0"/>
            </a:rPr>
            <a:t>) y dos capas de 128 y 16 neuronas.</a:t>
          </a:r>
        </a:p>
      </dsp:txBody>
      <dsp:txXfrm>
        <a:off x="0" y="1740533"/>
        <a:ext cx="7259836" cy="698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9F6FE-C8CD-4080-8434-D82B8FA5EB3B}">
      <dsp:nvSpPr>
        <dsp:cNvPr id="0" name=""/>
        <dsp:cNvSpPr/>
      </dsp:nvSpPr>
      <dsp:spPr>
        <a:xfrm>
          <a:off x="77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Se puede considerar un Sistema Complejo.</a:t>
          </a:r>
        </a:p>
      </dsp:txBody>
      <dsp:txXfrm>
        <a:off x="7773" y="0"/>
        <a:ext cx="7477488" cy="731716"/>
      </dsp:txXfrm>
    </dsp:sp>
    <dsp:sp modelId="{F2263A38-BA64-4044-B658-808AF81EEFAC}">
      <dsp:nvSpPr>
        <dsp:cNvPr id="0" name=""/>
        <dsp:cNvSpPr/>
      </dsp:nvSpPr>
      <dsp:spPr>
        <a:xfrm>
          <a:off x="755522" y="731716"/>
          <a:ext cx="5981990" cy="1585385"/>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Es muy difícil analizar a partir de cada elemento que lo compone.</a:t>
          </a:r>
        </a:p>
      </dsp:txBody>
      <dsp:txXfrm>
        <a:off x="801956" y="778150"/>
        <a:ext cx="5889122" cy="1492517"/>
      </dsp:txXfrm>
    </dsp:sp>
    <dsp:sp modelId="{F0F5308B-99A9-4B86-8D81-BF3B25DF9601}">
      <dsp:nvSpPr>
        <dsp:cNvPr id="0" name=""/>
        <dsp:cNvSpPr/>
      </dsp:nvSpPr>
      <dsp:spPr>
        <a:xfrm>
          <a:off x="8046073" y="0"/>
          <a:ext cx="7477488" cy="243905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S" sz="2600" kern="1200" dirty="0">
              <a:solidFill>
                <a:schemeClr val="accent3"/>
              </a:solidFill>
              <a:latin typeface="Montserrat" panose="00000500000000000000" pitchFamily="50" charset="0"/>
            </a:rPr>
            <a:t>Su estudio directo:</a:t>
          </a:r>
        </a:p>
      </dsp:txBody>
      <dsp:txXfrm>
        <a:off x="8046073" y="0"/>
        <a:ext cx="7477488" cy="731716"/>
      </dsp:txXfrm>
    </dsp:sp>
    <dsp:sp modelId="{9F89EDE1-75A5-4CBB-84C3-F71ABB2E1A3C}">
      <dsp:nvSpPr>
        <dsp:cNvPr id="0" name=""/>
        <dsp:cNvSpPr/>
      </dsp:nvSpPr>
      <dsp:spPr>
        <a:xfrm>
          <a:off x="8793822" y="732430"/>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Afecta a las propias mediciones.</a:t>
          </a:r>
        </a:p>
      </dsp:txBody>
      <dsp:txXfrm>
        <a:off x="8815361" y="753969"/>
        <a:ext cx="5938912" cy="692330"/>
      </dsp:txXfrm>
    </dsp:sp>
    <dsp:sp modelId="{BF9E6BF5-2025-4754-9D84-009CF8F449B3}">
      <dsp:nvSpPr>
        <dsp:cNvPr id="0" name=""/>
        <dsp:cNvSpPr/>
      </dsp:nvSpPr>
      <dsp:spPr>
        <a:xfrm>
          <a:off x="8793822" y="1580978"/>
          <a:ext cx="5981990" cy="735408"/>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s-ES" sz="2700" kern="1200" dirty="0">
              <a:solidFill>
                <a:schemeClr val="accent3"/>
              </a:solidFill>
              <a:latin typeface="Montserrat" panose="00000500000000000000" pitchFamily="50" charset="0"/>
            </a:rPr>
            <a:t>En ocasiones es peligroso o ilegal.</a:t>
          </a:r>
        </a:p>
      </dsp:txBody>
      <dsp:txXfrm>
        <a:off x="8815361" y="1602517"/>
        <a:ext cx="5938912" cy="6923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582F8-90C5-435B-B1CB-EAD8D38F932D}">
      <dsp:nvSpPr>
        <dsp:cNvPr id="0" name=""/>
        <dsp:cNvSpPr/>
      </dsp:nvSpPr>
      <dsp:spPr>
        <a:xfrm rot="16200000">
          <a:off x="2250081" y="-2243979"/>
          <a:ext cx="1381822" cy="5869781"/>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Micro-simulación</a:t>
          </a:r>
        </a:p>
      </dsp:txBody>
      <dsp:txXfrm rot="5400000">
        <a:off x="6102" y="276364"/>
        <a:ext cx="5869781" cy="829094"/>
      </dsp:txXfrm>
    </dsp:sp>
    <dsp:sp modelId="{67C5CB32-7B20-44E3-9EF0-998C96005598}">
      <dsp:nvSpPr>
        <dsp:cNvPr id="0" name=""/>
        <dsp:cNvSpPr/>
      </dsp:nvSpPr>
      <dsp:spPr>
        <a:xfrm rot="16200000">
          <a:off x="8560095" y="-2243979"/>
          <a:ext cx="1381822" cy="586978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0" rIns="228600" bIns="0" numCol="1" spcCol="1270" anchor="ctr" anchorCtr="0">
          <a:noAutofit/>
        </a:bodyPr>
        <a:lstStyle/>
        <a:p>
          <a:pPr marL="0" lvl="0" indent="0" algn="ctr" defTabSz="1600200">
            <a:lnSpc>
              <a:spcPct val="90000"/>
            </a:lnSpc>
            <a:spcBef>
              <a:spcPct val="0"/>
            </a:spcBef>
            <a:spcAft>
              <a:spcPct val="35000"/>
            </a:spcAft>
            <a:buNone/>
          </a:pPr>
          <a:r>
            <a:rPr lang="es-ES" sz="3600" kern="1200" dirty="0">
              <a:latin typeface="Montserrat" panose="00000500000000000000" pitchFamily="50" charset="0"/>
            </a:rPr>
            <a:t>Macro-simulación</a:t>
          </a:r>
        </a:p>
      </dsp:txBody>
      <dsp:txXfrm rot="5400000">
        <a:off x="6316116" y="276364"/>
        <a:ext cx="5869781" cy="829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A1BE9-0183-4DDB-B501-F075BF60D954}">
      <dsp:nvSpPr>
        <dsp:cNvPr id="0" name=""/>
        <dsp:cNvSpPr/>
      </dsp:nvSpPr>
      <dsp:spPr>
        <a:xfrm>
          <a:off x="3523" y="132"/>
          <a:ext cx="9796305" cy="631443"/>
        </a:xfrm>
        <a:prstGeom prst="roundRect">
          <a:avLst>
            <a:gd name="adj" fmla="val 10000"/>
          </a:avLst>
        </a:prstGeom>
        <a:solidFill>
          <a:schemeClr val="accent1">
            <a:lumMod val="20000"/>
            <a:lumOff val="80000"/>
          </a:schemeClr>
        </a:solidFill>
        <a:ln w="12700" cap="flat" cmpd="sng" algn="ctr">
          <a:solidFill>
            <a:schemeClr val="accent1">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solidFill>
                <a:schemeClr val="tx1">
                  <a:lumMod val="50000"/>
                </a:schemeClr>
              </a:solidFill>
              <a:latin typeface="Montserrat" panose="00000500000000000000" pitchFamily="2" charset="0"/>
            </a:rPr>
            <a:t>Modelo lateral</a:t>
          </a:r>
        </a:p>
      </dsp:txBody>
      <dsp:txXfrm>
        <a:off x="22017" y="18626"/>
        <a:ext cx="9759317" cy="594455"/>
      </dsp:txXfrm>
    </dsp:sp>
    <dsp:sp modelId="{48C06C84-95CE-4132-9CF7-D07CEE82FA65}">
      <dsp:nvSpPr>
        <dsp:cNvPr id="0" name=""/>
        <dsp:cNvSpPr/>
      </dsp:nvSpPr>
      <dsp:spPr>
        <a:xfrm>
          <a:off x="3523"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err="1">
              <a:solidFill>
                <a:schemeClr val="tx1">
                  <a:lumMod val="50000"/>
                </a:schemeClr>
              </a:solidFill>
              <a:latin typeface="Montserrat" panose="00000500000000000000" pitchFamily="2" charset="0"/>
            </a:rPr>
            <a:t>Selection</a:t>
          </a:r>
          <a:r>
            <a:rPr lang="es-ES" sz="1500" kern="1200" dirty="0">
              <a:solidFill>
                <a:schemeClr val="tx1">
                  <a:lumMod val="50000"/>
                </a:schemeClr>
              </a:solidFill>
              <a:latin typeface="Montserrat" panose="00000500000000000000" pitchFamily="2" charset="0"/>
            </a:rPr>
            <a:t> y </a:t>
          </a:r>
          <a:r>
            <a:rPr lang="es-ES" sz="1500" kern="1200" dirty="0" err="1">
              <a:solidFill>
                <a:schemeClr val="tx1">
                  <a:lumMod val="50000"/>
                </a:schemeClr>
              </a:solidFill>
              <a:latin typeface="Montserrat" panose="00000500000000000000" pitchFamily="2" charset="0"/>
            </a:rPr>
            <a:t>merging</a:t>
          </a:r>
          <a:endParaRPr lang="es-ES" sz="1500" kern="1200" dirty="0">
            <a:solidFill>
              <a:schemeClr val="tx1">
                <a:lumMod val="50000"/>
              </a:schemeClr>
            </a:solidFill>
            <a:latin typeface="Montserrat" panose="00000500000000000000" pitchFamily="2" charset="0"/>
          </a:endParaRPr>
        </a:p>
      </dsp:txBody>
      <dsp:txXfrm>
        <a:off x="22017" y="881942"/>
        <a:ext cx="3055280" cy="594455"/>
      </dsp:txXfrm>
    </dsp:sp>
    <dsp:sp modelId="{53F57736-7007-4B84-993F-02704DDC913C}">
      <dsp:nvSpPr>
        <dsp:cNvPr id="0" name=""/>
        <dsp:cNvSpPr/>
      </dsp:nvSpPr>
      <dsp:spPr>
        <a:xfrm>
          <a:off x="3355541"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Gap </a:t>
          </a:r>
          <a:r>
            <a:rPr lang="es-ES" sz="1500" kern="1200" dirty="0" err="1">
              <a:solidFill>
                <a:schemeClr val="tx1">
                  <a:lumMod val="50000"/>
                </a:schemeClr>
              </a:solidFill>
              <a:latin typeface="Montserrat" panose="00000500000000000000" pitchFamily="2" charset="0"/>
            </a:rPr>
            <a:t>acceptance</a:t>
          </a:r>
          <a:endParaRPr lang="es-ES" sz="1500" kern="1200" dirty="0">
            <a:solidFill>
              <a:schemeClr val="tx1">
                <a:lumMod val="50000"/>
              </a:schemeClr>
            </a:solidFill>
            <a:latin typeface="Montserrat" panose="00000500000000000000" pitchFamily="2" charset="0"/>
          </a:endParaRPr>
        </a:p>
      </dsp:txBody>
      <dsp:txXfrm>
        <a:off x="3374035" y="881942"/>
        <a:ext cx="3055280" cy="594455"/>
      </dsp:txXfrm>
    </dsp:sp>
    <dsp:sp modelId="{67DBEC31-96B2-4397-AA55-7BCA433218E5}">
      <dsp:nvSpPr>
        <dsp:cNvPr id="0" name=""/>
        <dsp:cNvSpPr/>
      </dsp:nvSpPr>
      <dsp:spPr>
        <a:xfrm>
          <a:off x="6707560" y="863448"/>
          <a:ext cx="3092268" cy="631443"/>
        </a:xfrm>
        <a:prstGeom prst="roundRect">
          <a:avLst>
            <a:gd name="adj" fmla="val 10000"/>
          </a:avLst>
        </a:prstGeom>
        <a:solidFill>
          <a:schemeClr val="accent2">
            <a:lumMod val="20000"/>
            <a:lumOff val="80000"/>
          </a:schemeClr>
        </a:solidFill>
        <a:ln w="12700" cap="flat" cmpd="sng" algn="ctr">
          <a:solidFill>
            <a:schemeClr val="accent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solidFill>
                <a:schemeClr val="tx1">
                  <a:lumMod val="50000"/>
                </a:schemeClr>
              </a:solidFill>
              <a:latin typeface="Montserrat" panose="00000500000000000000" pitchFamily="2" charset="0"/>
            </a:rPr>
            <a:t>Tipologías:</a:t>
          </a:r>
          <a:br>
            <a:rPr lang="es-ES" sz="1500" kern="1200" dirty="0">
              <a:solidFill>
                <a:schemeClr val="tx1">
                  <a:lumMod val="50000"/>
                </a:schemeClr>
              </a:solidFill>
              <a:latin typeface="Montserrat" panose="00000500000000000000" pitchFamily="2" charset="0"/>
            </a:rPr>
          </a:br>
          <a:r>
            <a:rPr lang="es-ES" sz="1500" kern="1200" dirty="0">
              <a:solidFill>
                <a:schemeClr val="tx1">
                  <a:lumMod val="50000"/>
                </a:schemeClr>
              </a:solidFill>
              <a:latin typeface="Montserrat" panose="00000500000000000000" pitchFamily="2" charset="0"/>
            </a:rPr>
            <a:t> MLC, DLC, …</a:t>
          </a:r>
        </a:p>
      </dsp:txBody>
      <dsp:txXfrm>
        <a:off x="6726054" y="881942"/>
        <a:ext cx="3055280" cy="5944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9FE3-68CD-45B2-8355-E14289CCED75}">
      <dsp:nvSpPr>
        <dsp:cNvPr id="0" name=""/>
        <dsp:cNvSpPr/>
      </dsp:nvSpPr>
      <dsp:spPr>
        <a:xfrm>
          <a:off x="47" y="124094"/>
          <a:ext cx="4530499" cy="1008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s-ES" sz="3500" b="1" kern="1200" dirty="0">
              <a:latin typeface="Montserrat" panose="00000500000000000000" pitchFamily="2" charset="0"/>
            </a:rPr>
            <a:t>Modelos clásicos</a:t>
          </a:r>
        </a:p>
      </dsp:txBody>
      <dsp:txXfrm>
        <a:off x="47" y="124094"/>
        <a:ext cx="4530499" cy="1008000"/>
      </dsp:txXfrm>
    </dsp:sp>
    <dsp:sp modelId="{4E4055EB-A387-4BEB-B322-41E398476BA8}">
      <dsp:nvSpPr>
        <dsp:cNvPr id="0" name=""/>
        <dsp:cNvSpPr/>
      </dsp:nvSpPr>
      <dsp:spPr>
        <a:xfrm>
          <a:off x="47" y="1132094"/>
          <a:ext cx="4530499" cy="4791740"/>
        </a:xfrm>
        <a:prstGeom prst="rect">
          <a:avLst/>
        </a:prstGeom>
        <a:solidFill>
          <a:schemeClr val="accent2">
            <a:lumMod val="20000"/>
            <a:lumOff val="80000"/>
            <a:alpha val="9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solidFill>
                <a:schemeClr val="accent3"/>
              </a:solidFill>
              <a:latin typeface="Montserrat" panose="00000500000000000000" pitchFamily="2" charset="0"/>
            </a:rPr>
            <a:t>Tienden a ser simples y muy eficientes.</a:t>
          </a:r>
        </a:p>
        <a:p>
          <a:pPr marL="228600" lvl="1" indent="-228600" algn="l" defTabSz="977900">
            <a:lnSpc>
              <a:spcPct val="90000"/>
            </a:lnSpc>
            <a:spcBef>
              <a:spcPct val="0"/>
            </a:spcBef>
            <a:spcAft>
              <a:spcPct val="15000"/>
            </a:spcAft>
            <a:buChar char="•"/>
          </a:pPr>
          <a:endParaRPr lang="es-ES" sz="2200" kern="1200" dirty="0">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Limitados para replicar comportamiento humano.</a:t>
          </a:r>
        </a:p>
        <a:p>
          <a:pPr marL="228600" lvl="1" indent="-228600" algn="l" defTabSz="977900">
            <a:lnSpc>
              <a:spcPct val="90000"/>
            </a:lnSpc>
            <a:spcBef>
              <a:spcPct val="0"/>
            </a:spcBef>
            <a:spcAft>
              <a:spcPct val="15000"/>
            </a:spcAft>
            <a:buChar char="•"/>
          </a:pPr>
          <a:endParaRPr lang="es-ES" sz="2200" kern="1200" dirty="0">
            <a:solidFill>
              <a:schemeClr val="accent1"/>
            </a:solidFill>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Comportamientos complejos implican mucha modelización.</a:t>
          </a:r>
        </a:p>
      </dsp:txBody>
      <dsp:txXfrm>
        <a:off x="47" y="1132094"/>
        <a:ext cx="4530499" cy="4791740"/>
      </dsp:txXfrm>
    </dsp:sp>
    <dsp:sp modelId="{242E9526-DD7B-4383-8EBB-C570BE7B4D2C}">
      <dsp:nvSpPr>
        <dsp:cNvPr id="0" name=""/>
        <dsp:cNvSpPr/>
      </dsp:nvSpPr>
      <dsp:spPr>
        <a:xfrm>
          <a:off x="5164816" y="124094"/>
          <a:ext cx="4530499" cy="1008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s-ES" sz="3500" b="1" kern="1200" dirty="0">
              <a:latin typeface="Montserrat" panose="00000500000000000000" pitchFamily="2" charset="0"/>
            </a:rPr>
            <a:t>Modelos IC</a:t>
          </a:r>
        </a:p>
      </dsp:txBody>
      <dsp:txXfrm>
        <a:off x="5164816" y="124094"/>
        <a:ext cx="4530499" cy="1008000"/>
      </dsp:txXfrm>
    </dsp:sp>
    <dsp:sp modelId="{8C95D520-5500-4A9F-A314-1DFA06037E4D}">
      <dsp:nvSpPr>
        <dsp:cNvPr id="0" name=""/>
        <dsp:cNvSpPr/>
      </dsp:nvSpPr>
      <dsp:spPr>
        <a:xfrm>
          <a:off x="5164816" y="1132094"/>
          <a:ext cx="4530499" cy="4791740"/>
        </a:xfrm>
        <a:prstGeom prst="rect">
          <a:avLst/>
        </a:prstGeom>
        <a:solidFill>
          <a:schemeClr val="bg1">
            <a:lumMod val="95000"/>
          </a:schemeClr>
        </a:solidFill>
        <a:ln w="1905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solidFill>
                <a:schemeClr val="accent3"/>
              </a:solidFill>
              <a:latin typeface="Montserrat" panose="00000500000000000000" pitchFamily="2" charset="0"/>
            </a:rPr>
            <a:t>Abstraen comportamiento complejo.</a:t>
          </a:r>
        </a:p>
        <a:p>
          <a:pPr marL="228600" lvl="1" indent="-228600" algn="l" defTabSz="977900">
            <a:lnSpc>
              <a:spcPct val="90000"/>
            </a:lnSpc>
            <a:spcBef>
              <a:spcPct val="0"/>
            </a:spcBef>
            <a:spcAft>
              <a:spcPct val="15000"/>
            </a:spcAft>
            <a:buChar char="•"/>
          </a:pPr>
          <a:endParaRPr lang="es-ES" sz="2200" kern="1200" dirty="0">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No utilizan valores del entorno que les rodea como un todo.</a:t>
          </a:r>
        </a:p>
        <a:p>
          <a:pPr marL="228600" lvl="1" indent="-228600" algn="l" defTabSz="977900">
            <a:lnSpc>
              <a:spcPct val="90000"/>
            </a:lnSpc>
            <a:spcBef>
              <a:spcPct val="0"/>
            </a:spcBef>
            <a:spcAft>
              <a:spcPct val="15000"/>
            </a:spcAft>
            <a:buChar char="•"/>
          </a:pPr>
          <a:endParaRPr lang="es-ES" sz="2200" kern="1200" dirty="0">
            <a:solidFill>
              <a:schemeClr val="accent1"/>
            </a:solidFill>
            <a:latin typeface="Montserrat" panose="00000500000000000000" pitchFamily="2" charset="0"/>
          </a:endParaRPr>
        </a:p>
        <a:p>
          <a:pPr marL="228600" lvl="1" indent="-228600" algn="l" defTabSz="977900">
            <a:lnSpc>
              <a:spcPct val="90000"/>
            </a:lnSpc>
            <a:spcBef>
              <a:spcPct val="0"/>
            </a:spcBef>
            <a:spcAft>
              <a:spcPct val="15000"/>
            </a:spcAft>
            <a:buChar char="•"/>
          </a:pPr>
          <a:r>
            <a:rPr lang="es-ES" sz="2200" kern="1200" dirty="0">
              <a:solidFill>
                <a:schemeClr val="accent1"/>
              </a:solidFill>
              <a:latin typeface="Montserrat" panose="00000500000000000000" pitchFamily="2" charset="0"/>
            </a:rPr>
            <a:t>A día de hoy, no es posible explicar el porqué de las conclusiones de una red neuronal de una o más capas ocultas.</a:t>
          </a:r>
        </a:p>
      </dsp:txBody>
      <dsp:txXfrm>
        <a:off x="5164816" y="1132094"/>
        <a:ext cx="4530499" cy="4791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E88C3-5F4A-4CF9-84A0-74DC1435860B}">
      <dsp:nvSpPr>
        <dsp:cNvPr id="0" name=""/>
        <dsp:cNvSpPr/>
      </dsp:nvSpPr>
      <dsp:spPr>
        <a:xfrm>
          <a:off x="1445440" y="0"/>
          <a:ext cx="3255602" cy="2441701"/>
        </a:xfrm>
        <a:prstGeom prst="upArrow">
          <a:avLst/>
        </a:prstGeom>
        <a:solidFill>
          <a:schemeClr val="bg2">
            <a:lumMod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206E04-0A20-41FE-9334-11F205BD1F3F}">
      <dsp:nvSpPr>
        <dsp:cNvPr id="0" name=""/>
        <dsp:cNvSpPr/>
      </dsp:nvSpPr>
      <dsp:spPr>
        <a:xfrm>
          <a:off x="4798711" y="0"/>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bg2">
                  <a:lumMod val="25000"/>
                </a:schemeClr>
              </a:solidFill>
              <a:latin typeface="Montserrat" panose="00000500000000000000" pitchFamily="2" charset="0"/>
            </a:rPr>
            <a:t>Ventajas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Open </a:t>
          </a:r>
          <a:r>
            <a:rPr lang="es-ES" sz="2200" kern="1200" dirty="0" err="1">
              <a:latin typeface="Montserrat" panose="00000500000000000000" pitchFamily="2" charset="0"/>
            </a:rPr>
            <a:t>Source</a:t>
          </a:r>
          <a:r>
            <a:rPr lang="es-ES" sz="2200" kern="1200" dirty="0">
              <a:latin typeface="Montserrat" panose="00000500000000000000" pitchFamily="2" charset="0"/>
            </a:rPr>
            <a:t> Software</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Arquitectura Cliente/Servidor</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API pública</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Edición de mapas y escenarios</a:t>
          </a:r>
        </a:p>
      </dsp:txBody>
      <dsp:txXfrm>
        <a:off x="4798711" y="0"/>
        <a:ext cx="9190150" cy="2441701"/>
      </dsp:txXfrm>
    </dsp:sp>
    <dsp:sp modelId="{EE5CFB56-909D-459E-A64E-176537CD27F1}">
      <dsp:nvSpPr>
        <dsp:cNvPr id="0" name=""/>
        <dsp:cNvSpPr/>
      </dsp:nvSpPr>
      <dsp:spPr>
        <a:xfrm>
          <a:off x="2422121" y="2645177"/>
          <a:ext cx="3255602" cy="2441701"/>
        </a:xfrm>
        <a:prstGeom prst="downArrow">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BA1C6-F5FB-4CE9-975F-E6080E739F1A}">
      <dsp:nvSpPr>
        <dsp:cNvPr id="0" name=""/>
        <dsp:cNvSpPr/>
      </dsp:nvSpPr>
      <dsp:spPr>
        <a:xfrm>
          <a:off x="5775391" y="2645177"/>
          <a:ext cx="9190150" cy="244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s-ES" sz="2800" b="1" kern="1200" dirty="0">
              <a:solidFill>
                <a:schemeClr val="accent1">
                  <a:lumMod val="75000"/>
                </a:schemeClr>
              </a:solidFill>
              <a:latin typeface="Montserrat" panose="00000500000000000000" pitchFamily="2" charset="0"/>
            </a:rPr>
            <a:t>Inconvenientes</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Entorno del vehículo muy limitado</a:t>
          </a:r>
        </a:p>
        <a:p>
          <a:pPr marL="228600" lvl="1" indent="-228600" algn="l" defTabSz="977900">
            <a:lnSpc>
              <a:spcPct val="90000"/>
            </a:lnSpc>
            <a:spcBef>
              <a:spcPct val="0"/>
            </a:spcBef>
            <a:spcAft>
              <a:spcPct val="15000"/>
            </a:spcAft>
            <a:buChar char="•"/>
          </a:pPr>
          <a:r>
            <a:rPr lang="es-ES" sz="2200" kern="1200" dirty="0">
              <a:latin typeface="Montserrat" panose="00000500000000000000" pitchFamily="2" charset="0"/>
            </a:rPr>
            <a:t>Cambios de carril instantáneos</a:t>
          </a:r>
        </a:p>
        <a:p>
          <a:pPr marL="228600" lvl="1" indent="-228600" algn="l" defTabSz="977900">
            <a:lnSpc>
              <a:spcPct val="90000"/>
            </a:lnSpc>
            <a:spcBef>
              <a:spcPct val="0"/>
            </a:spcBef>
            <a:spcAft>
              <a:spcPct val="15000"/>
            </a:spcAft>
            <a:buChar char="•"/>
          </a:pPr>
          <a:r>
            <a:rPr lang="es-ES" sz="2200" kern="1200" dirty="0" err="1">
              <a:latin typeface="Montserrat" panose="00000500000000000000" pitchFamily="2" charset="0"/>
            </a:rPr>
            <a:t>Teleportaciones</a:t>
          </a:r>
          <a:r>
            <a:rPr lang="es-ES" sz="2200" kern="1200" dirty="0">
              <a:latin typeface="Montserrat" panose="00000500000000000000" pitchFamily="2" charset="0"/>
            </a:rPr>
            <a:t> eventuales</a:t>
          </a:r>
        </a:p>
      </dsp:txBody>
      <dsp:txXfrm>
        <a:off x="5775391" y="2645177"/>
        <a:ext cx="9190150" cy="24417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8F4CC-1A1F-4466-AEC0-3787E6D97FBD}">
      <dsp:nvSpPr>
        <dsp:cNvPr id="0" name=""/>
        <dsp:cNvSpPr/>
      </dsp:nvSpPr>
      <dsp:spPr>
        <a:xfrm>
          <a:off x="349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000" i="1" kern="1200" dirty="0" smtClean="0">
                        <a:latin typeface="Cambria Math" panose="02040503050406030204" pitchFamily="18" charset="0"/>
                      </a:rPr>
                    </m:ctrlPr>
                  </m:sSubPr>
                  <m:e>
                    <m:r>
                      <a:rPr lang="es-ES" sz="2000" b="0" i="1" kern="1200" dirty="0" smtClean="0">
                        <a:latin typeface="Cambria Math" panose="02040503050406030204" pitchFamily="18" charset="0"/>
                      </a:rPr>
                      <m:t>𝑆</m:t>
                    </m:r>
                  </m:e>
                  <m:sub>
                    <m:r>
                      <a:rPr lang="es-ES" sz="2000" b="0" i="1" kern="1200" dirty="0" smtClean="0">
                        <a:latin typeface="Cambria Math" panose="02040503050406030204" pitchFamily="18" charset="0"/>
                      </a:rPr>
                      <m:t>𝑖</m:t>
                    </m:r>
                  </m:sub>
                </m:sSub>
              </m:oMath>
            </m:oMathPara>
          </a14:m>
          <a:endParaRPr lang="es-ES" sz="2000" kern="1200" dirty="0">
            <a:latin typeface="Montserrat" panose="00000500000000000000" pitchFamily="2" charset="0"/>
          </a:endParaRPr>
        </a:p>
      </dsp:txBody>
      <dsp:txXfrm>
        <a:off x="3498" y="0"/>
        <a:ext cx="3365079" cy="374442"/>
      </dsp:txXfrm>
    </dsp:sp>
    <dsp:sp modelId="{63D195C7-450C-4AF0-AD15-7BA4F1CAFC84}">
      <dsp:nvSpPr>
        <dsp:cNvPr id="0" name=""/>
        <dsp:cNvSpPr/>
      </dsp:nvSpPr>
      <dsp:spPr>
        <a:xfrm>
          <a:off x="34000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Entrada borrosa de la variable </a:t>
          </a:r>
          <a14:m xmlns:a14="http://schemas.microsoft.com/office/drawing/2010/main">
            <m:oMath xmlns:m="http://schemas.openxmlformats.org/officeDocument/2006/math">
              <m:r>
                <a:rPr lang="es-ES" sz="2000" i="1" kern="1200" dirty="0" smtClean="0">
                  <a:latin typeface="Cambria Math" panose="02040503050406030204" pitchFamily="18" charset="0"/>
                </a:rPr>
                <m:t>𝑖</m:t>
              </m:r>
            </m:oMath>
          </a14:m>
          <a:r>
            <a:rPr lang="es-ES" sz="2000" kern="1200" dirty="0">
              <a:latin typeface="Montserrat" panose="00000500000000000000" pitchFamily="2" charset="0"/>
            </a:rPr>
            <a:t>-</a:t>
          </a:r>
          <a:r>
            <a:rPr lang="es-ES" sz="2000" kern="1200" dirty="0" err="1">
              <a:latin typeface="Montserrat" panose="00000500000000000000" pitchFamily="2" charset="0"/>
            </a:rPr>
            <a:t>ésima</a:t>
          </a:r>
          <a:endParaRPr lang="es-ES" sz="2000" kern="1200" dirty="0">
            <a:latin typeface="Montserrat" panose="00000500000000000000" pitchFamily="2" charset="0"/>
          </a:endParaRPr>
        </a:p>
      </dsp:txBody>
      <dsp:txXfrm>
        <a:off x="363768" y="398204"/>
        <a:ext cx="2644539" cy="763768"/>
      </dsp:txXfrm>
    </dsp:sp>
    <dsp:sp modelId="{AF07FE79-383D-44CD-A5C6-00313977F842}">
      <dsp:nvSpPr>
        <dsp:cNvPr id="0" name=""/>
        <dsp:cNvSpPr/>
      </dsp:nvSpPr>
      <dsp:spPr>
        <a:xfrm>
          <a:off x="3620958" y="0"/>
          <a:ext cx="3365079" cy="1248142"/>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000" i="1" kern="1200" dirty="0" smtClean="0">
                    <a:latin typeface="Cambria Math" panose="02040503050406030204" pitchFamily="18" charset="0"/>
                  </a:rPr>
                  <m:t>𝑛</m:t>
                </m:r>
              </m:oMath>
            </m:oMathPara>
          </a14:m>
          <a:endParaRPr lang="es-ES" sz="2000" kern="1200" dirty="0">
            <a:latin typeface="Montserrat" panose="00000500000000000000" pitchFamily="2" charset="0"/>
          </a:endParaRPr>
        </a:p>
      </dsp:txBody>
      <dsp:txXfrm>
        <a:off x="3620958" y="0"/>
        <a:ext cx="3365079" cy="374442"/>
      </dsp:txXfrm>
    </dsp:sp>
    <dsp:sp modelId="{57FCB60D-357E-4F3B-97E9-BF6BA7C25AA8}">
      <dsp:nvSpPr>
        <dsp:cNvPr id="0" name=""/>
        <dsp:cNvSpPr/>
      </dsp:nvSpPr>
      <dsp:spPr>
        <a:xfrm>
          <a:off x="3957466" y="374442"/>
          <a:ext cx="2692063" cy="8112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Montserrat" panose="00000500000000000000" pitchFamily="2" charset="0"/>
            </a:rPr>
            <a:t>El número de variables</a:t>
          </a:r>
        </a:p>
      </dsp:txBody>
      <dsp:txXfrm>
        <a:off x="3981228" y="398204"/>
        <a:ext cx="2644539" cy="7637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049FF-0C3B-451B-9724-8EFCC724BAB8}">
      <dsp:nvSpPr>
        <dsp:cNvPr id="0" name=""/>
        <dsp:cNvSpPr/>
      </dsp:nvSpPr>
      <dsp:spPr>
        <a:xfrm rot="16200000">
          <a:off x="2418594"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Pesos reales en lugar de binarios</a:t>
          </a:r>
        </a:p>
      </dsp:txBody>
      <dsp:txXfrm rot="5400000">
        <a:off x="5760" y="143142"/>
        <a:ext cx="5541378" cy="429425"/>
      </dsp:txXfrm>
    </dsp:sp>
    <dsp:sp modelId="{7E5DA9B8-6963-41D9-9C25-9E367E1B8A49}">
      <dsp:nvSpPr>
        <dsp:cNvPr id="0" name=""/>
        <dsp:cNvSpPr/>
      </dsp:nvSpPr>
      <dsp:spPr>
        <a:xfrm rot="16200000">
          <a:off x="8375576" y="-2412834"/>
          <a:ext cx="715709" cy="554137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92484" bIns="0" numCol="1" spcCol="1270" anchor="ctr" anchorCtr="0">
          <a:noAutofit/>
        </a:bodyPr>
        <a:lstStyle/>
        <a:p>
          <a:pPr marL="0" lvl="0" indent="0" algn="ctr" defTabSz="1333500">
            <a:lnSpc>
              <a:spcPct val="90000"/>
            </a:lnSpc>
            <a:spcBef>
              <a:spcPct val="0"/>
            </a:spcBef>
            <a:spcAft>
              <a:spcPct val="35000"/>
            </a:spcAft>
            <a:buNone/>
          </a:pPr>
          <a:r>
            <a:rPr lang="es-ES" sz="3000" kern="1200" dirty="0"/>
            <a:t>Aplicación de sigmoidal </a:t>
          </a:r>
          <a14:m xmlns:a14="http://schemas.microsoft.com/office/drawing/2010/main">
            <m:oMath xmlns:m="http://schemas.openxmlformats.org/officeDocument/2006/math">
              <m:r>
                <a:rPr lang="es-ES" sz="3000" i="1" kern="1200" smtClean="0">
                  <a:latin typeface="Cambria Math" panose="02040503050406030204" pitchFamily="18" charset="0"/>
                  <a:ea typeface="Cambria Math" panose="02040503050406030204" pitchFamily="18" charset="0"/>
                </a:rPr>
                <m:t>𝜎</m:t>
              </m:r>
            </m:oMath>
          </a14:m>
          <a:endParaRPr lang="es-ES" sz="3000" kern="1200" dirty="0"/>
        </a:p>
      </dsp:txBody>
      <dsp:txXfrm rot="5400000">
        <a:off x="5962742" y="143142"/>
        <a:ext cx="5541378" cy="4294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BEB07-ECBC-47D5-92AE-CCD7D80DF541}">
      <dsp:nvSpPr>
        <dsp:cNvPr id="0" name=""/>
        <dsp:cNvSpPr/>
      </dsp:nvSpPr>
      <dsp:spPr>
        <a:xfrm>
          <a:off x="3431" y="30309"/>
          <a:ext cx="3346134" cy="73165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s-ES" sz="2400" i="1" kern="1200" dirty="0" smtClean="0">
                    <a:solidFill>
                      <a:schemeClr val="bg1"/>
                    </a:solidFill>
                    <a:latin typeface="Cambria Math" panose="02040503050406030204" pitchFamily="18" charset="0"/>
                  </a:rPr>
                  <m:t>𝐾</m:t>
                </m:r>
              </m:oMath>
            </m:oMathPara>
          </a14:m>
          <a:endParaRPr lang="es-ES" sz="2400" kern="1200" dirty="0">
            <a:solidFill>
              <a:schemeClr val="bg1"/>
            </a:solidFill>
            <a:latin typeface="Montserrat" panose="00000500000000000000" pitchFamily="2" charset="0"/>
          </a:endParaRPr>
        </a:p>
      </dsp:txBody>
      <dsp:txXfrm>
        <a:off x="3431" y="30309"/>
        <a:ext cx="3346134" cy="731653"/>
      </dsp:txXfrm>
    </dsp:sp>
    <dsp:sp modelId="{63CD82B7-E806-4D9F-9608-24F32BFCE0DD}">
      <dsp:nvSpPr>
        <dsp:cNvPr id="0" name=""/>
        <dsp:cNvSpPr/>
      </dsp:nvSpPr>
      <dsp:spPr>
        <a:xfrm>
          <a:off x="3431" y="761963"/>
          <a:ext cx="3346134" cy="18528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número de conjuntos borrosos de salida.</a:t>
          </a:r>
        </a:p>
      </dsp:txBody>
      <dsp:txXfrm>
        <a:off x="3431" y="761963"/>
        <a:ext cx="3346134" cy="1852875"/>
      </dsp:txXfrm>
    </dsp:sp>
    <dsp:sp modelId="{9CD621B7-496B-4625-A97F-82EB455DE62D}">
      <dsp:nvSpPr>
        <dsp:cNvPr id="0" name=""/>
        <dsp:cNvSpPr/>
      </dsp:nvSpPr>
      <dsp:spPr>
        <a:xfrm>
          <a:off x="3818025" y="30309"/>
          <a:ext cx="3346134" cy="73165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rPr>
                      <m:t>𝑥</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3818025" y="30309"/>
        <a:ext cx="3346134" cy="731653"/>
      </dsp:txXfrm>
    </dsp:sp>
    <dsp:sp modelId="{8A559C5D-BE0E-43B0-BE54-95A286372E09}">
      <dsp:nvSpPr>
        <dsp:cNvPr id="0" name=""/>
        <dsp:cNvSpPr/>
      </dsp:nvSpPr>
      <dsp:spPr>
        <a:xfrm>
          <a:off x="3818025" y="761963"/>
          <a:ext cx="3346134" cy="185287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El valor del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a:t>
          </a:r>
        </a:p>
      </dsp:txBody>
      <dsp:txXfrm>
        <a:off x="3818025" y="761963"/>
        <a:ext cx="3346134" cy="1852875"/>
      </dsp:txXfrm>
    </dsp:sp>
    <dsp:sp modelId="{70A05B24-DD30-418D-817D-F4366ABEA288}">
      <dsp:nvSpPr>
        <dsp:cNvPr id="0" name=""/>
        <dsp:cNvSpPr/>
      </dsp:nvSpPr>
      <dsp:spPr>
        <a:xfrm>
          <a:off x="7632619" y="30309"/>
          <a:ext cx="3346134" cy="73165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s-ES" sz="2400" b="0" i="1" kern="1200" smtClean="0">
                        <a:solidFill>
                          <a:schemeClr val="bg1"/>
                        </a:solidFill>
                        <a:latin typeface="Cambria Math" panose="02040503050406030204" pitchFamily="18" charset="0"/>
                      </a:rPr>
                    </m:ctrlPr>
                  </m:sSubPr>
                  <m:e>
                    <m:r>
                      <a:rPr lang="es-ES" sz="2400" b="0" i="1" kern="1200" smtClean="0">
                        <a:solidFill>
                          <a:schemeClr val="bg1"/>
                        </a:solidFill>
                        <a:latin typeface="Cambria Math" panose="02040503050406030204" pitchFamily="18" charset="0"/>
                        <a:ea typeface="Cambria Math" panose="02040503050406030204" pitchFamily="18" charset="0"/>
                      </a:rPr>
                      <m:t>𝜇</m:t>
                    </m:r>
                  </m:e>
                  <m:sub>
                    <m:r>
                      <a:rPr lang="es-ES" sz="2400" b="0" i="1" kern="1200" smtClean="0">
                        <a:solidFill>
                          <a:schemeClr val="bg1"/>
                        </a:solidFill>
                        <a:latin typeface="Cambria Math" panose="02040503050406030204" pitchFamily="18" charset="0"/>
                      </a:rPr>
                      <m:t>𝑖</m:t>
                    </m:r>
                  </m:sub>
                </m:sSub>
              </m:oMath>
            </m:oMathPara>
          </a14:m>
          <a:endParaRPr lang="es-ES" sz="2400" kern="1200" dirty="0">
            <a:solidFill>
              <a:schemeClr val="bg1"/>
            </a:solidFill>
            <a:latin typeface="Montserrat" panose="00000500000000000000" pitchFamily="2" charset="0"/>
          </a:endParaRPr>
        </a:p>
      </dsp:txBody>
      <dsp:txXfrm>
        <a:off x="7632619" y="30309"/>
        <a:ext cx="3346134" cy="731653"/>
      </dsp:txXfrm>
    </dsp:sp>
    <dsp:sp modelId="{05E25A4D-77AB-4148-A1CD-F7EA4CB39459}">
      <dsp:nvSpPr>
        <dsp:cNvPr id="0" name=""/>
        <dsp:cNvSpPr/>
      </dsp:nvSpPr>
      <dsp:spPr>
        <a:xfrm>
          <a:off x="7632619" y="761963"/>
          <a:ext cx="3346134" cy="18528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ES" sz="2400" kern="1200" dirty="0">
              <a:solidFill>
                <a:schemeClr val="tx2"/>
              </a:solidFill>
              <a:latin typeface="Montserrat" panose="00000500000000000000" pitchFamily="2" charset="0"/>
            </a:rPr>
            <a:t>La salida borrosa para el conjunto borroso </a:t>
          </a:r>
          <a14:m xmlns:a14="http://schemas.microsoft.com/office/drawing/2010/main">
            <m:oMath xmlns:m="http://schemas.openxmlformats.org/officeDocument/2006/math">
              <m:r>
                <a:rPr lang="es-ES" sz="2400" i="1" kern="1200" dirty="0" smtClean="0">
                  <a:solidFill>
                    <a:schemeClr val="tx2"/>
                  </a:solidFill>
                  <a:latin typeface="Cambria Math" panose="02040503050406030204" pitchFamily="18" charset="0"/>
                </a:rPr>
                <m:t>𝑖</m:t>
              </m:r>
            </m:oMath>
          </a14:m>
          <a:r>
            <a:rPr lang="es-ES" sz="2400" kern="1200" dirty="0">
              <a:solidFill>
                <a:schemeClr val="tx2"/>
              </a:solidFill>
              <a:latin typeface="Montserrat" panose="00000500000000000000" pitchFamily="2" charset="0"/>
            </a:rPr>
            <a:t>-</a:t>
          </a:r>
          <a:r>
            <a:rPr lang="es-ES" sz="2400" kern="1200" dirty="0" err="1">
              <a:solidFill>
                <a:schemeClr val="tx2"/>
              </a:solidFill>
              <a:latin typeface="Montserrat" panose="00000500000000000000" pitchFamily="2" charset="0"/>
            </a:rPr>
            <a:t>ésimo</a:t>
          </a:r>
          <a:r>
            <a:rPr lang="es-ES" sz="2400" kern="1200" dirty="0">
              <a:solidFill>
                <a:schemeClr val="tx2"/>
              </a:solidFill>
              <a:latin typeface="Montserrat" panose="00000500000000000000" pitchFamily="2" charset="0"/>
            </a:rPr>
            <a:t> de salida.</a:t>
          </a:r>
        </a:p>
      </dsp:txBody>
      <dsp:txXfrm>
        <a:off x="7632619" y="761963"/>
        <a:ext cx="3346134" cy="18528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b="0" i="0">
                <a:latin typeface="Montserrat Light" charset="0"/>
              </a:defRPr>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b="0" i="0">
                <a:latin typeface="Montserrat Light" charset="0"/>
              </a:defRPr>
            </a:lvl1pPr>
          </a:lstStyle>
          <a:p>
            <a:fld id="{EFC10EE1-B198-C942-8235-326C972CBB30}" type="datetimeFigureOut">
              <a:rPr lang="en-US" smtClean="0"/>
              <a:pPr/>
              <a:t>7/24/2018</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b="0" i="0">
                <a:latin typeface="Montserrat Light" charset="0"/>
              </a:defRPr>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68435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189611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112799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44357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322004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337077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722369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189511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3670302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373296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lógica borrosa permite modelar el comportamiento procedimental de los seres humanos, y precisamente ésta es una aplicación perfecta para la lógica borrosa. Además, la lógica borrosa se ha utilizado mucho en el comportamiento longitudinal históricamente.</a:t>
            </a:r>
          </a:p>
          <a:p>
            <a:r>
              <a:rPr lang="es-ES" dirty="0"/>
              <a:t>Decir, al ofrecer la representación de grafo computacional para el FCS, que nos conduce a una forma mucho más eficiente de ajustar y trabajar con controladores, al poder usar herramientas muy potentes que están diseñadas para la comunidad científica como, por ejemplo, </a:t>
            </a:r>
            <a:r>
              <a:rPr lang="es-ES" dirty="0" err="1"/>
              <a:t>tensorflow</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dirty="0"/>
          </a:p>
        </p:txBody>
      </p:sp>
    </p:spTree>
    <p:extLst>
      <p:ext uri="{BB962C8B-B14F-4D97-AF65-F5344CB8AC3E}">
        <p14:creationId xmlns:p14="http://schemas.microsoft.com/office/powerpoint/2010/main" val="49507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4284148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Cada variable genera tantos valores borrosos como conjuntos difusos la componen</a:t>
            </a:r>
          </a:p>
          <a:p>
            <a:endParaRPr lang="es-ES" dirty="0"/>
          </a:p>
          <a:p>
            <a:pPr defTabSz="990554">
              <a:defRPr/>
            </a:pPr>
            <a:r>
              <a:rPr lang="es-ES" dirty="0"/>
              <a:t>Cada función de pertenencia es su propio grafo con variables a ajustar</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36</a:t>
            </a:fld>
            <a:endParaRPr lang="en-US" dirty="0"/>
          </a:p>
        </p:txBody>
      </p:sp>
    </p:spTree>
    <p:extLst>
      <p:ext uri="{BB962C8B-B14F-4D97-AF65-F5344CB8AC3E}">
        <p14:creationId xmlns:p14="http://schemas.microsoft.com/office/powerpoint/2010/main" val="4100417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Como mínimo comentar que las CNN son las más utilizadas en </a:t>
            </a:r>
            <a:r>
              <a:rPr lang="es-ES" dirty="0" err="1"/>
              <a:t>deeplearning</a:t>
            </a:r>
            <a:r>
              <a:rPr lang="es-ES" dirty="0"/>
              <a:t>. "He usado </a:t>
            </a:r>
            <a:r>
              <a:rPr lang="es-ES" dirty="0" err="1"/>
              <a:t>deep</a:t>
            </a:r>
            <a:r>
              <a:rPr lang="es-ES" dirty="0"/>
              <a:t> </a:t>
            </a:r>
            <a:r>
              <a:rPr lang="es-ES" dirty="0" err="1"/>
              <a:t>learning</a:t>
            </a:r>
            <a:r>
              <a:rPr lang="es-ES" dirty="0"/>
              <a:t>, en concreto CNN, que son las </a:t>
            </a:r>
            <a:r>
              <a:rPr lang="es-ES"/>
              <a:t>más utilizadas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42</a:t>
            </a:fld>
            <a:endParaRPr lang="en-US" dirty="0"/>
          </a:p>
        </p:txBody>
      </p:sp>
    </p:spTree>
    <p:extLst>
      <p:ext uri="{BB962C8B-B14F-4D97-AF65-F5344CB8AC3E}">
        <p14:creationId xmlns:p14="http://schemas.microsoft.com/office/powerpoint/2010/main" val="3777519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s-ES" dirty="0"/>
              <a:t>Los MLP no encuentran patrones de cambios de carril</a:t>
            </a:r>
          </a:p>
          <a:p>
            <a:pPr lvl="0"/>
            <a:r>
              <a:rPr lang="es-ES" dirty="0"/>
              <a:t>Las redes de convolución superan el 33% de acierto</a:t>
            </a:r>
          </a:p>
          <a:p>
            <a:pPr lvl="0"/>
            <a:r>
              <a:rPr lang="es-ES" dirty="0"/>
              <a:t>El grueso del acierto es en el no-cambio</a:t>
            </a:r>
          </a:p>
          <a:p>
            <a:pPr lvl="0"/>
            <a:r>
              <a:rPr lang="es-ES" dirty="0"/>
              <a:t>Intuimos falta de información de intención de cambio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dirty="0"/>
          </a:p>
        </p:txBody>
      </p:sp>
    </p:spTree>
    <p:extLst>
      <p:ext uri="{BB962C8B-B14F-4D97-AF65-F5344CB8AC3E}">
        <p14:creationId xmlns:p14="http://schemas.microsoft.com/office/powerpoint/2010/main" val="885736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52</a:t>
            </a:fld>
            <a:endParaRPr lang="en-US" dirty="0"/>
          </a:p>
        </p:txBody>
      </p:sp>
    </p:spTree>
    <p:extLst>
      <p:ext uri="{BB962C8B-B14F-4D97-AF65-F5344CB8AC3E}">
        <p14:creationId xmlns:p14="http://schemas.microsoft.com/office/powerpoint/2010/main" val="682828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53</a:t>
            </a:fld>
            <a:endParaRPr lang="en-US" dirty="0"/>
          </a:p>
        </p:txBody>
      </p:sp>
    </p:spTree>
    <p:extLst>
      <p:ext uri="{BB962C8B-B14F-4D97-AF65-F5344CB8AC3E}">
        <p14:creationId xmlns:p14="http://schemas.microsoft.com/office/powerpoint/2010/main" val="50366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disonancia</a:t>
            </a:r>
            <a:r>
              <a:rPr lang="en-US" dirty="0"/>
              <a:t> de la </a:t>
            </a:r>
            <a:r>
              <a:rPr lang="en-US" dirty="0" err="1"/>
              <a:t>variancia</a:t>
            </a:r>
            <a:r>
              <a:rPr lang="en-US" dirty="0"/>
              <a:t> </a:t>
            </a:r>
            <a:r>
              <a:rPr lang="en-US" dirty="0" err="1"/>
              <a:t>en</a:t>
            </a:r>
            <a:r>
              <a:rPr lang="en-US" dirty="0"/>
              <a:t> el </a:t>
            </a:r>
            <a:r>
              <a:rPr lang="en-US" dirty="0" err="1"/>
              <a:t>caso</a:t>
            </a:r>
            <a:r>
              <a:rPr lang="en-US" dirty="0"/>
              <a:t> del conductor real </a:t>
            </a:r>
            <a:r>
              <a:rPr lang="en-US" dirty="0" err="1"/>
              <a:t>puede</a:t>
            </a:r>
            <a:r>
              <a:rPr lang="en-US" dirty="0"/>
              <a:t> </a:t>
            </a:r>
            <a:r>
              <a:rPr lang="en-US" dirty="0" err="1"/>
              <a:t>estar</a:t>
            </a:r>
            <a:r>
              <a:rPr lang="en-US" dirty="0"/>
              <a:t> </a:t>
            </a:r>
            <a:r>
              <a:rPr lang="en-US" dirty="0" err="1"/>
              <a:t>relacionado</a:t>
            </a:r>
            <a:r>
              <a:rPr lang="en-US" dirty="0"/>
              <a:t> con el </a:t>
            </a:r>
            <a:r>
              <a:rPr lang="en-US" dirty="0" err="1"/>
              <a:t>sujeto</a:t>
            </a:r>
            <a:r>
              <a:rPr lang="en-US" dirty="0"/>
              <a:t> 2, </a:t>
            </a:r>
            <a:r>
              <a:rPr lang="en-US" dirty="0" err="1"/>
              <a:t>cuyos</a:t>
            </a:r>
            <a:r>
              <a:rPr lang="en-US" dirty="0"/>
              <a:t> </a:t>
            </a:r>
            <a:r>
              <a:rPr lang="en-US" dirty="0" err="1"/>
              <a:t>valores</a:t>
            </a:r>
            <a:r>
              <a:rPr lang="en-US" dirty="0"/>
              <a:t> son </a:t>
            </a:r>
            <a:r>
              <a:rPr lang="en-US" dirty="0" err="1"/>
              <a:t>muy</a:t>
            </a:r>
            <a:r>
              <a:rPr lang="en-US" dirty="0"/>
              <a:t> </a:t>
            </a:r>
            <a:r>
              <a:rPr lang="en-US" dirty="0" err="1"/>
              <a:t>diferentes</a:t>
            </a:r>
            <a:r>
              <a:rPr lang="en-US" dirty="0"/>
              <a:t> al del resto de los </a:t>
            </a:r>
            <a:r>
              <a:rPr lang="en-US" dirty="0" err="1"/>
              <a:t>sujetos</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54</a:t>
            </a:fld>
            <a:endParaRPr lang="en-US" dirty="0"/>
          </a:p>
        </p:txBody>
      </p:sp>
    </p:spTree>
    <p:extLst>
      <p:ext uri="{BB962C8B-B14F-4D97-AF65-F5344CB8AC3E}">
        <p14:creationId xmlns:p14="http://schemas.microsoft.com/office/powerpoint/2010/main" val="2802718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a:t>La </a:t>
            </a:r>
            <a:r>
              <a:rPr lang="en-US" dirty="0" err="1"/>
              <a:t>sobreaceleración</a:t>
            </a:r>
            <a:r>
              <a:rPr lang="en-US" dirty="0"/>
              <a:t> es la </a:t>
            </a:r>
            <a:r>
              <a:rPr lang="en-US" dirty="0" err="1"/>
              <a:t>segunda</a:t>
            </a:r>
            <a:r>
              <a:rPr lang="en-US" dirty="0"/>
              <a:t> </a:t>
            </a:r>
            <a:r>
              <a:rPr lang="en-US" dirty="0" err="1"/>
              <a:t>derivada</a:t>
            </a:r>
            <a:r>
              <a:rPr lang="en-US" dirty="0"/>
              <a:t> de la </a:t>
            </a:r>
            <a:r>
              <a:rPr lang="en-US" dirty="0" err="1"/>
              <a:t>velocidad</a:t>
            </a:r>
            <a:r>
              <a:rPr lang="en-US" dirty="0"/>
              <a:t>. </a:t>
            </a:r>
            <a:r>
              <a:rPr lang="en-US" dirty="0" err="1"/>
              <a:t>Intuímos</a:t>
            </a:r>
            <a:r>
              <a:rPr lang="en-US" dirty="0"/>
              <a:t> que </a:t>
            </a:r>
            <a:r>
              <a:rPr lang="en-US" dirty="0" err="1"/>
              <a:t>esta</a:t>
            </a:r>
            <a:r>
              <a:rPr lang="en-US" dirty="0"/>
              <a:t> </a:t>
            </a:r>
            <a:r>
              <a:rPr lang="en-US" dirty="0" err="1"/>
              <a:t>diferencia</a:t>
            </a:r>
            <a:r>
              <a:rPr lang="en-US" dirty="0"/>
              <a:t> </a:t>
            </a:r>
            <a:r>
              <a:rPr lang="en-US" dirty="0" err="1"/>
              <a:t>tiene</a:t>
            </a:r>
            <a:r>
              <a:rPr lang="en-US" dirty="0"/>
              <a:t> que </a:t>
            </a:r>
            <a:r>
              <a:rPr lang="en-US" dirty="0" err="1"/>
              <a:t>ver</a:t>
            </a:r>
            <a:r>
              <a:rPr lang="en-US" dirty="0"/>
              <a:t> con que el </a:t>
            </a:r>
            <a:r>
              <a:rPr lang="en-US" dirty="0" err="1"/>
              <a:t>modelo</a:t>
            </a:r>
            <a:r>
              <a:rPr lang="en-US" dirty="0"/>
              <a:t> </a:t>
            </a:r>
            <a:r>
              <a:rPr lang="en-US" dirty="0" err="1"/>
              <a:t>contempla</a:t>
            </a:r>
            <a:r>
              <a:rPr lang="en-US" dirty="0"/>
              <a:t> </a:t>
            </a:r>
            <a:r>
              <a:rPr lang="en-US" dirty="0" err="1"/>
              <a:t>como</a:t>
            </a:r>
            <a:r>
              <a:rPr lang="en-US" dirty="0"/>
              <a:t> variables de entrada la </a:t>
            </a:r>
            <a:r>
              <a:rPr lang="en-US" dirty="0" err="1"/>
              <a:t>velocidad</a:t>
            </a:r>
            <a:r>
              <a:rPr lang="en-US" dirty="0"/>
              <a:t> y la </a:t>
            </a:r>
            <a:r>
              <a:rPr lang="en-US" dirty="0" err="1"/>
              <a:t>aceleración</a:t>
            </a:r>
            <a:r>
              <a:rPr lang="en-US" dirty="0"/>
              <a:t>, y no ha </a:t>
            </a:r>
            <a:r>
              <a:rPr lang="en-US" dirty="0" err="1"/>
              <a:t>sido</a:t>
            </a:r>
            <a:r>
              <a:rPr lang="en-US" dirty="0"/>
              <a:t> </a:t>
            </a:r>
            <a:r>
              <a:rPr lang="en-US" dirty="0" err="1"/>
              <a:t>capaz</a:t>
            </a:r>
            <a:r>
              <a:rPr lang="en-US" dirty="0"/>
              <a:t> de </a:t>
            </a:r>
            <a:r>
              <a:rPr lang="en-US" dirty="0" err="1"/>
              <a:t>deducir</a:t>
            </a:r>
            <a:r>
              <a:rPr lang="en-US" dirty="0"/>
              <a:t> la </a:t>
            </a:r>
            <a:r>
              <a:rPr lang="en-US" dirty="0" err="1"/>
              <a:t>sobre-aceleración</a:t>
            </a:r>
            <a:r>
              <a:rPr lang="en-US" dirty="0"/>
              <a:t> sin </a:t>
            </a:r>
            <a:r>
              <a:rPr lang="en-US" dirty="0" err="1"/>
              <a:t>percepción</a:t>
            </a:r>
            <a:r>
              <a:rPr lang="en-US" dirty="0"/>
              <a:t> temporal de la </a:t>
            </a:r>
            <a:r>
              <a:rPr lang="en-US" dirty="0" err="1"/>
              <a:t>aceleración</a:t>
            </a:r>
            <a:r>
              <a:rPr lang="en-US" dirty="0"/>
              <a:t>.</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55</a:t>
            </a:fld>
            <a:endParaRPr lang="en-US" dirty="0"/>
          </a:p>
        </p:txBody>
      </p:sp>
    </p:spTree>
    <p:extLst>
      <p:ext uri="{BB962C8B-B14F-4D97-AF65-F5344CB8AC3E}">
        <p14:creationId xmlns:p14="http://schemas.microsoft.com/office/powerpoint/2010/main" val="204028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n-US" dirty="0" err="1"/>
              <a:t>Indicar</a:t>
            </a:r>
            <a:r>
              <a:rPr lang="en-US" dirty="0"/>
              <a:t> que los </a:t>
            </a:r>
            <a:r>
              <a:rPr lang="en-US" dirty="0" err="1"/>
              <a:t>modelos</a:t>
            </a:r>
            <a:r>
              <a:rPr lang="en-US" dirty="0"/>
              <a:t> </a:t>
            </a:r>
            <a:r>
              <a:rPr lang="en-US" dirty="0" err="1"/>
              <a:t>entrenados</a:t>
            </a:r>
            <a:r>
              <a:rPr lang="en-US" dirty="0"/>
              <a:t> se </a:t>
            </a:r>
            <a:r>
              <a:rPr lang="en-US" dirty="0" err="1"/>
              <a:t>aproximan</a:t>
            </a:r>
            <a:r>
              <a:rPr lang="en-US" dirty="0"/>
              <a:t> </a:t>
            </a:r>
            <a:r>
              <a:rPr lang="en-US" dirty="0" err="1"/>
              <a:t>más</a:t>
            </a:r>
            <a:r>
              <a:rPr lang="en-US" dirty="0"/>
              <a:t> a la </a:t>
            </a:r>
            <a:r>
              <a:rPr lang="en-US" dirty="0" err="1"/>
              <a:t>realidad</a:t>
            </a:r>
            <a:r>
              <a:rPr lang="en-US" dirty="0"/>
              <a:t>, </a:t>
            </a:r>
            <a:r>
              <a:rPr lang="en-US" dirty="0" err="1"/>
              <a:t>aunque</a:t>
            </a:r>
            <a:r>
              <a:rPr lang="en-US" dirty="0"/>
              <a:t> es probable que se </a:t>
            </a:r>
            <a:r>
              <a:rPr lang="en-US" dirty="0" err="1"/>
              <a:t>necesiten</a:t>
            </a:r>
            <a:r>
              <a:rPr lang="en-US" dirty="0"/>
              <a:t> </a:t>
            </a:r>
            <a:r>
              <a:rPr lang="en-US" dirty="0" err="1"/>
              <a:t>más</a:t>
            </a:r>
            <a:r>
              <a:rPr lang="en-US" dirty="0"/>
              <a:t> </a:t>
            </a:r>
            <a:r>
              <a:rPr lang="en-US" dirty="0" err="1"/>
              <a:t>datos</a:t>
            </a:r>
            <a:r>
              <a:rPr lang="en-US" dirty="0"/>
              <a:t> de </a:t>
            </a:r>
            <a:r>
              <a:rPr lang="en-US" dirty="0" err="1"/>
              <a:t>cambio</a:t>
            </a:r>
            <a:r>
              <a:rPr lang="en-US" dirty="0"/>
              <a:t> de </a:t>
            </a:r>
            <a:r>
              <a:rPr lang="en-US" dirty="0" err="1"/>
              <a:t>carril</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56</a:t>
            </a:fld>
            <a:endParaRPr lang="en-US" dirty="0"/>
          </a:p>
        </p:txBody>
      </p:sp>
    </p:spTree>
    <p:extLst>
      <p:ext uri="{BB962C8B-B14F-4D97-AF65-F5344CB8AC3E}">
        <p14:creationId xmlns:p14="http://schemas.microsoft.com/office/powerpoint/2010/main" val="295975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Sería interesante no obstante determinar nuevas variables a analizar , aumentar la cantidad de datos capturados y, para el caso d y aumentar la cantidad de datos reales capturados.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58</a:t>
            </a:fld>
            <a:endParaRPr lang="en-US" dirty="0"/>
          </a:p>
        </p:txBody>
      </p:sp>
    </p:spTree>
    <p:extLst>
      <p:ext uri="{BB962C8B-B14F-4D97-AF65-F5344CB8AC3E}">
        <p14:creationId xmlns:p14="http://schemas.microsoft.com/office/powerpoint/2010/main" val="2814095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que también ha habido más aportaciones, no tan relevantes para la literatura científica, pero útiles como  Librería para la incorporación de comportamientos en el simulador SUMO.</a:t>
            </a:r>
          </a:p>
          <a:p>
            <a:r>
              <a:rPr lang="es-ES" dirty="0"/>
              <a:t>Módulo para ROS destinado a la captura de datos a través de USB del bus CAN de un vehículo.</a:t>
            </a:r>
          </a:p>
          <a:p>
            <a:r>
              <a:rPr lang="es-ES" dirty="0" err="1"/>
              <a:t>LiDAR</a:t>
            </a:r>
            <a:r>
              <a:rPr lang="es-ES" dirty="0"/>
              <a:t> virtual para la captura del entorno en SUMO.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59</a:t>
            </a:fld>
            <a:endParaRPr lang="en-US" dirty="0"/>
          </a:p>
        </p:txBody>
      </p:sp>
    </p:spTree>
    <p:extLst>
      <p:ext uri="{BB962C8B-B14F-4D97-AF65-F5344CB8AC3E}">
        <p14:creationId xmlns:p14="http://schemas.microsoft.com/office/powerpoint/2010/main" val="211293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n-US" altLang="es-ES" sz="2600" b="1" dirty="0" err="1">
                <a:solidFill>
                  <a:srgbClr val="333333"/>
                </a:solidFill>
              </a:rPr>
              <a:t>Simulación</a:t>
            </a:r>
            <a:r>
              <a:rPr lang="en-US" altLang="es-ES" sz="2600" dirty="0">
                <a:solidFill>
                  <a:srgbClr val="333333"/>
                </a:solidFill>
              </a:rPr>
              <a:t>: </a:t>
            </a:r>
            <a:r>
              <a:rPr lang="en-US" altLang="es-ES" sz="2600" dirty="0" err="1">
                <a:solidFill>
                  <a:srgbClr val="333333"/>
                </a:solidFill>
              </a:rPr>
              <a:t>Representación</a:t>
            </a:r>
            <a:r>
              <a:rPr lang="en-US" altLang="es-ES" sz="2600" dirty="0">
                <a:solidFill>
                  <a:srgbClr val="333333"/>
                </a:solidFill>
              </a:rPr>
              <a:t> de un </a:t>
            </a:r>
            <a:r>
              <a:rPr lang="en-US" altLang="es-ES" sz="2600" b="1" dirty="0" err="1">
                <a:solidFill>
                  <a:srgbClr val="333333"/>
                </a:solidFill>
              </a:rPr>
              <a:t>sistema</a:t>
            </a:r>
            <a:r>
              <a:rPr lang="en-US" altLang="es-ES" sz="2600" b="1" dirty="0">
                <a:solidFill>
                  <a:srgbClr val="333333"/>
                </a:solidFill>
              </a:rPr>
              <a:t> real</a:t>
            </a:r>
            <a:r>
              <a:rPr lang="en-US" altLang="es-ES" sz="2600" dirty="0">
                <a:solidFill>
                  <a:srgbClr val="333333"/>
                </a:solidFill>
              </a:rPr>
              <a:t> a </a:t>
            </a:r>
            <a:r>
              <a:rPr lang="en-US" altLang="es-ES" sz="2600" dirty="0" err="1">
                <a:solidFill>
                  <a:srgbClr val="333333"/>
                </a:solidFill>
              </a:rPr>
              <a:t>partir</a:t>
            </a:r>
            <a:r>
              <a:rPr lang="en-US" altLang="es-ES" sz="2600" dirty="0">
                <a:solidFill>
                  <a:srgbClr val="333333"/>
                </a:solidFill>
              </a:rPr>
              <a:t> de la </a:t>
            </a:r>
            <a:r>
              <a:rPr lang="en-US" altLang="es-ES" sz="2600" b="1" dirty="0" err="1">
                <a:solidFill>
                  <a:srgbClr val="333333"/>
                </a:solidFill>
              </a:rPr>
              <a:t>abstracción</a:t>
            </a:r>
            <a:r>
              <a:rPr lang="en-US" altLang="es-ES" sz="2600" dirty="0">
                <a:solidFill>
                  <a:srgbClr val="333333"/>
                </a:solidFill>
              </a:rPr>
              <a:t> de las </a:t>
            </a:r>
            <a:r>
              <a:rPr lang="en-US" altLang="es-ES" sz="2600" b="1" dirty="0" err="1">
                <a:solidFill>
                  <a:srgbClr val="333333"/>
                </a:solidFill>
              </a:rPr>
              <a:t>reglas</a:t>
            </a:r>
            <a:r>
              <a:rPr lang="en-US" altLang="es-ES" sz="2600" dirty="0">
                <a:solidFill>
                  <a:srgbClr val="333333"/>
                </a:solidFill>
              </a:rPr>
              <a:t> que </a:t>
            </a:r>
            <a:r>
              <a:rPr lang="en-US" altLang="es-ES" sz="2600" dirty="0" err="1">
                <a:solidFill>
                  <a:srgbClr val="333333"/>
                </a:solidFill>
              </a:rPr>
              <a:t>definen</a:t>
            </a:r>
            <a:r>
              <a:rPr lang="en-US" altLang="es-ES" sz="2600" dirty="0">
                <a:solidFill>
                  <a:srgbClr val="333333"/>
                </a:solidFill>
              </a:rPr>
              <a:t> </a:t>
            </a:r>
            <a:r>
              <a:rPr lang="en-US" altLang="es-ES" sz="2600" dirty="0" err="1">
                <a:solidFill>
                  <a:srgbClr val="333333"/>
                </a:solidFill>
              </a:rPr>
              <a:t>su</a:t>
            </a:r>
            <a:r>
              <a:rPr lang="en-US" altLang="es-ES" sz="2600" dirty="0">
                <a:solidFill>
                  <a:srgbClr val="333333"/>
                </a:solidFill>
              </a:rPr>
              <a:t> </a:t>
            </a:r>
            <a:r>
              <a:rPr lang="en-US" altLang="es-ES" sz="2600" dirty="0" err="1">
                <a:solidFill>
                  <a:srgbClr val="333333"/>
                </a:solidFill>
              </a:rPr>
              <a:t>funcionamiento</a:t>
            </a:r>
            <a:endParaRPr lang="en-US" altLang="es-ES" sz="2600" dirty="0">
              <a:solidFill>
                <a:srgbClr val="333333"/>
              </a:solidFill>
            </a:endParaRPr>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58162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768350"/>
            <a:ext cx="5113337" cy="3836988"/>
          </a:xfrm>
        </p:spPr>
      </p:sp>
      <p:sp>
        <p:nvSpPr>
          <p:cNvPr id="3" name="Notes Placeholder 2"/>
          <p:cNvSpPr>
            <a:spLocks noGrp="1"/>
          </p:cNvSpPr>
          <p:nvPr>
            <p:ph type="body" idx="1"/>
          </p:nvPr>
        </p:nvSpPr>
        <p:spPr/>
        <p:txBody>
          <a:bodyPr/>
          <a:lstStyle/>
          <a:p>
            <a:r>
              <a:rPr lang="es-ES" sz="1700" dirty="0"/>
              <a:t>Posibles preguntas</a:t>
            </a:r>
          </a:p>
          <a:p>
            <a:endParaRPr lang="es-ES" sz="1700" dirty="0"/>
          </a:p>
          <a:p>
            <a:r>
              <a:rPr lang="es-ES" sz="1700" dirty="0"/>
              <a:t>¿Esto para qué vale? Para meter comportamientos simulados dentro de agentes inteligentes, los cuales pueden estar en entornos de simulación o reales (vehículos autónomos), y por tanto mejorar nuestra capacidad de estudio de tráfico o la manera en la que los coches autónomos se integran en tráfico mixto.</a:t>
            </a:r>
          </a:p>
          <a:p>
            <a:r>
              <a:rPr lang="es-ES" sz="1700" dirty="0"/>
              <a:t>¿Por qué descenso del gradiente y no genéticos?</a:t>
            </a:r>
          </a:p>
          <a:p>
            <a:pPr defTabSz="990554">
              <a:defRPr/>
            </a:pPr>
            <a:r>
              <a:rPr lang="es-ES" sz="1700" dirty="0"/>
              <a:t>¿Tiene impacto el </a:t>
            </a:r>
            <a:r>
              <a:rPr lang="es-ES" sz="1700" dirty="0" err="1"/>
              <a:t>Shaking</a:t>
            </a:r>
            <a:r>
              <a:rPr lang="es-ES" sz="1700" dirty="0"/>
              <a:t>? En las pruebas realizadas, que dieron lugar a un artículo, se compararon dos </a:t>
            </a:r>
            <a:r>
              <a:rPr lang="es-ES" sz="1700" dirty="0" err="1"/>
              <a:t>datasets</a:t>
            </a:r>
            <a:r>
              <a:rPr lang="es-ES" sz="1700" dirty="0"/>
              <a:t>, con y sin </a:t>
            </a:r>
            <a:r>
              <a:rPr lang="es-ES" sz="1700" dirty="0" err="1"/>
              <a:t>shaking</a:t>
            </a:r>
            <a:r>
              <a:rPr lang="es-ES" sz="1700" dirty="0"/>
              <a:t>, y los resultados indicaban que la capacidad de generalización de la red mejoraba sustancialmente.</a:t>
            </a:r>
          </a:p>
          <a:p>
            <a:pPr defTabSz="990554">
              <a:defRPr/>
            </a:pPr>
            <a:r>
              <a:rPr lang="es-ES" sz="1700" dirty="0"/>
              <a:t>¿Qué ventaja aporta la representación como grafo computacional? Principalmente, acelera el cómputo. Al final no se trata más que un flujo de operaciones matriciales sobre una entrada, por lo que se puede acelerar el cómputo de las soluciones con librerías destinadas a este tipo de cómputos. Ejemplos, </a:t>
            </a:r>
            <a:r>
              <a:rPr lang="es-ES" sz="1700" dirty="0" err="1"/>
              <a:t>NumPy</a:t>
            </a:r>
            <a:r>
              <a:rPr lang="es-ES" sz="1700" dirty="0"/>
              <a:t>, </a:t>
            </a:r>
            <a:r>
              <a:rPr lang="es-ES" sz="1700" dirty="0" err="1"/>
              <a:t>CuPy</a:t>
            </a:r>
            <a:r>
              <a:rPr lang="es-ES" sz="1700" dirty="0"/>
              <a:t> o </a:t>
            </a:r>
            <a:r>
              <a:rPr lang="es-ES" sz="1700" dirty="0" err="1"/>
              <a:t>Tensorflow</a:t>
            </a:r>
            <a:r>
              <a:rPr lang="es-ES" sz="1700" dirty="0"/>
              <a:t> entre otras.</a:t>
            </a:r>
          </a:p>
        </p:txBody>
      </p:sp>
      <p:sp>
        <p:nvSpPr>
          <p:cNvPr id="4" name="Slide Number Placeholder 3"/>
          <p:cNvSpPr>
            <a:spLocks noGrp="1"/>
          </p:cNvSpPr>
          <p:nvPr>
            <p:ph type="sldNum" sz="quarter" idx="10"/>
          </p:nvPr>
        </p:nvSpPr>
        <p:spPr/>
        <p:txBody>
          <a:bodyPr/>
          <a:lstStyle/>
          <a:p>
            <a:fld id="{006BE02D-20C0-F840-AFAC-BEA99C74FDC2}" type="slidenum">
              <a:rPr lang="en-US" smtClean="0"/>
              <a:pPr/>
              <a:t>65</a:t>
            </a:fld>
            <a:endParaRPr lang="en-US" dirty="0"/>
          </a:p>
        </p:txBody>
      </p:sp>
    </p:spTree>
    <p:extLst>
      <p:ext uri="{BB962C8B-B14F-4D97-AF65-F5344CB8AC3E}">
        <p14:creationId xmlns:p14="http://schemas.microsoft.com/office/powerpoint/2010/main" val="406847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26734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 Al aparecer el modelo lateral indicar que responde a la pregunta de “¿cómo y cuándo cambia el vehículo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350559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Indicar en este punto que voy a hacer un recorrido rápido sobre los puntos que he considerado de relevancia en el estado </a:t>
            </a:r>
            <a:r>
              <a:rPr lang="es-ES" dirty="0" err="1"/>
              <a:t>dAlrededor</a:t>
            </a:r>
            <a:r>
              <a:rPr lang="es-ES" dirty="0"/>
              <a:t> de la </a:t>
            </a:r>
            <a:r>
              <a:rPr lang="es-ES" dirty="0" err="1"/>
              <a:t>épca</a:t>
            </a:r>
            <a:r>
              <a:rPr lang="es-ES" dirty="0"/>
              <a:t> de los psicofísicos, ya existían multitud de regímenes distintos de modelos longitudinales: </a:t>
            </a:r>
            <a:r>
              <a:rPr lang="es-ES" dirty="0" err="1"/>
              <a:t>emergency</a:t>
            </a:r>
            <a:r>
              <a:rPr lang="es-ES" dirty="0"/>
              <a:t>, stop-and-</a:t>
            </a:r>
            <a:r>
              <a:rPr lang="es-ES" dirty="0" err="1"/>
              <a:t>go</a:t>
            </a:r>
            <a:r>
              <a:rPr lang="es-ES" dirty="0"/>
              <a:t>, </a:t>
            </a:r>
            <a:r>
              <a:rPr lang="es-ES" dirty="0" err="1"/>
              <a:t>approaching</a:t>
            </a:r>
            <a:r>
              <a:rPr lang="es-ES" dirty="0"/>
              <a:t>, … Cada nuevo régimen era un nuevo modelo para estudiar un aspecto de conducta al volante, pero en general los modelos tenían carencias a la hora de replicar comportamientos de conductores reales.. Con los modelos psicofísicos empiezan a aparecer modelos para el cambio de carril…</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1833643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Ahora vamos a pasar a describir el proceso por el que modelaremos el comportamiento real de conductores en agentes inteligentes para introducirlos dentro de un simulador.</a:t>
            </a:r>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356060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554">
              <a:defRPr/>
            </a:pPr>
            <a:r>
              <a:rPr lang="es-ES" dirty="0"/>
              <a:t>Sumo permite la simulación a partir de un nivel micro de grandes cantidades de vehículos, proporcionando indicadores de nivel macro y permitiendo la inclusión de modelos propios. En realidad, de acceder a casi todos los parámetros de simulación, de ahí </a:t>
            </a:r>
            <a:r>
              <a:rPr lang="es-ES" dirty="0" err="1"/>
              <a:t>outrun</a:t>
            </a:r>
            <a:r>
              <a:rPr lang="es-ES" dirty="0"/>
              <a:t>.</a:t>
            </a:r>
          </a:p>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354576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21607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11112854" y="0"/>
            <a:ext cx="7175146" cy="13716000"/>
          </a:xfrm>
          <a:prstGeom prst="rect">
            <a:avLst/>
          </a:prstGeom>
          <a:solidFill>
            <a:schemeClr val="bg1">
              <a:lumMod val="95000"/>
            </a:schemeClr>
          </a:solidFill>
        </p:spPr>
        <p:txBody>
          <a:bodyPr>
            <a:normAutofit/>
          </a:bodyPr>
          <a:lstStyle>
            <a:lvl1pPr>
              <a:defRPr sz="3001"/>
            </a:lvl1pPr>
          </a:lstStyle>
          <a:p>
            <a:endParaRPr lang="en-US"/>
          </a:p>
        </p:txBody>
      </p:sp>
      <p:sp>
        <p:nvSpPr>
          <p:cNvPr id="6" name="Picture Placeholder 6">
            <a:extLst>
              <a:ext uri="{FF2B5EF4-FFF2-40B4-BE49-F238E27FC236}">
                <a16:creationId xmlns:a16="http://schemas.microsoft.com/office/drawing/2014/main" id="{A3395F29-B058-D143-959F-F84E82D71704}"/>
              </a:ext>
            </a:extLst>
          </p:cNvPr>
          <p:cNvSpPr>
            <a:spLocks noGrp="1"/>
          </p:cNvSpPr>
          <p:nvPr>
            <p:ph type="pic" sz="quarter" idx="14"/>
          </p:nvPr>
        </p:nvSpPr>
        <p:spPr>
          <a:xfrm>
            <a:off x="8593835" y="3495843"/>
            <a:ext cx="5038037" cy="6724308"/>
          </a:xfrm>
          <a:prstGeom prst="ellipse">
            <a:avLst/>
          </a:prstGeom>
          <a:solidFill>
            <a:schemeClr val="bg1">
              <a:lumMod val="95000"/>
            </a:schemeClr>
          </a:solidFill>
        </p:spPr>
        <p:txBody>
          <a:bodyPr>
            <a:normAutofit/>
          </a:bodyPr>
          <a:lstStyle>
            <a:lvl1pPr>
              <a:defRPr sz="1125"/>
            </a:lvl1pPr>
          </a:lstStyle>
          <a:p>
            <a:endParaRPr lang="en-US" dirty="0"/>
          </a:p>
        </p:txBody>
      </p:sp>
    </p:spTree>
    <p:extLst>
      <p:ext uri="{BB962C8B-B14F-4D97-AF65-F5344CB8AC3E}">
        <p14:creationId xmlns:p14="http://schemas.microsoft.com/office/powerpoint/2010/main" val="287606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FEC5CD93-770F-4A44-B36C-660E134334B0}"/>
              </a:ext>
            </a:extLst>
          </p:cNvPr>
          <p:cNvSpPr>
            <a:spLocks noGrp="1"/>
          </p:cNvSpPr>
          <p:nvPr>
            <p:ph type="pic" sz="quarter" idx="10"/>
          </p:nvPr>
        </p:nvSpPr>
        <p:spPr>
          <a:xfrm>
            <a:off x="0" y="1"/>
            <a:ext cx="18288000" cy="6267449"/>
          </a:xfrm>
          <a:prstGeom prst="rect">
            <a:avLst/>
          </a:prstGeom>
          <a:solidFill>
            <a:schemeClr val="bg1">
              <a:lumMod val="95000"/>
            </a:schemeClr>
          </a:solidFill>
        </p:spPr>
        <p:txBody>
          <a:bodyPr>
            <a:normAutofit/>
          </a:bodyPr>
          <a:lstStyle>
            <a:lvl1pPr>
              <a:defRPr sz="3001"/>
            </a:lvl1pPr>
          </a:lstStyle>
          <a:p>
            <a:endParaRPr lang="en-US"/>
          </a:p>
        </p:txBody>
      </p:sp>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2128102" y="1676401"/>
            <a:ext cx="4754594" cy="10481733"/>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12158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9018602" y="5039359"/>
            <a:ext cx="9269398" cy="8676642"/>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320908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1" y="0"/>
            <a:ext cx="9143999"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317166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2821332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ull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 y="0"/>
            <a:ext cx="18287999" cy="13716000"/>
          </a:xfrm>
          <a:effectLst/>
        </p:spPr>
        <p:txBody>
          <a:bodyPr>
            <a:normAutofit/>
          </a:bodyPr>
          <a:lstStyle>
            <a:lvl1pPr marL="0" indent="0">
              <a:buNone/>
              <a:defRPr sz="3151">
                <a:ln>
                  <a:noFill/>
                </a:ln>
                <a:solidFill>
                  <a:schemeClr val="bg1">
                    <a:lumMod val="85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4751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40BED1C0-3500-A14A-A2CC-7604EB885F6F}"/>
              </a:ext>
            </a:extLst>
          </p:cNvPr>
          <p:cNvSpPr>
            <a:spLocks noGrp="1"/>
          </p:cNvSpPr>
          <p:nvPr>
            <p:ph type="pic" sz="quarter" idx="11"/>
          </p:nvPr>
        </p:nvSpPr>
        <p:spPr>
          <a:xfrm>
            <a:off x="0" y="0"/>
            <a:ext cx="9144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88699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2">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10816128" y="1745044"/>
            <a:ext cx="7471872" cy="1197095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916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69D3E401-F6DF-4A44-858C-E9410373BE6E}"/>
              </a:ext>
            </a:extLst>
          </p:cNvPr>
          <p:cNvSpPr>
            <a:spLocks noGrp="1"/>
          </p:cNvSpPr>
          <p:nvPr>
            <p:ph type="pic" sz="quarter" idx="23"/>
          </p:nvPr>
        </p:nvSpPr>
        <p:spPr>
          <a:xfrm>
            <a:off x="0" y="8164364"/>
            <a:ext cx="18288000" cy="5551636"/>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132205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20" name="Picture Placeholder 4">
            <a:extLst>
              <a:ext uri="{FF2B5EF4-FFF2-40B4-BE49-F238E27FC236}">
                <a16:creationId xmlns:a16="http://schemas.microsoft.com/office/drawing/2014/main" id="{7C224567-FD35-414B-8D11-3086881432E8}"/>
              </a:ext>
            </a:extLst>
          </p:cNvPr>
          <p:cNvSpPr>
            <a:spLocks noGrp="1"/>
          </p:cNvSpPr>
          <p:nvPr>
            <p:ph type="pic" sz="quarter" idx="14"/>
          </p:nvPr>
        </p:nvSpPr>
        <p:spPr>
          <a:xfrm>
            <a:off x="-32870" y="0"/>
            <a:ext cx="4705624"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96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0"/>
            <a:ext cx="18288000" cy="13716000"/>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99580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79519A0-C7BF-3D42-9469-37514DA8F424}"/>
              </a:ext>
            </a:extLst>
          </p:cNvPr>
          <p:cNvSpPr>
            <a:spLocks noGrp="1"/>
          </p:cNvSpPr>
          <p:nvPr>
            <p:ph type="pic" sz="quarter" idx="20"/>
          </p:nvPr>
        </p:nvSpPr>
        <p:spPr>
          <a:xfrm>
            <a:off x="0"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1" name="Picture Placeholder 4">
            <a:extLst>
              <a:ext uri="{FF2B5EF4-FFF2-40B4-BE49-F238E27FC236}">
                <a16:creationId xmlns:a16="http://schemas.microsoft.com/office/drawing/2014/main" id="{80F1F7CF-2C30-FB46-A78F-3D75534E8C11}"/>
              </a:ext>
            </a:extLst>
          </p:cNvPr>
          <p:cNvSpPr>
            <a:spLocks noGrp="1"/>
          </p:cNvSpPr>
          <p:nvPr>
            <p:ph type="pic" sz="quarter" idx="21"/>
          </p:nvPr>
        </p:nvSpPr>
        <p:spPr>
          <a:xfrm>
            <a:off x="4934951" y="1"/>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0"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4934951" y="7017490"/>
            <a:ext cx="4668750" cy="6667844"/>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57601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4">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92A67B7F-79C3-654C-B667-0CD31CD2C1F0}"/>
              </a:ext>
            </a:extLst>
          </p:cNvPr>
          <p:cNvSpPr>
            <a:spLocks noGrp="1"/>
          </p:cNvSpPr>
          <p:nvPr>
            <p:ph type="pic" sz="quarter" idx="22"/>
          </p:nvPr>
        </p:nvSpPr>
        <p:spPr>
          <a:xfrm>
            <a:off x="4367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
        <p:nvSpPr>
          <p:cNvPr id="13" name="Picture Placeholder 4">
            <a:extLst>
              <a:ext uri="{FF2B5EF4-FFF2-40B4-BE49-F238E27FC236}">
                <a16:creationId xmlns:a16="http://schemas.microsoft.com/office/drawing/2014/main" id="{61BE8C59-8F87-7B49-B5D7-1EA728305ED1}"/>
              </a:ext>
            </a:extLst>
          </p:cNvPr>
          <p:cNvSpPr>
            <a:spLocks noGrp="1"/>
          </p:cNvSpPr>
          <p:nvPr>
            <p:ph type="pic" sz="quarter" idx="23"/>
          </p:nvPr>
        </p:nvSpPr>
        <p:spPr>
          <a:xfrm>
            <a:off x="9596645" y="6097288"/>
            <a:ext cx="8254610" cy="3771726"/>
          </a:xfrm>
          <a:prstGeom prst="rect">
            <a:avLst/>
          </a:prstGeom>
          <a:solidFill>
            <a:schemeClr val="bg1">
              <a:lumMod val="95000"/>
            </a:schemeClr>
          </a:solidFill>
        </p:spPr>
        <p:txBody>
          <a:bodyPr>
            <a:normAutofit/>
          </a:bodyPr>
          <a:lstStyle>
            <a:lvl1pPr>
              <a:defRPr sz="3001"/>
            </a:lvl1pPr>
          </a:lstStyle>
          <a:p>
            <a:endParaRPr lang="en-US"/>
          </a:p>
        </p:txBody>
      </p:sp>
    </p:spTree>
    <p:extLst>
      <p:ext uri="{BB962C8B-B14F-4D97-AF65-F5344CB8AC3E}">
        <p14:creationId xmlns:p14="http://schemas.microsoft.com/office/powerpoint/2010/main" val="100270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280A6A5-767B-FA44-9AB6-7C028A407E79}"/>
              </a:ext>
            </a:extLst>
          </p:cNvPr>
          <p:cNvSpPr>
            <a:spLocks noGrp="1"/>
          </p:cNvSpPr>
          <p:nvPr>
            <p:ph type="pic" sz="quarter" idx="10"/>
          </p:nvPr>
        </p:nvSpPr>
        <p:spPr>
          <a:xfrm>
            <a:off x="1" y="5306382"/>
            <a:ext cx="18287999" cy="8409618"/>
          </a:xfrm>
          <a:prstGeom prst="rect">
            <a:avLst/>
          </a:prstGeom>
          <a:solidFill>
            <a:schemeClr val="bg1">
              <a:lumMod val="95000"/>
            </a:schemeClr>
          </a:solidFill>
        </p:spPr>
        <p:txBody>
          <a:bodyPr>
            <a:normAutofit/>
          </a:bodyPr>
          <a:lstStyle>
            <a:lvl1pPr>
              <a:defRPr sz="3001"/>
            </a:lvl1pPr>
          </a:lstStyle>
          <a:p>
            <a:endParaRPr lang="en-US" dirty="0"/>
          </a:p>
        </p:txBody>
      </p:sp>
    </p:spTree>
    <p:extLst>
      <p:ext uri="{BB962C8B-B14F-4D97-AF65-F5344CB8AC3E}">
        <p14:creationId xmlns:p14="http://schemas.microsoft.com/office/powerpoint/2010/main" val="715304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F6F55D-D948-451E-ABED-C508D307CA5D}"/>
              </a:ext>
            </a:extLst>
          </p:cNvPr>
          <p:cNvSpPr txBox="1"/>
          <p:nvPr userDrawn="1"/>
        </p:nvSpPr>
        <p:spPr>
          <a:xfrm>
            <a:off x="16449465" y="559540"/>
            <a:ext cx="1512931"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PÁGINA</a:t>
            </a:r>
            <a:r>
              <a:rPr lang="id-ID" sz="1500" b="1" i="0" dirty="0">
                <a:solidFill>
                  <a:schemeClr val="bg1">
                    <a:lumMod val="75000"/>
                  </a:schemeClr>
                </a:solidFill>
                <a:latin typeface="Montserrat" charset="0"/>
                <a:ea typeface="Montserrat" charset="0"/>
                <a:cs typeface="Montserrat" charset="0"/>
              </a:rPr>
              <a:t> </a:t>
            </a:r>
            <a:fld id="{260E2A6B-A809-4840-BF14-8648BC0BDF87}" type="slidenum">
              <a:rPr lang="id-ID" sz="1500" b="1" i="0" smtClean="0">
                <a:solidFill>
                  <a:schemeClr val="bg1">
                    <a:lumMod val="75000"/>
                  </a:schemeClr>
                </a:solidFill>
                <a:latin typeface="Montserrat" charset="0"/>
                <a:ea typeface="Montserrat" charset="0"/>
                <a:cs typeface="Montserrat" charset="0"/>
              </a:rPr>
              <a:pPr algn="ctr"/>
              <a:t>‹#›</a:t>
            </a:fld>
            <a:r>
              <a:rPr lang="id-ID" sz="1500" b="1" i="0" dirty="0">
                <a:solidFill>
                  <a:schemeClr val="bg1">
                    <a:lumMod val="75000"/>
                  </a:schemeClr>
                </a:solidFill>
                <a:latin typeface="Montserrat" charset="0"/>
                <a:ea typeface="Montserrat" charset="0"/>
                <a:cs typeface="Montserrat" charset="0"/>
              </a:rPr>
              <a:t>  </a:t>
            </a:r>
          </a:p>
        </p:txBody>
      </p:sp>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7/24/2018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5049B8D-5636-430E-9731-0797EBE3219C}"/>
              </a:ext>
            </a:extLst>
          </p:cNvPr>
          <p:cNvSpPr txBox="1"/>
          <p:nvPr userDrawn="1"/>
        </p:nvSpPr>
        <p:spPr>
          <a:xfrm>
            <a:off x="325604" y="559540"/>
            <a:ext cx="8777740" cy="369340"/>
          </a:xfrm>
          <a:prstGeom prst="rect">
            <a:avLst/>
          </a:prstGeom>
          <a:noFill/>
        </p:spPr>
        <p:txBody>
          <a:bodyPr wrap="none" lIns="137168" tIns="68584" rIns="137168" bIns="68584" rtlCol="0">
            <a:spAutoFit/>
          </a:bodyPr>
          <a:lstStyle/>
          <a:p>
            <a:pPr algn="ctr"/>
            <a:r>
              <a:rPr lang="es-ES" sz="1500" b="1" i="0" dirty="0">
                <a:solidFill>
                  <a:schemeClr val="bg1">
                    <a:lumMod val="75000"/>
                  </a:schemeClr>
                </a:solidFill>
                <a:latin typeface="Montserrat" charset="0"/>
                <a:ea typeface="Montserrat" charset="0"/>
                <a:cs typeface="Montserrat" charset="0"/>
              </a:rPr>
              <a:t>MODELADO DE CONDUCTORES CON TÉCNICAS DE INTELIGENCIA COMPUTACIONAL</a:t>
            </a:r>
            <a:endParaRPr lang="id-ID" sz="1500" b="1" i="0" dirty="0">
              <a:solidFill>
                <a:schemeClr val="bg1">
                  <a:lumMod val="75000"/>
                </a:schemeClr>
              </a:solidFill>
              <a:latin typeface="Montserrat" charset="0"/>
              <a:ea typeface="Montserrat" charset="0"/>
              <a:cs typeface="Montserrat" charset="0"/>
            </a:endParaRPr>
          </a:p>
        </p:txBody>
      </p:sp>
    </p:spTree>
    <p:extLst>
      <p:ext uri="{BB962C8B-B14F-4D97-AF65-F5344CB8AC3E}">
        <p14:creationId xmlns:p14="http://schemas.microsoft.com/office/powerpoint/2010/main" val="1078688647"/>
      </p:ext>
    </p:extLst>
  </p:cSld>
  <p:clrMap bg1="lt1" tx1="dk1" bg2="lt2" tx2="dk2" accent1="accent1" accent2="accent2" accent3="accent3" accent4="accent4" accent5="accent5" accent6="accent6" hlink="hlink" folHlink="folHlink"/>
  <p:sldLayoutIdLst>
    <p:sldLayoutId id="2147484010" r:id="rId1"/>
    <p:sldLayoutId id="2147484021" r:id="rId2"/>
    <p:sldLayoutId id="2147484025" r:id="rId3"/>
    <p:sldLayoutId id="2147484026" r:id="rId4"/>
    <p:sldLayoutId id="2147484031" r:id="rId5"/>
    <p:sldLayoutId id="2147484035" r:id="rId6"/>
    <p:sldLayoutId id="2147484060" r:id="rId7"/>
    <p:sldLayoutId id="2147484061" r:id="rId8"/>
    <p:sldLayoutId id="2147483974" r:id="rId9"/>
    <p:sldLayoutId id="2147483883" r:id="rId10"/>
    <p:sldLayoutId id="2147483884" r:id="rId11"/>
    <p:sldLayoutId id="2147483890" r:id="rId12"/>
    <p:sldLayoutId id="2147483892" r:id="rId13"/>
    <p:sldLayoutId id="2147483940" r:id="rId14"/>
    <p:sldLayoutId id="2147484092" r:id="rId15"/>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chart" Target="../charts/chart1.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3.pn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17.png"/></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28.png"/><Relationship Id="rId1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6.png"/><Relationship Id="rId17" Type="http://schemas.openxmlformats.org/officeDocument/2006/relationships/image" Target="../media/image34.png"/><Relationship Id="rId2" Type="http://schemas.openxmlformats.org/officeDocument/2006/relationships/image" Target="../media/image18.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5" Type="http://schemas.openxmlformats.org/officeDocument/2006/relationships/image" Target="../media/image32.png"/><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1.png"/><Relationship Id="rId3" Type="http://schemas.openxmlformats.org/officeDocument/2006/relationships/diagramData" Target="../diagrams/data9.xml"/><Relationship Id="rId7" Type="http://schemas.microsoft.com/office/2007/relationships/diagramDrawing" Target="../diagrams/drawing8.xml"/><Relationship Id="rId12" Type="http://schemas.openxmlformats.org/officeDocument/2006/relationships/image" Target="../media/image2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1.tmp"/></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image" Target="../media/image411.png"/><Relationship Id="rId4" Type="http://schemas.openxmlformats.org/officeDocument/2006/relationships/image" Target="../media/image371.png"/></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51.tmp"/><Relationship Id="rId3" Type="http://schemas.openxmlformats.org/officeDocument/2006/relationships/diagramData" Target="../diagrams/data14.xml"/><Relationship Id="rId7" Type="http://schemas.microsoft.com/office/2007/relationships/diagramDrawing" Target="../diagrams/drawing11.xml"/><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11.xml"/><Relationship Id="rId11"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diagramLayout" Target="../diagrams/layout11.xml"/><Relationship Id="rId14" Type="http://schemas.openxmlformats.org/officeDocument/2006/relationships/image" Target="../media/image52.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5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48116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5"/>
            <a:ext cx="6964716" cy="7346734"/>
            <a:chOff x="0" y="5210891"/>
            <a:chExt cx="9283870" cy="9793095"/>
          </a:xfrm>
        </p:grpSpPr>
        <p:sp>
          <p:nvSpPr>
            <p:cNvPr id="12" name="TextBox 11">
              <a:extLst>
                <a:ext uri="{FF2B5EF4-FFF2-40B4-BE49-F238E27FC236}">
                  <a16:creationId xmlns:a16="http://schemas.microsoft.com/office/drawing/2014/main" id="{4F4AFDC6-1F33-9946-A3C8-C0DBD8FFAE22}"/>
                </a:ext>
              </a:extLst>
            </p:cNvPr>
            <p:cNvSpPr txBox="1"/>
            <p:nvPr/>
          </p:nvSpPr>
          <p:spPr>
            <a:xfrm>
              <a:off x="1318239" y="7196702"/>
              <a:ext cx="7002609" cy="78072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Vehículos instrumentados </a:t>
              </a:r>
              <a:r>
                <a:rPr lang="es-ES" sz="2101" dirty="0">
                  <a:solidFill>
                    <a:schemeClr val="accent3"/>
                  </a:solidFill>
                  <a:latin typeface="Montserrat Light" charset="0"/>
                  <a:ea typeface="Montserrat Light" charset="0"/>
                  <a:cs typeface="Montserrat Light" charset="0"/>
                </a:rPr>
                <a:t>para modelos en </a:t>
              </a:r>
              <a:r>
                <a:rPr lang="es-ES" sz="2101" dirty="0">
                  <a:solidFill>
                    <a:schemeClr val="accent3"/>
                  </a:solidFill>
                  <a:latin typeface="Montserrat Bold" panose="00000800000000000000" pitchFamily="2" charset="0"/>
                  <a:ea typeface="Montserrat Light" charset="0"/>
                  <a:cs typeface="Montserrat Light" charset="0"/>
                </a:rPr>
                <a:t>situaciones complejas </a:t>
              </a:r>
              <a:r>
                <a:rPr lang="es-ES" sz="2101" dirty="0">
                  <a:solidFill>
                    <a:schemeClr val="accent3"/>
                  </a:solidFill>
                  <a:latin typeface="Montserrat Light" charset="0"/>
                  <a:ea typeface="Montserrat Light" charset="0"/>
                  <a:cs typeface="Montserrat Light" charset="0"/>
                </a:rPr>
                <a:t>[Naranjo et al., 2006].</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Árboles probabilísticos </a:t>
              </a:r>
              <a:r>
                <a:rPr lang="es-ES" sz="2101" dirty="0">
                  <a:solidFill>
                    <a:schemeClr val="accent3"/>
                  </a:solidFill>
                  <a:latin typeface="Montserrat Light" charset="0"/>
                  <a:ea typeface="Montserrat Light" charset="0"/>
                  <a:cs typeface="Montserrat Light" charset="0"/>
                </a:rPr>
                <a:t>para evitar los problemas de secuencia [Toledo at al., 2007]. Problemas: Asignación de probabilidades y explosión combinatoria de acciones.</a:t>
              </a:r>
            </a:p>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Simuladores en primera persona </a:t>
              </a:r>
              <a:r>
                <a:rPr lang="es-ES" sz="2101" dirty="0">
                  <a:solidFill>
                    <a:schemeClr val="accent3"/>
                  </a:solidFill>
                  <a:latin typeface="Montserrat Light" charset="0"/>
                  <a:ea typeface="Montserrat Light" charset="0"/>
                  <a:cs typeface="Montserrat Light" charset="0"/>
                </a:rPr>
                <a:t>para captura de datos y entrenamiento de redes neuronales [</a:t>
              </a:r>
              <a:r>
                <a:rPr lang="nl-NL" sz="2101" dirty="0">
                  <a:solidFill>
                    <a:schemeClr val="accent3"/>
                  </a:solidFill>
                  <a:latin typeface="Montserrat Light" charset="0"/>
                  <a:ea typeface="Montserrat Light" charset="0"/>
                  <a:cs typeface="Montserrat Light" charset="0"/>
                </a:rPr>
                <a:t>Van Hoorn et al., 2009</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2010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14000"/>
              <a:ext cx="9283870" cy="60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latin typeface="Montserrat Light" charset="0"/>
              </a:endParaRP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23494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Conclusiones del estado actual</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DBCA188B-613F-40DE-A6BB-054D9E200B4C}"/>
              </a:ext>
            </a:extLst>
          </p:cNvPr>
          <p:cNvGraphicFramePr/>
          <p:nvPr>
            <p:extLst>
              <p:ext uri="{D42A27DB-BD31-4B8C-83A1-F6EECF244321}">
                <p14:modId xmlns:p14="http://schemas.microsoft.com/office/powerpoint/2010/main" val="3565064892"/>
              </p:ext>
            </p:extLst>
          </p:nvPr>
        </p:nvGraphicFramePr>
        <p:xfrm>
          <a:off x="8095680" y="5131604"/>
          <a:ext cx="9695363" cy="6047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409FD454-C0C1-4EF8-8B04-267376E35ED7}"/>
              </a:ext>
            </a:extLst>
          </p:cNvPr>
          <p:cNvSpPr/>
          <p:nvPr/>
        </p:nvSpPr>
        <p:spPr>
          <a:xfrm>
            <a:off x="8060900" y="11771047"/>
            <a:ext cx="9238163" cy="1015663"/>
          </a:xfrm>
          <a:prstGeom prst="rect">
            <a:avLst/>
          </a:prstGeom>
        </p:spPr>
        <p:txBody>
          <a:bodyPr wrap="square">
            <a:spAutoFit/>
          </a:bodyPr>
          <a:lstStyle/>
          <a:p>
            <a:pPr algn="ctr"/>
            <a:r>
              <a:rPr lang="en-US" altLang="es-ES" sz="3000" b="1" dirty="0" err="1">
                <a:solidFill>
                  <a:srgbClr val="333333"/>
                </a:solidFill>
                <a:latin typeface="Montserrat" panose="00000500000000000000" pitchFamily="2" charset="0"/>
              </a:rPr>
              <a:t>Necesitamos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modelos</a:t>
            </a:r>
            <a:r>
              <a:rPr lang="en-US" altLang="es-ES" sz="3000" b="1" dirty="0">
                <a:solidFill>
                  <a:srgbClr val="333333"/>
                </a:solidFill>
                <a:latin typeface="Montserrat" panose="00000500000000000000" pitchFamily="2" charset="0"/>
              </a:rPr>
              <a:t> que </a:t>
            </a:r>
            <a:r>
              <a:rPr lang="en-US" altLang="es-ES" sz="3000" b="1" dirty="0" err="1">
                <a:solidFill>
                  <a:srgbClr val="333333"/>
                </a:solidFill>
                <a:latin typeface="Montserrat" panose="00000500000000000000" pitchFamily="2" charset="0"/>
              </a:rPr>
              <a:t>repliquen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mejor</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comportamientos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humanos</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en</a:t>
            </a:r>
            <a:r>
              <a:rPr lang="en-US" altLang="es-ES" sz="3000" b="1" dirty="0">
                <a:solidFill>
                  <a:srgbClr val="333333"/>
                </a:solidFill>
                <a:latin typeface="Montserrat" panose="00000500000000000000" pitchFamily="2" charset="0"/>
              </a:rPr>
              <a:t> </a:t>
            </a:r>
            <a:r>
              <a:rPr lang="en-US" altLang="es-ES" sz="3000" b="1" dirty="0" err="1">
                <a:solidFill>
                  <a:srgbClr val="333333"/>
                </a:solidFill>
                <a:latin typeface="Montserrat" panose="00000500000000000000" pitchFamily="2" charset="0"/>
              </a:rPr>
              <a:t>simuladores</a:t>
            </a:r>
            <a:r>
              <a:rPr lang="en-US" altLang="es-ES" sz="3000" b="1" dirty="0">
                <a:solidFill>
                  <a:srgbClr val="333333"/>
                </a:solidFill>
                <a:latin typeface="Montserrat" panose="00000500000000000000" pitchFamily="2" charset="0"/>
              </a:rPr>
              <a:t>.</a:t>
            </a:r>
          </a:p>
        </p:txBody>
      </p:sp>
      <p:cxnSp>
        <p:nvCxnSpPr>
          <p:cNvPr id="6" name="Straight Connector 5">
            <a:extLst>
              <a:ext uri="{FF2B5EF4-FFF2-40B4-BE49-F238E27FC236}">
                <a16:creationId xmlns:a16="http://schemas.microsoft.com/office/drawing/2014/main" id="{4B6687F8-122E-4F7D-8B21-F6CF5A32C2CD}"/>
              </a:ext>
            </a:extLst>
          </p:cNvPr>
          <p:cNvCxnSpPr>
            <a:cxnSpLocks/>
          </p:cNvCxnSpPr>
          <p:nvPr/>
        </p:nvCxnSpPr>
        <p:spPr>
          <a:xfrm>
            <a:off x="7455878" y="5131605"/>
            <a:ext cx="0" cy="7631659"/>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478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Objetivos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309968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37D196E-0A48-43DE-B45A-1CAEEE7D20EA}"/>
              </a:ext>
            </a:extLst>
          </p:cNvPr>
          <p:cNvGrpSpPr/>
          <p:nvPr/>
        </p:nvGrpSpPr>
        <p:grpSpPr>
          <a:xfrm>
            <a:off x="2508069" y="4190614"/>
            <a:ext cx="13271862" cy="5334772"/>
            <a:chOff x="2508069" y="4752317"/>
            <a:chExt cx="13271862" cy="5334772"/>
          </a:xfrm>
        </p:grpSpPr>
        <p:grpSp>
          <p:nvGrpSpPr>
            <p:cNvPr id="9" name="Group 8">
              <a:extLst>
                <a:ext uri="{FF2B5EF4-FFF2-40B4-BE49-F238E27FC236}">
                  <a16:creationId xmlns:a16="http://schemas.microsoft.com/office/drawing/2014/main" id="{F693C5A8-99FE-CF42-84A0-52D03153BD9E}"/>
                </a:ext>
              </a:extLst>
            </p:cNvPr>
            <p:cNvGrpSpPr/>
            <p:nvPr/>
          </p:nvGrpSpPr>
          <p:grpSpPr>
            <a:xfrm>
              <a:off x="5525608" y="4752317"/>
              <a:ext cx="7236785" cy="5334772"/>
              <a:chOff x="7365559" y="5394811"/>
              <a:chExt cx="9646534" cy="7111199"/>
            </a:xfrm>
          </p:grpSpPr>
          <p:sp>
            <p:nvSpPr>
              <p:cNvPr id="11" name="Rectangle 10">
                <a:extLst>
                  <a:ext uri="{FF2B5EF4-FFF2-40B4-BE49-F238E27FC236}">
                    <a16:creationId xmlns:a16="http://schemas.microsoft.com/office/drawing/2014/main" id="{F63DF300-87E1-EC4A-8F75-68C89B0E94EB}"/>
                  </a:ext>
                </a:extLst>
              </p:cNvPr>
              <p:cNvSpPr/>
              <p:nvPr/>
            </p:nvSpPr>
            <p:spPr>
              <a:xfrm>
                <a:off x="7365559" y="539481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B63C8D27-87D0-9A43-8F53-D057DE1B6286}"/>
                  </a:ext>
                </a:extLst>
              </p:cNvPr>
              <p:cNvSpPr/>
              <p:nvPr/>
            </p:nvSpPr>
            <p:spPr>
              <a:xfrm>
                <a:off x="7365559" y="12460291"/>
                <a:ext cx="9646534"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grpSp>
        <p:grpSp>
          <p:nvGrpSpPr>
            <p:cNvPr id="17" name="Group 16">
              <a:extLst>
                <a:ext uri="{FF2B5EF4-FFF2-40B4-BE49-F238E27FC236}">
                  <a16:creationId xmlns:a16="http://schemas.microsoft.com/office/drawing/2014/main" id="{69347654-8EEF-384F-9A39-A2EEA7CE5CD6}"/>
                </a:ext>
              </a:extLst>
            </p:cNvPr>
            <p:cNvGrpSpPr/>
            <p:nvPr/>
          </p:nvGrpSpPr>
          <p:grpSpPr>
            <a:xfrm>
              <a:off x="2508069" y="5171348"/>
              <a:ext cx="13271862" cy="4419353"/>
              <a:chOff x="3482521" y="6196277"/>
              <a:chExt cx="17691209" cy="3828362"/>
            </a:xfrm>
          </p:grpSpPr>
          <p:sp>
            <p:nvSpPr>
              <p:cNvPr id="8" name="TextBox 7">
                <a:extLst>
                  <a:ext uri="{FF2B5EF4-FFF2-40B4-BE49-F238E27FC236}">
                    <a16:creationId xmlns:a16="http://schemas.microsoft.com/office/drawing/2014/main" id="{3FBFEEA7-B710-5B44-872D-F347AF721C54}"/>
                  </a:ext>
                </a:extLst>
              </p:cNvPr>
              <p:cNvSpPr txBox="1"/>
              <p:nvPr/>
            </p:nvSpPr>
            <p:spPr>
              <a:xfrm>
                <a:off x="6061943" y="6196277"/>
                <a:ext cx="12253766" cy="1354292"/>
              </a:xfrm>
              <a:prstGeom prst="rect">
                <a:avLst/>
              </a:prstGeom>
              <a:noFill/>
            </p:spPr>
            <p:txBody>
              <a:bodyPr wrap="square" rtlCol="0">
                <a:spAutoFit/>
              </a:bodyPr>
              <a:lstStyle/>
              <a:p>
                <a:pPr algn="ctr"/>
                <a:r>
                  <a:rPr lang="en-US" sz="6002" dirty="0" err="1">
                    <a:solidFill>
                      <a:schemeClr val="tx2"/>
                    </a:solidFill>
                    <a:latin typeface="Montserrat" pitchFamily="2" charset="77"/>
                    <a:ea typeface="Lato Black" charset="0"/>
                    <a:cs typeface="Lato Black" charset="0"/>
                  </a:rPr>
                  <a:t>Objetivo</a:t>
                </a:r>
                <a:r>
                  <a:rPr lang="en-US" sz="6002" dirty="0">
                    <a:solidFill>
                      <a:schemeClr val="tx2"/>
                    </a:solidFill>
                    <a:latin typeface="Montserrat" pitchFamily="2" charset="77"/>
                    <a:ea typeface="Lato Black" charset="0"/>
                    <a:cs typeface="Lato Black" charset="0"/>
                  </a:rPr>
                  <a:t> general</a:t>
                </a:r>
              </a:p>
            </p:txBody>
          </p:sp>
          <p:sp>
            <p:nvSpPr>
              <p:cNvPr id="16" name="Rectangle 15">
                <a:extLst>
                  <a:ext uri="{FF2B5EF4-FFF2-40B4-BE49-F238E27FC236}">
                    <a16:creationId xmlns:a16="http://schemas.microsoft.com/office/drawing/2014/main" id="{57603EA6-AFBD-2D4E-80A2-40B864959EB9}"/>
                  </a:ext>
                </a:extLst>
              </p:cNvPr>
              <p:cNvSpPr/>
              <p:nvPr/>
            </p:nvSpPr>
            <p:spPr>
              <a:xfrm>
                <a:off x="3482521" y="7545089"/>
                <a:ext cx="17691209" cy="2479550"/>
              </a:xfrm>
              <a:prstGeom prst="rect">
                <a:avLst/>
              </a:prstGeom>
            </p:spPr>
            <p:txBody>
              <a:bodyPr wrap="square">
                <a:spAutoFit/>
              </a:bodyPr>
              <a:lstStyle/>
              <a:p>
                <a:pPr algn="ctr"/>
                <a:r>
                  <a:rPr lang="es-ES" dirty="0">
                    <a:solidFill>
                      <a:schemeClr val="accent3"/>
                    </a:solidFill>
                    <a:latin typeface="Montserrat" pitchFamily="2" charset="77"/>
                    <a:ea typeface="Montserrat" charset="0"/>
                    <a:cs typeface="Montserrat" charset="0"/>
                  </a:rPr>
                  <a:t>Desarrollo de una metodología que permita la generación de modelos de conductores humanos a partir de los datos extraídos de los sensores de un vehículo, de tal manera que puedan ser implantables dentro de un agente inteligente.</a:t>
                </a:r>
              </a:p>
            </p:txBody>
          </p:sp>
        </p:grpSp>
      </p:grpSp>
    </p:spTree>
    <p:extLst>
      <p:ext uri="{BB962C8B-B14F-4D97-AF65-F5344CB8AC3E}">
        <p14:creationId xmlns:p14="http://schemas.microsoft.com/office/powerpoint/2010/main" val="354496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0669163" y="3316549"/>
            <a:ext cx="341952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Justificación</a:t>
            </a:r>
          </a:p>
        </p:txBody>
      </p:sp>
      <p:sp>
        <p:nvSpPr>
          <p:cNvPr id="14" name="Rectangle 13">
            <a:extLst>
              <a:ext uri="{FF2B5EF4-FFF2-40B4-BE49-F238E27FC236}">
                <a16:creationId xmlns:a16="http://schemas.microsoft.com/office/drawing/2014/main" id="{A0D4F0FE-BD58-704E-B630-CEAAD61FC9B1}"/>
              </a:ext>
            </a:extLst>
          </p:cNvPr>
          <p:cNvSpPr/>
          <p:nvPr/>
        </p:nvSpPr>
        <p:spPr>
          <a:xfrm>
            <a:off x="10736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tx1"/>
              </a:solidFill>
              <a:latin typeface="Montserrat Light" charset="0"/>
            </a:endParaRPr>
          </a:p>
        </p:txBody>
      </p:sp>
      <p:sp>
        <p:nvSpPr>
          <p:cNvPr id="12" name="Rectangle 11">
            <a:extLst>
              <a:ext uri="{FF2B5EF4-FFF2-40B4-BE49-F238E27FC236}">
                <a16:creationId xmlns:a16="http://schemas.microsoft.com/office/drawing/2014/main" id="{560A149E-D085-47AF-A2A1-42335DED136A}"/>
              </a:ext>
            </a:extLst>
          </p:cNvPr>
          <p:cNvSpPr/>
          <p:nvPr/>
        </p:nvSpPr>
        <p:spPr>
          <a:xfrm>
            <a:off x="10602293" y="4581384"/>
            <a:ext cx="6972792" cy="1077218"/>
          </a:xfrm>
          <a:prstGeom prst="rect">
            <a:avLst/>
          </a:prstGeom>
        </p:spPr>
        <p:txBody>
          <a:bodyPr wrap="square">
            <a:spAutoFit/>
          </a:bodyPr>
          <a:lstStyle/>
          <a:p>
            <a:r>
              <a:rPr lang="es-ES" sz="3200" b="1" dirty="0">
                <a:solidFill>
                  <a:schemeClr val="accent3"/>
                </a:solidFill>
                <a:latin typeface="Montserrat" pitchFamily="2" charset="77"/>
                <a:ea typeface="Montserrat" charset="0"/>
                <a:cs typeface="Montserrat" charset="0"/>
              </a:rPr>
              <a:t>El transporte por carretera es el principal medio de transporte</a:t>
            </a:r>
            <a:r>
              <a:rPr lang="es-ES" sz="3200" dirty="0">
                <a:solidFill>
                  <a:schemeClr val="accent3"/>
                </a:solidFill>
                <a:latin typeface="Montserrat" pitchFamily="2" charset="77"/>
                <a:ea typeface="Montserrat" charset="0"/>
                <a:cs typeface="Montserrat" charset="0"/>
              </a:rPr>
              <a:t>.</a:t>
            </a:r>
          </a:p>
        </p:txBody>
      </p:sp>
      <p:sp>
        <p:nvSpPr>
          <p:cNvPr id="16" name="Subtitle 2">
            <a:extLst>
              <a:ext uri="{FF2B5EF4-FFF2-40B4-BE49-F238E27FC236}">
                <a16:creationId xmlns:a16="http://schemas.microsoft.com/office/drawing/2014/main" id="{54E08C33-7ED1-4215-902D-AA1D5AD0A081}"/>
              </a:ext>
            </a:extLst>
          </p:cNvPr>
          <p:cNvSpPr txBox="1">
            <a:spLocks/>
          </p:cNvSpPr>
          <p:nvPr/>
        </p:nvSpPr>
        <p:spPr>
          <a:xfrm>
            <a:off x="10602293" y="6207728"/>
            <a:ext cx="6758055" cy="5844216"/>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Simulaciones más realistas permitirían estudiar mejor el tráfico.</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Modelos más realistas permitirían estudiar el comportamiento de conductores reales en simulación.</a:t>
            </a:r>
          </a:p>
          <a:p>
            <a:pPr marL="457200" indent="-457200" algn="l">
              <a:lnSpc>
                <a:spcPts val="3225"/>
              </a:lnSpc>
              <a:buFont typeface="Arial" panose="020B0604020202020204" pitchFamily="34" charset="0"/>
              <a:buChar char="•"/>
            </a:pPr>
            <a:endParaRPr lang="es-ES" sz="2800" dirty="0">
              <a:solidFill>
                <a:schemeClr val="accent3"/>
              </a:solidFill>
              <a:latin typeface="Montserrat Light" panose="00000400000000000000" pitchFamily="50" charset="0"/>
              <a:ea typeface="Montserrat Light" charset="0"/>
              <a:cs typeface="Montserrat Light" charset="0"/>
            </a:endParaRPr>
          </a:p>
          <a:p>
            <a:pPr marL="457200" indent="-457200" algn="l">
              <a:lnSpc>
                <a:spcPts val="3225"/>
              </a:lnSpc>
              <a:buFont typeface="Arial" panose="020B0604020202020204" pitchFamily="34" charset="0"/>
              <a:buChar char="•"/>
            </a:pPr>
            <a:r>
              <a:rPr lang="es-ES" sz="2800" dirty="0">
                <a:solidFill>
                  <a:schemeClr val="accent3"/>
                </a:solidFill>
                <a:latin typeface="Montserrat Light" panose="00000400000000000000" pitchFamily="50" charset="0"/>
                <a:ea typeface="Montserrat Light" charset="0"/>
                <a:cs typeface="Montserrat Light" charset="0"/>
              </a:rPr>
              <a:t>Comportamientos más humanos en vehículos autónomos facilitarían el periodo de coexistencia.</a:t>
            </a:r>
          </a:p>
        </p:txBody>
      </p:sp>
      <p:pic>
        <p:nvPicPr>
          <p:cNvPr id="8" name="Picture Placeholder 7" descr="A view of a city street filled with lots of traffic&#10;&#10;Description generated with very high confidence">
            <a:extLst>
              <a:ext uri="{FF2B5EF4-FFF2-40B4-BE49-F238E27FC236}">
                <a16:creationId xmlns:a16="http://schemas.microsoft.com/office/drawing/2014/main" id="{207809A4-A708-40F1-879E-59380C67D2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7886" r="27886"/>
          <a:stretch>
            <a:fillRect/>
          </a:stretch>
        </p:blipFill>
        <p:spPr/>
      </p:pic>
    </p:spTree>
    <p:extLst>
      <p:ext uri="{BB962C8B-B14F-4D97-AF65-F5344CB8AC3E}">
        <p14:creationId xmlns:p14="http://schemas.microsoft.com/office/powerpoint/2010/main" val="72820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08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Metodología</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416512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9782EBF3-2AA1-45F3-B0BF-0A0334C2E312}"/>
              </a:ext>
            </a:extLst>
          </p:cNvPr>
          <p:cNvSpPr/>
          <p:nvPr/>
        </p:nvSpPr>
        <p:spPr>
          <a:xfrm>
            <a:off x="6480313" y="5201579"/>
            <a:ext cx="4903304" cy="6995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s-ES" dirty="0">
                <a:solidFill>
                  <a:schemeClr val="tx2"/>
                </a:solidFill>
                <a:latin typeface="Montserrat" panose="00000500000000000000" pitchFamily="2" charset="0"/>
              </a:rPr>
              <a:t>Modelo</a:t>
            </a: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477782"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 a desarrollar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Bold" panose="00000800000000000000" pitchFamily="2" charset="0"/>
                <a:ea typeface="Montserrat Light" charset="0"/>
                <a:cs typeface="Montserrat Light" charset="0"/>
              </a:rPr>
              <a:t>Modelo que replique </a:t>
            </a:r>
            <a:r>
              <a:rPr lang="es-ES" sz="2101" dirty="0">
                <a:solidFill>
                  <a:schemeClr val="accent3"/>
                </a:solidFill>
                <a:latin typeface="Montserrat Light" charset="0"/>
                <a:ea typeface="Montserrat Light" charset="0"/>
                <a:cs typeface="Montserrat Light" charset="0"/>
              </a:rPr>
              <a:t>los comportamientos </a:t>
            </a:r>
            <a:r>
              <a:rPr lang="es-ES" sz="2101" dirty="0">
                <a:solidFill>
                  <a:schemeClr val="accent3"/>
                </a:solidFill>
                <a:latin typeface="Montserrat Bold" panose="00000800000000000000" pitchFamily="2" charset="0"/>
                <a:ea typeface="Montserrat Light" charset="0"/>
                <a:cs typeface="Montserrat Light" charset="0"/>
              </a:rPr>
              <a:t>longitudinal</a:t>
            </a:r>
            <a:r>
              <a:rPr lang="es-ES" sz="2101" dirty="0">
                <a:solidFill>
                  <a:schemeClr val="accent3"/>
                </a:solidFill>
                <a:latin typeface="Montserrat Light" charset="0"/>
                <a:ea typeface="Montserrat Light" charset="0"/>
                <a:cs typeface="Montserrat Light" charset="0"/>
              </a:rPr>
              <a:t> y </a:t>
            </a:r>
            <a:r>
              <a:rPr lang="es-ES" sz="2101" dirty="0">
                <a:solidFill>
                  <a:schemeClr val="accent3"/>
                </a:solidFill>
                <a:latin typeface="Montserrat Bold" panose="00000800000000000000" pitchFamily="2" charset="0"/>
                <a:ea typeface="Montserrat Light" charset="0"/>
                <a:cs typeface="Montserrat Light" charset="0"/>
              </a:rPr>
              <a:t>lateral</a:t>
            </a:r>
            <a:r>
              <a:rPr lang="es-ES" sz="2101" dirty="0">
                <a:solidFill>
                  <a:schemeClr val="accent3"/>
                </a:solidFill>
                <a:latin typeface="Montserrat Light" charset="0"/>
                <a:ea typeface="Montserrat Light" charset="0"/>
                <a:cs typeface="Montserrat Light" charset="0"/>
              </a:rPr>
              <a:t> de conductores </a:t>
            </a:r>
            <a:r>
              <a:rPr lang="es-ES" sz="2101" dirty="0">
                <a:solidFill>
                  <a:schemeClr val="accent3"/>
                </a:solidFill>
                <a:latin typeface="Montserrat Bold" panose="00000800000000000000" pitchFamily="2" charset="0"/>
                <a:ea typeface="Montserrat Light" charset="0"/>
                <a:cs typeface="Montserrat Light" charset="0"/>
              </a:rPr>
              <a:t>a partir</a:t>
            </a:r>
            <a:r>
              <a:rPr lang="es-ES" sz="2101" dirty="0">
                <a:solidFill>
                  <a:schemeClr val="accent3"/>
                </a:solidFill>
                <a:latin typeface="Montserrat Light" charset="0"/>
                <a:ea typeface="Montserrat Light" charset="0"/>
                <a:cs typeface="Montserrat Light" charset="0"/>
              </a:rPr>
              <a:t> de sus </a:t>
            </a:r>
            <a:r>
              <a:rPr lang="es-ES" sz="2101" dirty="0">
                <a:solidFill>
                  <a:schemeClr val="accent3"/>
                </a:solidFill>
                <a:latin typeface="Montserrat Bold" panose="00000800000000000000" pitchFamily="2" charset="0"/>
                <a:ea typeface="Montserrat Light" charset="0"/>
                <a:cs typeface="Montserrat Light" charset="0"/>
              </a:rPr>
              <a:t>datos reales</a:t>
            </a:r>
            <a:r>
              <a:rPr lang="es-ES" sz="2101" dirty="0">
                <a:solidFill>
                  <a:schemeClr val="accent3"/>
                </a:solidFill>
                <a:latin typeface="Montserrat Light" charset="0"/>
                <a:ea typeface="Montserrat Light" charset="0"/>
                <a:cs typeface="Montserrat Light" charset="0"/>
              </a:rPr>
              <a:t> durante la conducción para encapsularlos dentro de un agente inteligente que responda como ellos.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Rectangle 13">
            <a:extLst>
              <a:ext uri="{FF2B5EF4-FFF2-40B4-BE49-F238E27FC236}">
                <a16:creationId xmlns:a16="http://schemas.microsoft.com/office/drawing/2014/main" id="{39C3D049-BFC1-44AA-B63A-5475927F19F8}"/>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a:latin typeface="Montserrat" panose="00000500000000000000" pitchFamily="2" charset="0"/>
              </a:rPr>
              <a:t>Entorno</a:t>
            </a:r>
          </a:p>
        </p:txBody>
      </p:sp>
      <p:sp>
        <p:nvSpPr>
          <p:cNvPr id="16" name="Rectangle 15">
            <a:extLst>
              <a:ext uri="{FF2B5EF4-FFF2-40B4-BE49-F238E27FC236}">
                <a16:creationId xmlns:a16="http://schemas.microsoft.com/office/drawing/2014/main" id="{22AF4479-1EDA-4396-89B9-DF79E90B561C}"/>
              </a:ext>
            </a:extLst>
          </p:cNvPr>
          <p:cNvSpPr/>
          <p:nvPr/>
        </p:nvSpPr>
        <p:spPr>
          <a:xfrm>
            <a:off x="11579138" y="6573600"/>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Aceleración</a:t>
            </a:r>
          </a:p>
        </p:txBody>
      </p:sp>
      <p:sp>
        <p:nvSpPr>
          <p:cNvPr id="18" name="Rectangle 17">
            <a:extLst>
              <a:ext uri="{FF2B5EF4-FFF2-40B4-BE49-F238E27FC236}">
                <a16:creationId xmlns:a16="http://schemas.microsoft.com/office/drawing/2014/main" id="{D5A49D2F-B9D5-45F5-93AF-2D7D5B4A9C54}"/>
              </a:ext>
            </a:extLst>
          </p:cNvPr>
          <p:cNvSpPr/>
          <p:nvPr/>
        </p:nvSpPr>
        <p:spPr>
          <a:xfrm>
            <a:off x="11579138" y="806310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izquierda</a:t>
            </a:r>
          </a:p>
        </p:txBody>
      </p:sp>
      <p:sp>
        <p:nvSpPr>
          <p:cNvPr id="19" name="Rectangle 18">
            <a:extLst>
              <a:ext uri="{FF2B5EF4-FFF2-40B4-BE49-F238E27FC236}">
                <a16:creationId xmlns:a16="http://schemas.microsoft.com/office/drawing/2014/main" id="{60D3166D-2BAC-4478-8271-EBA033F2131A}"/>
              </a:ext>
            </a:extLst>
          </p:cNvPr>
          <p:cNvSpPr/>
          <p:nvPr/>
        </p:nvSpPr>
        <p:spPr>
          <a:xfrm>
            <a:off x="11579138" y="9122400"/>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Sin cambio</a:t>
            </a:r>
          </a:p>
        </p:txBody>
      </p:sp>
      <p:sp>
        <p:nvSpPr>
          <p:cNvPr id="21" name="Rectangle 20">
            <a:extLst>
              <a:ext uri="{FF2B5EF4-FFF2-40B4-BE49-F238E27FC236}">
                <a16:creationId xmlns:a16="http://schemas.microsoft.com/office/drawing/2014/main" id="{B20EB9C1-CB8E-4D97-9EC5-01468F07F3C6}"/>
              </a:ext>
            </a:extLst>
          </p:cNvPr>
          <p:cNvSpPr/>
          <p:nvPr/>
        </p:nvSpPr>
        <p:spPr>
          <a:xfrm>
            <a:off x="11579138" y="1019501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Cambio a derecha</a:t>
            </a:r>
          </a:p>
        </p:txBody>
      </p:sp>
      <p:sp>
        <p:nvSpPr>
          <p:cNvPr id="4" name="Rectangle 3">
            <a:extLst>
              <a:ext uri="{FF2B5EF4-FFF2-40B4-BE49-F238E27FC236}">
                <a16:creationId xmlns:a16="http://schemas.microsoft.com/office/drawing/2014/main" id="{0B949B27-8E0E-4FE3-B43F-C001B4180F80}"/>
              </a:ext>
            </a:extLst>
          </p:cNvPr>
          <p:cNvSpPr/>
          <p:nvPr/>
        </p:nvSpPr>
        <p:spPr>
          <a:xfrm>
            <a:off x="7228035" y="6170549"/>
            <a:ext cx="3434370" cy="152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 longitudinal</a:t>
            </a:r>
          </a:p>
        </p:txBody>
      </p:sp>
      <p:sp>
        <p:nvSpPr>
          <p:cNvPr id="22" name="Rectangle 21">
            <a:extLst>
              <a:ext uri="{FF2B5EF4-FFF2-40B4-BE49-F238E27FC236}">
                <a16:creationId xmlns:a16="http://schemas.microsoft.com/office/drawing/2014/main" id="{BEDEA2CC-69F7-465C-95EF-E0A91F311662}"/>
              </a:ext>
            </a:extLst>
          </p:cNvPr>
          <p:cNvSpPr/>
          <p:nvPr/>
        </p:nvSpPr>
        <p:spPr>
          <a:xfrm>
            <a:off x="7228035" y="8063101"/>
            <a:ext cx="3434370" cy="28476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Montserrat" panose="00000500000000000000" pitchFamily="2" charset="0"/>
              </a:rPr>
              <a:t>Comportamiento</a:t>
            </a:r>
          </a:p>
          <a:p>
            <a:pPr algn="ctr"/>
            <a:r>
              <a:rPr lang="es-ES" sz="2800" dirty="0">
                <a:latin typeface="Montserrat" panose="00000500000000000000" pitchFamily="2" charset="0"/>
              </a:rPr>
              <a:t>lateral</a:t>
            </a:r>
          </a:p>
        </p:txBody>
      </p:sp>
      <p:cxnSp>
        <p:nvCxnSpPr>
          <p:cNvPr id="6" name="Connector: Elbow 5">
            <a:extLst>
              <a:ext uri="{FF2B5EF4-FFF2-40B4-BE49-F238E27FC236}">
                <a16:creationId xmlns:a16="http://schemas.microsoft.com/office/drawing/2014/main" id="{337AC790-9A82-4B91-81B3-90E96F87A2DC}"/>
              </a:ext>
            </a:extLst>
          </p:cNvPr>
          <p:cNvCxnSpPr>
            <a:cxnSpLocks/>
            <a:stCxn id="22" idx="3"/>
            <a:endCxn id="18" idx="1"/>
          </p:cNvCxnSpPr>
          <p:nvPr/>
        </p:nvCxnSpPr>
        <p:spPr>
          <a:xfrm flipV="1">
            <a:off x="10662405" y="8420956"/>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0" name="Connector: Elbow 9">
            <a:extLst>
              <a:ext uri="{FF2B5EF4-FFF2-40B4-BE49-F238E27FC236}">
                <a16:creationId xmlns:a16="http://schemas.microsoft.com/office/drawing/2014/main" id="{010B1E85-BF49-4A4E-A1BC-DC1A068E4BA3}"/>
              </a:ext>
            </a:extLst>
          </p:cNvPr>
          <p:cNvCxnSpPr>
            <a:cxnSpLocks/>
            <a:stCxn id="22" idx="3"/>
            <a:endCxn id="21" idx="1"/>
          </p:cNvCxnSpPr>
          <p:nvPr/>
        </p:nvCxnSpPr>
        <p:spPr>
          <a:xfrm>
            <a:off x="10662405" y="9486911"/>
            <a:ext cx="916733" cy="1065955"/>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12" name="Connector: Elbow 11">
            <a:extLst>
              <a:ext uri="{FF2B5EF4-FFF2-40B4-BE49-F238E27FC236}">
                <a16:creationId xmlns:a16="http://schemas.microsoft.com/office/drawing/2014/main" id="{AF42541C-FB47-45D6-9D47-009613DDCD5C}"/>
              </a:ext>
            </a:extLst>
          </p:cNvPr>
          <p:cNvCxnSpPr>
            <a:stCxn id="4" idx="3"/>
            <a:endCxn id="16" idx="1"/>
          </p:cNvCxnSpPr>
          <p:nvPr/>
        </p:nvCxnSpPr>
        <p:spPr>
          <a:xfrm flipV="1">
            <a:off x="10662405" y="6931455"/>
            <a:ext cx="916733" cy="1222"/>
          </a:xfrm>
          <a:prstGeom prst="bentConnector3">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28" name="Connector: Elbow 27">
            <a:extLst>
              <a:ext uri="{FF2B5EF4-FFF2-40B4-BE49-F238E27FC236}">
                <a16:creationId xmlns:a16="http://schemas.microsoft.com/office/drawing/2014/main" id="{F552DC2D-B75B-4FC7-9CF0-E1F78045E7E1}"/>
              </a:ext>
            </a:extLst>
          </p:cNvPr>
          <p:cNvCxnSpPr>
            <a:stCxn id="14" idx="0"/>
            <a:endCxn id="22" idx="1"/>
          </p:cNvCxnSpPr>
          <p:nvPr/>
        </p:nvCxnSpPr>
        <p:spPr>
          <a:xfrm>
            <a:off x="5870414" y="8699208"/>
            <a:ext cx="1357621" cy="787703"/>
          </a:xfrm>
          <a:prstGeom prst="bentConnector5">
            <a:avLst>
              <a:gd name="adj1" fmla="val 16838"/>
              <a:gd name="adj2" fmla="val 218"/>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33" name="Connector: Elbow 32">
            <a:extLst>
              <a:ext uri="{FF2B5EF4-FFF2-40B4-BE49-F238E27FC236}">
                <a16:creationId xmlns:a16="http://schemas.microsoft.com/office/drawing/2014/main" id="{C479F6A0-F405-41E5-B725-E17C32BC15C0}"/>
              </a:ext>
            </a:extLst>
          </p:cNvPr>
          <p:cNvCxnSpPr>
            <a:stCxn id="14" idx="0"/>
            <a:endCxn id="4" idx="1"/>
          </p:cNvCxnSpPr>
          <p:nvPr/>
        </p:nvCxnSpPr>
        <p:spPr>
          <a:xfrm flipV="1">
            <a:off x="5870414" y="6932677"/>
            <a:ext cx="1357621" cy="1766531"/>
          </a:xfrm>
          <a:prstGeom prst="bentConnector5">
            <a:avLst>
              <a:gd name="adj1" fmla="val 16838"/>
              <a:gd name="adj2" fmla="val 327"/>
              <a:gd name="adj3" fmla="val 83162"/>
            </a:avLst>
          </a:prstGeom>
          <a:ln w="25400">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9D0B15E6-5F9A-4697-B05E-70E8E5F6C731}"/>
              </a:ext>
            </a:extLst>
          </p:cNvPr>
          <p:cNvCxnSpPr>
            <a:stCxn id="22" idx="3"/>
            <a:endCxn id="19" idx="1"/>
          </p:cNvCxnSpPr>
          <p:nvPr/>
        </p:nvCxnSpPr>
        <p:spPr>
          <a:xfrm flipV="1">
            <a:off x="10662405" y="9480255"/>
            <a:ext cx="916733" cy="66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02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FDBCE72-9B79-4231-8827-FC3F8D3B107C}"/>
              </a:ext>
            </a:extLst>
          </p:cNvPr>
          <p:cNvSpPr/>
          <p:nvPr/>
        </p:nvSpPr>
        <p:spPr>
          <a:xfrm>
            <a:off x="1521845" y="6109322"/>
            <a:ext cx="6775189" cy="506232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angle 2">
            <a:extLst>
              <a:ext uri="{FF2B5EF4-FFF2-40B4-BE49-F238E27FC236}">
                <a16:creationId xmlns:a16="http://schemas.microsoft.com/office/drawing/2014/main" id="{51E8BF23-DC0F-444A-8503-DF1B56A8FBEA}"/>
              </a:ext>
            </a:extLst>
          </p:cNvPr>
          <p:cNvSpPr/>
          <p:nvPr/>
        </p:nvSpPr>
        <p:spPr>
          <a:xfrm>
            <a:off x="9990964" y="6109323"/>
            <a:ext cx="6775189" cy="5062327"/>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Tecnologías a utilizar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Tanto para el modelo longitudinal como para el lateral se compararán dos tecnologías para medir su desempeño. La mejor de cada una será elegida como candidata para ese componente del modelo global de conductor.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74" name="Subtitle 2">
            <a:extLst>
              <a:ext uri="{FF2B5EF4-FFF2-40B4-BE49-F238E27FC236}">
                <a16:creationId xmlns:a16="http://schemas.microsoft.com/office/drawing/2014/main" id="{AF02763E-A0E9-E441-82E1-E0046A6062F0}"/>
              </a:ext>
            </a:extLst>
          </p:cNvPr>
          <p:cNvSpPr txBox="1">
            <a:spLocks/>
          </p:cNvSpPr>
          <p:nvPr/>
        </p:nvSpPr>
        <p:spPr>
          <a:xfrm>
            <a:off x="1521846" y="9595138"/>
            <a:ext cx="4774024"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Permiten modelar el comportamiento procedimental del razonamiento humano.</a:t>
            </a:r>
          </a:p>
        </p:txBody>
      </p:sp>
      <p:sp>
        <p:nvSpPr>
          <p:cNvPr id="75" name="Rectangle 74">
            <a:extLst>
              <a:ext uri="{FF2B5EF4-FFF2-40B4-BE49-F238E27FC236}">
                <a16:creationId xmlns:a16="http://schemas.microsoft.com/office/drawing/2014/main" id="{463FC31C-A4C9-F04A-92B6-D3C41FB831BB}"/>
              </a:ext>
            </a:extLst>
          </p:cNvPr>
          <p:cNvSpPr/>
          <p:nvPr/>
        </p:nvSpPr>
        <p:spPr>
          <a:xfrm>
            <a:off x="1594054" y="8721857"/>
            <a:ext cx="4468420" cy="923586"/>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Controladores borrosos auto-adaptativos</a:t>
            </a:r>
          </a:p>
        </p:txBody>
      </p:sp>
      <p:sp>
        <p:nvSpPr>
          <p:cNvPr id="76" name="Subtitle 2">
            <a:extLst>
              <a:ext uri="{FF2B5EF4-FFF2-40B4-BE49-F238E27FC236}">
                <a16:creationId xmlns:a16="http://schemas.microsoft.com/office/drawing/2014/main" id="{821713DD-A1D4-4545-923C-896881051DC2}"/>
              </a:ext>
            </a:extLst>
          </p:cNvPr>
          <p:cNvSpPr txBox="1">
            <a:spLocks/>
          </p:cNvSpPr>
          <p:nvPr/>
        </p:nvSpPr>
        <p:spPr>
          <a:xfrm>
            <a:off x="1521845" y="7119038"/>
            <a:ext cx="4774025"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225"/>
              </a:lnSpc>
            </a:pPr>
            <a:r>
              <a:rPr lang="es-ES" sz="2101" dirty="0">
                <a:solidFill>
                  <a:schemeClr val="accent3"/>
                </a:solidFill>
                <a:latin typeface="Montserrat Light" charset="0"/>
                <a:ea typeface="Montserrat Light" charset="0"/>
                <a:cs typeface="Montserrat Light" charset="0"/>
              </a:rPr>
              <a:t>Solución clásica para problemas de regresión.</a:t>
            </a:r>
          </a:p>
        </p:txBody>
      </p:sp>
      <p:sp>
        <p:nvSpPr>
          <p:cNvPr id="77" name="Rectangle 76">
            <a:extLst>
              <a:ext uri="{FF2B5EF4-FFF2-40B4-BE49-F238E27FC236}">
                <a16:creationId xmlns:a16="http://schemas.microsoft.com/office/drawing/2014/main" id="{9FF4159E-8F9A-B245-8114-35CD2404793B}"/>
              </a:ext>
            </a:extLst>
          </p:cNvPr>
          <p:cNvSpPr/>
          <p:nvPr/>
        </p:nvSpPr>
        <p:spPr>
          <a:xfrm>
            <a:off x="1594054" y="6634164"/>
            <a:ext cx="4468420" cy="507960"/>
          </a:xfrm>
          <a:prstGeom prst="rect">
            <a:avLst/>
          </a:prstGeom>
        </p:spPr>
        <p:txBody>
          <a:bodyPr wrap="square">
            <a:spAutoFit/>
          </a:bodyPr>
          <a:lstStyle/>
          <a:p>
            <a:r>
              <a:rPr lang="es-ES" sz="2701" dirty="0">
                <a:solidFill>
                  <a:schemeClr val="accent1"/>
                </a:solidFill>
                <a:latin typeface="Montserrat" pitchFamily="2" charset="77"/>
                <a:ea typeface="Montserrat" charset="0"/>
                <a:cs typeface="Montserrat" charset="0"/>
              </a:rPr>
              <a:t>Perceptrones multicapa</a:t>
            </a:r>
          </a:p>
        </p:txBody>
      </p:sp>
      <p:sp>
        <p:nvSpPr>
          <p:cNvPr id="78" name="Subtitle 2">
            <a:extLst>
              <a:ext uri="{FF2B5EF4-FFF2-40B4-BE49-F238E27FC236}">
                <a16:creationId xmlns:a16="http://schemas.microsoft.com/office/drawing/2014/main" id="{234AF7D2-2FFE-FB43-BA66-74DEC28DACFD}"/>
              </a:ext>
            </a:extLst>
          </p:cNvPr>
          <p:cNvSpPr txBox="1">
            <a:spLocks/>
          </p:cNvSpPr>
          <p:nvPr/>
        </p:nvSpPr>
        <p:spPr>
          <a:xfrm>
            <a:off x="12107120" y="9206732"/>
            <a:ext cx="4609882" cy="135978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Son capaces de reconocer patrones relacionados espacialmente en los datos.</a:t>
            </a:r>
          </a:p>
        </p:txBody>
      </p:sp>
      <p:sp>
        <p:nvSpPr>
          <p:cNvPr id="79" name="Rectangle 78">
            <a:extLst>
              <a:ext uri="{FF2B5EF4-FFF2-40B4-BE49-F238E27FC236}">
                <a16:creationId xmlns:a16="http://schemas.microsoft.com/office/drawing/2014/main" id="{836F1011-B822-254D-BEC6-83DB72F7739D}"/>
              </a:ext>
            </a:extLst>
          </p:cNvPr>
          <p:cNvSpPr/>
          <p:nvPr/>
        </p:nvSpPr>
        <p:spPr>
          <a:xfrm>
            <a:off x="12107120" y="8721857"/>
            <a:ext cx="4507654"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Redes de Convolución</a:t>
            </a:r>
          </a:p>
        </p:txBody>
      </p:sp>
      <p:sp>
        <p:nvSpPr>
          <p:cNvPr id="80" name="Subtitle 2">
            <a:extLst>
              <a:ext uri="{FF2B5EF4-FFF2-40B4-BE49-F238E27FC236}">
                <a16:creationId xmlns:a16="http://schemas.microsoft.com/office/drawing/2014/main" id="{9D8C623C-CAF6-1946-B800-38F2038C9305}"/>
              </a:ext>
            </a:extLst>
          </p:cNvPr>
          <p:cNvSpPr txBox="1">
            <a:spLocks/>
          </p:cNvSpPr>
          <p:nvPr/>
        </p:nvSpPr>
        <p:spPr>
          <a:xfrm>
            <a:off x="12107120" y="7119038"/>
            <a:ext cx="4609882" cy="94941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225"/>
              </a:lnSpc>
            </a:pPr>
            <a:r>
              <a:rPr lang="es-ES" sz="2101" dirty="0">
                <a:solidFill>
                  <a:schemeClr val="accent3"/>
                </a:solidFill>
                <a:latin typeface="Montserrat Light" charset="0"/>
                <a:ea typeface="Montserrat Light" charset="0"/>
                <a:cs typeface="Montserrat Light" charset="0"/>
              </a:rPr>
              <a:t>Solución clásica para problemas de clasificación.</a:t>
            </a:r>
          </a:p>
        </p:txBody>
      </p:sp>
      <p:sp>
        <p:nvSpPr>
          <p:cNvPr id="81" name="Rectangle 80">
            <a:extLst>
              <a:ext uri="{FF2B5EF4-FFF2-40B4-BE49-F238E27FC236}">
                <a16:creationId xmlns:a16="http://schemas.microsoft.com/office/drawing/2014/main" id="{40BC477A-B3EC-DA43-9945-4F0A9EB8545E}"/>
              </a:ext>
            </a:extLst>
          </p:cNvPr>
          <p:cNvSpPr/>
          <p:nvPr/>
        </p:nvSpPr>
        <p:spPr>
          <a:xfrm>
            <a:off x="12225529" y="6634164"/>
            <a:ext cx="4389246" cy="507960"/>
          </a:xfrm>
          <a:prstGeom prst="rect">
            <a:avLst/>
          </a:prstGeom>
        </p:spPr>
        <p:txBody>
          <a:bodyPr wrap="square">
            <a:spAutoFit/>
          </a:bodyPr>
          <a:lstStyle/>
          <a:p>
            <a:pPr algn="r"/>
            <a:r>
              <a:rPr lang="es-ES" sz="2701" dirty="0">
                <a:solidFill>
                  <a:schemeClr val="accent3"/>
                </a:solidFill>
                <a:latin typeface="Montserrat" pitchFamily="2" charset="77"/>
                <a:ea typeface="Montserrat" charset="0"/>
                <a:cs typeface="Montserrat" charset="0"/>
              </a:rPr>
              <a:t>Perceptrones multicapa</a:t>
            </a:r>
          </a:p>
        </p:txBody>
      </p:sp>
      <p:sp>
        <p:nvSpPr>
          <p:cNvPr id="2" name="Rectangle 1">
            <a:extLst>
              <a:ext uri="{FF2B5EF4-FFF2-40B4-BE49-F238E27FC236}">
                <a16:creationId xmlns:a16="http://schemas.microsoft.com/office/drawing/2014/main" id="{A5532601-5153-4B80-A149-07461ABC4560}"/>
              </a:ext>
            </a:extLst>
          </p:cNvPr>
          <p:cNvSpPr/>
          <p:nvPr/>
        </p:nvSpPr>
        <p:spPr>
          <a:xfrm rot="5400000">
            <a:off x="7917002" y="8183291"/>
            <a:ext cx="506232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latin typeface="Montserrat" panose="00000500000000000000" pitchFamily="2" charset="0"/>
              </a:rPr>
              <a:t>Modelo lateral</a:t>
            </a:r>
          </a:p>
        </p:txBody>
      </p:sp>
      <p:sp>
        <p:nvSpPr>
          <p:cNvPr id="49" name="Rectangle 48">
            <a:extLst>
              <a:ext uri="{FF2B5EF4-FFF2-40B4-BE49-F238E27FC236}">
                <a16:creationId xmlns:a16="http://schemas.microsoft.com/office/drawing/2014/main" id="{698113EC-361C-477A-9E27-50DFABA1C4A4}"/>
              </a:ext>
            </a:extLst>
          </p:cNvPr>
          <p:cNvSpPr/>
          <p:nvPr/>
        </p:nvSpPr>
        <p:spPr>
          <a:xfrm rot="5400000">
            <a:off x="5308672" y="8183288"/>
            <a:ext cx="506232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Montserrat" panose="00000500000000000000" pitchFamily="2" charset="0"/>
              </a:rPr>
              <a:t>Modelo longitudinal</a:t>
            </a:r>
          </a:p>
        </p:txBody>
      </p:sp>
    </p:spTree>
    <p:extLst>
      <p:ext uri="{BB962C8B-B14F-4D97-AF65-F5344CB8AC3E}">
        <p14:creationId xmlns:p14="http://schemas.microsoft.com/office/powerpoint/2010/main" val="89469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8461410" cy="715709"/>
          </a:xfrm>
          <a:prstGeom prst="rect">
            <a:avLst/>
          </a:prstGeom>
          <a:noFill/>
          <a:ln>
            <a:noFill/>
          </a:ln>
        </p:spPr>
        <p:txBody>
          <a:bodyPr wrap="square" rtlCol="0">
            <a:spAutoFit/>
          </a:bodyPr>
          <a:lstStyle/>
          <a:p>
            <a:r>
              <a:rPr lang="es-ES" sz="4051">
                <a:solidFill>
                  <a:schemeClr val="tx2"/>
                </a:solidFill>
                <a:latin typeface="Montserrat" pitchFamily="2" charset="77"/>
                <a:ea typeface="Lato Black" charset="0"/>
                <a:cs typeface="Lato Black" charset="0"/>
              </a:rPr>
              <a:t>Selección de simulador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8" name="Subtitle 2">
            <a:extLst>
              <a:ext uri="{FF2B5EF4-FFF2-40B4-BE49-F238E27FC236}">
                <a16:creationId xmlns:a16="http://schemas.microsoft.com/office/drawing/2014/main" id="{678429B0-CB77-5848-BC50-B3F7EF020F31}"/>
              </a:ext>
            </a:extLst>
          </p:cNvPr>
          <p:cNvSpPr txBox="1">
            <a:spLocks/>
          </p:cNvSpPr>
          <p:nvPr/>
        </p:nvSpPr>
        <p:spPr>
          <a:xfrm>
            <a:off x="1472838" y="4269194"/>
            <a:ext cx="8513735" cy="3130525"/>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Seleccionado entorno de simulación de tráfico SUMO, desarrollado por el Instituto de Sistemas de Transporte en el Centro Aeroespacial Alemán.</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Muchas ventajas de cara a la simulación y la extensibilidad mediante </a:t>
            </a:r>
            <a:r>
              <a:rPr lang="es-ES" sz="2101" dirty="0" err="1">
                <a:solidFill>
                  <a:schemeClr val="accent3"/>
                </a:solidFill>
                <a:latin typeface="Montserrat Light" charset="0"/>
                <a:ea typeface="Montserrat Light" charset="0"/>
                <a:cs typeface="Montserrat Light" charset="0"/>
              </a:rPr>
              <a:t>APIs</a:t>
            </a:r>
            <a:r>
              <a:rPr lang="es-ES" sz="2101" dirty="0">
                <a:solidFill>
                  <a:schemeClr val="accent3"/>
                </a:solidFill>
                <a:latin typeface="Montserrat Light" charset="0"/>
                <a:ea typeface="Montserrat Light" charset="0"/>
                <a:cs typeface="Montserrat Light" charset="0"/>
              </a:rPr>
              <a:t>.</a:t>
            </a:r>
          </a:p>
          <a:p>
            <a:pPr marL="342900" indent="-342900" algn="l">
              <a:lnSpc>
                <a:spcPts val="3225"/>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Restricciones en materia espacial, manejo del vehículo y representación del entorno vehicular.</a:t>
            </a:r>
          </a:p>
        </p:txBody>
      </p:sp>
      <p:sp>
        <p:nvSpPr>
          <p:cNvPr id="22" name="Rectangle 21">
            <a:extLst>
              <a:ext uri="{FF2B5EF4-FFF2-40B4-BE49-F238E27FC236}">
                <a16:creationId xmlns:a16="http://schemas.microsoft.com/office/drawing/2014/main" id="{BA2C816E-AAF3-6545-B716-05238DACEBCB}"/>
              </a:ext>
            </a:extLst>
          </p:cNvPr>
          <p:cNvSpPr/>
          <p:nvPr/>
        </p:nvSpPr>
        <p:spPr>
          <a:xfrm>
            <a:off x="10816129" y="3022284"/>
            <a:ext cx="7471872" cy="89805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pic>
        <p:nvPicPr>
          <p:cNvPr id="9" name="Picture Placeholder 8">
            <a:extLst>
              <a:ext uri="{FF2B5EF4-FFF2-40B4-BE49-F238E27FC236}">
                <a16:creationId xmlns:a16="http://schemas.microsoft.com/office/drawing/2014/main" id="{45714B39-8ECC-4E48-8AB9-E62942EDF1DA}"/>
              </a:ext>
            </a:extLst>
          </p:cNvPr>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t="14304" b="14304"/>
          <a:stretch>
            <a:fillRect/>
          </a:stretch>
        </p:blipFill>
        <p:spPr>
          <a:xfrm>
            <a:off x="10815638" y="1744663"/>
            <a:ext cx="7472362" cy="11971337"/>
          </a:xfrm>
        </p:spPr>
      </p:pic>
      <p:graphicFrame>
        <p:nvGraphicFramePr>
          <p:cNvPr id="2" name="Diagram 1">
            <a:extLst>
              <a:ext uri="{FF2B5EF4-FFF2-40B4-BE49-F238E27FC236}">
                <a16:creationId xmlns:a16="http://schemas.microsoft.com/office/drawing/2014/main" id="{95A0BA6C-D695-4EEB-BB81-799A26478F0C}"/>
              </a:ext>
            </a:extLst>
          </p:cNvPr>
          <p:cNvGraphicFramePr/>
          <p:nvPr>
            <p:extLst>
              <p:ext uri="{D42A27DB-BD31-4B8C-83A1-F6EECF244321}">
                <p14:modId xmlns:p14="http://schemas.microsoft.com/office/powerpoint/2010/main" val="1571191311"/>
              </p:ext>
            </p:extLst>
          </p:nvPr>
        </p:nvGraphicFramePr>
        <p:xfrm>
          <a:off x="0" y="8006003"/>
          <a:ext cx="16410983" cy="5086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4259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Proceso a seguir</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A lo largo de la sección se describirán los pasos seguidos durante el desarrollo de la tesis para la generación y posterior validación de los modelos de comportamiento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90" y="8572338"/>
            <a:ext cx="3334874" cy="403174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Obtención de datos</a:t>
            </a:r>
            <a:br>
              <a:rPr lang="es-ES" sz="2701" dirty="0">
                <a:solidFill>
                  <a:schemeClr val="accent3"/>
                </a:solidFill>
                <a:latin typeface="Montserrat" pitchFamily="2" charset="77"/>
                <a:ea typeface="Montserrat Bold" charset="0"/>
                <a:cs typeface="Montserrat Bold" charset="0"/>
              </a:rPr>
            </a:br>
            <a:endParaRPr lang="es-ES" sz="2701" dirty="0">
              <a:solidFill>
                <a:schemeClr val="accent3"/>
              </a:solidFill>
              <a:latin typeface="Montserrat" pitchFamily="2" charset="77"/>
              <a:ea typeface="Montserrat Bold" charset="0"/>
              <a:cs typeface="Montserrat Bold"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realizan recorridos reales con sujetos de prueba en un vehículo instrumentado para la captura de sus datos de conducción de entrenamiento y test.</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4029436"/>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 longitudinal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Bold" panose="00000800000000000000"/>
                <a:ea typeface="Montserrat Light" charset="0"/>
                <a:cs typeface="Montserrat Light" charset="0"/>
              </a:rPr>
              <a:t>Se compararán controladores borrosos (FCS) y perceptrones multicapa (MLP) para el modelo longitudinal, seleccionando el mejor para el modelo.</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4034951"/>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Modelo</a:t>
            </a:r>
          </a:p>
          <a:p>
            <a:pPr lvl="0">
              <a:lnSpc>
                <a:spcPts val="3061"/>
              </a:lnSpc>
            </a:pPr>
            <a:r>
              <a:rPr lang="es-ES" sz="2701" dirty="0">
                <a:solidFill>
                  <a:schemeClr val="accent3"/>
                </a:solidFill>
                <a:latin typeface="Montserrat" pitchFamily="2" charset="77"/>
                <a:ea typeface="Montserrat Bold" charset="0"/>
                <a:cs typeface="Montserrat Bold" charset="0"/>
              </a:rPr>
              <a:t>lateral</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Se compararán </a:t>
            </a:r>
            <a:r>
              <a:rPr lang="es-ES" sz="2101" dirty="0">
                <a:solidFill>
                  <a:schemeClr val="accent3"/>
                </a:solidFill>
                <a:latin typeface="Montserrat Bold" panose="00000800000000000000" pitchFamily="2" charset="0"/>
                <a:ea typeface="Montserrat Light" charset="0"/>
                <a:cs typeface="Montserrat Light" charset="0"/>
              </a:rPr>
              <a:t>perceptrones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multicapa</a:t>
            </a:r>
            <a:r>
              <a:rPr lang="es-ES" sz="2101" dirty="0">
                <a:solidFill>
                  <a:schemeClr val="accent3"/>
                </a:solidFill>
                <a:latin typeface="Montserrat Light" charset="0"/>
                <a:ea typeface="Montserrat Light" charset="0"/>
                <a:cs typeface="Montserrat Light" charset="0"/>
              </a:rPr>
              <a:t> (MLP) y </a:t>
            </a:r>
            <a:r>
              <a:rPr lang="es-ES" sz="2101" dirty="0">
                <a:solidFill>
                  <a:schemeClr val="accent3"/>
                </a:solidFill>
                <a:latin typeface="Montserrat Bold" panose="00000800000000000000" pitchFamily="2" charset="0"/>
                <a:ea typeface="Montserrat Light" charset="0"/>
                <a:cs typeface="Montserrat Light" charset="0"/>
              </a:rPr>
              <a:t>redes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de</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convolución</a:t>
            </a:r>
            <a:r>
              <a:rPr lang="es-ES" sz="2101" dirty="0">
                <a:solidFill>
                  <a:schemeClr val="accent3"/>
                </a:solidFill>
                <a:latin typeface="Montserrat Light" charset="0"/>
                <a:ea typeface="Montserrat Light" charset="0"/>
                <a:cs typeface="Montserrat Light" charset="0"/>
              </a:rPr>
              <a:t> (CNN) para el modelo lateral, seleccionando el mejor para el modelo.</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4432495"/>
          </a:xfrm>
          <a:prstGeom prst="rect">
            <a:avLst/>
          </a:prstGeom>
        </p:spPr>
        <p:txBody>
          <a:bodyPr wrap="square">
            <a:spAutoFit/>
          </a:bodyPr>
          <a:lstStyle/>
          <a:p>
            <a:pPr lvl="0">
              <a:lnSpc>
                <a:spcPts val="3061"/>
              </a:lnSpc>
            </a:pPr>
            <a:r>
              <a:rPr lang="es-ES" sz="2701" dirty="0">
                <a:solidFill>
                  <a:schemeClr val="accent3"/>
                </a:solidFill>
                <a:latin typeface="Montserrat" pitchFamily="2" charset="77"/>
                <a:ea typeface="Montserrat Bold" charset="0"/>
                <a:cs typeface="Montserrat Bold" charset="0"/>
              </a:rPr>
              <a:t>Validación en simulador</a:t>
            </a:r>
          </a:p>
          <a:p>
            <a:pPr lvl="0">
              <a:lnSpc>
                <a:spcPts val="3061"/>
              </a:lnSpc>
            </a:pPr>
            <a:endParaRPr lang="es-ES" sz="2101" dirty="0">
              <a:solidFill>
                <a:schemeClr val="accent3"/>
              </a:solidFill>
              <a:latin typeface="Montserrat Light" charset="0"/>
              <a:ea typeface="Montserrat Light" charset="0"/>
              <a:cs typeface="Montserrat Light" charset="0"/>
            </a:endParaRPr>
          </a:p>
          <a:p>
            <a:pPr lvl="0">
              <a:lnSpc>
                <a:spcPts val="3061"/>
              </a:lnSpc>
            </a:pPr>
            <a:r>
              <a:rPr lang="es-ES" sz="2101" dirty="0">
                <a:solidFill>
                  <a:schemeClr val="accent3"/>
                </a:solidFill>
                <a:latin typeface="Montserrat Light" charset="0"/>
                <a:ea typeface="Montserrat Light" charset="0"/>
                <a:cs typeface="Montserrat Light" charset="0"/>
              </a:rPr>
              <a:t>Los </a:t>
            </a:r>
            <a:r>
              <a:rPr lang="es-ES" sz="2101" dirty="0">
                <a:solidFill>
                  <a:schemeClr val="accent3"/>
                </a:solidFill>
                <a:latin typeface="Montserrat Bold" panose="00000800000000000000" pitchFamily="2" charset="0"/>
                <a:ea typeface="Montserrat Light" charset="0"/>
                <a:cs typeface="Montserrat Light" charset="0"/>
              </a:rPr>
              <a:t>modelos</a:t>
            </a:r>
            <a:r>
              <a:rPr lang="es-ES" sz="2101" dirty="0">
                <a:solidFill>
                  <a:schemeClr val="accent3"/>
                </a:solidFill>
                <a:latin typeface="Montserrat Light" charset="0"/>
                <a:ea typeface="Montserrat Light" charset="0"/>
                <a:cs typeface="Montserrat Light" charset="0"/>
              </a:rPr>
              <a:t> desarrollados serán </a:t>
            </a:r>
            <a:r>
              <a:rPr lang="es-ES" sz="2101" dirty="0">
                <a:solidFill>
                  <a:schemeClr val="accent3"/>
                </a:solidFill>
                <a:latin typeface="Montserrat Bold" panose="00000800000000000000" pitchFamily="2" charset="0"/>
                <a:ea typeface="Montserrat Light" charset="0"/>
                <a:cs typeface="Montserrat Light" charset="0"/>
              </a:rPr>
              <a:t>probados</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en</a:t>
            </a:r>
            <a:r>
              <a:rPr lang="es-ES" sz="2101" dirty="0">
                <a:solidFill>
                  <a:schemeClr val="accent3"/>
                </a:solidFill>
                <a:latin typeface="Montserrat Light" charset="0"/>
                <a:ea typeface="Montserrat Light" charset="0"/>
                <a:cs typeface="Montserrat Light" charset="0"/>
              </a:rPr>
              <a:t> un entorno de </a:t>
            </a:r>
            <a:r>
              <a:rPr lang="es-ES" sz="2101" dirty="0">
                <a:solidFill>
                  <a:schemeClr val="accent3"/>
                </a:solidFill>
                <a:latin typeface="Montserrat Bold" panose="00000800000000000000" pitchFamily="2" charset="0"/>
                <a:ea typeface="Montserrat Light" charset="0"/>
                <a:cs typeface="Montserrat Light" charset="0"/>
              </a:rPr>
              <a:t>simulación</a:t>
            </a:r>
            <a:r>
              <a:rPr lang="es-ES" sz="2101" dirty="0">
                <a:solidFill>
                  <a:schemeClr val="accent3"/>
                </a:solidFill>
                <a:latin typeface="Montserrat Light" charset="0"/>
                <a:ea typeface="Montserrat Light" charset="0"/>
                <a:cs typeface="Montserrat Light" charset="0"/>
              </a:rPr>
              <a:t> para evaluar marcadores que indiquen si replican comportamientos humanos.</a:t>
            </a:r>
          </a:p>
        </p:txBody>
      </p:sp>
    </p:spTree>
    <p:extLst>
      <p:ext uri="{BB962C8B-B14F-4D97-AF65-F5344CB8AC3E}">
        <p14:creationId xmlns:p14="http://schemas.microsoft.com/office/powerpoint/2010/main" val="386507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2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78893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76C323-0DA2-4A45-A1ED-649AC0433003}"/>
              </a:ext>
            </a:extLst>
          </p:cNvPr>
          <p:cNvSpPr/>
          <p:nvPr/>
        </p:nvSpPr>
        <p:spPr>
          <a:xfrm rot="5400000">
            <a:off x="533800" y="5121700"/>
            <a:ext cx="8060499" cy="9128099"/>
          </a:xfrm>
          <a:prstGeom prst="rect">
            <a:avLst/>
          </a:prstGeom>
          <a:solidFill>
            <a:srgbClr val="32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0" name="Rectangle 9">
            <a:extLst>
              <a:ext uri="{FF2B5EF4-FFF2-40B4-BE49-F238E27FC236}">
                <a16:creationId xmlns:a16="http://schemas.microsoft.com/office/drawing/2014/main" id="{AD9A0AB3-BAC2-C245-8B83-C5B15B8BBBE5}"/>
              </a:ext>
            </a:extLst>
          </p:cNvPr>
          <p:cNvSpPr/>
          <p:nvPr/>
        </p:nvSpPr>
        <p:spPr>
          <a:xfrm rot="5400000">
            <a:off x="9693700" y="5121701"/>
            <a:ext cx="8060499" cy="9128099"/>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5398"/>
          </a:p>
        </p:txBody>
      </p:sp>
      <p:sp>
        <p:nvSpPr>
          <p:cNvPr id="11" name="TextBox 10">
            <a:extLst>
              <a:ext uri="{FF2B5EF4-FFF2-40B4-BE49-F238E27FC236}">
                <a16:creationId xmlns:a16="http://schemas.microsoft.com/office/drawing/2014/main" id="{3D79917B-CC40-0A41-BCC3-D6D4F579592E}"/>
              </a:ext>
            </a:extLst>
          </p:cNvPr>
          <p:cNvSpPr txBox="1"/>
          <p:nvPr/>
        </p:nvSpPr>
        <p:spPr>
          <a:xfrm>
            <a:off x="1525163" y="3316549"/>
            <a:ext cx="572624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Recorridos realizados</a:t>
            </a:r>
          </a:p>
        </p:txBody>
      </p:sp>
      <p:sp>
        <p:nvSpPr>
          <p:cNvPr id="12" name="Subtitle 2">
            <a:extLst>
              <a:ext uri="{FF2B5EF4-FFF2-40B4-BE49-F238E27FC236}">
                <a16:creationId xmlns:a16="http://schemas.microsoft.com/office/drawing/2014/main" id="{0F04E19A-7BA4-0343-ABA5-6DB0AE3F0779}"/>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Son recorridos urbanos, con velocidades máximas que oscilan entre 30 km/h y 50 km/h, con zonas de 1, 2 y 3 carriles, rotondas y cruces.</a:t>
            </a:r>
          </a:p>
        </p:txBody>
      </p:sp>
      <p:sp>
        <p:nvSpPr>
          <p:cNvPr id="13" name="Rectangle 12">
            <a:extLst>
              <a:ext uri="{FF2B5EF4-FFF2-40B4-BE49-F238E27FC236}">
                <a16:creationId xmlns:a16="http://schemas.microsoft.com/office/drawing/2014/main" id="{45740671-8A63-054E-9C24-6B4599D5EAF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3FB01E7B-B0DE-B34F-99BB-024663E58D53}"/>
              </a:ext>
            </a:extLst>
          </p:cNvPr>
          <p:cNvSpPr/>
          <p:nvPr/>
        </p:nvSpPr>
        <p:spPr>
          <a:xfrm>
            <a:off x="1433272" y="12677938"/>
            <a:ext cx="3124456"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Entrenamiento</a:t>
            </a:r>
          </a:p>
        </p:txBody>
      </p:sp>
      <p:sp>
        <p:nvSpPr>
          <p:cNvPr id="25" name="Rectangle 24">
            <a:extLst>
              <a:ext uri="{FF2B5EF4-FFF2-40B4-BE49-F238E27FC236}">
                <a16:creationId xmlns:a16="http://schemas.microsoft.com/office/drawing/2014/main" id="{2E953252-0AE0-9F41-BBE0-B3013D9843B9}"/>
              </a:ext>
            </a:extLst>
          </p:cNvPr>
          <p:cNvSpPr/>
          <p:nvPr/>
        </p:nvSpPr>
        <p:spPr>
          <a:xfrm>
            <a:off x="10151164" y="12677938"/>
            <a:ext cx="2456869" cy="507960"/>
          </a:xfrm>
          <a:prstGeom prst="rect">
            <a:avLst/>
          </a:prstGeom>
        </p:spPr>
        <p:txBody>
          <a:bodyPr wrap="square">
            <a:spAutoFit/>
          </a:bodyPr>
          <a:lstStyle/>
          <a:p>
            <a:r>
              <a:rPr lang="es-ES" sz="2701" dirty="0">
                <a:solidFill>
                  <a:schemeClr val="bg1"/>
                </a:solidFill>
                <a:latin typeface="Montserrat" pitchFamily="2" charset="77"/>
                <a:ea typeface="Montserrat Bold" charset="0"/>
                <a:cs typeface="Montserrat Bold" charset="0"/>
              </a:rPr>
              <a:t>Test</a:t>
            </a:r>
          </a:p>
        </p:txBody>
      </p:sp>
      <p:pic>
        <p:nvPicPr>
          <p:cNvPr id="46" name="Picture Placeholder 45" descr="A close up of a map&#10;&#10;Description generated with high confidence">
            <a:extLst>
              <a:ext uri="{FF2B5EF4-FFF2-40B4-BE49-F238E27FC236}">
                <a16:creationId xmlns:a16="http://schemas.microsoft.com/office/drawing/2014/main" id="{34053C8A-1A77-408A-8C00-34ACB4A4B337}"/>
              </a:ext>
            </a:extLst>
          </p:cNvPr>
          <p:cNvPicPr>
            <a:picLocks noGrp="1" noChangeAspect="1"/>
          </p:cNvPicPr>
          <p:nvPr>
            <p:ph type="pic" sz="quarter" idx="23"/>
          </p:nvPr>
        </p:nvPicPr>
        <p:blipFill rotWithShape="1">
          <a:blip r:embed="rId3" cstate="email">
            <a:extLst>
              <a:ext uri="{28A0092B-C50C-407E-A947-70E740481C1C}">
                <a14:useLocalDpi xmlns:a14="http://schemas.microsoft.com/office/drawing/2010/main" val="0"/>
              </a:ext>
            </a:extLst>
          </a:blip>
          <a:srcRect t="1307" b="1307"/>
          <a:stretch/>
        </p:blipFill>
        <p:spPr>
          <a:xfrm>
            <a:off x="10150475" y="6097588"/>
            <a:ext cx="6704013" cy="6240462"/>
          </a:xfrm>
        </p:spPr>
      </p:pic>
      <p:pic>
        <p:nvPicPr>
          <p:cNvPr id="44" name="Picture Placeholder 43" descr="A picture containing text, map&#10;&#10;Description generated with very high confidence">
            <a:extLst>
              <a:ext uri="{FF2B5EF4-FFF2-40B4-BE49-F238E27FC236}">
                <a16:creationId xmlns:a16="http://schemas.microsoft.com/office/drawing/2014/main" id="{A0C88FFD-B545-41A6-BA2A-FDCCA9A8A656}"/>
              </a:ext>
            </a:extLst>
          </p:cNvPr>
          <p:cNvPicPr>
            <a:picLocks noGrp="1" noChangeAspect="1"/>
          </p:cNvPicPr>
          <p:nvPr>
            <p:ph type="pic" sz="quarter" idx="22"/>
          </p:nvPr>
        </p:nvPicPr>
        <p:blipFill rotWithShape="1">
          <a:blip r:embed="rId4" cstate="email">
            <a:extLst>
              <a:ext uri="{28A0092B-C50C-407E-A947-70E740481C1C}">
                <a14:useLocalDpi xmlns:a14="http://schemas.microsoft.com/office/drawing/2010/main" val="0"/>
              </a:ext>
            </a:extLst>
          </a:blip>
          <a:srcRect t="2114" b="2114"/>
          <a:stretch/>
        </p:blipFill>
        <p:spPr>
          <a:xfrm>
            <a:off x="1433513" y="6097588"/>
            <a:ext cx="6677025" cy="6240462"/>
          </a:xfrm>
        </p:spPr>
      </p:pic>
    </p:spTree>
    <p:extLst>
      <p:ext uri="{BB962C8B-B14F-4D97-AF65-F5344CB8AC3E}">
        <p14:creationId xmlns:p14="http://schemas.microsoft.com/office/powerpoint/2010/main" val="33446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 parked in a parking lot&#10;&#10;Description generated with very high confidence">
            <a:extLst>
              <a:ext uri="{FF2B5EF4-FFF2-40B4-BE49-F238E27FC236}">
                <a16:creationId xmlns:a16="http://schemas.microsoft.com/office/drawing/2014/main" id="{D67FE780-DBC9-4442-983F-238EAEE23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58" y="7886031"/>
            <a:ext cx="5581650" cy="3095625"/>
          </a:xfrm>
          <a:prstGeom prst="rect">
            <a:avLst/>
          </a:prstGeom>
        </p:spPr>
      </p:pic>
      <p:sp>
        <p:nvSpPr>
          <p:cNvPr id="28" name="TextBox 27">
            <a:extLst>
              <a:ext uri="{FF2B5EF4-FFF2-40B4-BE49-F238E27FC236}">
                <a16:creationId xmlns:a16="http://schemas.microsoft.com/office/drawing/2014/main" id="{1DF45688-1D06-7B41-A26D-6F6963FE1329}"/>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Instrumentación del vehículo</a:t>
            </a:r>
          </a:p>
        </p:txBody>
      </p:sp>
      <p:sp>
        <p:nvSpPr>
          <p:cNvPr id="29" name="Subtitle 2">
            <a:extLst>
              <a:ext uri="{FF2B5EF4-FFF2-40B4-BE49-F238E27FC236}">
                <a16:creationId xmlns:a16="http://schemas.microsoft.com/office/drawing/2014/main" id="{8A9F568C-9CD5-1C4C-A281-4600E986DAEE}"/>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recorridos son realizados con un vehículo instrumentando capturando datos a la máxima frecuencia que permite el sensor en cuestión.</a:t>
            </a:r>
          </a:p>
        </p:txBody>
      </p:sp>
      <p:sp>
        <p:nvSpPr>
          <p:cNvPr id="30" name="Rectangle 29">
            <a:extLst>
              <a:ext uri="{FF2B5EF4-FFF2-40B4-BE49-F238E27FC236}">
                <a16:creationId xmlns:a16="http://schemas.microsoft.com/office/drawing/2014/main" id="{7BD967EC-BA1B-2A48-8A00-7C0C6B5DD14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Shape 25474">
            <a:extLst>
              <a:ext uri="{FF2B5EF4-FFF2-40B4-BE49-F238E27FC236}">
                <a16:creationId xmlns:a16="http://schemas.microsoft.com/office/drawing/2014/main" id="{0534DF66-BADA-D64C-BC38-C1E384B2E957}"/>
              </a:ext>
            </a:extLst>
          </p:cNvPr>
          <p:cNvSpPr/>
          <p:nvPr/>
        </p:nvSpPr>
        <p:spPr>
          <a:xfrm>
            <a:off x="5343263" y="6172022"/>
            <a:ext cx="7665926" cy="44811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noFill/>
          <a:ln w="63500" cap="flat">
            <a:solidFill>
              <a:srgbClr val="E5E5E5"/>
            </a:solidFill>
            <a:prstDash val="solid"/>
            <a:miter lim="400000"/>
          </a:ln>
          <a:effectLst/>
        </p:spPr>
        <p:txBody>
          <a:bodyPr wrap="square" lIns="28582" tIns="28582" rIns="28582" bIns="28582"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1"/>
          </a:p>
        </p:txBody>
      </p:sp>
      <p:sp>
        <p:nvSpPr>
          <p:cNvPr id="18" name="Shape 1869">
            <a:extLst>
              <a:ext uri="{FF2B5EF4-FFF2-40B4-BE49-F238E27FC236}">
                <a16:creationId xmlns:a16="http://schemas.microsoft.com/office/drawing/2014/main" id="{216B0C76-9BB6-E146-A440-BA17367658C0}"/>
              </a:ext>
            </a:extLst>
          </p:cNvPr>
          <p:cNvSpPr/>
          <p:nvPr/>
        </p:nvSpPr>
        <p:spPr>
          <a:xfrm>
            <a:off x="4848686"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19" name="Shape 1869">
            <a:extLst>
              <a:ext uri="{FF2B5EF4-FFF2-40B4-BE49-F238E27FC236}">
                <a16:creationId xmlns:a16="http://schemas.microsoft.com/office/drawing/2014/main" id="{21FDBFE3-4177-BC4C-B3D2-6D51D383D055}"/>
              </a:ext>
            </a:extLst>
          </p:cNvPr>
          <p:cNvSpPr/>
          <p:nvPr/>
        </p:nvSpPr>
        <p:spPr>
          <a:xfrm>
            <a:off x="12319922" y="9622071"/>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sp>
        <p:nvSpPr>
          <p:cNvPr id="20" name="Shape 1869">
            <a:extLst>
              <a:ext uri="{FF2B5EF4-FFF2-40B4-BE49-F238E27FC236}">
                <a16:creationId xmlns:a16="http://schemas.microsoft.com/office/drawing/2014/main" id="{35DD2D95-F5A8-6448-9D4A-BAD3DAA1B6CF}"/>
              </a:ext>
            </a:extLst>
          </p:cNvPr>
          <p:cNvSpPr/>
          <p:nvPr/>
        </p:nvSpPr>
        <p:spPr>
          <a:xfrm>
            <a:off x="6101905" y="6499936"/>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dirty="0">
              <a:latin typeface="Lato Light"/>
              <a:cs typeface="Lato Light"/>
            </a:endParaRPr>
          </a:p>
        </p:txBody>
      </p:sp>
      <p:sp>
        <p:nvSpPr>
          <p:cNvPr id="21" name="Shape 1869">
            <a:extLst>
              <a:ext uri="{FF2B5EF4-FFF2-40B4-BE49-F238E27FC236}">
                <a16:creationId xmlns:a16="http://schemas.microsoft.com/office/drawing/2014/main" id="{B128949E-6F7D-CB4A-BB8E-0A875BE3E170}"/>
              </a:ext>
            </a:extLst>
          </p:cNvPr>
          <p:cNvSpPr/>
          <p:nvPr/>
        </p:nvSpPr>
        <p:spPr>
          <a:xfrm>
            <a:off x="11109992" y="6518079"/>
            <a:ext cx="1111019" cy="11145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2"/>
          </a:solidFill>
          <a:ln w="63500" cap="flat" cmpd="sng">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ctr">
              <a:lnSpc>
                <a:spcPct val="90000"/>
              </a:lnSpc>
              <a:defRPr sz="1800">
                <a:solidFill>
                  <a:srgbClr val="000000"/>
                </a:solidFill>
              </a:defRPr>
            </a:pPr>
            <a:endParaRPr lang="es-ES" sz="1200">
              <a:latin typeface="Lato Light"/>
              <a:cs typeface="Lato Light"/>
            </a:endParaRPr>
          </a:p>
        </p:txBody>
      </p:sp>
      <p:grpSp>
        <p:nvGrpSpPr>
          <p:cNvPr id="4" name="Group 3">
            <a:extLst>
              <a:ext uri="{FF2B5EF4-FFF2-40B4-BE49-F238E27FC236}">
                <a16:creationId xmlns:a16="http://schemas.microsoft.com/office/drawing/2014/main" id="{3EE90AE6-AD26-5B48-B1C5-BA0C95DF659D}"/>
              </a:ext>
            </a:extLst>
          </p:cNvPr>
          <p:cNvGrpSpPr/>
          <p:nvPr/>
        </p:nvGrpSpPr>
        <p:grpSpPr>
          <a:xfrm>
            <a:off x="1592616" y="6321450"/>
            <a:ext cx="3193295" cy="1290903"/>
            <a:chOff x="3096477" y="8922705"/>
            <a:chExt cx="4256618" cy="1720756"/>
          </a:xfrm>
        </p:grpSpPr>
        <p:sp>
          <p:nvSpPr>
            <p:cNvPr id="37" name="TextBox 36">
              <a:extLst>
                <a:ext uri="{FF2B5EF4-FFF2-40B4-BE49-F238E27FC236}">
                  <a16:creationId xmlns:a16="http://schemas.microsoft.com/office/drawing/2014/main" id="{53721A38-8FBA-D446-AB82-18A0EC5F9FB8}"/>
                </a:ext>
              </a:extLst>
            </p:cNvPr>
            <p:cNvSpPr txBox="1"/>
            <p:nvPr/>
          </p:nvSpPr>
          <p:spPr>
            <a:xfrm>
              <a:off x="3096477" y="8922705"/>
              <a:ext cx="4256618" cy="677104"/>
            </a:xfrm>
            <a:prstGeom prst="rect">
              <a:avLst/>
            </a:prstGeom>
            <a:noFill/>
          </p:spPr>
          <p:txBody>
            <a:bodyPr wrap="square" rtlCol="0">
              <a:spAutoFit/>
            </a:bodyPr>
            <a:lstStyle/>
            <a:p>
              <a:r>
                <a:rPr lang="es-ES" sz="2701" dirty="0" err="1">
                  <a:solidFill>
                    <a:schemeClr val="accent3">
                      <a:lumMod val="50000"/>
                    </a:schemeClr>
                  </a:solidFill>
                  <a:latin typeface="Montserrat" pitchFamily="2" charset="77"/>
                  <a:ea typeface="Montserrat" charset="0"/>
                  <a:cs typeface="Montserrat" charset="0"/>
                </a:rPr>
                <a:t>LiDAR</a:t>
              </a:r>
              <a:r>
                <a:rPr lang="es-ES" sz="2701" dirty="0">
                  <a:solidFill>
                    <a:schemeClr val="accent3">
                      <a:lumMod val="50000"/>
                    </a:schemeClr>
                  </a:solidFill>
                  <a:latin typeface="Montserrat" pitchFamily="2" charset="77"/>
                  <a:ea typeface="Montserrat" charset="0"/>
                  <a:cs typeface="Montserrat" charset="0"/>
                </a:rPr>
                <a:t> (VLP-16)</a:t>
              </a:r>
            </a:p>
          </p:txBody>
        </p:sp>
        <p:sp>
          <p:nvSpPr>
            <p:cNvPr id="38" name="TextBox 37">
              <a:extLst>
                <a:ext uri="{FF2B5EF4-FFF2-40B4-BE49-F238E27FC236}">
                  <a16:creationId xmlns:a16="http://schemas.microsoft.com/office/drawing/2014/main" id="{67DCF7F0-6253-8941-AFD5-B58BCA819251}"/>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a:solidFill>
                    <a:schemeClr val="accent3"/>
                  </a:solidFill>
                  <a:latin typeface="Montserrat Light" charset="0"/>
                  <a:ea typeface="Montserrat Light" charset="0"/>
                  <a:cs typeface="Montserrat Light" charset="0"/>
                </a:rPr>
                <a:t>Captura del entorno circundante.</a:t>
              </a:r>
            </a:p>
          </p:txBody>
        </p:sp>
      </p:grpSp>
      <p:grpSp>
        <p:nvGrpSpPr>
          <p:cNvPr id="39" name="Group 38">
            <a:extLst>
              <a:ext uri="{FF2B5EF4-FFF2-40B4-BE49-F238E27FC236}">
                <a16:creationId xmlns:a16="http://schemas.microsoft.com/office/drawing/2014/main" id="{2F181103-188B-DC4F-8CC2-5F483B066E43}"/>
              </a:ext>
            </a:extLst>
          </p:cNvPr>
          <p:cNvGrpSpPr/>
          <p:nvPr/>
        </p:nvGrpSpPr>
        <p:grpSpPr>
          <a:xfrm>
            <a:off x="1592616" y="9238282"/>
            <a:ext cx="3193295" cy="1290903"/>
            <a:chOff x="3096477" y="8922705"/>
            <a:chExt cx="4256618" cy="1720756"/>
          </a:xfrm>
        </p:grpSpPr>
        <p:sp>
          <p:nvSpPr>
            <p:cNvPr id="40" name="TextBox 39">
              <a:extLst>
                <a:ext uri="{FF2B5EF4-FFF2-40B4-BE49-F238E27FC236}">
                  <a16:creationId xmlns:a16="http://schemas.microsoft.com/office/drawing/2014/main" id="{2AC120E6-DDA2-E04F-8FD8-117AA6B97438}"/>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Cámara (Kinect)</a:t>
              </a:r>
            </a:p>
          </p:txBody>
        </p:sp>
        <p:sp>
          <p:nvSpPr>
            <p:cNvPr id="50" name="TextBox 49">
              <a:extLst>
                <a:ext uri="{FF2B5EF4-FFF2-40B4-BE49-F238E27FC236}">
                  <a16:creationId xmlns:a16="http://schemas.microsoft.com/office/drawing/2014/main" id="{A60CF457-CC28-ED45-BAAA-6CCF7916EA84}"/>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Visualización frontal para post-proceso.</a:t>
              </a:r>
            </a:p>
          </p:txBody>
        </p:sp>
      </p:grpSp>
      <p:grpSp>
        <p:nvGrpSpPr>
          <p:cNvPr id="53" name="Group 52">
            <a:extLst>
              <a:ext uri="{FF2B5EF4-FFF2-40B4-BE49-F238E27FC236}">
                <a16:creationId xmlns:a16="http://schemas.microsoft.com/office/drawing/2014/main" id="{86D8FBA9-F959-F345-ABD2-043F5579B9E9}"/>
              </a:ext>
            </a:extLst>
          </p:cNvPr>
          <p:cNvGrpSpPr/>
          <p:nvPr/>
        </p:nvGrpSpPr>
        <p:grpSpPr>
          <a:xfrm>
            <a:off x="13735484" y="6321450"/>
            <a:ext cx="3193295" cy="1290903"/>
            <a:chOff x="3096477" y="8922705"/>
            <a:chExt cx="4256618" cy="1720756"/>
          </a:xfrm>
        </p:grpSpPr>
        <p:sp>
          <p:nvSpPr>
            <p:cNvPr id="54" name="TextBox 53">
              <a:extLst>
                <a:ext uri="{FF2B5EF4-FFF2-40B4-BE49-F238E27FC236}">
                  <a16:creationId xmlns:a16="http://schemas.microsoft.com/office/drawing/2014/main" id="{70228D4E-4BA6-294C-A51C-A674C2E65B7B}"/>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GPS (INSIA)</a:t>
              </a:r>
            </a:p>
          </p:txBody>
        </p:sp>
        <p:sp>
          <p:nvSpPr>
            <p:cNvPr id="55" name="TextBox 54">
              <a:extLst>
                <a:ext uri="{FF2B5EF4-FFF2-40B4-BE49-F238E27FC236}">
                  <a16:creationId xmlns:a16="http://schemas.microsoft.com/office/drawing/2014/main" id="{9250D9AB-24C1-8348-82E8-CC24D4487843}"/>
                </a:ext>
              </a:extLst>
            </p:cNvPr>
            <p:cNvSpPr txBox="1"/>
            <p:nvPr/>
          </p:nvSpPr>
          <p:spPr>
            <a:xfrm>
              <a:off x="3096480" y="9504300"/>
              <a:ext cx="4023864"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Geoposicionamiento del vehículo.</a:t>
              </a:r>
            </a:p>
          </p:txBody>
        </p:sp>
      </p:grpSp>
      <p:grpSp>
        <p:nvGrpSpPr>
          <p:cNvPr id="56" name="Group 55">
            <a:extLst>
              <a:ext uri="{FF2B5EF4-FFF2-40B4-BE49-F238E27FC236}">
                <a16:creationId xmlns:a16="http://schemas.microsoft.com/office/drawing/2014/main" id="{815F2B75-52E0-5A4C-90E2-4B4A245DDF52}"/>
              </a:ext>
            </a:extLst>
          </p:cNvPr>
          <p:cNvGrpSpPr/>
          <p:nvPr/>
        </p:nvGrpSpPr>
        <p:grpSpPr>
          <a:xfrm>
            <a:off x="13735484" y="9238282"/>
            <a:ext cx="3193295" cy="1290903"/>
            <a:chOff x="3096477" y="8922705"/>
            <a:chExt cx="4256618" cy="1720756"/>
          </a:xfrm>
        </p:grpSpPr>
        <p:sp>
          <p:nvSpPr>
            <p:cNvPr id="57" name="TextBox 56">
              <a:extLst>
                <a:ext uri="{FF2B5EF4-FFF2-40B4-BE49-F238E27FC236}">
                  <a16:creationId xmlns:a16="http://schemas.microsoft.com/office/drawing/2014/main" id="{F0EDEECD-1937-9E43-B7A3-569DA568E127}"/>
                </a:ext>
              </a:extLst>
            </p:cNvPr>
            <p:cNvSpPr txBox="1"/>
            <p:nvPr/>
          </p:nvSpPr>
          <p:spPr>
            <a:xfrm>
              <a:off x="3096477" y="8922705"/>
              <a:ext cx="4256618" cy="677104"/>
            </a:xfrm>
            <a:prstGeom prst="rect">
              <a:avLst/>
            </a:prstGeom>
            <a:noFill/>
          </p:spPr>
          <p:txBody>
            <a:bodyPr wrap="square" rtlCol="0">
              <a:spAutoFit/>
            </a:bodyPr>
            <a:lstStyle/>
            <a:p>
              <a:r>
                <a:rPr lang="es-ES" sz="2701" dirty="0">
                  <a:solidFill>
                    <a:schemeClr val="accent3">
                      <a:lumMod val="50000"/>
                    </a:schemeClr>
                  </a:solidFill>
                  <a:latin typeface="Montserrat" pitchFamily="2" charset="77"/>
                  <a:ea typeface="Montserrat" charset="0"/>
                  <a:cs typeface="Montserrat" charset="0"/>
                </a:rPr>
                <a:t>Bus CAN</a:t>
              </a:r>
            </a:p>
          </p:txBody>
        </p:sp>
        <p:sp>
          <p:nvSpPr>
            <p:cNvPr id="58" name="TextBox 57">
              <a:extLst>
                <a:ext uri="{FF2B5EF4-FFF2-40B4-BE49-F238E27FC236}">
                  <a16:creationId xmlns:a16="http://schemas.microsoft.com/office/drawing/2014/main" id="{FAF83658-E396-6541-BC17-014B7E18DB49}"/>
                </a:ext>
              </a:extLst>
            </p:cNvPr>
            <p:cNvSpPr txBox="1"/>
            <p:nvPr/>
          </p:nvSpPr>
          <p:spPr>
            <a:xfrm>
              <a:off x="3096478" y="9504300"/>
              <a:ext cx="4023865" cy="1139161"/>
            </a:xfrm>
            <a:prstGeom prst="rect">
              <a:avLst/>
            </a:prstGeom>
            <a:noFill/>
          </p:spPr>
          <p:txBody>
            <a:bodyPr wrap="square" rtlCol="0">
              <a:spAutoFit/>
            </a:bodyPr>
            <a:lstStyle/>
            <a:p>
              <a:pPr>
                <a:lnSpc>
                  <a:spcPts val="3061"/>
                </a:lnSpc>
              </a:pPr>
              <a:r>
                <a:rPr lang="es-ES" sz="2101" dirty="0">
                  <a:solidFill>
                    <a:schemeClr val="accent3"/>
                  </a:solidFill>
                  <a:latin typeface="Montserrat Light" charset="0"/>
                  <a:ea typeface="Montserrat Light" charset="0"/>
                  <a:cs typeface="Montserrat Light" charset="0"/>
                </a:rPr>
                <a:t>Obtención del estado interno.</a:t>
              </a:r>
            </a:p>
          </p:txBody>
        </p:sp>
      </p:grpSp>
      <p:pic>
        <p:nvPicPr>
          <p:cNvPr id="26" name="Picture 5">
            <a:extLst>
              <a:ext uri="{FF2B5EF4-FFF2-40B4-BE49-F238E27FC236}">
                <a16:creationId xmlns:a16="http://schemas.microsoft.com/office/drawing/2014/main" id="{2A7B7C86-3C92-4290-BAE0-30E97672D13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65850" y="9944215"/>
            <a:ext cx="1676690" cy="5798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 name="Picture 2">
            <a:extLst>
              <a:ext uri="{FF2B5EF4-FFF2-40B4-BE49-F238E27FC236}">
                <a16:creationId xmlns:a16="http://schemas.microsoft.com/office/drawing/2014/main" id="{A99D8C2F-89B1-483C-9CCF-B478ABE40262}"/>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54964" y="6753316"/>
            <a:ext cx="1298702" cy="8590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 name="Picture 6">
            <a:extLst>
              <a:ext uri="{FF2B5EF4-FFF2-40B4-BE49-F238E27FC236}">
                <a16:creationId xmlns:a16="http://schemas.microsoft.com/office/drawing/2014/main" id="{181D818F-E69E-4450-8F50-B479224E9C1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925938" y="6761108"/>
            <a:ext cx="1295073" cy="7043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 name="Picture 3">
            <a:extLst>
              <a:ext uri="{FF2B5EF4-FFF2-40B4-BE49-F238E27FC236}">
                <a16:creationId xmlns:a16="http://schemas.microsoft.com/office/drawing/2014/main" id="{EF725902-2B26-4625-B29F-B70697C72ED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345983" y="9492262"/>
            <a:ext cx="1026353" cy="102635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a:extLst>
              <a:ext uri="{FF2B5EF4-FFF2-40B4-BE49-F238E27FC236}">
                <a16:creationId xmlns:a16="http://schemas.microsoft.com/office/drawing/2014/main" id="{B316F642-CD51-4F26-A033-5EF26ED1CC78}"/>
              </a:ext>
            </a:extLst>
          </p:cNvPr>
          <p:cNvCxnSpPr>
            <a:stCxn id="32" idx="1"/>
          </p:cNvCxnSpPr>
          <p:nvPr/>
        </p:nvCxnSpPr>
        <p:spPr>
          <a:xfrm flipH="1" flipV="1">
            <a:off x="9621078" y="9746242"/>
            <a:ext cx="2724905" cy="259197"/>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6102FE91-7A23-4026-9AE1-33C4C4C6DE60}"/>
              </a:ext>
            </a:extLst>
          </p:cNvPr>
          <p:cNvCxnSpPr>
            <a:stCxn id="31" idx="1"/>
          </p:cNvCxnSpPr>
          <p:nvPr/>
        </p:nvCxnSpPr>
        <p:spPr>
          <a:xfrm flipH="1">
            <a:off x="10137913" y="7113304"/>
            <a:ext cx="788025" cy="1175965"/>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84E052E-C004-4CBF-92B3-3AEEBA2DE546}"/>
              </a:ext>
            </a:extLst>
          </p:cNvPr>
          <p:cNvCxnSpPr>
            <a:stCxn id="27" idx="3"/>
          </p:cNvCxnSpPr>
          <p:nvPr/>
        </p:nvCxnSpPr>
        <p:spPr>
          <a:xfrm>
            <a:off x="7453666" y="7182835"/>
            <a:ext cx="1837703" cy="1106434"/>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82E665F-808D-4BE7-AF06-2BAB70EDCFAF}"/>
              </a:ext>
            </a:extLst>
          </p:cNvPr>
          <p:cNvCxnSpPr>
            <a:stCxn id="26" idx="3"/>
          </p:cNvCxnSpPr>
          <p:nvPr/>
        </p:nvCxnSpPr>
        <p:spPr>
          <a:xfrm flipV="1">
            <a:off x="6242540" y="8815346"/>
            <a:ext cx="2265830" cy="1418800"/>
          </a:xfrm>
          <a:prstGeom prst="straightConnector1">
            <a:avLst/>
          </a:prstGeom>
          <a:ln w="31750">
            <a:tailEnd type="oval"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528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81" name="Group 80">
            <a:extLst>
              <a:ext uri="{FF2B5EF4-FFF2-40B4-BE49-F238E27FC236}">
                <a16:creationId xmlns:a16="http://schemas.microsoft.com/office/drawing/2014/main" id="{CF5F3B0D-B0D0-448A-BCB3-815F190311DB}"/>
              </a:ext>
            </a:extLst>
          </p:cNvPr>
          <p:cNvGrpSpPr/>
          <p:nvPr/>
        </p:nvGrpSpPr>
        <p:grpSpPr>
          <a:xfrm>
            <a:off x="5580752" y="5396400"/>
            <a:ext cx="7126496" cy="6525367"/>
            <a:chOff x="9624253" y="5394569"/>
            <a:chExt cx="7126496" cy="6525367"/>
          </a:xfrm>
        </p:grpSpPr>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sp>
          <p:nvSpPr>
            <p:cNvPr id="56" name="Rectangle 55">
              <a:extLst>
                <a:ext uri="{FF2B5EF4-FFF2-40B4-BE49-F238E27FC236}">
                  <a16:creationId xmlns:a16="http://schemas.microsoft.com/office/drawing/2014/main" id="{432C9F59-95E1-43FF-84FC-32DD8220A2A8}"/>
                </a:ext>
              </a:extLst>
            </p:cNvPr>
            <p:cNvSpPr/>
            <p:nvPr/>
          </p:nvSpPr>
          <p:spPr>
            <a:xfrm>
              <a:off x="14193079" y="5917483"/>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Directas</a:t>
              </a:r>
            </a:p>
          </p:txBody>
        </p:sp>
        <p:sp>
          <p:nvSpPr>
            <p:cNvPr id="57" name="Rectangle 56">
              <a:extLst>
                <a:ext uri="{FF2B5EF4-FFF2-40B4-BE49-F238E27FC236}">
                  <a16:creationId xmlns:a16="http://schemas.microsoft.com/office/drawing/2014/main" id="{1ECFD214-CF4E-462E-8C0E-E664AF4DDD91}"/>
                </a:ext>
              </a:extLst>
            </p:cNvPr>
            <p:cNvSpPr/>
            <p:nvPr/>
          </p:nvSpPr>
          <p:spPr>
            <a:xfrm>
              <a:off x="14193079" y="9260661"/>
              <a:ext cx="2557670" cy="715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dirty="0">
                  <a:solidFill>
                    <a:schemeClr val="accent3"/>
                  </a:solidFill>
                  <a:latin typeface="Montserrat" panose="00000500000000000000" pitchFamily="2" charset="0"/>
                </a:rPr>
                <a:t>Post-proceso</a:t>
              </a:r>
            </a:p>
          </p:txBody>
        </p:sp>
        <p:sp>
          <p:nvSpPr>
            <p:cNvPr id="38" name="Right Brace 37">
              <a:extLst>
                <a:ext uri="{FF2B5EF4-FFF2-40B4-BE49-F238E27FC236}">
                  <a16:creationId xmlns:a16="http://schemas.microsoft.com/office/drawing/2014/main" id="{594D4D9C-396C-444C-8F52-3D0DE9446C8A}"/>
                </a:ext>
              </a:extLst>
            </p:cNvPr>
            <p:cNvSpPr/>
            <p:nvPr/>
          </p:nvSpPr>
          <p:spPr>
            <a:xfrm>
              <a:off x="13692123" y="7338286"/>
              <a:ext cx="341054" cy="4570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Right Brace 57">
              <a:extLst>
                <a:ext uri="{FF2B5EF4-FFF2-40B4-BE49-F238E27FC236}">
                  <a16:creationId xmlns:a16="http://schemas.microsoft.com/office/drawing/2014/main" id="{55761AC9-B95C-4419-B486-D05A78671B07}"/>
                </a:ext>
              </a:extLst>
            </p:cNvPr>
            <p:cNvSpPr/>
            <p:nvPr/>
          </p:nvSpPr>
          <p:spPr>
            <a:xfrm>
              <a:off x="13690320" y="5394569"/>
              <a:ext cx="341054" cy="16821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spTree>
    <p:extLst>
      <p:ext uri="{BB962C8B-B14F-4D97-AF65-F5344CB8AC3E}">
        <p14:creationId xmlns:p14="http://schemas.microsoft.com/office/powerpoint/2010/main" val="187846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9CB6C16-764C-40B6-9399-29E1BFE1CEA1}"/>
              </a:ext>
            </a:extLst>
          </p:cNvPr>
          <p:cNvCxnSpPr>
            <a:cxnSpLocks/>
            <a:stCxn id="12" idx="6"/>
            <a:endCxn id="5" idx="1"/>
          </p:cNvCxnSpPr>
          <p:nvPr/>
        </p:nvCxnSpPr>
        <p:spPr>
          <a:xfrm flipV="1">
            <a:off x="7630078" y="5763171"/>
            <a:ext cx="1994175" cy="3890327"/>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59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563F49A1-4115-47D9-B0A7-D659EDD491A1}"/>
              </a:ext>
            </a:extLst>
          </p:cNvPr>
          <p:cNvCxnSpPr>
            <a:stCxn id="14" idx="6"/>
            <a:endCxn id="50" idx="1"/>
          </p:cNvCxnSpPr>
          <p:nvPr/>
        </p:nvCxnSpPr>
        <p:spPr>
          <a:xfrm flipV="1">
            <a:off x="7630078" y="6729656"/>
            <a:ext cx="1994175" cy="4832426"/>
          </a:xfrm>
          <a:prstGeom prst="curved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871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9CC83244-FF52-4F20-92E9-EB5232196386}"/>
              </a:ext>
            </a:extLst>
          </p:cNvPr>
          <p:cNvCxnSpPr>
            <a:stCxn id="7" idx="6"/>
            <a:endCxn id="51" idx="1"/>
          </p:cNvCxnSpPr>
          <p:nvPr/>
        </p:nvCxnSpPr>
        <p:spPr>
          <a:xfrm>
            <a:off x="7630078" y="5836332"/>
            <a:ext cx="1994175" cy="185980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5D9FE0DD-CE7A-4742-97C4-ACFC30BBFD88}"/>
              </a:ext>
            </a:extLst>
          </p:cNvPr>
          <p:cNvCxnSpPr>
            <a:stCxn id="12" idx="6"/>
            <a:endCxn id="51" idx="1"/>
          </p:cNvCxnSpPr>
          <p:nvPr/>
        </p:nvCxnSpPr>
        <p:spPr>
          <a:xfrm flipV="1">
            <a:off x="7630078" y="7696141"/>
            <a:ext cx="1994175" cy="195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779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B5496DB0-69D0-4587-9395-C4CE94A8E8D8}"/>
              </a:ext>
            </a:extLst>
          </p:cNvPr>
          <p:cNvCxnSpPr>
            <a:stCxn id="7" idx="6"/>
            <a:endCxn id="52" idx="1"/>
          </p:cNvCxnSpPr>
          <p:nvPr/>
        </p:nvCxnSpPr>
        <p:spPr>
          <a:xfrm>
            <a:off x="7630078" y="5836332"/>
            <a:ext cx="1994175" cy="28262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E0D6A26-3AEA-45E3-8DC3-10692633EFC8}"/>
              </a:ext>
            </a:extLst>
          </p:cNvPr>
          <p:cNvCxnSpPr>
            <a:stCxn id="12" idx="6"/>
            <a:endCxn id="52" idx="1"/>
          </p:cNvCxnSpPr>
          <p:nvPr/>
        </p:nvCxnSpPr>
        <p:spPr>
          <a:xfrm flipV="1">
            <a:off x="7630078" y="8662626"/>
            <a:ext cx="1994175" cy="9908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9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D25014C7-452C-4B9E-83B4-ADA12B4E3A18}"/>
              </a:ext>
            </a:extLst>
          </p:cNvPr>
          <p:cNvCxnSpPr>
            <a:stCxn id="7" idx="6"/>
            <a:endCxn id="53" idx="1"/>
          </p:cNvCxnSpPr>
          <p:nvPr/>
        </p:nvCxnSpPr>
        <p:spPr>
          <a:xfrm>
            <a:off x="7630078" y="5836332"/>
            <a:ext cx="1994175" cy="3792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F689B92-6AC9-4961-A82D-B661EE4913AD}"/>
              </a:ext>
            </a:extLst>
          </p:cNvPr>
          <p:cNvCxnSpPr>
            <a:stCxn id="10" idx="6"/>
            <a:endCxn id="53" idx="1"/>
          </p:cNvCxnSpPr>
          <p:nvPr/>
        </p:nvCxnSpPr>
        <p:spPr>
          <a:xfrm>
            <a:off x="7630078" y="7744915"/>
            <a:ext cx="1994175" cy="1884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84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A62ACD15-5874-4DA4-B6B9-1D7EB3C35A43}"/>
              </a:ext>
            </a:extLst>
          </p:cNvPr>
          <p:cNvCxnSpPr>
            <a:stCxn id="7" idx="6"/>
            <a:endCxn id="54" idx="1"/>
          </p:cNvCxnSpPr>
          <p:nvPr/>
        </p:nvCxnSpPr>
        <p:spPr>
          <a:xfrm>
            <a:off x="7630078" y="5836332"/>
            <a:ext cx="1994175" cy="475926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A290574-9984-433A-B6F3-5A1DDA8EFDC4}"/>
              </a:ext>
            </a:extLst>
          </p:cNvPr>
          <p:cNvCxnSpPr>
            <a:stCxn id="10" idx="6"/>
            <a:endCxn id="54" idx="1"/>
          </p:cNvCxnSpPr>
          <p:nvPr/>
        </p:nvCxnSpPr>
        <p:spPr>
          <a:xfrm>
            <a:off x="7630078" y="7744915"/>
            <a:ext cx="1994175" cy="28506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0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989"/>
            <a:ext cx="18288000" cy="5217595"/>
          </a:xfrm>
          <a:prstGeom prst="rect">
            <a:avLst/>
          </a:prstGeom>
          <a:solidFill>
            <a:schemeClr val="bg1">
              <a:lumMod val="85000"/>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32" name="TextBox 31">
            <a:extLst>
              <a:ext uri="{FF2B5EF4-FFF2-40B4-BE49-F238E27FC236}">
                <a16:creationId xmlns:a16="http://schemas.microsoft.com/office/drawing/2014/main" id="{8C4FBE95-E3BF-1347-A0A3-C1CEA14B92B4}"/>
              </a:ext>
            </a:extLst>
          </p:cNvPr>
          <p:cNvSpPr txBox="1"/>
          <p:nvPr/>
        </p:nvSpPr>
        <p:spPr>
          <a:xfrm>
            <a:off x="1525163" y="3316549"/>
            <a:ext cx="5442516" cy="715709"/>
          </a:xfrm>
          <a:prstGeom prst="rect">
            <a:avLst/>
          </a:prstGeom>
          <a:noFill/>
          <a:ln>
            <a:noFill/>
          </a:ln>
        </p:spPr>
        <p:txBody>
          <a:bodyPr wrap="none" rtlCol="0">
            <a:spAutoFit/>
          </a:bodyPr>
          <a:lstStyle/>
          <a:p>
            <a:r>
              <a:rPr lang="es-ES" sz="4051">
                <a:solidFill>
                  <a:schemeClr val="tx2"/>
                </a:solidFill>
                <a:latin typeface="Montserrat" pitchFamily="2" charset="77"/>
                <a:ea typeface="Lato Black" charset="0"/>
                <a:cs typeface="Lato Black" charset="0"/>
              </a:rPr>
              <a:t>Tabla de contenidos</a:t>
            </a:r>
          </a:p>
        </p:txBody>
      </p:sp>
      <p:sp>
        <p:nvSpPr>
          <p:cNvPr id="36" name="Rectangle 35">
            <a:extLst>
              <a:ext uri="{FF2B5EF4-FFF2-40B4-BE49-F238E27FC236}">
                <a16:creationId xmlns:a16="http://schemas.microsoft.com/office/drawing/2014/main" id="{0A28B619-A274-7849-AE53-8A2827ACC1FC}"/>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9" name="Group 8">
            <a:extLst>
              <a:ext uri="{FF2B5EF4-FFF2-40B4-BE49-F238E27FC236}">
                <a16:creationId xmlns:a16="http://schemas.microsoft.com/office/drawing/2014/main" id="{376F9216-90C2-484F-AEBA-623A931E8A9A}"/>
              </a:ext>
            </a:extLst>
          </p:cNvPr>
          <p:cNvGrpSpPr/>
          <p:nvPr/>
        </p:nvGrpSpPr>
        <p:grpSpPr>
          <a:xfrm>
            <a:off x="1592616" y="6488407"/>
            <a:ext cx="2897501" cy="2502291"/>
            <a:chOff x="1592616" y="6674595"/>
            <a:chExt cx="2897501" cy="2502291"/>
          </a:xfrm>
        </p:grpSpPr>
        <p:sp>
          <p:nvSpPr>
            <p:cNvPr id="41" name="Rectangle 40">
              <a:extLst>
                <a:ext uri="{FF2B5EF4-FFF2-40B4-BE49-F238E27FC236}">
                  <a16:creationId xmlns:a16="http://schemas.microsoft.com/office/drawing/2014/main" id="{12CB439C-670E-5849-865E-1B0C86DAADCA}"/>
                </a:ext>
              </a:extLst>
            </p:cNvPr>
            <p:cNvSpPr/>
            <p:nvPr/>
          </p:nvSpPr>
          <p:spPr>
            <a:xfrm>
              <a:off x="1592616"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Introducción</a:t>
              </a:r>
            </a:p>
          </p:txBody>
        </p:sp>
        <p:sp>
          <p:nvSpPr>
            <p:cNvPr id="42" name="Rectangle 41">
              <a:extLst>
                <a:ext uri="{FF2B5EF4-FFF2-40B4-BE49-F238E27FC236}">
                  <a16:creationId xmlns:a16="http://schemas.microsoft.com/office/drawing/2014/main" id="{7CF860BB-8630-3240-9605-9983E633ED54}"/>
                </a:ext>
              </a:extLst>
            </p:cNvPr>
            <p:cNvSpPr/>
            <p:nvPr/>
          </p:nvSpPr>
          <p:spPr>
            <a:xfrm>
              <a:off x="1592616" y="8322293"/>
              <a:ext cx="2897501"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Motivación y estado de la cuestión</a:t>
              </a:r>
            </a:p>
          </p:txBody>
        </p:sp>
        <p:sp>
          <p:nvSpPr>
            <p:cNvPr id="33" name="Freeform 214">
              <a:extLst>
                <a:ext uri="{FF2B5EF4-FFF2-40B4-BE49-F238E27FC236}">
                  <a16:creationId xmlns:a16="http://schemas.microsoft.com/office/drawing/2014/main" id="{AE28C1F8-8398-4403-83FC-E587C880D756}"/>
                </a:ext>
              </a:extLst>
            </p:cNvPr>
            <p:cNvSpPr>
              <a:spLocks noChangeAspect="1" noChangeArrowheads="1"/>
            </p:cNvSpPr>
            <p:nvPr/>
          </p:nvSpPr>
          <p:spPr bwMode="auto">
            <a:xfrm>
              <a:off x="1687866" y="6674595"/>
              <a:ext cx="620399" cy="720000"/>
            </a:xfrm>
            <a:custGeom>
              <a:avLst/>
              <a:gdLst>
                <a:gd name="T0" fmla="*/ 412 w 545"/>
                <a:gd name="T1" fmla="*/ 368 h 619"/>
                <a:gd name="T2" fmla="*/ 118 w 545"/>
                <a:gd name="T3" fmla="*/ 383 h 619"/>
                <a:gd name="T4" fmla="*/ 412 w 545"/>
                <a:gd name="T5" fmla="*/ 412 h 619"/>
                <a:gd name="T6" fmla="*/ 412 w 545"/>
                <a:gd name="T7" fmla="*/ 368 h 619"/>
                <a:gd name="T8" fmla="*/ 412 w 545"/>
                <a:gd name="T9" fmla="*/ 471 h 619"/>
                <a:gd name="T10" fmla="*/ 118 w 545"/>
                <a:gd name="T11" fmla="*/ 486 h 619"/>
                <a:gd name="T12" fmla="*/ 412 w 545"/>
                <a:gd name="T13" fmla="*/ 501 h 619"/>
                <a:gd name="T14" fmla="*/ 412 w 545"/>
                <a:gd name="T15" fmla="*/ 471 h 619"/>
                <a:gd name="T16" fmla="*/ 471 w 545"/>
                <a:gd name="T17" fmla="*/ 74 h 619"/>
                <a:gd name="T18" fmla="*/ 412 w 545"/>
                <a:gd name="T19" fmla="*/ 29 h 619"/>
                <a:gd name="T20" fmla="*/ 265 w 545"/>
                <a:gd name="T21" fmla="*/ 0 h 619"/>
                <a:gd name="T22" fmla="*/ 132 w 545"/>
                <a:gd name="T23" fmla="*/ 29 h 619"/>
                <a:gd name="T24" fmla="*/ 73 w 545"/>
                <a:gd name="T25" fmla="*/ 74 h 619"/>
                <a:gd name="T26" fmla="*/ 0 w 545"/>
                <a:gd name="T27" fmla="*/ 545 h 619"/>
                <a:gd name="T28" fmla="*/ 471 w 545"/>
                <a:gd name="T29" fmla="*/ 618 h 619"/>
                <a:gd name="T30" fmla="*/ 544 w 545"/>
                <a:gd name="T31" fmla="*/ 147 h 619"/>
                <a:gd name="T32" fmla="*/ 177 w 545"/>
                <a:gd name="T33" fmla="*/ 74 h 619"/>
                <a:gd name="T34" fmla="*/ 221 w 545"/>
                <a:gd name="T35" fmla="*/ 74 h 619"/>
                <a:gd name="T36" fmla="*/ 324 w 545"/>
                <a:gd name="T37" fmla="*/ 74 h 619"/>
                <a:gd name="T38" fmla="*/ 368 w 545"/>
                <a:gd name="T39" fmla="*/ 147 h 619"/>
                <a:gd name="T40" fmla="*/ 177 w 545"/>
                <a:gd name="T41" fmla="*/ 74 h 619"/>
                <a:gd name="T42" fmla="*/ 500 w 545"/>
                <a:gd name="T43" fmla="*/ 545 h 619"/>
                <a:gd name="T44" fmla="*/ 73 w 545"/>
                <a:gd name="T45" fmla="*/ 589 h 619"/>
                <a:gd name="T46" fmla="*/ 29 w 545"/>
                <a:gd name="T47" fmla="*/ 147 h 619"/>
                <a:gd name="T48" fmla="*/ 132 w 545"/>
                <a:gd name="T49" fmla="*/ 118 h 619"/>
                <a:gd name="T50" fmla="*/ 412 w 545"/>
                <a:gd name="T51" fmla="*/ 192 h 619"/>
                <a:gd name="T52" fmla="*/ 471 w 545"/>
                <a:gd name="T53" fmla="*/ 118 h 619"/>
                <a:gd name="T54" fmla="*/ 500 w 545"/>
                <a:gd name="T55" fmla="*/ 545 h 619"/>
                <a:gd name="T56" fmla="*/ 412 w 545"/>
                <a:gd name="T57" fmla="*/ 265 h 619"/>
                <a:gd name="T58" fmla="*/ 118 w 545"/>
                <a:gd name="T59" fmla="*/ 295 h 619"/>
                <a:gd name="T60" fmla="*/ 412 w 545"/>
                <a:gd name="T61" fmla="*/ 309 h 619"/>
                <a:gd name="T62" fmla="*/ 412 w 545"/>
                <a:gd name="T63" fmla="*/ 26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grpSp>
        <p:nvGrpSpPr>
          <p:cNvPr id="10" name="Group 9">
            <a:extLst>
              <a:ext uri="{FF2B5EF4-FFF2-40B4-BE49-F238E27FC236}">
                <a16:creationId xmlns:a16="http://schemas.microsoft.com/office/drawing/2014/main" id="{550D73A1-4DF6-4086-826C-FE474A3604AB}"/>
              </a:ext>
            </a:extLst>
          </p:cNvPr>
          <p:cNvGrpSpPr/>
          <p:nvPr/>
        </p:nvGrpSpPr>
        <p:grpSpPr>
          <a:xfrm>
            <a:off x="4852881" y="6488407"/>
            <a:ext cx="2709354" cy="2502291"/>
            <a:chOff x="4760862" y="6674595"/>
            <a:chExt cx="2709354" cy="2502291"/>
          </a:xfrm>
        </p:grpSpPr>
        <p:sp>
          <p:nvSpPr>
            <p:cNvPr id="38" name="Rectangle 37">
              <a:extLst>
                <a:ext uri="{FF2B5EF4-FFF2-40B4-BE49-F238E27FC236}">
                  <a16:creationId xmlns:a16="http://schemas.microsoft.com/office/drawing/2014/main" id="{838714D3-C7E1-704B-A79F-D2E20A938DEA}"/>
                </a:ext>
              </a:extLst>
            </p:cNvPr>
            <p:cNvSpPr/>
            <p:nvPr/>
          </p:nvSpPr>
          <p:spPr>
            <a:xfrm>
              <a:off x="4760862" y="7809076"/>
              <a:ext cx="1835905"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Objetivos</a:t>
              </a:r>
            </a:p>
          </p:txBody>
        </p:sp>
        <p:sp>
          <p:nvSpPr>
            <p:cNvPr id="39" name="Rectangle 38">
              <a:extLst>
                <a:ext uri="{FF2B5EF4-FFF2-40B4-BE49-F238E27FC236}">
                  <a16:creationId xmlns:a16="http://schemas.microsoft.com/office/drawing/2014/main" id="{314769D9-5B36-A342-BDD1-CB7817DD9B92}"/>
                </a:ext>
              </a:extLst>
            </p:cNvPr>
            <p:cNvSpPr/>
            <p:nvPr/>
          </p:nvSpPr>
          <p:spPr>
            <a:xfrm>
              <a:off x="4770294" y="832229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Planteamiento tras el análisis</a:t>
              </a:r>
            </a:p>
          </p:txBody>
        </p:sp>
        <p:sp>
          <p:nvSpPr>
            <p:cNvPr id="34" name="Freeform 9">
              <a:extLst>
                <a:ext uri="{FF2B5EF4-FFF2-40B4-BE49-F238E27FC236}">
                  <a16:creationId xmlns:a16="http://schemas.microsoft.com/office/drawing/2014/main" id="{6E27F9D0-D0E4-435F-9968-DF451FC96064}"/>
                </a:ext>
              </a:extLst>
            </p:cNvPr>
            <p:cNvSpPr>
              <a:spLocks noChangeArrowheads="1"/>
            </p:cNvSpPr>
            <p:nvPr/>
          </p:nvSpPr>
          <p:spPr bwMode="auto">
            <a:xfrm>
              <a:off x="4797628" y="6674595"/>
              <a:ext cx="720000" cy="720000"/>
            </a:xfrm>
            <a:custGeom>
              <a:avLst/>
              <a:gdLst>
                <a:gd name="T0" fmla="*/ 212 w 426"/>
                <a:gd name="T1" fmla="*/ 0 h 426"/>
                <a:gd name="T2" fmla="*/ 212 w 426"/>
                <a:gd name="T3" fmla="*/ 0 h 426"/>
                <a:gd name="T4" fmla="*/ 0 w 426"/>
                <a:gd name="T5" fmla="*/ 213 h 426"/>
                <a:gd name="T6" fmla="*/ 212 w 426"/>
                <a:gd name="T7" fmla="*/ 425 h 426"/>
                <a:gd name="T8" fmla="*/ 425 w 426"/>
                <a:gd name="T9" fmla="*/ 213 h 426"/>
                <a:gd name="T10" fmla="*/ 212 w 426"/>
                <a:gd name="T11" fmla="*/ 0 h 426"/>
                <a:gd name="T12" fmla="*/ 229 w 426"/>
                <a:gd name="T13" fmla="*/ 390 h 426"/>
                <a:gd name="T14" fmla="*/ 229 w 426"/>
                <a:gd name="T15" fmla="*/ 390 h 426"/>
                <a:gd name="T16" fmla="*/ 229 w 426"/>
                <a:gd name="T17" fmla="*/ 292 h 426"/>
                <a:gd name="T18" fmla="*/ 194 w 426"/>
                <a:gd name="T19" fmla="*/ 292 h 426"/>
                <a:gd name="T20" fmla="*/ 194 w 426"/>
                <a:gd name="T21" fmla="*/ 390 h 426"/>
                <a:gd name="T22" fmla="*/ 35 w 426"/>
                <a:gd name="T23" fmla="*/ 230 h 426"/>
                <a:gd name="T24" fmla="*/ 132 w 426"/>
                <a:gd name="T25" fmla="*/ 230 h 426"/>
                <a:gd name="T26" fmla="*/ 132 w 426"/>
                <a:gd name="T27" fmla="*/ 195 h 426"/>
                <a:gd name="T28" fmla="*/ 35 w 426"/>
                <a:gd name="T29" fmla="*/ 195 h 426"/>
                <a:gd name="T30" fmla="*/ 194 w 426"/>
                <a:gd name="T31" fmla="*/ 44 h 426"/>
                <a:gd name="T32" fmla="*/ 194 w 426"/>
                <a:gd name="T33" fmla="*/ 142 h 426"/>
                <a:gd name="T34" fmla="*/ 229 w 426"/>
                <a:gd name="T35" fmla="*/ 142 h 426"/>
                <a:gd name="T36" fmla="*/ 229 w 426"/>
                <a:gd name="T37" fmla="*/ 44 h 426"/>
                <a:gd name="T38" fmla="*/ 380 w 426"/>
                <a:gd name="T39" fmla="*/ 195 h 426"/>
                <a:gd name="T40" fmla="*/ 292 w 426"/>
                <a:gd name="T41" fmla="*/ 195 h 426"/>
                <a:gd name="T42" fmla="*/ 292 w 426"/>
                <a:gd name="T43" fmla="*/ 230 h 426"/>
                <a:gd name="T44" fmla="*/ 380 w 426"/>
                <a:gd name="T45" fmla="*/ 230 h 426"/>
                <a:gd name="T46" fmla="*/ 229 w 426"/>
                <a:gd name="T47" fmla="*/ 39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6" h="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2"/>
            </a:solidFill>
            <a:ln>
              <a:noFill/>
            </a:ln>
            <a:effectLst/>
            <a:extLst>
              <a:ext uri="{91240B29-F687-4f45-9708-019B960494DF}"/>
              <a:ext uri="{AF507438-7753-43e0-B8FC-AC1667EBCBE1}"/>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 name="Group 12">
            <a:extLst>
              <a:ext uri="{FF2B5EF4-FFF2-40B4-BE49-F238E27FC236}">
                <a16:creationId xmlns:a16="http://schemas.microsoft.com/office/drawing/2014/main" id="{1B4C9909-99BF-4E73-988D-0980DBFDFCE4}"/>
              </a:ext>
            </a:extLst>
          </p:cNvPr>
          <p:cNvGrpSpPr/>
          <p:nvPr/>
        </p:nvGrpSpPr>
        <p:grpSpPr>
          <a:xfrm>
            <a:off x="14247950" y="6487027"/>
            <a:ext cx="2710997" cy="2505051"/>
            <a:chOff x="14247950" y="6674595"/>
            <a:chExt cx="2710997" cy="2505051"/>
          </a:xfrm>
        </p:grpSpPr>
        <p:sp>
          <p:nvSpPr>
            <p:cNvPr id="30" name="Rectangle 29">
              <a:extLst>
                <a:ext uri="{FF2B5EF4-FFF2-40B4-BE49-F238E27FC236}">
                  <a16:creationId xmlns:a16="http://schemas.microsoft.com/office/drawing/2014/main" id="{12E98D51-B642-DE43-B734-4F092E12CC9C}"/>
                </a:ext>
              </a:extLst>
            </p:cNvPr>
            <p:cNvSpPr/>
            <p:nvPr/>
          </p:nvSpPr>
          <p:spPr>
            <a:xfrm>
              <a:off x="14247950"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Publicaciones</a:t>
              </a:r>
            </a:p>
          </p:txBody>
        </p:sp>
        <p:sp>
          <p:nvSpPr>
            <p:cNvPr id="31" name="Rectangle 30">
              <a:extLst>
                <a:ext uri="{FF2B5EF4-FFF2-40B4-BE49-F238E27FC236}">
                  <a16:creationId xmlns:a16="http://schemas.microsoft.com/office/drawing/2014/main" id="{3F0623F5-1D0B-1C40-87EE-70FA40168F89}"/>
                </a:ext>
              </a:extLst>
            </p:cNvPr>
            <p:cNvSpPr/>
            <p:nvPr/>
          </p:nvSpPr>
          <p:spPr>
            <a:xfrm>
              <a:off x="14247950"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Resultados publicados</a:t>
              </a:r>
            </a:p>
          </p:txBody>
        </p:sp>
        <p:sp>
          <p:nvSpPr>
            <p:cNvPr id="37" name="Freeform 54">
              <a:extLst>
                <a:ext uri="{FF2B5EF4-FFF2-40B4-BE49-F238E27FC236}">
                  <a16:creationId xmlns:a16="http://schemas.microsoft.com/office/drawing/2014/main" id="{BAF04612-CD01-4EDF-8863-AA3063EE204B}"/>
                </a:ext>
              </a:extLst>
            </p:cNvPr>
            <p:cNvSpPr>
              <a:spLocks noChangeAspect="1" noEditPoints="1"/>
            </p:cNvSpPr>
            <p:nvPr/>
          </p:nvSpPr>
          <p:spPr bwMode="auto">
            <a:xfrm>
              <a:off x="14341261" y="6674595"/>
              <a:ext cx="717208" cy="720000"/>
            </a:xfrm>
            <a:custGeom>
              <a:avLst/>
              <a:gdLst>
                <a:gd name="T0" fmla="*/ 211962 w 256"/>
                <a:gd name="T1" fmla="*/ 407975 h 256"/>
                <a:gd name="T2" fmla="*/ 196025 w 256"/>
                <a:gd name="T3" fmla="*/ 407975 h 256"/>
                <a:gd name="T4" fmla="*/ 0 w 256"/>
                <a:gd name="T5" fmla="*/ 313581 h 256"/>
                <a:gd name="T6" fmla="*/ 19124 w 256"/>
                <a:gd name="T7" fmla="*/ 0 h 256"/>
                <a:gd name="T8" fmla="*/ 27093 w 256"/>
                <a:gd name="T9" fmla="*/ 1600 h 256"/>
                <a:gd name="T10" fmla="*/ 203994 w 256"/>
                <a:gd name="T11" fmla="*/ 75195 h 256"/>
                <a:gd name="T12" fmla="*/ 380894 w 256"/>
                <a:gd name="T13" fmla="*/ 1600 h 256"/>
                <a:gd name="T14" fmla="*/ 388863 w 256"/>
                <a:gd name="T15" fmla="*/ 0 h 256"/>
                <a:gd name="T16" fmla="*/ 407987 w 256"/>
                <a:gd name="T17" fmla="*/ 313581 h 256"/>
                <a:gd name="T18" fmla="*/ 184869 w 256"/>
                <a:gd name="T19" fmla="*/ 108793 h 256"/>
                <a:gd name="T20" fmla="*/ 38249 w 256"/>
                <a:gd name="T21" fmla="*/ 300782 h 256"/>
                <a:gd name="T22" fmla="*/ 184869 w 256"/>
                <a:gd name="T23" fmla="*/ 108793 h 256"/>
                <a:gd name="T24" fmla="*/ 223118 w 256"/>
                <a:gd name="T25" fmla="*/ 108793 h 256"/>
                <a:gd name="T26" fmla="*/ 369738 w 256"/>
                <a:gd name="T27" fmla="*/ 300782 h 256"/>
                <a:gd name="T28" fmla="*/ 253398 w 256"/>
                <a:gd name="T29" fmla="*/ 135992 h 256"/>
                <a:gd name="T30" fmla="*/ 331489 w 256"/>
                <a:gd name="T31" fmla="*/ 102394 h 256"/>
                <a:gd name="T32" fmla="*/ 339458 w 256"/>
                <a:gd name="T33" fmla="*/ 139192 h 256"/>
                <a:gd name="T34" fmla="*/ 261367 w 256"/>
                <a:gd name="T35" fmla="*/ 172789 h 256"/>
                <a:gd name="T36" fmla="*/ 253398 w 256"/>
                <a:gd name="T37" fmla="*/ 135992 h 256"/>
                <a:gd name="T38" fmla="*/ 253398 w 256"/>
                <a:gd name="T39" fmla="*/ 206387 h 256"/>
                <a:gd name="T40" fmla="*/ 331489 w 256"/>
                <a:gd name="T41" fmla="*/ 172789 h 256"/>
                <a:gd name="T42" fmla="*/ 339458 w 256"/>
                <a:gd name="T43" fmla="*/ 209587 h 256"/>
                <a:gd name="T44" fmla="*/ 261367 w 256"/>
                <a:gd name="T45" fmla="*/ 243185 h 256"/>
                <a:gd name="T46" fmla="*/ 253398 w 256"/>
                <a:gd name="T47" fmla="*/ 206387 h 256"/>
                <a:gd name="T48" fmla="*/ 253398 w 256"/>
                <a:gd name="T49" fmla="*/ 276783 h 256"/>
                <a:gd name="T50" fmla="*/ 331489 w 256"/>
                <a:gd name="T51" fmla="*/ 243185 h 256"/>
                <a:gd name="T52" fmla="*/ 339458 w 256"/>
                <a:gd name="T53" fmla="*/ 279983 h 256"/>
                <a:gd name="T54" fmla="*/ 261367 w 256"/>
                <a:gd name="T55" fmla="*/ 313581 h 256"/>
                <a:gd name="T56" fmla="*/ 253398 w 256"/>
                <a:gd name="T57" fmla="*/ 276783 h 256"/>
                <a:gd name="T58" fmla="*/ 84466 w 256"/>
                <a:gd name="T59" fmla="*/ 103994 h 256"/>
                <a:gd name="T60" fmla="*/ 165745 w 256"/>
                <a:gd name="T61" fmla="*/ 153591 h 256"/>
                <a:gd name="T62" fmla="*/ 138652 w 256"/>
                <a:gd name="T63" fmla="*/ 171190 h 256"/>
                <a:gd name="T64" fmla="*/ 57373 w 256"/>
                <a:gd name="T65" fmla="*/ 121593 h 256"/>
                <a:gd name="T66" fmla="*/ 76498 w 256"/>
                <a:gd name="T67" fmla="*/ 172789 h 256"/>
                <a:gd name="T68" fmla="*/ 154589 w 256"/>
                <a:gd name="T69" fmla="*/ 206387 h 256"/>
                <a:gd name="T70" fmla="*/ 146620 w 256"/>
                <a:gd name="T71" fmla="*/ 243185 h 256"/>
                <a:gd name="T72" fmla="*/ 68529 w 256"/>
                <a:gd name="T73" fmla="*/ 209587 h 256"/>
                <a:gd name="T74" fmla="*/ 76498 w 256"/>
                <a:gd name="T75" fmla="*/ 172789 h 256"/>
                <a:gd name="T76" fmla="*/ 84466 w 256"/>
                <a:gd name="T77" fmla="*/ 244785 h 256"/>
                <a:gd name="T78" fmla="*/ 165745 w 256"/>
                <a:gd name="T79" fmla="*/ 294382 h 256"/>
                <a:gd name="T80" fmla="*/ 138652 w 256"/>
                <a:gd name="T81" fmla="*/ 311981 h 256"/>
                <a:gd name="T82" fmla="*/ 57373 w 256"/>
                <a:gd name="T83" fmla="*/ 262384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56" h="256">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accent5"/>
            </a:solidFill>
            <a:ln>
              <a:noFill/>
            </a:ln>
          </p:spPr>
          <p:txBody>
            <a:bodyPr/>
            <a:lstStyle/>
            <a:p>
              <a:endParaRPr lang="es-ES"/>
            </a:p>
          </p:txBody>
        </p:sp>
      </p:grpSp>
      <p:grpSp>
        <p:nvGrpSpPr>
          <p:cNvPr id="11" name="Group 10">
            <a:extLst>
              <a:ext uri="{FF2B5EF4-FFF2-40B4-BE49-F238E27FC236}">
                <a16:creationId xmlns:a16="http://schemas.microsoft.com/office/drawing/2014/main" id="{7684DA04-BEA9-428D-84CA-A094043B1202}"/>
              </a:ext>
            </a:extLst>
          </p:cNvPr>
          <p:cNvGrpSpPr/>
          <p:nvPr/>
        </p:nvGrpSpPr>
        <p:grpSpPr>
          <a:xfrm>
            <a:off x="7924999" y="6488407"/>
            <a:ext cx="2897502" cy="2502291"/>
            <a:chOff x="7925821" y="6674595"/>
            <a:chExt cx="2897502" cy="2502291"/>
          </a:xfrm>
        </p:grpSpPr>
        <p:sp>
          <p:nvSpPr>
            <p:cNvPr id="24" name="Rectangle 23">
              <a:extLst>
                <a:ext uri="{FF2B5EF4-FFF2-40B4-BE49-F238E27FC236}">
                  <a16:creationId xmlns:a16="http://schemas.microsoft.com/office/drawing/2014/main" id="{357D958A-E54D-B34C-A3E2-0D5582B313B0}"/>
                </a:ext>
              </a:extLst>
            </p:cNvPr>
            <p:cNvSpPr/>
            <p:nvPr/>
          </p:nvSpPr>
          <p:spPr>
            <a:xfrm>
              <a:off x="7925821" y="7809076"/>
              <a:ext cx="271099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Metodología</a:t>
              </a:r>
            </a:p>
          </p:txBody>
        </p:sp>
        <p:sp>
          <p:nvSpPr>
            <p:cNvPr id="25" name="Rectangle 24">
              <a:extLst>
                <a:ext uri="{FF2B5EF4-FFF2-40B4-BE49-F238E27FC236}">
                  <a16:creationId xmlns:a16="http://schemas.microsoft.com/office/drawing/2014/main" id="{356E697A-202B-2643-A99D-51FFCB6D4BFD}"/>
                </a:ext>
              </a:extLst>
            </p:cNvPr>
            <p:cNvSpPr/>
            <p:nvPr/>
          </p:nvSpPr>
          <p:spPr>
            <a:xfrm>
              <a:off x="7931358" y="8322293"/>
              <a:ext cx="2891965"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Cuerpo del desarrollo de la tesis</a:t>
              </a:r>
            </a:p>
          </p:txBody>
        </p:sp>
        <p:sp>
          <p:nvSpPr>
            <p:cNvPr id="53" name="Freeform 65">
              <a:extLst>
                <a:ext uri="{FF2B5EF4-FFF2-40B4-BE49-F238E27FC236}">
                  <a16:creationId xmlns:a16="http://schemas.microsoft.com/office/drawing/2014/main" id="{F7DBDF65-6646-4D82-A0DC-3D1A16D6F3A0}"/>
                </a:ext>
              </a:extLst>
            </p:cNvPr>
            <p:cNvSpPr>
              <a:spLocks noChangeAspect="1" noEditPoints="1"/>
            </p:cNvSpPr>
            <p:nvPr/>
          </p:nvSpPr>
          <p:spPr bwMode="auto">
            <a:xfrm>
              <a:off x="8026042" y="6674595"/>
              <a:ext cx="790128" cy="720000"/>
            </a:xfrm>
            <a:custGeom>
              <a:avLst/>
              <a:gdLst>
                <a:gd name="T0" fmla="*/ 154781 w 78"/>
                <a:gd name="T1" fmla="*/ 141176 h 71"/>
                <a:gd name="T2" fmla="*/ 161660 w 78"/>
                <a:gd name="T3" fmla="*/ 172165 h 71"/>
                <a:gd name="T4" fmla="*/ 137583 w 78"/>
                <a:gd name="T5" fmla="*/ 192825 h 71"/>
                <a:gd name="T6" fmla="*/ 106627 w 78"/>
                <a:gd name="T7" fmla="*/ 206599 h 71"/>
                <a:gd name="T8" fmla="*/ 72231 w 78"/>
                <a:gd name="T9" fmla="*/ 206599 h 71"/>
                <a:gd name="T10" fmla="*/ 44715 w 78"/>
                <a:gd name="T11" fmla="*/ 192825 h 71"/>
                <a:gd name="T12" fmla="*/ 17198 w 78"/>
                <a:gd name="T13" fmla="*/ 172165 h 71"/>
                <a:gd name="T14" fmla="*/ 27517 w 78"/>
                <a:gd name="T15" fmla="*/ 141176 h 71"/>
                <a:gd name="T16" fmla="*/ 0 w 78"/>
                <a:gd name="T17" fmla="*/ 110186 h 71"/>
                <a:gd name="T18" fmla="*/ 30956 w 78"/>
                <a:gd name="T19" fmla="*/ 89526 h 71"/>
                <a:gd name="T20" fmla="*/ 17198 w 78"/>
                <a:gd name="T21" fmla="*/ 68866 h 71"/>
                <a:gd name="T22" fmla="*/ 58473 w 78"/>
                <a:gd name="T23" fmla="*/ 61980 h 71"/>
                <a:gd name="T24" fmla="*/ 75671 w 78"/>
                <a:gd name="T25" fmla="*/ 34433 h 71"/>
                <a:gd name="T26" fmla="*/ 110066 w 78"/>
                <a:gd name="T27" fmla="*/ 58536 h 71"/>
                <a:gd name="T28" fmla="*/ 141023 w 78"/>
                <a:gd name="T29" fmla="*/ 48206 h 71"/>
                <a:gd name="T30" fmla="*/ 161660 w 78"/>
                <a:gd name="T31" fmla="*/ 75753 h 71"/>
                <a:gd name="T32" fmla="*/ 175418 w 78"/>
                <a:gd name="T33" fmla="*/ 103299 h 71"/>
                <a:gd name="T34" fmla="*/ 89429 w 78"/>
                <a:gd name="T35" fmla="*/ 86083 h 71"/>
                <a:gd name="T36" fmla="*/ 123825 w 78"/>
                <a:gd name="T37" fmla="*/ 120516 h 71"/>
                <a:gd name="T38" fmla="*/ 247650 w 78"/>
                <a:gd name="T39" fmla="*/ 65423 h 71"/>
                <a:gd name="T40" fmla="*/ 247650 w 78"/>
                <a:gd name="T41" fmla="*/ 92969 h 71"/>
                <a:gd name="T42" fmla="*/ 213254 w 78"/>
                <a:gd name="T43" fmla="*/ 86083 h 71"/>
                <a:gd name="T44" fmla="*/ 178858 w 78"/>
                <a:gd name="T45" fmla="*/ 92969 h 71"/>
                <a:gd name="T46" fmla="*/ 182298 w 78"/>
                <a:gd name="T47" fmla="*/ 65423 h 71"/>
                <a:gd name="T48" fmla="*/ 182298 w 78"/>
                <a:gd name="T49" fmla="*/ 37876 h 71"/>
                <a:gd name="T50" fmla="*/ 178858 w 78"/>
                <a:gd name="T51" fmla="*/ 10330 h 71"/>
                <a:gd name="T52" fmla="*/ 213254 w 78"/>
                <a:gd name="T53" fmla="*/ 13773 h 71"/>
                <a:gd name="T54" fmla="*/ 230452 w 78"/>
                <a:gd name="T55" fmla="*/ 0 h 71"/>
                <a:gd name="T56" fmla="*/ 240770 w 78"/>
                <a:gd name="T57" fmla="*/ 30990 h 71"/>
                <a:gd name="T58" fmla="*/ 268287 w 78"/>
                <a:gd name="T59" fmla="*/ 61980 h 71"/>
                <a:gd name="T60" fmla="*/ 240770 w 78"/>
                <a:gd name="T61" fmla="*/ 213485 h 71"/>
                <a:gd name="T62" fmla="*/ 230452 w 78"/>
                <a:gd name="T63" fmla="*/ 244475 h 71"/>
                <a:gd name="T64" fmla="*/ 209814 w 78"/>
                <a:gd name="T65" fmla="*/ 227258 h 71"/>
                <a:gd name="T66" fmla="*/ 178858 w 78"/>
                <a:gd name="T67" fmla="*/ 234145 h 71"/>
                <a:gd name="T68" fmla="*/ 161660 w 78"/>
                <a:gd name="T69" fmla="*/ 203155 h 71"/>
                <a:gd name="T70" fmla="*/ 185737 w 78"/>
                <a:gd name="T71" fmla="*/ 172165 h 71"/>
                <a:gd name="T72" fmla="*/ 196056 w 78"/>
                <a:gd name="T73" fmla="*/ 141176 h 71"/>
                <a:gd name="T74" fmla="*/ 216693 w 78"/>
                <a:gd name="T75" fmla="*/ 158392 h 71"/>
                <a:gd name="T76" fmla="*/ 247650 w 78"/>
                <a:gd name="T77" fmla="*/ 151506 h 71"/>
                <a:gd name="T78" fmla="*/ 247650 w 78"/>
                <a:gd name="T79" fmla="*/ 179052 h 71"/>
                <a:gd name="T80" fmla="*/ 213254 w 78"/>
                <a:gd name="T81" fmla="*/ 34433 h 71"/>
                <a:gd name="T82" fmla="*/ 230452 w 78"/>
                <a:gd name="T83" fmla="*/ 51650 h 71"/>
                <a:gd name="T84" fmla="*/ 196056 w 78"/>
                <a:gd name="T85" fmla="*/ 192825 h 71"/>
                <a:gd name="T86" fmla="*/ 213254 w 78"/>
                <a:gd name="T87" fmla="*/ 175609 h 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accent3"/>
            </a:solidFill>
            <a:ln>
              <a:noFill/>
            </a:ln>
          </p:spPr>
          <p:txBody>
            <a:bodyPr/>
            <a:lstStyle/>
            <a:p>
              <a:endParaRPr lang="es-ES"/>
            </a:p>
          </p:txBody>
        </p:sp>
      </p:grpSp>
      <p:grpSp>
        <p:nvGrpSpPr>
          <p:cNvPr id="12" name="Group 11">
            <a:extLst>
              <a:ext uri="{FF2B5EF4-FFF2-40B4-BE49-F238E27FC236}">
                <a16:creationId xmlns:a16="http://schemas.microsoft.com/office/drawing/2014/main" id="{133558AC-3082-4A33-BF85-796983327D4E}"/>
              </a:ext>
            </a:extLst>
          </p:cNvPr>
          <p:cNvGrpSpPr/>
          <p:nvPr/>
        </p:nvGrpSpPr>
        <p:grpSpPr>
          <a:xfrm>
            <a:off x="11185265" y="6487027"/>
            <a:ext cx="2699922" cy="2505051"/>
            <a:chOff x="11092423" y="6674595"/>
            <a:chExt cx="2699922" cy="2505051"/>
          </a:xfrm>
        </p:grpSpPr>
        <p:sp>
          <p:nvSpPr>
            <p:cNvPr id="27" name="Rectangle 26">
              <a:extLst>
                <a:ext uri="{FF2B5EF4-FFF2-40B4-BE49-F238E27FC236}">
                  <a16:creationId xmlns:a16="http://schemas.microsoft.com/office/drawing/2014/main" id="{880E5E08-8DD5-E64A-962C-6E7D77954C11}"/>
                </a:ext>
              </a:extLst>
            </p:cNvPr>
            <p:cNvSpPr/>
            <p:nvPr/>
          </p:nvSpPr>
          <p:spPr>
            <a:xfrm>
              <a:off x="11092423" y="7809076"/>
              <a:ext cx="2474407" cy="489878"/>
            </a:xfrm>
            <a:prstGeom prst="rect">
              <a:avLst/>
            </a:prstGeom>
          </p:spPr>
          <p:txBody>
            <a:bodyPr wrap="square">
              <a:spAutoFit/>
            </a:bodyPr>
            <a:lstStyle/>
            <a:p>
              <a:pPr>
                <a:lnSpc>
                  <a:spcPts val="3061"/>
                </a:lnSpc>
              </a:pPr>
              <a:r>
                <a:rPr lang="es-ES" sz="2701" dirty="0">
                  <a:solidFill>
                    <a:schemeClr val="tx2"/>
                  </a:solidFill>
                  <a:latin typeface="Montserrat" pitchFamily="2" charset="77"/>
                  <a:ea typeface="Montserrat" charset="0"/>
                  <a:cs typeface="Montserrat" charset="0"/>
                </a:rPr>
                <a:t>Conclusiones</a:t>
              </a:r>
            </a:p>
          </p:txBody>
        </p:sp>
        <p:sp>
          <p:nvSpPr>
            <p:cNvPr id="28" name="Rectangle 27">
              <a:extLst>
                <a:ext uri="{FF2B5EF4-FFF2-40B4-BE49-F238E27FC236}">
                  <a16:creationId xmlns:a16="http://schemas.microsoft.com/office/drawing/2014/main" id="{CF1B5E2B-F1BA-9549-9ED5-A18650108C6F}"/>
                </a:ext>
              </a:extLst>
            </p:cNvPr>
            <p:cNvSpPr/>
            <p:nvPr/>
          </p:nvSpPr>
          <p:spPr>
            <a:xfrm>
              <a:off x="11092423" y="8325053"/>
              <a:ext cx="2699922" cy="854593"/>
            </a:xfrm>
            <a:prstGeom prst="rect">
              <a:avLst/>
            </a:prstGeom>
          </p:spPr>
          <p:txBody>
            <a:bodyPr wrap="square">
              <a:spAutoFit/>
            </a:bodyPr>
            <a:lstStyle/>
            <a:p>
              <a:pPr>
                <a:lnSpc>
                  <a:spcPts val="3061"/>
                </a:lnSpc>
              </a:pPr>
              <a:r>
                <a:rPr lang="es-ES" sz="2101" dirty="0">
                  <a:latin typeface="Montserrat Light" charset="0"/>
                  <a:ea typeface="Montserrat Light" charset="0"/>
                  <a:cs typeface="Montserrat Light" charset="0"/>
                </a:rPr>
                <a:t>Consecuencias y líneas futuras</a:t>
              </a:r>
            </a:p>
          </p:txBody>
        </p:sp>
        <p:sp>
          <p:nvSpPr>
            <p:cNvPr id="54" name="Freeform 58">
              <a:extLst>
                <a:ext uri="{FF2B5EF4-FFF2-40B4-BE49-F238E27FC236}">
                  <a16:creationId xmlns:a16="http://schemas.microsoft.com/office/drawing/2014/main" id="{B2708051-6323-4168-9562-39DE1786FF8C}"/>
                </a:ext>
              </a:extLst>
            </p:cNvPr>
            <p:cNvSpPr>
              <a:spLocks noChangeAspect="1" noEditPoints="1"/>
            </p:cNvSpPr>
            <p:nvPr/>
          </p:nvSpPr>
          <p:spPr bwMode="auto">
            <a:xfrm>
              <a:off x="11185139" y="6674595"/>
              <a:ext cx="720000" cy="720000"/>
            </a:xfrm>
            <a:custGeom>
              <a:avLst/>
              <a:gdLst>
                <a:gd name="T0" fmla="*/ 106363 w 62"/>
                <a:gd name="T1" fmla="*/ 212725 h 62"/>
                <a:gd name="T2" fmla="*/ 0 w 62"/>
                <a:gd name="T3" fmla="*/ 106363 h 62"/>
                <a:gd name="T4" fmla="*/ 106363 w 62"/>
                <a:gd name="T5" fmla="*/ 0 h 62"/>
                <a:gd name="T6" fmla="*/ 212725 w 62"/>
                <a:gd name="T7" fmla="*/ 106363 h 62"/>
                <a:gd name="T8" fmla="*/ 106363 w 62"/>
                <a:gd name="T9" fmla="*/ 212725 h 62"/>
                <a:gd name="T10" fmla="*/ 106363 w 62"/>
                <a:gd name="T11" fmla="*/ 30879 h 62"/>
                <a:gd name="T12" fmla="*/ 30879 w 62"/>
                <a:gd name="T13" fmla="*/ 106363 h 62"/>
                <a:gd name="T14" fmla="*/ 106363 w 62"/>
                <a:gd name="T15" fmla="*/ 181846 h 62"/>
                <a:gd name="T16" fmla="*/ 181846 w 62"/>
                <a:gd name="T17" fmla="*/ 106363 h 62"/>
                <a:gd name="T18" fmla="*/ 106363 w 62"/>
                <a:gd name="T19" fmla="*/ 30879 h 62"/>
                <a:gd name="T20" fmla="*/ 106363 w 62"/>
                <a:gd name="T21" fmla="*/ 154397 h 62"/>
                <a:gd name="T22" fmla="*/ 92638 w 62"/>
                <a:gd name="T23" fmla="*/ 154397 h 62"/>
                <a:gd name="T24" fmla="*/ 51466 w 62"/>
                <a:gd name="T25" fmla="*/ 113225 h 62"/>
                <a:gd name="T26" fmla="*/ 51466 w 62"/>
                <a:gd name="T27" fmla="*/ 99500 h 62"/>
                <a:gd name="T28" fmla="*/ 65190 w 62"/>
                <a:gd name="T29" fmla="*/ 85776 h 62"/>
                <a:gd name="T30" fmla="*/ 78914 w 62"/>
                <a:gd name="T31" fmla="*/ 85776 h 62"/>
                <a:gd name="T32" fmla="*/ 99500 w 62"/>
                <a:gd name="T33" fmla="*/ 106363 h 62"/>
                <a:gd name="T34" fmla="*/ 137242 w 62"/>
                <a:gd name="T35" fmla="*/ 68621 h 62"/>
                <a:gd name="T36" fmla="*/ 147535 w 62"/>
                <a:gd name="T37" fmla="*/ 68621 h 62"/>
                <a:gd name="T38" fmla="*/ 164690 w 62"/>
                <a:gd name="T39" fmla="*/ 82345 h 62"/>
                <a:gd name="T40" fmla="*/ 164690 w 62"/>
                <a:gd name="T41" fmla="*/ 96069 h 62"/>
                <a:gd name="T42" fmla="*/ 106363 w 62"/>
                <a:gd name="T43" fmla="*/ 154397 h 6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accent4"/>
            </a:solidFill>
            <a:ln>
              <a:noFill/>
            </a:ln>
          </p:spPr>
          <p:txBody>
            <a:bodyPr/>
            <a:lstStyle/>
            <a:p>
              <a:endParaRPr lang="es-ES"/>
            </a:p>
          </p:txBody>
        </p:sp>
      </p:grpSp>
    </p:spTree>
    <p:extLst>
      <p:ext uri="{BB962C8B-B14F-4D97-AF65-F5344CB8AC3E}">
        <p14:creationId xmlns:p14="http://schemas.microsoft.com/office/powerpoint/2010/main" val="362211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Variables capturadas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93D7ADD2-D76F-4A9A-BC24-B3C9CFF80195}"/>
              </a:ext>
            </a:extLst>
          </p:cNvPr>
          <p:cNvGrpSpPr/>
          <p:nvPr/>
        </p:nvGrpSpPr>
        <p:grpSpPr>
          <a:xfrm>
            <a:off x="6372912" y="5201579"/>
            <a:ext cx="1257166" cy="6995256"/>
            <a:chOff x="6372912" y="5201579"/>
            <a:chExt cx="1257166" cy="6995256"/>
          </a:xfrm>
        </p:grpSpPr>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grpSp>
      <p:sp>
        <p:nvSpPr>
          <p:cNvPr id="5" name="Rectangle 4">
            <a:extLst>
              <a:ext uri="{FF2B5EF4-FFF2-40B4-BE49-F238E27FC236}">
                <a16:creationId xmlns:a16="http://schemas.microsoft.com/office/drawing/2014/main" id="{B2FEAFB1-4A1F-4924-946E-2570A503B2EC}"/>
              </a:ext>
            </a:extLst>
          </p:cNvPr>
          <p:cNvSpPr/>
          <p:nvPr/>
        </p:nvSpPr>
        <p:spPr>
          <a:xfrm>
            <a:off x="9624253" y="540531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Entorno vehicular</a:t>
            </a:r>
          </a:p>
        </p:txBody>
      </p:sp>
      <p:sp>
        <p:nvSpPr>
          <p:cNvPr id="50" name="Rectangle 49">
            <a:extLst>
              <a:ext uri="{FF2B5EF4-FFF2-40B4-BE49-F238E27FC236}">
                <a16:creationId xmlns:a16="http://schemas.microsoft.com/office/drawing/2014/main" id="{FA39633B-DBCD-48FD-BDC7-3A2B24548520}"/>
              </a:ext>
            </a:extLst>
          </p:cNvPr>
          <p:cNvSpPr/>
          <p:nvPr/>
        </p:nvSpPr>
        <p:spPr>
          <a:xfrm>
            <a:off x="9624253" y="637180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a:t>
            </a:r>
          </a:p>
        </p:txBody>
      </p:sp>
      <p:sp>
        <p:nvSpPr>
          <p:cNvPr id="51" name="Rectangle 50">
            <a:extLst>
              <a:ext uri="{FF2B5EF4-FFF2-40B4-BE49-F238E27FC236}">
                <a16:creationId xmlns:a16="http://schemas.microsoft.com/office/drawing/2014/main" id="{2FA7C308-E215-489B-9DF3-D73D280EC2AB}"/>
              </a:ext>
            </a:extLst>
          </p:cNvPr>
          <p:cNvSpPr/>
          <p:nvPr/>
        </p:nvSpPr>
        <p:spPr>
          <a:xfrm>
            <a:off x="9624253" y="733828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líder</a:t>
            </a:r>
          </a:p>
        </p:txBody>
      </p:sp>
      <p:sp>
        <p:nvSpPr>
          <p:cNvPr id="52" name="Rectangle 51">
            <a:extLst>
              <a:ext uri="{FF2B5EF4-FFF2-40B4-BE49-F238E27FC236}">
                <a16:creationId xmlns:a16="http://schemas.microsoft.com/office/drawing/2014/main" id="{1B3E9F1F-C4E1-45AB-AD95-9071B5603CAD}"/>
              </a:ext>
            </a:extLst>
          </p:cNvPr>
          <p:cNvSpPr/>
          <p:nvPr/>
        </p:nvSpPr>
        <p:spPr>
          <a:xfrm>
            <a:off x="9624253" y="830477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Velocidad a líder</a:t>
            </a:r>
          </a:p>
        </p:txBody>
      </p:sp>
      <p:sp>
        <p:nvSpPr>
          <p:cNvPr id="53" name="Rectangle 52">
            <a:extLst>
              <a:ext uri="{FF2B5EF4-FFF2-40B4-BE49-F238E27FC236}">
                <a16:creationId xmlns:a16="http://schemas.microsoft.com/office/drawing/2014/main" id="{91A1E33D-7714-4481-93D0-BFC6EBA9E2AF}"/>
              </a:ext>
            </a:extLst>
          </p:cNvPr>
          <p:cNvSpPr/>
          <p:nvPr/>
        </p:nvSpPr>
        <p:spPr>
          <a:xfrm>
            <a:off x="9624253" y="9271256"/>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a semáforo</a:t>
            </a:r>
          </a:p>
        </p:txBody>
      </p:sp>
      <p:sp>
        <p:nvSpPr>
          <p:cNvPr id="54" name="Rectangle 53">
            <a:extLst>
              <a:ext uri="{FF2B5EF4-FFF2-40B4-BE49-F238E27FC236}">
                <a16:creationId xmlns:a16="http://schemas.microsoft.com/office/drawing/2014/main" id="{9844BF00-E756-430C-9E8B-03A23C2C0B9A}"/>
              </a:ext>
            </a:extLst>
          </p:cNvPr>
          <p:cNvSpPr/>
          <p:nvPr/>
        </p:nvSpPr>
        <p:spPr>
          <a:xfrm>
            <a:off x="9624253" y="10237741"/>
            <a:ext cx="3909771" cy="715709"/>
          </a:xfrm>
          <a:prstGeom prst="rect">
            <a:avLst/>
          </a:prstGeom>
          <a:solidFill>
            <a:schemeClr val="tx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Estado de semáforo</a:t>
            </a:r>
          </a:p>
        </p:txBody>
      </p:sp>
      <p:sp>
        <p:nvSpPr>
          <p:cNvPr id="55" name="Rectangle 54">
            <a:extLst>
              <a:ext uri="{FF2B5EF4-FFF2-40B4-BE49-F238E27FC236}">
                <a16:creationId xmlns:a16="http://schemas.microsoft.com/office/drawing/2014/main" id="{66959426-D2DA-4357-9EEE-FF8084CC60EA}"/>
              </a:ext>
            </a:extLst>
          </p:cNvPr>
          <p:cNvSpPr/>
          <p:nvPr/>
        </p:nvSpPr>
        <p:spPr>
          <a:xfrm>
            <a:off x="9624253" y="11204227"/>
            <a:ext cx="3909771" cy="715709"/>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latin typeface="Montserrat" panose="00000500000000000000" pitchFamily="2" charset="0"/>
              </a:rPr>
              <a:t>Distancia circulable</a:t>
            </a:r>
          </a:p>
        </p:txBody>
      </p:sp>
      <p:cxnSp>
        <p:nvCxnSpPr>
          <p:cNvPr id="3" name="Connector: Curved 2">
            <a:extLst>
              <a:ext uri="{FF2B5EF4-FFF2-40B4-BE49-F238E27FC236}">
                <a16:creationId xmlns:a16="http://schemas.microsoft.com/office/drawing/2014/main" id="{F3B9F02D-0B53-4A7D-A682-8877C3CDD710}"/>
              </a:ext>
            </a:extLst>
          </p:cNvPr>
          <p:cNvCxnSpPr>
            <a:stCxn id="7" idx="6"/>
            <a:endCxn id="55" idx="1"/>
          </p:cNvCxnSpPr>
          <p:nvPr/>
        </p:nvCxnSpPr>
        <p:spPr>
          <a:xfrm>
            <a:off x="7630078" y="5836332"/>
            <a:ext cx="1994175" cy="5725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5733BB2-4FDF-43A1-ABBF-B96A0866CC29}"/>
              </a:ext>
            </a:extLst>
          </p:cNvPr>
          <p:cNvCxnSpPr>
            <a:stCxn id="10" idx="6"/>
            <a:endCxn id="55" idx="1"/>
          </p:cNvCxnSpPr>
          <p:nvPr/>
        </p:nvCxnSpPr>
        <p:spPr>
          <a:xfrm>
            <a:off x="7630078" y="7744915"/>
            <a:ext cx="1994175" cy="38171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742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Arquitectura del sistema de captura</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2EE68DE8-2B8E-49CE-AAAF-7A33006935C3}"/>
              </a:ext>
            </a:extLst>
          </p:cNvPr>
          <p:cNvGrpSpPr/>
          <p:nvPr/>
        </p:nvGrpSpPr>
        <p:grpSpPr>
          <a:xfrm>
            <a:off x="4675598" y="4903057"/>
            <a:ext cx="8936803" cy="7571205"/>
            <a:chOff x="4675598" y="4903057"/>
            <a:chExt cx="8936803" cy="7571205"/>
          </a:xfrm>
        </p:grpSpPr>
        <p:sp>
          <p:nvSpPr>
            <p:cNvPr id="6" name="Rectangle 5">
              <a:extLst>
                <a:ext uri="{FF2B5EF4-FFF2-40B4-BE49-F238E27FC236}">
                  <a16:creationId xmlns:a16="http://schemas.microsoft.com/office/drawing/2014/main" id="{F6832626-B541-4308-A59D-0B63A349BDDC}"/>
                </a:ext>
              </a:extLst>
            </p:cNvPr>
            <p:cNvSpPr/>
            <p:nvPr/>
          </p:nvSpPr>
          <p:spPr>
            <a:xfrm rot="5400000">
              <a:off x="1775378" y="8101799"/>
              <a:ext cx="6995255" cy="1194816"/>
            </a:xfrm>
            <a:prstGeom prst="rect">
              <a:avLst/>
            </a:prstGeom>
          </p:spPr>
          <p:style>
            <a:lnRef idx="2">
              <a:schemeClr val="accent6">
                <a:shade val="50000"/>
              </a:schemeClr>
            </a:lnRef>
            <a:fillRef idx="1001">
              <a:schemeClr val="dk2"/>
            </a:fillRef>
            <a:effectRef idx="0">
              <a:schemeClr val="accent6"/>
            </a:effectRef>
            <a:fontRef idx="minor">
              <a:schemeClr val="lt1"/>
            </a:fontRef>
          </p:style>
          <p:txBody>
            <a:bodyPr rtlCol="0" anchor="ctr"/>
            <a:lstStyle/>
            <a:p>
              <a:pPr algn="ctr"/>
              <a:r>
                <a:rPr lang="es-ES" dirty="0" err="1">
                  <a:latin typeface="Montserrat" panose="00000500000000000000" pitchFamily="2" charset="0"/>
                </a:rPr>
                <a:t>Environment</a:t>
              </a:r>
              <a:endParaRPr lang="es-ES" dirty="0">
                <a:latin typeface="Montserrat" panose="00000500000000000000" pitchFamily="2" charset="0"/>
              </a:endParaRPr>
            </a:p>
          </p:txBody>
        </p:sp>
        <p:sp>
          <p:nvSpPr>
            <p:cNvPr id="7" name="Oval 6">
              <a:extLst>
                <a:ext uri="{FF2B5EF4-FFF2-40B4-BE49-F238E27FC236}">
                  <a16:creationId xmlns:a16="http://schemas.microsoft.com/office/drawing/2014/main" id="{A11C3E01-D930-419C-B04E-759ADB0F805A}"/>
                </a:ext>
              </a:extLst>
            </p:cNvPr>
            <p:cNvSpPr/>
            <p:nvPr/>
          </p:nvSpPr>
          <p:spPr>
            <a:xfrm>
              <a:off x="6372912" y="52015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8" name="Shape 2641">
              <a:extLst>
                <a:ext uri="{FF2B5EF4-FFF2-40B4-BE49-F238E27FC236}">
                  <a16:creationId xmlns:a16="http://schemas.microsoft.com/office/drawing/2014/main" id="{74D6BE1E-227F-44FE-A8C4-CA24A10C4CB8}"/>
                </a:ext>
              </a:extLst>
            </p:cNvPr>
            <p:cNvSpPr/>
            <p:nvPr/>
          </p:nvSpPr>
          <p:spPr>
            <a:xfrm>
              <a:off x="6829517" y="5536959"/>
              <a:ext cx="343957" cy="221030"/>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9" name="Rectangle 8">
              <a:extLst>
                <a:ext uri="{FF2B5EF4-FFF2-40B4-BE49-F238E27FC236}">
                  <a16:creationId xmlns:a16="http://schemas.microsoft.com/office/drawing/2014/main" id="{1BD0D71E-9B5F-46D0-A332-91FEF45ACB73}"/>
                </a:ext>
              </a:extLst>
            </p:cNvPr>
            <p:cNvSpPr/>
            <p:nvPr/>
          </p:nvSpPr>
          <p:spPr>
            <a:xfrm>
              <a:off x="6421048" y="5780020"/>
              <a:ext cx="1160895"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camera</a:t>
              </a:r>
              <a:endParaRPr lang="es-ES" sz="2000" dirty="0">
                <a:solidFill>
                  <a:schemeClr val="bg1"/>
                </a:solidFill>
                <a:latin typeface="Montserrat" panose="00000500000000000000" pitchFamily="2" charset="0"/>
              </a:endParaRPr>
            </a:p>
          </p:txBody>
        </p:sp>
        <p:sp>
          <p:nvSpPr>
            <p:cNvPr id="10" name="Oval 9">
              <a:extLst>
                <a:ext uri="{FF2B5EF4-FFF2-40B4-BE49-F238E27FC236}">
                  <a16:creationId xmlns:a16="http://schemas.microsoft.com/office/drawing/2014/main" id="{8A50816D-A6A6-401F-B209-DC5C3E9FF81E}"/>
                </a:ext>
              </a:extLst>
            </p:cNvPr>
            <p:cNvSpPr/>
            <p:nvPr/>
          </p:nvSpPr>
          <p:spPr>
            <a:xfrm>
              <a:off x="6372912" y="711016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1" name="Rectangle 10">
              <a:extLst>
                <a:ext uri="{FF2B5EF4-FFF2-40B4-BE49-F238E27FC236}">
                  <a16:creationId xmlns:a16="http://schemas.microsoft.com/office/drawing/2014/main" id="{02DE3734-AA1A-41D3-85B9-0DA1FE580B92}"/>
                </a:ext>
              </a:extLst>
            </p:cNvPr>
            <p:cNvSpPr/>
            <p:nvPr/>
          </p:nvSpPr>
          <p:spPr>
            <a:xfrm>
              <a:off x="6671918" y="7721811"/>
              <a:ext cx="659155" cy="400110"/>
            </a:xfrm>
            <a:prstGeom prst="rect">
              <a:avLst/>
            </a:prstGeom>
          </p:spPr>
          <p:txBody>
            <a:bodyPr wrap="none">
              <a:spAutoFit/>
            </a:bodyPr>
            <a:lstStyle/>
            <a:p>
              <a:r>
                <a:rPr lang="en-US" sz="2000" dirty="0" err="1">
                  <a:solidFill>
                    <a:schemeClr val="bg1"/>
                  </a:solidFill>
                  <a:latin typeface="Montserrat" panose="00000500000000000000" pitchFamily="2" charset="0"/>
                  <a:ea typeface="Lato Light" panose="020F0502020204030203" pitchFamily="34" charset="0"/>
                  <a:cs typeface="Lato Light" panose="020F0502020204030203" pitchFamily="34" charset="0"/>
                </a:rPr>
                <a:t>gps</a:t>
              </a:r>
              <a:endParaRPr lang="es-ES" sz="2000" dirty="0">
                <a:solidFill>
                  <a:schemeClr val="bg1"/>
                </a:solidFill>
                <a:latin typeface="Montserrat" panose="00000500000000000000" pitchFamily="2" charset="0"/>
              </a:endParaRPr>
            </a:p>
          </p:txBody>
        </p:sp>
        <p:sp>
          <p:nvSpPr>
            <p:cNvPr id="12" name="Oval 11">
              <a:extLst>
                <a:ext uri="{FF2B5EF4-FFF2-40B4-BE49-F238E27FC236}">
                  <a16:creationId xmlns:a16="http://schemas.microsoft.com/office/drawing/2014/main" id="{DBFB355D-764D-42A3-90BA-0021974CFCA9}"/>
                </a:ext>
              </a:extLst>
            </p:cNvPr>
            <p:cNvSpPr/>
            <p:nvPr/>
          </p:nvSpPr>
          <p:spPr>
            <a:xfrm>
              <a:off x="6372912" y="9018745"/>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3" name="Rectangle 12">
              <a:extLst>
                <a:ext uri="{FF2B5EF4-FFF2-40B4-BE49-F238E27FC236}">
                  <a16:creationId xmlns:a16="http://schemas.microsoft.com/office/drawing/2014/main" id="{CA91BD5E-148A-4299-8ED7-9593E365EF11}"/>
                </a:ext>
              </a:extLst>
            </p:cNvPr>
            <p:cNvSpPr/>
            <p:nvPr/>
          </p:nvSpPr>
          <p:spPr>
            <a:xfrm>
              <a:off x="6627034" y="9688710"/>
              <a:ext cx="74892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lidar</a:t>
              </a:r>
              <a:endParaRPr lang="es-ES" sz="2000" dirty="0">
                <a:solidFill>
                  <a:schemeClr val="bg1"/>
                </a:solidFill>
                <a:latin typeface="Montserrat" panose="00000500000000000000" pitchFamily="2" charset="0"/>
              </a:endParaRPr>
            </a:p>
          </p:txBody>
        </p:sp>
        <p:sp>
          <p:nvSpPr>
            <p:cNvPr id="14" name="Oval 13">
              <a:extLst>
                <a:ext uri="{FF2B5EF4-FFF2-40B4-BE49-F238E27FC236}">
                  <a16:creationId xmlns:a16="http://schemas.microsoft.com/office/drawing/2014/main" id="{7709F2F7-5759-4ADA-8B0C-DCDC67EA45B9}"/>
                </a:ext>
              </a:extLst>
            </p:cNvPr>
            <p:cNvSpPr/>
            <p:nvPr/>
          </p:nvSpPr>
          <p:spPr>
            <a:xfrm>
              <a:off x="6372912" y="1092732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15" name="Rectangle 14">
              <a:extLst>
                <a:ext uri="{FF2B5EF4-FFF2-40B4-BE49-F238E27FC236}">
                  <a16:creationId xmlns:a16="http://schemas.microsoft.com/office/drawing/2014/main" id="{2849BAB5-75F4-4125-B9E1-B64B7C735EFF}"/>
                </a:ext>
              </a:extLst>
            </p:cNvPr>
            <p:cNvSpPr/>
            <p:nvPr/>
          </p:nvSpPr>
          <p:spPr>
            <a:xfrm>
              <a:off x="6675124" y="11562082"/>
              <a:ext cx="652743"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can</a:t>
              </a:r>
              <a:endParaRPr lang="es-ES" sz="2000" dirty="0">
                <a:solidFill>
                  <a:schemeClr val="bg1"/>
                </a:solidFill>
                <a:latin typeface="Montserrat" panose="00000500000000000000" pitchFamily="2" charset="0"/>
              </a:endParaRPr>
            </a:p>
          </p:txBody>
        </p:sp>
        <p:sp>
          <p:nvSpPr>
            <p:cNvPr id="16" name="Shape 2937">
              <a:extLst>
                <a:ext uri="{FF2B5EF4-FFF2-40B4-BE49-F238E27FC236}">
                  <a16:creationId xmlns:a16="http://schemas.microsoft.com/office/drawing/2014/main" id="{2DB7D31C-101E-4129-AC4A-839473EEEF8D}"/>
                </a:ext>
              </a:extLst>
            </p:cNvPr>
            <p:cNvSpPr>
              <a:spLocks noChangeAspect="1"/>
            </p:cNvSpPr>
            <p:nvPr/>
          </p:nvSpPr>
          <p:spPr>
            <a:xfrm>
              <a:off x="6830213" y="7349035"/>
              <a:ext cx="342564" cy="345600"/>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tx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8" name="Shape 2702">
              <a:extLst>
                <a:ext uri="{FF2B5EF4-FFF2-40B4-BE49-F238E27FC236}">
                  <a16:creationId xmlns:a16="http://schemas.microsoft.com/office/drawing/2014/main" id="{657F824E-DA4C-4186-8C1A-87D8EF2324C3}"/>
                </a:ext>
              </a:extLst>
            </p:cNvPr>
            <p:cNvSpPr>
              <a:spLocks noChangeAspect="1"/>
            </p:cNvSpPr>
            <p:nvPr/>
          </p:nvSpPr>
          <p:spPr>
            <a:xfrm>
              <a:off x="6828695" y="11165450"/>
              <a:ext cx="345600" cy="314183"/>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19" name="Shape 2778">
              <a:extLst>
                <a:ext uri="{FF2B5EF4-FFF2-40B4-BE49-F238E27FC236}">
                  <a16:creationId xmlns:a16="http://schemas.microsoft.com/office/drawing/2014/main" id="{345F2BBA-3F25-4588-8E29-BA7553DA79D8}"/>
                </a:ext>
              </a:extLst>
            </p:cNvPr>
            <p:cNvSpPr>
              <a:spLocks noChangeAspect="1"/>
            </p:cNvSpPr>
            <p:nvPr/>
          </p:nvSpPr>
          <p:spPr>
            <a:xfrm>
              <a:off x="6828695" y="9260661"/>
              <a:ext cx="345600" cy="3456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solidFill>
                <a:schemeClr val="bg1"/>
              </a:solidFill>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20" name="Straight Arrow Connector 19">
              <a:extLst>
                <a:ext uri="{FF2B5EF4-FFF2-40B4-BE49-F238E27FC236}">
                  <a16:creationId xmlns:a16="http://schemas.microsoft.com/office/drawing/2014/main" id="{FF5925EB-7221-4C30-92F9-4F4F44F75460}"/>
                </a:ext>
              </a:extLst>
            </p:cNvPr>
            <p:cNvCxnSpPr>
              <a:cxnSpLocks/>
              <a:endCxn id="7" idx="2"/>
            </p:cNvCxnSpPr>
            <p:nvPr/>
          </p:nvCxnSpPr>
          <p:spPr>
            <a:xfrm>
              <a:off x="5870414" y="5836332"/>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75A57AF-4A91-4DD7-885C-7247D2534560}"/>
                </a:ext>
              </a:extLst>
            </p:cNvPr>
            <p:cNvCxnSpPr>
              <a:cxnSpLocks/>
            </p:cNvCxnSpPr>
            <p:nvPr/>
          </p:nvCxnSpPr>
          <p:spPr>
            <a:xfrm>
              <a:off x="5870414" y="7745526"/>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5D072D9C-52FB-4272-8A19-24AB00F632A5}"/>
                </a:ext>
              </a:extLst>
            </p:cNvPr>
            <p:cNvCxnSpPr>
              <a:cxnSpLocks/>
            </p:cNvCxnSpPr>
            <p:nvPr/>
          </p:nvCxnSpPr>
          <p:spPr>
            <a:xfrm>
              <a:off x="5870414" y="9641917"/>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A6F71B7-D115-4EF0-A59A-6667BF6C026A}"/>
                </a:ext>
              </a:extLst>
            </p:cNvPr>
            <p:cNvCxnSpPr>
              <a:cxnSpLocks/>
            </p:cNvCxnSpPr>
            <p:nvPr/>
          </p:nvCxnSpPr>
          <p:spPr>
            <a:xfrm>
              <a:off x="5868937" y="11564374"/>
              <a:ext cx="502498"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25" name="Arrow: Left-Right 24">
              <a:extLst>
                <a:ext uri="{FF2B5EF4-FFF2-40B4-BE49-F238E27FC236}">
                  <a16:creationId xmlns:a16="http://schemas.microsoft.com/office/drawing/2014/main" id="{4BBB52CC-7E37-4490-8332-758146468279}"/>
                </a:ext>
              </a:extLst>
            </p:cNvPr>
            <p:cNvSpPr/>
            <p:nvPr/>
          </p:nvSpPr>
          <p:spPr>
            <a:xfrm rot="5400000">
              <a:off x="4975556" y="8060077"/>
              <a:ext cx="7571205" cy="1257166"/>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latin typeface="Montserrat" panose="00000500000000000000" pitchFamily="2" charset="0"/>
                </a:rPr>
                <a:t>Data Bus</a:t>
              </a:r>
            </a:p>
          </p:txBody>
        </p:sp>
        <p:cxnSp>
          <p:nvCxnSpPr>
            <p:cNvPr id="26" name="Straight Arrow Connector 25">
              <a:extLst>
                <a:ext uri="{FF2B5EF4-FFF2-40B4-BE49-F238E27FC236}">
                  <a16:creationId xmlns:a16="http://schemas.microsoft.com/office/drawing/2014/main" id="{94C2646D-E33A-4FF7-9F96-25B15D9D06D9}"/>
                </a:ext>
              </a:extLst>
            </p:cNvPr>
            <p:cNvCxnSpPr>
              <a:cxnSpLocks/>
            </p:cNvCxnSpPr>
            <p:nvPr/>
          </p:nvCxnSpPr>
          <p:spPr>
            <a:xfrm>
              <a:off x="7630078" y="58264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5DD4925-20EE-4C6C-848F-583943296A3E}"/>
                </a:ext>
              </a:extLst>
            </p:cNvPr>
            <p:cNvCxnSpPr>
              <a:cxnSpLocks/>
            </p:cNvCxnSpPr>
            <p:nvPr/>
          </p:nvCxnSpPr>
          <p:spPr>
            <a:xfrm>
              <a:off x="7630078" y="7735626"/>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CC99796-95D0-4C8C-94E0-A8AB3612155B}"/>
                </a:ext>
              </a:extLst>
            </p:cNvPr>
            <p:cNvCxnSpPr>
              <a:cxnSpLocks/>
            </p:cNvCxnSpPr>
            <p:nvPr/>
          </p:nvCxnSpPr>
          <p:spPr>
            <a:xfrm>
              <a:off x="7630078" y="9632017"/>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D88025A-F8EE-4178-8397-2E8552999027}"/>
                </a:ext>
              </a:extLst>
            </p:cNvPr>
            <p:cNvCxnSpPr>
              <a:cxnSpLocks/>
            </p:cNvCxnSpPr>
            <p:nvPr/>
          </p:nvCxnSpPr>
          <p:spPr>
            <a:xfrm>
              <a:off x="7628601" y="11554474"/>
              <a:ext cx="829307"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2A75EB86-B668-4E15-9498-794287A4BDB9}"/>
                </a:ext>
              </a:extLst>
            </p:cNvPr>
            <p:cNvSpPr/>
            <p:nvPr/>
          </p:nvSpPr>
          <p:spPr>
            <a:xfrm>
              <a:off x="9892239" y="5191679"/>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cxnSp>
          <p:nvCxnSpPr>
            <p:cNvPr id="31" name="Straight Arrow Connector 30">
              <a:extLst>
                <a:ext uri="{FF2B5EF4-FFF2-40B4-BE49-F238E27FC236}">
                  <a16:creationId xmlns:a16="http://schemas.microsoft.com/office/drawing/2014/main" id="{E6C97D81-FAD2-451B-90B6-FAC8AE5EFCB4}"/>
                </a:ext>
              </a:extLst>
            </p:cNvPr>
            <p:cNvCxnSpPr>
              <a:cxnSpLocks/>
            </p:cNvCxnSpPr>
            <p:nvPr/>
          </p:nvCxnSpPr>
          <p:spPr>
            <a:xfrm>
              <a:off x="9064409" y="5836332"/>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2" name="Shape 2567">
              <a:extLst>
                <a:ext uri="{FF2B5EF4-FFF2-40B4-BE49-F238E27FC236}">
                  <a16:creationId xmlns:a16="http://schemas.microsoft.com/office/drawing/2014/main" id="{E34596AE-1503-4880-A80D-2D6E0DE68101}"/>
                </a:ext>
              </a:extLst>
            </p:cNvPr>
            <p:cNvSpPr>
              <a:spLocks noChangeAspect="1"/>
            </p:cNvSpPr>
            <p:nvPr/>
          </p:nvSpPr>
          <p:spPr>
            <a:xfrm>
              <a:off x="10346222" y="5408777"/>
              <a:ext cx="349200" cy="349212"/>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sp>
          <p:nvSpPr>
            <p:cNvPr id="33" name="Rectangle 32">
              <a:extLst>
                <a:ext uri="{FF2B5EF4-FFF2-40B4-BE49-F238E27FC236}">
                  <a16:creationId xmlns:a16="http://schemas.microsoft.com/office/drawing/2014/main" id="{0BC6511C-6E30-413E-B703-F537F711D188}"/>
                </a:ext>
              </a:extLst>
            </p:cNvPr>
            <p:cNvSpPr/>
            <p:nvPr/>
          </p:nvSpPr>
          <p:spPr>
            <a:xfrm>
              <a:off x="9929154" y="5780020"/>
              <a:ext cx="1188146" cy="400110"/>
            </a:xfrm>
            <a:prstGeom prst="rect">
              <a:avLst/>
            </a:prstGeom>
          </p:spPr>
          <p:txBody>
            <a:bodyPr wrap="none">
              <a:spAutoFit/>
            </a:bodyPr>
            <a:lstStyle/>
            <a:p>
              <a:r>
                <a:rPr lang="en-US" sz="2000">
                  <a:solidFill>
                    <a:schemeClr val="bg1"/>
                  </a:solidFill>
                  <a:latin typeface="Montserrat" panose="00000500000000000000" pitchFamily="2" charset="0"/>
                  <a:ea typeface="Lato Light" panose="020F0502020204030203" pitchFamily="34" charset="0"/>
                  <a:cs typeface="Lato Light" panose="020F0502020204030203" pitchFamily="34" charset="0"/>
                </a:rPr>
                <a:t>capture</a:t>
              </a:r>
              <a:endParaRPr lang="es-ES" sz="2000" dirty="0">
                <a:solidFill>
                  <a:schemeClr val="bg1"/>
                </a:solidFill>
                <a:latin typeface="Montserrat" panose="00000500000000000000" pitchFamily="2" charset="0"/>
              </a:endParaRPr>
            </a:p>
          </p:txBody>
        </p:sp>
        <p:sp>
          <p:nvSpPr>
            <p:cNvPr id="34" name="Cylinder 33">
              <a:extLst>
                <a:ext uri="{FF2B5EF4-FFF2-40B4-BE49-F238E27FC236}">
                  <a16:creationId xmlns:a16="http://schemas.microsoft.com/office/drawing/2014/main" id="{E07F8BEC-E8D3-46EC-8929-2BB264C23F6C}"/>
                </a:ext>
              </a:extLst>
            </p:cNvPr>
            <p:cNvSpPr/>
            <p:nvPr/>
          </p:nvSpPr>
          <p:spPr>
            <a:xfrm>
              <a:off x="11979729" y="5201580"/>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a:latin typeface="Montserrat" panose="00000500000000000000" pitchFamily="2" charset="0"/>
                </a:rPr>
                <a:t>Raw data</a:t>
              </a:r>
            </a:p>
          </p:txBody>
        </p:sp>
        <p:cxnSp>
          <p:nvCxnSpPr>
            <p:cNvPr id="35" name="Straight Arrow Connector 34">
              <a:extLst>
                <a:ext uri="{FF2B5EF4-FFF2-40B4-BE49-F238E27FC236}">
                  <a16:creationId xmlns:a16="http://schemas.microsoft.com/office/drawing/2014/main" id="{11C88F95-4D82-4F50-B356-43D63F86D88D}"/>
                </a:ext>
              </a:extLst>
            </p:cNvPr>
            <p:cNvCxnSpPr>
              <a:cxnSpLocks/>
            </p:cNvCxnSpPr>
            <p:nvPr/>
          </p:nvCxnSpPr>
          <p:spPr>
            <a:xfrm>
              <a:off x="11151899" y="5812559"/>
              <a:ext cx="827830" cy="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40EE940-1EB7-47EA-A760-A6C612D55BC8}"/>
                </a:ext>
              </a:extLst>
            </p:cNvPr>
            <p:cNvSpPr/>
            <p:nvPr/>
          </p:nvSpPr>
          <p:spPr>
            <a:xfrm>
              <a:off x="11565815" y="6963480"/>
              <a:ext cx="2046586" cy="5233355"/>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a:latin typeface="Montserrat" panose="00000500000000000000" pitchFamily="2" charset="0"/>
              </a:endParaRPr>
            </a:p>
          </p:txBody>
        </p:sp>
        <p:sp>
          <p:nvSpPr>
            <p:cNvPr id="37" name="Oval 36">
              <a:extLst>
                <a:ext uri="{FF2B5EF4-FFF2-40B4-BE49-F238E27FC236}">
                  <a16:creationId xmlns:a16="http://schemas.microsoft.com/office/drawing/2014/main" id="{21170013-405A-429A-B5A8-4D04B085F3B8}"/>
                </a:ext>
              </a:extLst>
            </p:cNvPr>
            <p:cNvSpPr/>
            <p:nvPr/>
          </p:nvSpPr>
          <p:spPr>
            <a:xfrm>
              <a:off x="11979729" y="7059882"/>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39" name="Oval 38">
              <a:extLst>
                <a:ext uri="{FF2B5EF4-FFF2-40B4-BE49-F238E27FC236}">
                  <a16:creationId xmlns:a16="http://schemas.microsoft.com/office/drawing/2014/main" id="{6E797DBB-6EF3-4483-BF4E-8DD6FDC60181}"/>
                </a:ext>
              </a:extLst>
            </p:cNvPr>
            <p:cNvSpPr/>
            <p:nvPr/>
          </p:nvSpPr>
          <p:spPr>
            <a:xfrm>
              <a:off x="11979729" y="8971508"/>
              <a:ext cx="1257166" cy="126950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Montserrat" panose="00000500000000000000" pitchFamily="2" charset="0"/>
              </a:endParaRPr>
            </a:p>
          </p:txBody>
        </p:sp>
        <p:sp>
          <p:nvSpPr>
            <p:cNvPr id="40" name="Cylinder 39">
              <a:extLst>
                <a:ext uri="{FF2B5EF4-FFF2-40B4-BE49-F238E27FC236}">
                  <a16:creationId xmlns:a16="http://schemas.microsoft.com/office/drawing/2014/main" id="{5E1AF849-7E47-4E5D-87A4-633E5087C3BB}"/>
                </a:ext>
              </a:extLst>
            </p:cNvPr>
            <p:cNvSpPr/>
            <p:nvPr/>
          </p:nvSpPr>
          <p:spPr>
            <a:xfrm>
              <a:off x="11979729" y="10844078"/>
              <a:ext cx="1257166" cy="1259604"/>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1900" dirty="0" err="1">
                  <a:latin typeface="Montserrat" panose="00000500000000000000" pitchFamily="2" charset="0"/>
                </a:rPr>
                <a:t>Datasets</a:t>
              </a:r>
              <a:endParaRPr lang="es-ES" sz="1900" dirty="0">
                <a:latin typeface="Montserrat" panose="00000500000000000000" pitchFamily="2" charset="0"/>
              </a:endParaRPr>
            </a:p>
          </p:txBody>
        </p:sp>
        <p:sp>
          <p:nvSpPr>
            <p:cNvPr id="41" name="Rectangle 40">
              <a:extLst>
                <a:ext uri="{FF2B5EF4-FFF2-40B4-BE49-F238E27FC236}">
                  <a16:creationId xmlns:a16="http://schemas.microsoft.com/office/drawing/2014/main" id="{1328481E-4D1C-469D-BA2B-FDFE27DA0302}"/>
                </a:ext>
              </a:extLst>
            </p:cNvPr>
            <p:cNvSpPr/>
            <p:nvPr/>
          </p:nvSpPr>
          <p:spPr>
            <a:xfrm>
              <a:off x="12225034" y="7745526"/>
              <a:ext cx="766557"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sync</a:t>
              </a:r>
              <a:endParaRPr lang="es-ES" sz="2000" dirty="0">
                <a:solidFill>
                  <a:schemeClr val="bg1"/>
                </a:solidFill>
                <a:latin typeface="Montserrat" panose="00000500000000000000" pitchFamily="2" charset="0"/>
              </a:endParaRPr>
            </a:p>
          </p:txBody>
        </p:sp>
        <p:sp>
          <p:nvSpPr>
            <p:cNvPr id="42" name="Rectangle 41">
              <a:extLst>
                <a:ext uri="{FF2B5EF4-FFF2-40B4-BE49-F238E27FC236}">
                  <a16:creationId xmlns:a16="http://schemas.microsoft.com/office/drawing/2014/main" id="{ACF223BA-3BB5-4BC2-AD97-9E5088014E2F}"/>
                </a:ext>
              </a:extLst>
            </p:cNvPr>
            <p:cNvSpPr/>
            <p:nvPr/>
          </p:nvSpPr>
          <p:spPr>
            <a:xfrm>
              <a:off x="12100802" y="9658546"/>
              <a:ext cx="1015021" cy="400110"/>
            </a:xfrm>
            <a:prstGeom prst="rect">
              <a:avLst/>
            </a:prstGeom>
          </p:spPr>
          <p:txBody>
            <a:bodyPr wrap="none">
              <a:spAutoFit/>
            </a:bodyPr>
            <a:lstStyle/>
            <a:p>
              <a:r>
                <a:rPr lang="en-US" sz="2000" dirty="0">
                  <a:solidFill>
                    <a:schemeClr val="bg1"/>
                  </a:solidFill>
                  <a:latin typeface="Montserrat" panose="00000500000000000000" pitchFamily="2" charset="0"/>
                  <a:ea typeface="Lato Light" panose="020F0502020204030203" pitchFamily="34" charset="0"/>
                  <a:cs typeface="Lato Light" panose="020F0502020204030203" pitchFamily="34" charset="0"/>
                </a:rPr>
                <a:t>curate</a:t>
              </a:r>
              <a:endParaRPr lang="es-ES" sz="2000" dirty="0">
                <a:solidFill>
                  <a:schemeClr val="bg1"/>
                </a:solidFill>
                <a:latin typeface="Montserrat" panose="00000500000000000000" pitchFamily="2" charset="0"/>
              </a:endParaRPr>
            </a:p>
          </p:txBody>
        </p:sp>
        <p:sp>
          <p:nvSpPr>
            <p:cNvPr id="43" name="Shape 2574">
              <a:extLst>
                <a:ext uri="{FF2B5EF4-FFF2-40B4-BE49-F238E27FC236}">
                  <a16:creationId xmlns:a16="http://schemas.microsoft.com/office/drawing/2014/main" id="{324BDBDE-0C65-4B41-BA71-4A89E3C42D93}"/>
                </a:ext>
              </a:extLst>
            </p:cNvPr>
            <p:cNvSpPr>
              <a:spLocks noChangeAspect="1"/>
            </p:cNvSpPr>
            <p:nvPr/>
          </p:nvSpPr>
          <p:spPr>
            <a:xfrm>
              <a:off x="12433712" y="9181274"/>
              <a:ext cx="349200" cy="384119"/>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bg2"/>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solidFill>
                  <a:schemeClr val="bg1"/>
                </a:solidFill>
                <a:latin typeface="Montserrat" panose="00000500000000000000" pitchFamily="2" charset="0"/>
              </a:endParaRPr>
            </a:p>
          </p:txBody>
        </p:sp>
        <p:sp>
          <p:nvSpPr>
            <p:cNvPr id="44" name="Shape 2526">
              <a:extLst>
                <a:ext uri="{FF2B5EF4-FFF2-40B4-BE49-F238E27FC236}">
                  <a16:creationId xmlns:a16="http://schemas.microsoft.com/office/drawing/2014/main" id="{D00F7457-7F2E-4B4E-8F6F-D278022C79CD}"/>
                </a:ext>
              </a:extLst>
            </p:cNvPr>
            <p:cNvSpPr/>
            <p:nvPr/>
          </p:nvSpPr>
          <p:spPr>
            <a:xfrm>
              <a:off x="12433712" y="7349750"/>
              <a:ext cx="349200" cy="3492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28575" tIns="28575" rIns="28575" bIns="28575" anchor="ctr"/>
            <a:lstStyle/>
            <a:p>
              <a:pPr defTabSz="34290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50">
                <a:latin typeface="Montserrat" panose="00000500000000000000" pitchFamily="2" charset="0"/>
              </a:endParaRPr>
            </a:p>
          </p:txBody>
        </p:sp>
        <p:cxnSp>
          <p:nvCxnSpPr>
            <p:cNvPr id="45" name="Straight Arrow Connector 44">
              <a:extLst>
                <a:ext uri="{FF2B5EF4-FFF2-40B4-BE49-F238E27FC236}">
                  <a16:creationId xmlns:a16="http://schemas.microsoft.com/office/drawing/2014/main" id="{ED1D7C35-5B43-4800-84C2-13CB14D1849D}"/>
                </a:ext>
              </a:extLst>
            </p:cNvPr>
            <p:cNvCxnSpPr>
              <a:cxnSpLocks/>
              <a:stCxn id="34" idx="3"/>
              <a:endCxn id="37" idx="0"/>
            </p:cNvCxnSpPr>
            <p:nvPr/>
          </p:nvCxnSpPr>
          <p:spPr>
            <a:xfrm>
              <a:off x="12608312" y="6461184"/>
              <a:ext cx="0" cy="598698"/>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8CC52F6-751C-4845-AC1A-7B845CE4FD26}"/>
                </a:ext>
              </a:extLst>
            </p:cNvPr>
            <p:cNvCxnSpPr>
              <a:cxnSpLocks/>
            </p:cNvCxnSpPr>
            <p:nvPr/>
          </p:nvCxnSpPr>
          <p:spPr>
            <a:xfrm>
              <a:off x="12608312" y="8329388"/>
              <a:ext cx="0" cy="642120"/>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F9320A7-51F7-4F6D-9909-D873B0284307}"/>
                </a:ext>
              </a:extLst>
            </p:cNvPr>
            <p:cNvCxnSpPr>
              <a:cxnSpLocks/>
              <a:stCxn id="39" idx="4"/>
              <a:endCxn id="40" idx="1"/>
            </p:cNvCxnSpPr>
            <p:nvPr/>
          </p:nvCxnSpPr>
          <p:spPr>
            <a:xfrm>
              <a:off x="12608312" y="10241014"/>
              <a:ext cx="0" cy="603064"/>
            </a:xfrm>
            <a:prstGeom prst="straightConnector1">
              <a:avLst/>
            </a:prstGeom>
            <a:ln>
              <a:headEnd type="none"/>
              <a:tailEnd type="arrow" w="lg"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1407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Sujetos de prueba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captura de datos se han realizado con tres sujetos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diferentes sobre los recorridos de entrenamiento y de test. Estas capturas se han tratado de realizar en las mismas condiciones en la medida de lo posible.</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2"/>
                <a:stretch>
                  <a:fillRect b="-7237"/>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8" name="Freeform: Shape 426">
            <a:extLst>
              <a:ext uri="{FF2B5EF4-FFF2-40B4-BE49-F238E27FC236}">
                <a16:creationId xmlns:a16="http://schemas.microsoft.com/office/drawing/2014/main" id="{326DF3E3-0CB8-3645-BC1C-1FD76696FDEF}"/>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49" name="Freeform: Shape 427">
            <a:extLst>
              <a:ext uri="{FF2B5EF4-FFF2-40B4-BE49-F238E27FC236}">
                <a16:creationId xmlns:a16="http://schemas.microsoft.com/office/drawing/2014/main" id="{AF1CFFE2-6342-9141-8347-CEAA252A1F91}"/>
              </a:ext>
            </a:extLst>
          </p:cNvPr>
          <p:cNvSpPr/>
          <p:nvPr/>
        </p:nvSpPr>
        <p:spPr>
          <a:xfrm>
            <a:off x="915207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lnTo>
                  <a:pt x="0" y="429"/>
                </a:lnTo>
                <a:cubicBezTo>
                  <a:pt x="0" y="480"/>
                  <a:pt x="41" y="522"/>
                  <a:pt x="92" y="522"/>
                </a:cubicBezTo>
                <a:cubicBezTo>
                  <a:pt x="143" y="522"/>
                  <a:pt x="185" y="480"/>
                  <a:pt x="185" y="429"/>
                </a:cubicBezTo>
                <a:cubicBezTo>
                  <a:pt x="185" y="428"/>
                  <a:pt x="185" y="0"/>
                  <a:pt x="185"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3" name="Freeform: Shape 428">
            <a:extLst>
              <a:ext uri="{FF2B5EF4-FFF2-40B4-BE49-F238E27FC236}">
                <a16:creationId xmlns:a16="http://schemas.microsoft.com/office/drawing/2014/main" id="{3F237551-5EEF-6343-B022-3ECE91D01598}"/>
              </a:ext>
            </a:extLst>
          </p:cNvPr>
          <p:cNvSpPr/>
          <p:nvPr/>
        </p:nvSpPr>
        <p:spPr>
          <a:xfrm>
            <a:off x="8625389" y="9805974"/>
            <a:ext cx="448663" cy="1270397"/>
          </a:xfrm>
          <a:custGeom>
            <a:avLst/>
            <a:gdLst/>
            <a:ahLst/>
            <a:cxnLst>
              <a:cxn ang="3cd4">
                <a:pos x="hc" y="t"/>
              </a:cxn>
              <a:cxn ang="cd2">
                <a:pos x="l" y="vc"/>
              </a:cxn>
              <a:cxn ang="cd4">
                <a:pos x="hc" y="b"/>
              </a:cxn>
              <a:cxn ang="0">
                <a:pos x="r" y="vc"/>
              </a:cxn>
            </a:cxnLst>
            <a:rect l="l" t="t" r="r" b="b"/>
            <a:pathLst>
              <a:path w="185" h="522">
                <a:moveTo>
                  <a:pt x="185" y="0"/>
                </a:moveTo>
                <a:lnTo>
                  <a:pt x="0" y="0"/>
                </a:lnTo>
                <a:cubicBezTo>
                  <a:pt x="0" y="0"/>
                  <a:pt x="0" y="427"/>
                  <a:pt x="0" y="429"/>
                </a:cubicBezTo>
                <a:cubicBezTo>
                  <a:pt x="0" y="480"/>
                  <a:pt x="42" y="522"/>
                  <a:pt x="92" y="522"/>
                </a:cubicBezTo>
                <a:cubicBezTo>
                  <a:pt x="143" y="522"/>
                  <a:pt x="185" y="480"/>
                  <a:pt x="185" y="429"/>
                </a:cubicBezTo>
                <a:cubicBezTo>
                  <a:pt x="185" y="427"/>
                  <a:pt x="185" y="178"/>
                  <a:pt x="185"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5" name="Freeform: Shape 429">
            <a:extLst>
              <a:ext uri="{FF2B5EF4-FFF2-40B4-BE49-F238E27FC236}">
                <a16:creationId xmlns:a16="http://schemas.microsoft.com/office/drawing/2014/main" id="{90760C05-4B85-F548-BE87-8F1E05F78293}"/>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8" name="Freeform: Shape 430">
            <a:extLst>
              <a:ext uri="{FF2B5EF4-FFF2-40B4-BE49-F238E27FC236}">
                <a16:creationId xmlns:a16="http://schemas.microsoft.com/office/drawing/2014/main" id="{6951C1E1-61AA-464E-B0A2-01240F81963F}"/>
              </a:ext>
            </a:extLst>
          </p:cNvPr>
          <p:cNvSpPr/>
          <p:nvPr/>
        </p:nvSpPr>
        <p:spPr>
          <a:xfrm>
            <a:off x="9749483" y="8418535"/>
            <a:ext cx="373072" cy="421840"/>
          </a:xfrm>
          <a:custGeom>
            <a:avLst/>
            <a:gdLst/>
            <a:ahLst/>
            <a:cxnLst>
              <a:cxn ang="3cd4">
                <a:pos x="hc" y="t"/>
              </a:cxn>
              <a:cxn ang="cd2">
                <a:pos x="l" y="vc"/>
              </a:cxn>
              <a:cxn ang="cd4">
                <a:pos x="hc" y="b"/>
              </a:cxn>
              <a:cxn ang="0">
                <a:pos x="r" y="vc"/>
              </a:cxn>
            </a:cxnLst>
            <a:rect l="l" t="t" r="r" b="b"/>
            <a:pathLst>
              <a:path w="154" h="174">
                <a:moveTo>
                  <a:pt x="0" y="115"/>
                </a:moveTo>
                <a:cubicBezTo>
                  <a:pt x="0" y="147"/>
                  <a:pt x="45" y="174"/>
                  <a:pt x="77" y="174"/>
                </a:cubicBezTo>
                <a:cubicBezTo>
                  <a:pt x="111" y="174"/>
                  <a:pt x="154" y="147"/>
                  <a:pt x="154" y="115"/>
                </a:cubicBezTo>
                <a:lnTo>
                  <a:pt x="154"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59" name="Freeform: Shape 431">
            <a:extLst>
              <a:ext uri="{FF2B5EF4-FFF2-40B4-BE49-F238E27FC236}">
                <a16:creationId xmlns:a16="http://schemas.microsoft.com/office/drawing/2014/main" id="{3BDE84F4-B511-BB4D-9A7D-1CF244157DED}"/>
              </a:ext>
            </a:extLst>
          </p:cNvPr>
          <p:cNvSpPr/>
          <p:nvPr/>
        </p:nvSpPr>
        <p:spPr>
          <a:xfrm>
            <a:off x="8625388" y="8418535"/>
            <a:ext cx="975353" cy="1248451"/>
          </a:xfrm>
          <a:custGeom>
            <a:avLst/>
            <a:gdLst/>
            <a:ahLst/>
            <a:cxnLst>
              <a:cxn ang="3cd4">
                <a:pos x="hc" y="t"/>
              </a:cxn>
              <a:cxn ang="cd2">
                <a:pos x="l" y="vc"/>
              </a:cxn>
              <a:cxn ang="cd4">
                <a:pos x="hc" y="b"/>
              </a:cxn>
              <a:cxn ang="0">
                <a:pos x="r" y="vc"/>
              </a:cxn>
            </a:cxnLst>
            <a:rect l="l" t="t" r="r" b="b"/>
            <a:pathLst>
              <a:path w="401" h="513">
                <a:moveTo>
                  <a:pt x="401" y="201"/>
                </a:moveTo>
                <a:lnTo>
                  <a:pt x="401" y="0"/>
                </a:lnTo>
                <a:lnTo>
                  <a:pt x="0" y="0"/>
                </a:lnTo>
                <a:lnTo>
                  <a:pt x="0" y="201"/>
                </a:lnTo>
                <a:lnTo>
                  <a:pt x="0" y="294"/>
                </a:lnTo>
                <a:lnTo>
                  <a:pt x="0" y="513"/>
                </a:lnTo>
                <a:lnTo>
                  <a:pt x="185" y="513"/>
                </a:lnTo>
                <a:lnTo>
                  <a:pt x="185" y="316"/>
                </a:lnTo>
                <a:cubicBezTo>
                  <a:pt x="185" y="254"/>
                  <a:pt x="216" y="254"/>
                  <a:pt x="216" y="316"/>
                </a:cubicBezTo>
                <a:lnTo>
                  <a:pt x="216" y="513"/>
                </a:lnTo>
                <a:lnTo>
                  <a:pt x="401" y="513"/>
                </a:lnTo>
                <a:lnTo>
                  <a:pt x="401" y="294"/>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0" name="Freeform: Shape 432">
            <a:extLst>
              <a:ext uri="{FF2B5EF4-FFF2-40B4-BE49-F238E27FC236}">
                <a16:creationId xmlns:a16="http://schemas.microsoft.com/office/drawing/2014/main" id="{8EBF56A9-C91D-5D4D-B650-3C09C40072B8}"/>
              </a:ext>
            </a:extLst>
          </p:cNvPr>
          <p:cNvSpPr/>
          <p:nvPr/>
        </p:nvSpPr>
        <p:spPr>
          <a:xfrm>
            <a:off x="8098698" y="8418535"/>
            <a:ext cx="373072" cy="421840"/>
          </a:xfrm>
          <a:custGeom>
            <a:avLst/>
            <a:gdLst/>
            <a:ahLst/>
            <a:cxnLst>
              <a:cxn ang="3cd4">
                <a:pos x="hc" y="t"/>
              </a:cxn>
              <a:cxn ang="cd2">
                <a:pos x="l" y="vc"/>
              </a:cxn>
              <a:cxn ang="cd4">
                <a:pos x="hc" y="b"/>
              </a:cxn>
              <a:cxn ang="0">
                <a:pos x="r" y="vc"/>
              </a:cxn>
            </a:cxnLst>
            <a:rect l="l" t="t" r="r" b="b"/>
            <a:pathLst>
              <a:path w="154" h="174">
                <a:moveTo>
                  <a:pt x="77" y="174"/>
                </a:moveTo>
                <a:cubicBezTo>
                  <a:pt x="111" y="174"/>
                  <a:pt x="154" y="147"/>
                  <a:pt x="154" y="115"/>
                </a:cubicBezTo>
                <a:lnTo>
                  <a:pt x="154" y="0"/>
                </a:lnTo>
                <a:lnTo>
                  <a:pt x="0" y="0"/>
                </a:lnTo>
                <a:lnTo>
                  <a:pt x="0" y="115"/>
                </a:lnTo>
                <a:cubicBezTo>
                  <a:pt x="0" y="147"/>
                  <a:pt x="45" y="174"/>
                  <a:pt x="77" y="174"/>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Freeform: Shape 433">
            <a:extLst>
              <a:ext uri="{FF2B5EF4-FFF2-40B4-BE49-F238E27FC236}">
                <a16:creationId xmlns:a16="http://schemas.microsoft.com/office/drawing/2014/main" id="{E5D4E9D8-A7E5-9A4D-A148-A87CF5CBAC6C}"/>
              </a:ext>
            </a:extLst>
          </p:cNvPr>
          <p:cNvSpPr/>
          <p:nvPr/>
        </p:nvSpPr>
        <p:spPr>
          <a:xfrm>
            <a:off x="8098698" y="7033534"/>
            <a:ext cx="2023858" cy="1243575"/>
          </a:xfrm>
          <a:custGeom>
            <a:avLst/>
            <a:gdLst/>
            <a:ahLst/>
            <a:cxnLst>
              <a:cxn ang="3cd4">
                <a:pos x="hc" y="t"/>
              </a:cxn>
              <a:cxn ang="cd2">
                <a:pos x="l" y="vc"/>
              </a:cxn>
              <a:cxn ang="cd4">
                <a:pos x="hc" y="b"/>
              </a:cxn>
              <a:cxn ang="0">
                <a:pos x="r" y="vc"/>
              </a:cxn>
            </a:cxnLst>
            <a:rect l="l" t="t" r="r" b="b"/>
            <a:pathLst>
              <a:path w="831" h="511">
                <a:moveTo>
                  <a:pt x="154" y="211"/>
                </a:moveTo>
                <a:cubicBezTo>
                  <a:pt x="154" y="179"/>
                  <a:pt x="216" y="179"/>
                  <a:pt x="216" y="211"/>
                </a:cubicBezTo>
                <a:lnTo>
                  <a:pt x="216" y="511"/>
                </a:lnTo>
                <a:lnTo>
                  <a:pt x="617" y="511"/>
                </a:lnTo>
                <a:lnTo>
                  <a:pt x="617" y="211"/>
                </a:lnTo>
                <a:cubicBezTo>
                  <a:pt x="617" y="179"/>
                  <a:pt x="677" y="179"/>
                  <a:pt x="677" y="211"/>
                </a:cubicBezTo>
                <a:lnTo>
                  <a:pt x="677" y="511"/>
                </a:lnTo>
                <a:lnTo>
                  <a:pt x="831" y="511"/>
                </a:lnTo>
                <a:lnTo>
                  <a:pt x="831" y="88"/>
                </a:lnTo>
                <a:cubicBezTo>
                  <a:pt x="831" y="50"/>
                  <a:pt x="823" y="21"/>
                  <a:pt x="808" y="0"/>
                </a:cubicBezTo>
                <a:lnTo>
                  <a:pt x="25" y="0"/>
                </a:lnTo>
                <a:cubicBezTo>
                  <a:pt x="9" y="21"/>
                  <a:pt x="0" y="50"/>
                  <a:pt x="0" y="88"/>
                </a:cubicBezTo>
                <a:lnTo>
                  <a:pt x="0" y="511"/>
                </a:lnTo>
                <a:lnTo>
                  <a:pt x="154" y="511"/>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8" name="Freeform: Shape 434">
            <a:extLst>
              <a:ext uri="{FF2B5EF4-FFF2-40B4-BE49-F238E27FC236}">
                <a16:creationId xmlns:a16="http://schemas.microsoft.com/office/drawing/2014/main" id="{86E3E80E-C3F4-FA45-B746-E248D684CA8F}"/>
              </a:ext>
            </a:extLst>
          </p:cNvPr>
          <p:cNvSpPr/>
          <p:nvPr/>
        </p:nvSpPr>
        <p:spPr>
          <a:xfrm>
            <a:off x="8159658" y="6733614"/>
            <a:ext cx="1906815" cy="156056"/>
          </a:xfrm>
          <a:custGeom>
            <a:avLst/>
            <a:gdLst/>
            <a:ahLst/>
            <a:cxnLst>
              <a:cxn ang="3cd4">
                <a:pos x="hc" y="t"/>
              </a:cxn>
              <a:cxn ang="cd2">
                <a:pos x="l" y="vc"/>
              </a:cxn>
              <a:cxn ang="cd4">
                <a:pos x="hc" y="b"/>
              </a:cxn>
              <a:cxn ang="0">
                <a:pos x="r" y="vc"/>
              </a:cxn>
            </a:cxnLst>
            <a:rect l="l" t="t" r="r" b="b"/>
            <a:pathLst>
              <a:path w="783" h="65">
                <a:moveTo>
                  <a:pt x="600" y="0"/>
                </a:moveTo>
                <a:lnTo>
                  <a:pt x="182" y="0"/>
                </a:lnTo>
                <a:cubicBezTo>
                  <a:pt x="100" y="0"/>
                  <a:pt x="32" y="16"/>
                  <a:pt x="0" y="65"/>
                </a:cubicBezTo>
                <a:lnTo>
                  <a:pt x="783" y="65"/>
                </a:lnTo>
                <a:cubicBezTo>
                  <a:pt x="750" y="16"/>
                  <a:pt x="683" y="0"/>
                  <a:pt x="600" y="0"/>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9" name="Freeform: Shape 435">
            <a:extLst>
              <a:ext uri="{FF2B5EF4-FFF2-40B4-BE49-F238E27FC236}">
                <a16:creationId xmlns:a16="http://schemas.microsoft.com/office/drawing/2014/main" id="{9CB73A14-BB59-1B46-9C0B-0D7477CFA27A}"/>
              </a:ext>
            </a:extLst>
          </p:cNvPr>
          <p:cNvSpPr/>
          <p:nvPr/>
        </p:nvSpPr>
        <p:spPr>
          <a:xfrm>
            <a:off x="9113065" y="6733614"/>
            <a:ext cx="953408" cy="156056"/>
          </a:xfrm>
          <a:custGeom>
            <a:avLst/>
            <a:gdLst/>
            <a:ahLst/>
            <a:cxnLst>
              <a:cxn ang="3cd4">
                <a:pos x="hc" y="t"/>
              </a:cxn>
              <a:cxn ang="cd2">
                <a:pos x="l" y="vc"/>
              </a:cxn>
              <a:cxn ang="cd4">
                <a:pos x="hc" y="b"/>
              </a:cxn>
              <a:cxn ang="0">
                <a:pos x="r" y="vc"/>
              </a:cxn>
            </a:cxnLst>
            <a:rect l="l" t="t" r="r" b="b"/>
            <a:pathLst>
              <a:path w="392" h="65">
                <a:moveTo>
                  <a:pt x="0" y="0"/>
                </a:moveTo>
                <a:lnTo>
                  <a:pt x="0" y="65"/>
                </a:lnTo>
                <a:lnTo>
                  <a:pt x="392" y="65"/>
                </a:lnTo>
                <a:cubicBezTo>
                  <a:pt x="359" y="16"/>
                  <a:pt x="292" y="0"/>
                  <a:pt x="209"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0" name="Freeform: Shape 436">
            <a:extLst>
              <a:ext uri="{FF2B5EF4-FFF2-40B4-BE49-F238E27FC236}">
                <a16:creationId xmlns:a16="http://schemas.microsoft.com/office/drawing/2014/main" id="{038F4FCE-50CC-2D49-9F9F-D34A5B775041}"/>
              </a:ext>
            </a:extLst>
          </p:cNvPr>
          <p:cNvSpPr/>
          <p:nvPr/>
        </p:nvSpPr>
        <p:spPr>
          <a:xfrm>
            <a:off x="8749746" y="5653410"/>
            <a:ext cx="726638" cy="721761"/>
          </a:xfrm>
          <a:custGeom>
            <a:avLst/>
            <a:gdLst/>
            <a:ahLst/>
            <a:cxnLst>
              <a:cxn ang="3cd4">
                <a:pos x="hc" y="t"/>
              </a:cxn>
              <a:cxn ang="cd2">
                <a:pos x="l" y="vc"/>
              </a:cxn>
              <a:cxn ang="cd4">
                <a:pos x="hc" y="b"/>
              </a:cxn>
              <a:cxn ang="0">
                <a:pos x="r" y="vc"/>
              </a:cxn>
            </a:cxnLst>
            <a:rect l="l" t="t" r="r" b="b"/>
            <a:pathLst>
              <a:path w="299" h="297">
                <a:moveTo>
                  <a:pt x="149" y="297"/>
                </a:moveTo>
                <a:cubicBezTo>
                  <a:pt x="232" y="297"/>
                  <a:pt x="299" y="230"/>
                  <a:pt x="299" y="147"/>
                </a:cubicBezTo>
                <a:cubicBezTo>
                  <a:pt x="299" y="65"/>
                  <a:pt x="232" y="0"/>
                  <a:pt x="149" y="0"/>
                </a:cubicBezTo>
                <a:cubicBezTo>
                  <a:pt x="67" y="0"/>
                  <a:pt x="0" y="65"/>
                  <a:pt x="0" y="147"/>
                </a:cubicBezTo>
                <a:cubicBezTo>
                  <a:pt x="0" y="230"/>
                  <a:pt x="67" y="297"/>
                  <a:pt x="149" y="297"/>
                </a:cubicBez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1" name="Freeform: Shape 437">
            <a:extLst>
              <a:ext uri="{FF2B5EF4-FFF2-40B4-BE49-F238E27FC236}">
                <a16:creationId xmlns:a16="http://schemas.microsoft.com/office/drawing/2014/main" id="{79842348-DCCC-264C-8BE8-F37D877443BE}"/>
              </a:ext>
            </a:extLst>
          </p:cNvPr>
          <p:cNvSpPr/>
          <p:nvPr/>
        </p:nvSpPr>
        <p:spPr>
          <a:xfrm>
            <a:off x="9113065" y="5653410"/>
            <a:ext cx="363319" cy="721761"/>
          </a:xfrm>
          <a:custGeom>
            <a:avLst/>
            <a:gdLst/>
            <a:ahLst/>
            <a:cxnLst>
              <a:cxn ang="3cd4">
                <a:pos x="hc" y="t"/>
              </a:cxn>
              <a:cxn ang="cd2">
                <a:pos x="l" y="vc"/>
              </a:cxn>
              <a:cxn ang="cd4">
                <a:pos x="hc" y="b"/>
              </a:cxn>
              <a:cxn ang="0">
                <a:pos x="r" y="vc"/>
              </a:cxn>
            </a:cxnLst>
            <a:rect l="l" t="t" r="r" b="b"/>
            <a:pathLst>
              <a:path w="150" h="297">
                <a:moveTo>
                  <a:pt x="0" y="297"/>
                </a:moveTo>
                <a:cubicBezTo>
                  <a:pt x="83" y="297"/>
                  <a:pt x="150" y="230"/>
                  <a:pt x="150" y="147"/>
                </a:cubicBezTo>
                <a:cubicBezTo>
                  <a:pt x="150" y="65"/>
                  <a:pt x="83" y="0"/>
                  <a:pt x="0"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2" name="Freeform: Shape 438">
            <a:extLst>
              <a:ext uri="{FF2B5EF4-FFF2-40B4-BE49-F238E27FC236}">
                <a16:creationId xmlns:a16="http://schemas.microsoft.com/office/drawing/2014/main" id="{216B2E49-6F69-FF40-B1F3-F96BAD9379D1}"/>
              </a:ext>
            </a:extLst>
          </p:cNvPr>
          <p:cNvSpPr/>
          <p:nvPr/>
        </p:nvSpPr>
        <p:spPr>
          <a:xfrm>
            <a:off x="9113065" y="7033534"/>
            <a:ext cx="1009490" cy="1243575"/>
          </a:xfrm>
          <a:custGeom>
            <a:avLst/>
            <a:gdLst/>
            <a:ahLst/>
            <a:cxnLst>
              <a:cxn ang="3cd4">
                <a:pos x="hc" y="t"/>
              </a:cxn>
              <a:cxn ang="cd2">
                <a:pos x="l" y="vc"/>
              </a:cxn>
              <a:cxn ang="cd4">
                <a:pos x="hc" y="b"/>
              </a:cxn>
              <a:cxn ang="0">
                <a:pos x="r" y="vc"/>
              </a:cxn>
            </a:cxnLst>
            <a:rect l="l" t="t" r="r" b="b"/>
            <a:pathLst>
              <a:path w="415" h="511">
                <a:moveTo>
                  <a:pt x="0" y="0"/>
                </a:moveTo>
                <a:lnTo>
                  <a:pt x="0" y="511"/>
                </a:lnTo>
                <a:lnTo>
                  <a:pt x="201" y="511"/>
                </a:lnTo>
                <a:lnTo>
                  <a:pt x="201" y="211"/>
                </a:lnTo>
                <a:cubicBezTo>
                  <a:pt x="201" y="179"/>
                  <a:pt x="261" y="179"/>
                  <a:pt x="261" y="211"/>
                </a:cubicBezTo>
                <a:lnTo>
                  <a:pt x="261" y="511"/>
                </a:lnTo>
                <a:lnTo>
                  <a:pt x="415" y="511"/>
                </a:lnTo>
                <a:lnTo>
                  <a:pt x="415" y="88"/>
                </a:lnTo>
                <a:cubicBezTo>
                  <a:pt x="415" y="50"/>
                  <a:pt x="407" y="21"/>
                  <a:pt x="392" y="0"/>
                </a:cubicBez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73" name="Freeform: Shape 439">
            <a:extLst>
              <a:ext uri="{FF2B5EF4-FFF2-40B4-BE49-F238E27FC236}">
                <a16:creationId xmlns:a16="http://schemas.microsoft.com/office/drawing/2014/main" id="{AD6E055F-3414-D64D-8BF4-591A281B9AB1}"/>
              </a:ext>
            </a:extLst>
          </p:cNvPr>
          <p:cNvSpPr/>
          <p:nvPr/>
        </p:nvSpPr>
        <p:spPr>
          <a:xfrm>
            <a:off x="9113065" y="8418535"/>
            <a:ext cx="487676" cy="1248451"/>
          </a:xfrm>
          <a:custGeom>
            <a:avLst/>
            <a:gdLst/>
            <a:ahLst/>
            <a:cxnLst>
              <a:cxn ang="3cd4">
                <a:pos x="hc" y="t"/>
              </a:cxn>
              <a:cxn ang="cd2">
                <a:pos x="l" y="vc"/>
              </a:cxn>
              <a:cxn ang="cd4">
                <a:pos x="hc" y="b"/>
              </a:cxn>
              <a:cxn ang="0">
                <a:pos x="r" y="vc"/>
              </a:cxn>
            </a:cxnLst>
            <a:rect l="l" t="t" r="r" b="b"/>
            <a:pathLst>
              <a:path w="201" h="513">
                <a:moveTo>
                  <a:pt x="0" y="270"/>
                </a:moveTo>
                <a:cubicBezTo>
                  <a:pt x="8" y="270"/>
                  <a:pt x="16" y="284"/>
                  <a:pt x="16" y="316"/>
                </a:cubicBezTo>
                <a:lnTo>
                  <a:pt x="16" y="513"/>
                </a:lnTo>
                <a:lnTo>
                  <a:pt x="201" y="513"/>
                </a:lnTo>
                <a:lnTo>
                  <a:pt x="201" y="294"/>
                </a:lnTo>
                <a:lnTo>
                  <a:pt x="201" y="201"/>
                </a:lnTo>
                <a:lnTo>
                  <a:pt x="201" y="0"/>
                </a:lnTo>
                <a:lnTo>
                  <a:pt x="0" y="0"/>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grpSp>
        <p:nvGrpSpPr>
          <p:cNvPr id="6" name="Group 5">
            <a:extLst>
              <a:ext uri="{FF2B5EF4-FFF2-40B4-BE49-F238E27FC236}">
                <a16:creationId xmlns:a16="http://schemas.microsoft.com/office/drawing/2014/main" id="{5FEDB36A-2BA3-2343-87A7-CCE97E24D8B5}"/>
              </a:ext>
            </a:extLst>
          </p:cNvPr>
          <p:cNvGrpSpPr/>
          <p:nvPr/>
        </p:nvGrpSpPr>
        <p:grpSpPr>
          <a:xfrm>
            <a:off x="1849159" y="6338978"/>
            <a:ext cx="4828075" cy="1855712"/>
            <a:chOff x="2464903" y="6383911"/>
            <a:chExt cx="6435757" cy="2473638"/>
          </a:xfrm>
        </p:grpSpPr>
        <p:sp>
          <p:nvSpPr>
            <p:cNvPr id="126" name="Rectangle 125">
              <a:extLst>
                <a:ext uri="{FF2B5EF4-FFF2-40B4-BE49-F238E27FC236}">
                  <a16:creationId xmlns:a16="http://schemas.microsoft.com/office/drawing/2014/main" id="{A06AF56E-DFB3-F545-AE9A-C514FA3D04CE}"/>
                </a:ext>
              </a:extLst>
            </p:cNvPr>
            <p:cNvSpPr/>
            <p:nvPr/>
          </p:nvSpPr>
          <p:spPr>
            <a:xfrm>
              <a:off x="3092450" y="6383911"/>
              <a:ext cx="5682705"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Tres sujetos de prueba</a:t>
              </a:r>
            </a:p>
          </p:txBody>
        </p:sp>
        <p:sp>
          <p:nvSpPr>
            <p:cNvPr id="127" name="Subtitle 2">
              <a:extLst>
                <a:ext uri="{FF2B5EF4-FFF2-40B4-BE49-F238E27FC236}">
                  <a16:creationId xmlns:a16="http://schemas.microsoft.com/office/drawing/2014/main" id="{A65A19C6-5FD1-E547-8AD8-0C3D37A3998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Los sujetos son varones de entre 30 y 34 años con más de 5 años de experiencia en conducción.</a:t>
              </a:r>
            </a:p>
          </p:txBody>
        </p:sp>
      </p:grpSp>
      <p:grpSp>
        <p:nvGrpSpPr>
          <p:cNvPr id="128" name="Group 127">
            <a:extLst>
              <a:ext uri="{FF2B5EF4-FFF2-40B4-BE49-F238E27FC236}">
                <a16:creationId xmlns:a16="http://schemas.microsoft.com/office/drawing/2014/main" id="{B22A420B-8908-FB49-BF4A-D4ADC420CDD8}"/>
              </a:ext>
            </a:extLst>
          </p:cNvPr>
          <p:cNvGrpSpPr/>
          <p:nvPr/>
        </p:nvGrpSpPr>
        <p:grpSpPr>
          <a:xfrm>
            <a:off x="1849159" y="9080938"/>
            <a:ext cx="4828075" cy="1855712"/>
            <a:chOff x="2464903" y="6383911"/>
            <a:chExt cx="6435757" cy="2473638"/>
          </a:xfrm>
        </p:grpSpPr>
        <p:sp>
          <p:nvSpPr>
            <p:cNvPr id="129" name="Rectangle 128">
              <a:extLst>
                <a:ext uri="{FF2B5EF4-FFF2-40B4-BE49-F238E27FC236}">
                  <a16:creationId xmlns:a16="http://schemas.microsoft.com/office/drawing/2014/main" id="{A9AC0B7C-6C6F-4C4B-A50D-7FDDB953F81E}"/>
                </a:ext>
              </a:extLst>
            </p:cNvPr>
            <p:cNvSpPr/>
            <p:nvPr/>
          </p:nvSpPr>
          <p:spPr>
            <a:xfrm>
              <a:off x="2547376" y="6383911"/>
              <a:ext cx="6227781" cy="677104"/>
            </a:xfrm>
            <a:prstGeom prst="rect">
              <a:avLst/>
            </a:prstGeom>
          </p:spPr>
          <p:txBody>
            <a:bodyPr wrap="square">
              <a:spAutoFit/>
            </a:bodyPr>
            <a:lstStyle/>
            <a:p>
              <a:pPr algn="r"/>
              <a:r>
                <a:rPr lang="es-ES" sz="2701" dirty="0">
                  <a:solidFill>
                    <a:schemeClr val="accent3">
                      <a:lumMod val="50000"/>
                    </a:schemeClr>
                  </a:solidFill>
                  <a:latin typeface="Montserrat" pitchFamily="2" charset="77"/>
                  <a:ea typeface="Montserrat" charset="0"/>
                  <a:cs typeface="Montserrat" charset="0"/>
                </a:rPr>
                <a:t>Recorrido conocido</a:t>
              </a:r>
            </a:p>
          </p:txBody>
        </p:sp>
        <p:sp>
          <p:nvSpPr>
            <p:cNvPr id="130" name="Subtitle 2">
              <a:extLst>
                <a:ext uri="{FF2B5EF4-FFF2-40B4-BE49-F238E27FC236}">
                  <a16:creationId xmlns:a16="http://schemas.microsoft.com/office/drawing/2014/main" id="{31E5A1CA-93DC-964D-8AC3-1F5D1B237058}"/>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61"/>
                </a:lnSpc>
              </a:pPr>
              <a:r>
                <a:rPr lang="es-ES" sz="2101" dirty="0">
                  <a:solidFill>
                    <a:schemeClr val="accent3"/>
                  </a:solidFill>
                  <a:latin typeface="Montserrat Light" charset="0"/>
                  <a:ea typeface="Montserrat Light" charset="0"/>
                  <a:cs typeface="Montserrat Light" charset="0"/>
                </a:rPr>
                <a:t>Al conocer el recorrido previamente, se prescinde en lo posible del nivel estratégico.</a:t>
              </a:r>
            </a:p>
          </p:txBody>
        </p:sp>
      </p:grpSp>
      <p:grpSp>
        <p:nvGrpSpPr>
          <p:cNvPr id="131" name="Group 130">
            <a:extLst>
              <a:ext uri="{FF2B5EF4-FFF2-40B4-BE49-F238E27FC236}">
                <a16:creationId xmlns:a16="http://schemas.microsoft.com/office/drawing/2014/main" id="{99B11DFD-0402-6C44-BFE0-24D149E375C2}"/>
              </a:ext>
            </a:extLst>
          </p:cNvPr>
          <p:cNvGrpSpPr/>
          <p:nvPr/>
        </p:nvGrpSpPr>
        <p:grpSpPr>
          <a:xfrm>
            <a:off x="11548896" y="6338979"/>
            <a:ext cx="4919712" cy="1855712"/>
            <a:chOff x="2464903" y="6383911"/>
            <a:chExt cx="6557908" cy="2473638"/>
          </a:xfrm>
        </p:grpSpPr>
        <p:sp>
          <p:nvSpPr>
            <p:cNvPr id="132" name="Rectangle 131">
              <a:extLst>
                <a:ext uri="{FF2B5EF4-FFF2-40B4-BE49-F238E27FC236}">
                  <a16:creationId xmlns:a16="http://schemas.microsoft.com/office/drawing/2014/main" id="{E1A76BA1-810E-F943-A090-D83D5352BEE3}"/>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global</a:t>
              </a:r>
            </a:p>
          </p:txBody>
        </p:sp>
        <mc:AlternateContent xmlns:mc="http://schemas.openxmlformats.org/markup-compatibility/2006" xmlns:a14="http://schemas.microsoft.com/office/drawing/2010/main">
          <mc:Choice Requires="a14">
            <p:sp>
              <p:nvSpPr>
                <p:cNvPr id="133" name="Subtitle 2">
                  <a:extLst>
                    <a:ext uri="{FF2B5EF4-FFF2-40B4-BE49-F238E27FC236}">
                      <a16:creationId xmlns:a16="http://schemas.microsoft.com/office/drawing/2014/main" id="{2BCF28B0-A176-6745-8849-6F1A7B015E25}"/>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Los datos de los tres sujetos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darán lugar a un </a:t>
                  </a:r>
                  <a:r>
                    <a:rPr lang="es-ES" sz="2101" dirty="0" err="1">
                      <a:solidFill>
                        <a:schemeClr val="accent3"/>
                      </a:solidFill>
                      <a:latin typeface="Montserrat Light" charset="0"/>
                      <a:ea typeface="Montserrat Light" charset="0"/>
                      <a:cs typeface="Montserrat Light" charset="0"/>
                    </a:rPr>
                    <a:t>dataset</a:t>
                  </a:r>
                  <a:r>
                    <a:rPr lang="es-ES" sz="2101" dirty="0">
                      <a:solidFill>
                        <a:schemeClr val="accent3"/>
                      </a:solidFill>
                      <a:latin typeface="Montserrat Light" charset="0"/>
                      <a:ea typeface="Montserrat Light" charset="0"/>
                      <a:cs typeface="Montserrat Light" charset="0"/>
                    </a:rPr>
                    <a:t> de entrenamiento y otro de test.</a:t>
                  </a:r>
                </a:p>
              </p:txBody>
            </p:sp>
          </mc:Choice>
          <mc:Fallback xmlns="">
            <p:sp>
              <p:nvSpPr>
                <p:cNvPr id="133" name="Subtitle 2">
                  <a:extLst>
                    <a:ext uri="{FF2B5EF4-FFF2-40B4-BE49-F238E27FC236}">
                      <a16:creationId xmlns:a16="http://schemas.microsoft.com/office/drawing/2014/main" id="{2BCF28B0-A176-6745-8849-6F1A7B015E25}"/>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3"/>
                  <a:stretch>
                    <a:fillRect l="-126" b="-5530"/>
                  </a:stretch>
                </a:blipFill>
              </p:spPr>
              <p:txBody>
                <a:bodyPr/>
                <a:lstStyle/>
                <a:p>
                  <a:r>
                    <a:rPr lang="es-ES">
                      <a:noFill/>
                    </a:rPr>
                    <a:t> </a:t>
                  </a:r>
                </a:p>
              </p:txBody>
            </p:sp>
          </mc:Fallback>
        </mc:AlternateContent>
      </p:grpSp>
      <p:grpSp>
        <p:nvGrpSpPr>
          <p:cNvPr id="134" name="Group 133">
            <a:extLst>
              <a:ext uri="{FF2B5EF4-FFF2-40B4-BE49-F238E27FC236}">
                <a16:creationId xmlns:a16="http://schemas.microsoft.com/office/drawing/2014/main" id="{F4328854-40F1-804E-98C8-0197C504C8F1}"/>
              </a:ext>
            </a:extLst>
          </p:cNvPr>
          <p:cNvGrpSpPr/>
          <p:nvPr/>
        </p:nvGrpSpPr>
        <p:grpSpPr>
          <a:xfrm>
            <a:off x="11548896" y="9080938"/>
            <a:ext cx="4919712" cy="1855712"/>
            <a:chOff x="2464903" y="6383911"/>
            <a:chExt cx="6557908" cy="2473638"/>
          </a:xfrm>
        </p:grpSpPr>
        <p:sp>
          <p:nvSpPr>
            <p:cNvPr id="135" name="Rectangle 134">
              <a:extLst>
                <a:ext uri="{FF2B5EF4-FFF2-40B4-BE49-F238E27FC236}">
                  <a16:creationId xmlns:a16="http://schemas.microsoft.com/office/drawing/2014/main" id="{B368C462-68E7-4744-BB90-E1894D0BF270}"/>
                </a:ext>
              </a:extLst>
            </p:cNvPr>
            <p:cNvSpPr/>
            <p:nvPr/>
          </p:nvSpPr>
          <p:spPr>
            <a:xfrm>
              <a:off x="2587054" y="6383911"/>
              <a:ext cx="6435757" cy="677104"/>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charset="0"/>
                  <a:cs typeface="Montserrat" charset="0"/>
                </a:rPr>
                <a:t>Un </a:t>
              </a:r>
              <a:r>
                <a:rPr lang="es-ES" sz="2701" dirty="0" err="1">
                  <a:solidFill>
                    <a:schemeClr val="accent3">
                      <a:lumMod val="50000"/>
                    </a:schemeClr>
                  </a:solidFill>
                  <a:latin typeface="Montserrat" pitchFamily="2" charset="77"/>
                  <a:ea typeface="Montserrat" charset="0"/>
                  <a:cs typeface="Montserrat" charset="0"/>
                </a:rPr>
                <a:t>dataset</a:t>
              </a:r>
              <a:r>
                <a:rPr lang="es-ES" sz="2701" dirty="0">
                  <a:solidFill>
                    <a:schemeClr val="accent3">
                      <a:lumMod val="50000"/>
                    </a:schemeClr>
                  </a:solidFill>
                  <a:latin typeface="Montserrat" pitchFamily="2" charset="77"/>
                  <a:ea typeface="Montserrat" charset="0"/>
                  <a:cs typeface="Montserrat" charset="0"/>
                </a:rPr>
                <a:t> por sujeto</a:t>
              </a:r>
            </a:p>
          </p:txBody>
        </p:sp>
        <mc:AlternateContent xmlns:mc="http://schemas.openxmlformats.org/markup-compatibility/2006" xmlns:a14="http://schemas.microsoft.com/office/drawing/2010/main">
          <mc:Choice Requires="a14">
            <p:sp>
              <p:nvSpPr>
                <p:cNvPr id="136" name="Subtitle 2">
                  <a:extLst>
                    <a:ext uri="{FF2B5EF4-FFF2-40B4-BE49-F238E27FC236}">
                      <a16:creationId xmlns:a16="http://schemas.microsoft.com/office/drawing/2014/main" id="{0431DA84-10A8-E74B-BF12-5415B3978619}"/>
                    </a:ext>
                  </a:extLst>
                </p:cNvPr>
                <p:cNvSpPr txBox="1">
                  <a:spLocks/>
                </p:cNvSpPr>
                <p:nvPr/>
              </p:nvSpPr>
              <p:spPr>
                <a:xfrm>
                  <a:off x="2464903" y="7091985"/>
                  <a:ext cx="6435757" cy="1765564"/>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Cada sujeto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tendrá asociado un conjunto de entrenamiento y otro de test.</a:t>
                  </a:r>
                </a:p>
              </p:txBody>
            </p:sp>
          </mc:Choice>
          <mc:Fallback xmlns="">
            <p:sp>
              <p:nvSpPr>
                <p:cNvPr id="136" name="Subtitle 2">
                  <a:extLst>
                    <a:ext uri="{FF2B5EF4-FFF2-40B4-BE49-F238E27FC236}">
                      <a16:creationId xmlns:a16="http://schemas.microsoft.com/office/drawing/2014/main" id="{0431DA84-10A8-E74B-BF12-5415B3978619}"/>
                    </a:ext>
                  </a:extLst>
                </p:cNvPr>
                <p:cNvSpPr txBox="1">
                  <a:spLocks noRot="1" noChangeAspect="1" noMove="1" noResize="1" noEditPoints="1" noAdjustHandles="1" noChangeArrowheads="1" noChangeShapeType="1" noTextEdit="1"/>
                </p:cNvSpPr>
                <p:nvPr/>
              </p:nvSpPr>
              <p:spPr>
                <a:xfrm>
                  <a:off x="2464903" y="7091985"/>
                  <a:ext cx="6435757" cy="1765564"/>
                </a:xfrm>
                <a:prstGeom prst="rect">
                  <a:avLst/>
                </a:prstGeom>
                <a:blipFill>
                  <a:blip r:embed="rId4"/>
                  <a:stretch>
                    <a:fillRect l="-126" b="-5530"/>
                  </a:stretch>
                </a:blipFill>
              </p:spPr>
              <p:txBody>
                <a:bodyPr/>
                <a:lstStyle/>
                <a:p>
                  <a:r>
                    <a:rPr lang="es-ES">
                      <a:noFill/>
                    </a:rPr>
                    <a:t> </a:t>
                  </a:r>
                </a:p>
              </p:txBody>
            </p:sp>
          </mc:Fallback>
        </mc:AlternateContent>
      </p:grpSp>
    </p:spTree>
    <p:extLst>
      <p:ext uri="{BB962C8B-B14F-4D97-AF65-F5344CB8AC3E}">
        <p14:creationId xmlns:p14="http://schemas.microsoft.com/office/powerpoint/2010/main" val="289385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2"/>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2910027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3F0B66-8E98-4324-86B5-631FCD5FB901}"/>
              </a:ext>
            </a:extLst>
          </p:cNvPr>
          <p:cNvSpPr/>
          <p:nvPr/>
        </p:nvSpPr>
        <p:spPr>
          <a:xfrm>
            <a:off x="780221" y="4761486"/>
            <a:ext cx="16727553" cy="73514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2"/>
                </a:solidFill>
                <a:latin typeface="Montserrat" pitchFamily="2" charset="77"/>
                <a:ea typeface="Montserrat" charset="0"/>
                <a:cs typeface="Montserrat" charset="0"/>
              </a:rPr>
              <a:t>Aportación de la tesis: </a:t>
            </a:r>
            <a:r>
              <a:rPr lang="es-ES" sz="2400" b="1" dirty="0">
                <a:solidFill>
                  <a:schemeClr val="tx2"/>
                </a:solidFill>
                <a:latin typeface="Montserrat" pitchFamily="2" charset="77"/>
                <a:ea typeface="Montserrat" charset="0"/>
                <a:cs typeface="Montserrat" charset="0"/>
              </a:rPr>
              <a:t>Representación del controlador borroso como grafo computacional</a:t>
            </a:r>
            <a:r>
              <a:rPr lang="es-ES" sz="2400" dirty="0">
                <a:solidFill>
                  <a:schemeClr val="tx2"/>
                </a:solidFill>
                <a:latin typeface="Montserrat" pitchFamily="2" charset="77"/>
                <a:ea typeface="Montserrat" charset="0"/>
                <a:cs typeface="Montserrat" charset="0"/>
              </a:rPr>
              <a:t>.</a:t>
            </a:r>
            <a:endParaRPr lang="es-ES" sz="2400" b="1" dirty="0">
              <a:solidFill>
                <a:schemeClr val="tx2"/>
              </a:solidFill>
              <a:latin typeface="Montserrat" pitchFamily="2" charset="77"/>
              <a:ea typeface="Montserrat" charset="0"/>
              <a:cs typeface="Montserrat" charset="0"/>
            </a:endParaRPr>
          </a:p>
        </p:txBody>
      </p:sp>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Controlador borroso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8" name="Freeform: Shape 11676">
            <a:extLst>
              <a:ext uri="{FF2B5EF4-FFF2-40B4-BE49-F238E27FC236}">
                <a16:creationId xmlns:a16="http://schemas.microsoft.com/office/drawing/2014/main" id="{3DDB8526-E2C3-EA4A-AFA3-641DEBE20894}"/>
              </a:ext>
            </a:extLst>
          </p:cNvPr>
          <p:cNvSpPr/>
          <p:nvPr/>
        </p:nvSpPr>
        <p:spPr>
          <a:xfrm rot="4800">
            <a:off x="9160086" y="7822015"/>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2"/>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29" name="Freeform: Shape 11678">
            <a:extLst>
              <a:ext uri="{FF2B5EF4-FFF2-40B4-BE49-F238E27FC236}">
                <a16:creationId xmlns:a16="http://schemas.microsoft.com/office/drawing/2014/main" id="{098FAA27-3AE8-C041-9A7C-58E548D304AA}"/>
              </a:ext>
            </a:extLst>
          </p:cNvPr>
          <p:cNvSpPr/>
          <p:nvPr/>
        </p:nvSpPr>
        <p:spPr>
          <a:xfrm rot="4800">
            <a:off x="7322126" y="7819456"/>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1"/>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0" name="Freeform: Shape 11680">
            <a:extLst>
              <a:ext uri="{FF2B5EF4-FFF2-40B4-BE49-F238E27FC236}">
                <a16:creationId xmlns:a16="http://schemas.microsoft.com/office/drawing/2014/main" id="{AF6AC50F-717D-E540-A18E-E86D4F1BC9EA}"/>
              </a:ext>
            </a:extLst>
          </p:cNvPr>
          <p:cNvSpPr/>
          <p:nvPr/>
        </p:nvSpPr>
        <p:spPr>
          <a:xfrm rot="4800">
            <a:off x="6394688" y="9393642"/>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6"/>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1" name="Freeform: Shape 11682">
            <a:extLst>
              <a:ext uri="{FF2B5EF4-FFF2-40B4-BE49-F238E27FC236}">
                <a16:creationId xmlns:a16="http://schemas.microsoft.com/office/drawing/2014/main" id="{4321BAF7-719C-8243-A3F7-9FE7C282CFD9}"/>
              </a:ext>
            </a:extLst>
          </p:cNvPr>
          <p:cNvSpPr/>
          <p:nvPr/>
        </p:nvSpPr>
        <p:spPr>
          <a:xfrm rot="4800">
            <a:off x="7317691" y="10991239"/>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6" y="477"/>
                </a:lnTo>
                <a:lnTo>
                  <a:pt x="0" y="358"/>
                </a:lnTo>
                <a:lnTo>
                  <a:pt x="0" y="119"/>
                </a:lnTo>
                <a:lnTo>
                  <a:pt x="206" y="0"/>
                </a:lnTo>
                <a:lnTo>
                  <a:pt x="413" y="119"/>
                </a:lnTo>
                <a:close/>
              </a:path>
            </a:pathLst>
          </a:custGeom>
          <a:solidFill>
            <a:schemeClr val="accent5"/>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2" name="Freeform: Shape 11684">
            <a:extLst>
              <a:ext uri="{FF2B5EF4-FFF2-40B4-BE49-F238E27FC236}">
                <a16:creationId xmlns:a16="http://schemas.microsoft.com/office/drawing/2014/main" id="{42F7968B-70CA-3740-A706-911584C3D262}"/>
              </a:ext>
            </a:extLst>
          </p:cNvPr>
          <p:cNvSpPr/>
          <p:nvPr/>
        </p:nvSpPr>
        <p:spPr>
          <a:xfrm rot="4800">
            <a:off x="9151495" y="10993798"/>
            <a:ext cx="1717259" cy="1984015"/>
          </a:xfrm>
          <a:custGeom>
            <a:avLst/>
            <a:gdLst/>
            <a:ahLst/>
            <a:cxnLst>
              <a:cxn ang="3cd4">
                <a:pos x="hc" y="t"/>
              </a:cxn>
              <a:cxn ang="cd2">
                <a:pos x="l" y="vc"/>
              </a:cxn>
              <a:cxn ang="cd4">
                <a:pos x="hc" y="b"/>
              </a:cxn>
              <a:cxn ang="0">
                <a:pos x="r" y="vc"/>
              </a:cxn>
            </a:cxnLst>
            <a:rect l="l" t="t" r="r" b="b"/>
            <a:pathLst>
              <a:path w="413" h="477">
                <a:moveTo>
                  <a:pt x="413" y="358"/>
                </a:moveTo>
                <a:lnTo>
                  <a:pt x="207" y="477"/>
                </a:lnTo>
                <a:lnTo>
                  <a:pt x="0" y="358"/>
                </a:lnTo>
                <a:lnTo>
                  <a:pt x="0" y="119"/>
                </a:lnTo>
                <a:lnTo>
                  <a:pt x="207" y="0"/>
                </a:lnTo>
                <a:lnTo>
                  <a:pt x="413" y="119"/>
                </a:lnTo>
                <a:close/>
              </a:path>
            </a:pathLst>
          </a:custGeom>
          <a:solidFill>
            <a:schemeClr val="accent4"/>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33" name="Freeform: Shape 11686">
            <a:extLst>
              <a:ext uri="{FF2B5EF4-FFF2-40B4-BE49-F238E27FC236}">
                <a16:creationId xmlns:a16="http://schemas.microsoft.com/office/drawing/2014/main" id="{70839BF2-BD50-C847-A569-B8FC924AD9ED}"/>
              </a:ext>
            </a:extLst>
          </p:cNvPr>
          <p:cNvSpPr/>
          <p:nvPr/>
        </p:nvSpPr>
        <p:spPr>
          <a:xfrm rot="4800">
            <a:off x="10083112" y="9407130"/>
            <a:ext cx="1721427" cy="1984015"/>
          </a:xfrm>
          <a:custGeom>
            <a:avLst/>
            <a:gdLst/>
            <a:ahLst/>
            <a:cxnLst>
              <a:cxn ang="3cd4">
                <a:pos x="hc" y="t"/>
              </a:cxn>
              <a:cxn ang="cd2">
                <a:pos x="l" y="vc"/>
              </a:cxn>
              <a:cxn ang="cd4">
                <a:pos x="hc" y="b"/>
              </a:cxn>
              <a:cxn ang="0">
                <a:pos x="r" y="vc"/>
              </a:cxn>
            </a:cxnLst>
            <a:rect l="l" t="t" r="r" b="b"/>
            <a:pathLst>
              <a:path w="414" h="477">
                <a:moveTo>
                  <a:pt x="414" y="358"/>
                </a:moveTo>
                <a:lnTo>
                  <a:pt x="207" y="477"/>
                </a:lnTo>
                <a:lnTo>
                  <a:pt x="0" y="358"/>
                </a:lnTo>
                <a:lnTo>
                  <a:pt x="0" y="119"/>
                </a:lnTo>
                <a:lnTo>
                  <a:pt x="207" y="0"/>
                </a:lnTo>
                <a:lnTo>
                  <a:pt x="414" y="119"/>
                </a:lnTo>
                <a:close/>
              </a:path>
            </a:pathLst>
          </a:custGeom>
          <a:solidFill>
            <a:schemeClr val="accent3"/>
          </a:solidFill>
          <a:ln cap="flat">
            <a:noFill/>
            <a:prstDash val="solid"/>
          </a:ln>
        </p:spPr>
        <p:txBody>
          <a:bodyPr vert="horz" wrap="none" lIns="67518" tIns="33759" rIns="67518" bIns="33759" anchor="ctr" anchorCtr="1" compatLnSpc="0"/>
          <a:lstStyle/>
          <a:p>
            <a:pPr hangingPunct="0"/>
            <a:endParaRPr lang="es-ES" sz="1350">
              <a:latin typeface="Lato Regular" charset="0"/>
              <a:ea typeface="Arial Unicode MS" pitchFamily="2"/>
              <a:cs typeface="Arial Unicode MS" pitchFamily="2"/>
            </a:endParaRPr>
          </a:p>
        </p:txBody>
      </p:sp>
      <p:sp>
        <p:nvSpPr>
          <p:cNvPr id="61" name="Rectangle 60">
            <a:extLst>
              <a:ext uri="{FF2B5EF4-FFF2-40B4-BE49-F238E27FC236}">
                <a16:creationId xmlns:a16="http://schemas.microsoft.com/office/drawing/2014/main" id="{18920A66-E371-D046-821B-33B78E0896C7}"/>
              </a:ext>
            </a:extLst>
          </p:cNvPr>
          <p:cNvSpPr/>
          <p:nvPr/>
        </p:nvSpPr>
        <p:spPr>
          <a:xfrm>
            <a:off x="11100839" y="8524994"/>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mínimo.</a:t>
            </a:r>
          </a:p>
        </p:txBody>
      </p:sp>
      <p:sp>
        <p:nvSpPr>
          <p:cNvPr id="64" name="Rectangle 63">
            <a:extLst>
              <a:ext uri="{FF2B5EF4-FFF2-40B4-BE49-F238E27FC236}">
                <a16:creationId xmlns:a16="http://schemas.microsoft.com/office/drawing/2014/main" id="{9C6745D3-08F6-544A-B9D3-C311007A33E3}"/>
              </a:ext>
            </a:extLst>
          </p:cNvPr>
          <p:cNvSpPr/>
          <p:nvPr/>
        </p:nvSpPr>
        <p:spPr>
          <a:xfrm>
            <a:off x="12011729" y="10129756"/>
            <a:ext cx="4679092"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a:t>
            </a:r>
            <a:r>
              <a:rPr lang="es-ES" sz="2701" dirty="0" err="1">
                <a:solidFill>
                  <a:schemeClr val="tx2"/>
                </a:solidFill>
                <a:latin typeface="Montserrat" pitchFamily="2" charset="77"/>
                <a:ea typeface="Montserrat Bold" charset="0"/>
                <a:cs typeface="Montserrat Bold" charset="0"/>
              </a:rPr>
              <a:t>norm</a:t>
            </a:r>
            <a:r>
              <a:rPr lang="es-ES" sz="2701" dirty="0">
                <a:solidFill>
                  <a:schemeClr val="tx2"/>
                </a:solidFill>
                <a:latin typeface="Montserrat" pitchFamily="2" charset="77"/>
                <a:ea typeface="Montserrat Bold" charset="0"/>
                <a:cs typeface="Montserrat Bold" charset="0"/>
              </a:rPr>
              <a:t>: máximo.</a:t>
            </a:r>
          </a:p>
        </p:txBody>
      </p:sp>
      <p:sp>
        <p:nvSpPr>
          <p:cNvPr id="67" name="Rectangle 66">
            <a:extLst>
              <a:ext uri="{FF2B5EF4-FFF2-40B4-BE49-F238E27FC236}">
                <a16:creationId xmlns:a16="http://schemas.microsoft.com/office/drawing/2014/main" id="{56A001FB-0B0F-1B49-A303-E83357E3FFDE}"/>
              </a:ext>
            </a:extLst>
          </p:cNvPr>
          <p:cNvSpPr/>
          <p:nvPr/>
        </p:nvSpPr>
        <p:spPr>
          <a:xfrm>
            <a:off x="11100839" y="11521453"/>
            <a:ext cx="3372807"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Sólo una variable de salida.</a:t>
            </a:r>
          </a:p>
        </p:txBody>
      </p:sp>
      <p:sp>
        <p:nvSpPr>
          <p:cNvPr id="72" name="Rectangle 71">
            <a:extLst>
              <a:ext uri="{FF2B5EF4-FFF2-40B4-BE49-F238E27FC236}">
                <a16:creationId xmlns:a16="http://schemas.microsoft.com/office/drawing/2014/main" id="{F305C547-85C9-F645-976D-CF2DBF62C9D7}"/>
              </a:ext>
            </a:extLst>
          </p:cNvPr>
          <p:cNvSpPr/>
          <p:nvPr/>
        </p:nvSpPr>
        <p:spPr>
          <a:xfrm>
            <a:off x="1985554" y="8349670"/>
            <a:ext cx="5084340"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Ascendentes, descendentes y trapezoides.</a:t>
            </a:r>
          </a:p>
        </p:txBody>
      </p:sp>
      <p:sp>
        <p:nvSpPr>
          <p:cNvPr id="81" name="Rectangle 80">
            <a:extLst>
              <a:ext uri="{FF2B5EF4-FFF2-40B4-BE49-F238E27FC236}">
                <a16:creationId xmlns:a16="http://schemas.microsoft.com/office/drawing/2014/main" id="{641404D9-7227-4345-A20C-85E97EED106E}"/>
              </a:ext>
            </a:extLst>
          </p:cNvPr>
          <p:cNvSpPr/>
          <p:nvPr/>
        </p:nvSpPr>
        <p:spPr>
          <a:xfrm>
            <a:off x="2896687" y="11521453"/>
            <a:ext cx="4173208" cy="923586"/>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Número de particiones por variable fijo.</a:t>
            </a:r>
          </a:p>
        </p:txBody>
      </p:sp>
      <p:sp>
        <p:nvSpPr>
          <p:cNvPr id="84" name="Rectangle 83">
            <a:extLst>
              <a:ext uri="{FF2B5EF4-FFF2-40B4-BE49-F238E27FC236}">
                <a16:creationId xmlns:a16="http://schemas.microsoft.com/office/drawing/2014/main" id="{9F0430C9-BB6B-2A4C-A58E-722807AA7709}"/>
              </a:ext>
            </a:extLst>
          </p:cNvPr>
          <p:cNvSpPr/>
          <p:nvPr/>
        </p:nvSpPr>
        <p:spPr>
          <a:xfrm>
            <a:off x="1592616" y="9921318"/>
            <a:ext cx="4566146" cy="923586"/>
          </a:xfrm>
          <a:prstGeom prst="rect">
            <a:avLst/>
          </a:prstGeom>
        </p:spPr>
        <p:txBody>
          <a:bodyPr wrap="square">
            <a:spAutoFit/>
          </a:bodyPr>
          <a:lstStyle/>
          <a:p>
            <a:pPr algn="r"/>
            <a:r>
              <a:rPr lang="es-ES" sz="2701" dirty="0">
                <a:solidFill>
                  <a:schemeClr val="tx2"/>
                </a:solidFill>
                <a:latin typeface="Montserrat" pitchFamily="2" charset="77"/>
                <a:ea typeface="Montserrat Bold" charset="0"/>
                <a:cs typeface="Montserrat Bold" charset="0"/>
              </a:rPr>
              <a:t>Controlador tipo </a:t>
            </a:r>
            <a:r>
              <a:rPr lang="es-ES" sz="2701" dirty="0" err="1">
                <a:solidFill>
                  <a:schemeClr val="tx2"/>
                </a:solidFill>
                <a:latin typeface="Montserrat" pitchFamily="2" charset="77"/>
                <a:ea typeface="Montserrat Bold" charset="0"/>
                <a:cs typeface="Montserrat Bold" charset="0"/>
              </a:rPr>
              <a:t>Takagi-Sugeno</a:t>
            </a:r>
            <a:r>
              <a:rPr lang="es-ES" sz="2701" dirty="0">
                <a:solidFill>
                  <a:schemeClr val="tx2"/>
                </a:solidFill>
                <a:latin typeface="Montserrat" pitchFamily="2" charset="77"/>
                <a:ea typeface="Montserrat Bold" charset="0"/>
                <a:cs typeface="Montserrat Bold" charset="0"/>
              </a:rPr>
              <a:t> de orden 0.</a:t>
            </a:r>
          </a:p>
        </p:txBody>
      </p:sp>
      <p:sp>
        <p:nvSpPr>
          <p:cNvPr id="35" name="Rectangle 34">
            <a:extLst>
              <a:ext uri="{FF2B5EF4-FFF2-40B4-BE49-F238E27FC236}">
                <a16:creationId xmlns:a16="http://schemas.microsoft.com/office/drawing/2014/main" id="{C4357609-AC74-4B35-9F33-BB563DC81664}"/>
              </a:ext>
            </a:extLst>
          </p:cNvPr>
          <p:cNvSpPr/>
          <p:nvPr/>
        </p:nvSpPr>
        <p:spPr>
          <a:xfrm>
            <a:off x="660744" y="5893050"/>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Cómo ajustar las variables del controlador: </a:t>
            </a:r>
            <a:r>
              <a:rPr lang="es-ES" sz="2701" b="1" dirty="0">
                <a:solidFill>
                  <a:schemeClr val="tx2"/>
                </a:solidFill>
                <a:latin typeface="Montserrat" pitchFamily="2" charset="77"/>
                <a:ea typeface="Montserrat" charset="0"/>
                <a:cs typeface="Montserrat" charset="0"/>
              </a:rPr>
              <a:t>Descenso del gradiente</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sp>
        <p:nvSpPr>
          <p:cNvPr id="38" name="Rectangle 37">
            <a:extLst>
              <a:ext uri="{FF2B5EF4-FFF2-40B4-BE49-F238E27FC236}">
                <a16:creationId xmlns:a16="http://schemas.microsoft.com/office/drawing/2014/main" id="{49284BFB-5DC1-43ED-A621-36C1E84EB4FA}"/>
              </a:ext>
            </a:extLst>
          </p:cNvPr>
          <p:cNvSpPr/>
          <p:nvPr/>
        </p:nvSpPr>
        <p:spPr>
          <a:xfrm>
            <a:off x="646042" y="6945830"/>
            <a:ext cx="16995913" cy="507960"/>
          </a:xfrm>
          <a:prstGeom prst="rect">
            <a:avLst/>
          </a:prstGeom>
        </p:spPr>
        <p:txBody>
          <a:bodyPr wrap="square">
            <a:spAutoFit/>
          </a:bodyPr>
          <a:lstStyle/>
          <a:p>
            <a:pPr algn="ctr"/>
            <a:r>
              <a:rPr lang="es-ES" sz="2701" b="1" dirty="0">
                <a:solidFill>
                  <a:schemeClr val="accent3"/>
                </a:solidFill>
                <a:latin typeface="Montserrat" pitchFamily="2" charset="77"/>
                <a:ea typeface="Montserrat" charset="0"/>
                <a:cs typeface="Montserrat" charset="0"/>
              </a:rPr>
              <a:t>Limitaciones del estudio</a:t>
            </a:r>
          </a:p>
        </p:txBody>
      </p:sp>
    </p:spTree>
    <p:extLst>
      <p:ext uri="{BB962C8B-B14F-4D97-AF65-F5344CB8AC3E}">
        <p14:creationId xmlns:p14="http://schemas.microsoft.com/office/powerpoint/2010/main" val="93412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Representación como grafo computacional</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8885304-A306-426C-A622-3BD897AC6D34}"/>
              </a:ext>
            </a:extLst>
          </p:cNvPr>
          <p:cNvGrpSpPr/>
          <p:nvPr/>
        </p:nvGrpSpPr>
        <p:grpSpPr>
          <a:xfrm>
            <a:off x="5936622" y="5117166"/>
            <a:ext cx="11437238" cy="5511247"/>
            <a:chOff x="6053853" y="4851565"/>
            <a:chExt cx="11437238" cy="5511247"/>
          </a:xfrm>
        </p:grpSpPr>
        <p:sp>
          <p:nvSpPr>
            <p:cNvPr id="66" name="Rectangle 65">
              <a:extLst>
                <a:ext uri="{FF2B5EF4-FFF2-40B4-BE49-F238E27FC236}">
                  <a16:creationId xmlns:a16="http://schemas.microsoft.com/office/drawing/2014/main" id="{FD478892-15FA-3B4F-8756-5A53CC9524E6}"/>
                </a:ext>
              </a:extLst>
            </p:cNvPr>
            <p:cNvSpPr/>
            <p:nvPr/>
          </p:nvSpPr>
          <p:spPr>
            <a:xfrm>
              <a:off x="6924094" y="4851565"/>
              <a:ext cx="10566997" cy="1615955"/>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Fuzzificación</a:t>
              </a:r>
              <a:endParaRPr lang="es-ES" sz="2101" dirty="0">
                <a:solidFill>
                  <a:srgbClr val="737572"/>
                </a:solidFill>
                <a:latin typeface="Montserrat Light" charset="0"/>
                <a:ea typeface="Montserrat" charset="0"/>
                <a:cs typeface="Montserrat" charset="0"/>
              </a:endParaRPr>
            </a:p>
            <a:p>
              <a:endParaRPr lang="es-ES" sz="2400" dirty="0">
                <a:solidFill>
                  <a:srgbClr val="737572"/>
                </a:solidFill>
                <a:latin typeface="Montserrat Light" charset="0"/>
                <a:ea typeface="Montserrat" charset="0"/>
                <a:cs typeface="Montserrat" charset="0"/>
              </a:endParaRPr>
            </a:p>
            <a:p>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funciones de pertenencia de cada conjunto borroso.</a:t>
              </a:r>
              <a:endParaRPr lang="es-ES" sz="2400" dirty="0">
                <a:solidFill>
                  <a:schemeClr val="tx2"/>
                </a:solidFill>
                <a:latin typeface="Montserrat" pitchFamily="2" charset="77"/>
                <a:ea typeface="Montserrat" charset="0"/>
                <a:cs typeface="Montserrat" charset="0"/>
              </a:endParaRPr>
            </a:p>
          </p:txBody>
        </p:sp>
        <p:sp>
          <p:nvSpPr>
            <p:cNvPr id="70" name="Rectangle 69">
              <a:extLst>
                <a:ext uri="{FF2B5EF4-FFF2-40B4-BE49-F238E27FC236}">
                  <a16:creationId xmlns:a16="http://schemas.microsoft.com/office/drawing/2014/main" id="{D261926F-4752-5F4F-A5FF-1D179ED65123}"/>
                </a:ext>
              </a:extLst>
            </p:cNvPr>
            <p:cNvSpPr/>
            <p:nvPr/>
          </p:nvSpPr>
          <p:spPr>
            <a:xfrm>
              <a:off x="6924094" y="6983877"/>
              <a:ext cx="10566997" cy="1615955"/>
            </a:xfrm>
            <a:prstGeom prst="rect">
              <a:avLst/>
            </a:prstGeom>
          </p:spPr>
          <p:txBody>
            <a:bodyPr wrap="square">
              <a:spAutoFit/>
            </a:bodyPr>
            <a:lstStyle/>
            <a:p>
              <a:r>
                <a:rPr lang="es-ES" sz="2701" dirty="0">
                  <a:solidFill>
                    <a:schemeClr val="tx2"/>
                  </a:solidFill>
                  <a:latin typeface="Montserrat" pitchFamily="2" charset="77"/>
                  <a:ea typeface="Montserrat" charset="0"/>
                  <a:cs typeface="Montserrat" charset="0"/>
                </a:rPr>
                <a:t>Inferencia</a:t>
              </a: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necesario </a:t>
              </a:r>
              <a:r>
                <a:rPr lang="es-ES" sz="2400" b="1" dirty="0">
                  <a:solidFill>
                    <a:srgbClr val="737572"/>
                  </a:solidFill>
                  <a:latin typeface="Montserrat Light" charset="0"/>
                  <a:ea typeface="Montserrat" charset="0"/>
                  <a:cs typeface="Montserrat" charset="0"/>
                </a:rPr>
                <a:t>ajustar las variables</a:t>
              </a:r>
              <a:r>
                <a:rPr lang="es-ES" sz="2400" dirty="0">
                  <a:solidFill>
                    <a:srgbClr val="737572"/>
                  </a:solidFill>
                  <a:latin typeface="Montserrat Light" charset="0"/>
                  <a:ea typeface="Montserrat" charset="0"/>
                  <a:cs typeface="Montserrat" charset="0"/>
                </a:rPr>
                <a:t> asociadas a las reglas que se activan en el proceso de inferencia.</a:t>
              </a:r>
              <a:endParaRPr lang="es-ES" sz="2400" dirty="0">
                <a:solidFill>
                  <a:srgbClr val="333B3B"/>
                </a:solidFill>
                <a:latin typeface="Montserrat" pitchFamily="2" charset="77"/>
                <a:ea typeface="Montserrat" charset="0"/>
                <a:cs typeface="Montserrat" charset="0"/>
              </a:endParaRPr>
            </a:p>
          </p:txBody>
        </p:sp>
        <p:sp>
          <p:nvSpPr>
            <p:cNvPr id="74" name="Rectangle 73">
              <a:extLst>
                <a:ext uri="{FF2B5EF4-FFF2-40B4-BE49-F238E27FC236}">
                  <a16:creationId xmlns:a16="http://schemas.microsoft.com/office/drawing/2014/main" id="{81A1B0FA-A68B-5D49-AFDB-B0B52029E65C}"/>
                </a:ext>
              </a:extLst>
            </p:cNvPr>
            <p:cNvSpPr/>
            <p:nvPr/>
          </p:nvSpPr>
          <p:spPr>
            <a:xfrm>
              <a:off x="6924095" y="9116189"/>
              <a:ext cx="10566996" cy="1246623"/>
            </a:xfrm>
            <a:prstGeom prst="rect">
              <a:avLst/>
            </a:prstGeom>
          </p:spPr>
          <p:txBody>
            <a:bodyPr wrap="square">
              <a:spAutoFit/>
            </a:bodyPr>
            <a:lstStyle/>
            <a:p>
              <a:r>
                <a:rPr lang="es-ES" sz="2701" dirty="0" err="1">
                  <a:solidFill>
                    <a:schemeClr val="tx2"/>
                  </a:solidFill>
                  <a:latin typeface="Montserrat" pitchFamily="2" charset="77"/>
                  <a:ea typeface="Montserrat" charset="0"/>
                  <a:cs typeface="Montserrat" charset="0"/>
                </a:rPr>
                <a:t>Defuzzificación</a:t>
              </a:r>
              <a:endParaRPr lang="es-ES" sz="2701" dirty="0">
                <a:solidFill>
                  <a:schemeClr val="tx2"/>
                </a:solidFill>
                <a:latin typeface="Montserrat" pitchFamily="2" charset="77"/>
                <a:ea typeface="Montserrat" charset="0"/>
                <a:cs typeface="Montserrat" charset="0"/>
              </a:endParaRPr>
            </a:p>
            <a:p>
              <a:pPr lvl="0"/>
              <a:endParaRPr lang="es-ES" sz="2400" dirty="0">
                <a:solidFill>
                  <a:srgbClr val="737572"/>
                </a:solidFill>
                <a:latin typeface="Montserrat Light" charset="0"/>
                <a:ea typeface="Montserrat" charset="0"/>
                <a:cs typeface="Montserrat" charset="0"/>
              </a:endParaRPr>
            </a:p>
            <a:p>
              <a:pPr lvl="0"/>
              <a:r>
                <a:rPr lang="es-ES" sz="2400" dirty="0">
                  <a:solidFill>
                    <a:srgbClr val="737572"/>
                  </a:solidFill>
                  <a:latin typeface="Montserrat Light" charset="0"/>
                  <a:ea typeface="Montserrat" charset="0"/>
                  <a:cs typeface="Montserrat" charset="0"/>
                </a:rPr>
                <a:t>Es una operación que no necesita de ajuste.</a:t>
              </a:r>
              <a:endParaRPr lang="es-ES" sz="2400" dirty="0">
                <a:solidFill>
                  <a:srgbClr val="333B3B"/>
                </a:solidFill>
                <a:latin typeface="Montserrat" pitchFamily="2" charset="77"/>
                <a:ea typeface="Montserrat" charset="0"/>
                <a:cs typeface="Montserrat" charset="0"/>
              </a:endParaRPr>
            </a:p>
          </p:txBody>
        </p:sp>
        <p:sp>
          <p:nvSpPr>
            <p:cNvPr id="26" name="Freeform 34">
              <a:extLst>
                <a:ext uri="{FF2B5EF4-FFF2-40B4-BE49-F238E27FC236}">
                  <a16:creationId xmlns:a16="http://schemas.microsoft.com/office/drawing/2014/main" id="{CB90C358-A0AB-459A-A290-2CA2C7D9D1FB}"/>
                </a:ext>
              </a:extLst>
            </p:cNvPr>
            <p:cNvSpPr>
              <a:spLocks noChangeAspect="1" noEditPoints="1"/>
            </p:cNvSpPr>
            <p:nvPr/>
          </p:nvSpPr>
          <p:spPr bwMode="auto">
            <a:xfrm>
              <a:off x="6053853" y="9219375"/>
              <a:ext cx="609429" cy="612000"/>
            </a:xfrm>
            <a:custGeom>
              <a:avLst/>
              <a:gdLst>
                <a:gd name="T0" fmla="*/ 274070 w 232"/>
                <a:gd name="T1" fmla="*/ 130284 h 232"/>
                <a:gd name="T2" fmla="*/ 324343 w 232"/>
                <a:gd name="T3" fmla="*/ 149827 h 232"/>
                <a:gd name="T4" fmla="*/ 227040 w 232"/>
                <a:gd name="T5" fmla="*/ 169370 h 232"/>
                <a:gd name="T6" fmla="*/ 207580 w 232"/>
                <a:gd name="T7" fmla="*/ 71656 h 232"/>
                <a:gd name="T8" fmla="*/ 246501 w 232"/>
                <a:gd name="T9" fmla="*/ 71656 h 232"/>
                <a:gd name="T10" fmla="*/ 343804 w 232"/>
                <a:gd name="T11" fmla="*/ 4886 h 232"/>
                <a:gd name="T12" fmla="*/ 356777 w 232"/>
                <a:gd name="T13" fmla="*/ 0 h 232"/>
                <a:gd name="T14" fmla="*/ 371373 w 232"/>
                <a:gd name="T15" fmla="*/ 32571 h 232"/>
                <a:gd name="T16" fmla="*/ 304883 w 232"/>
                <a:gd name="T17" fmla="*/ 208455 h 232"/>
                <a:gd name="T18" fmla="*/ 304883 w 232"/>
                <a:gd name="T19" fmla="*/ 247541 h 232"/>
                <a:gd name="T20" fmla="*/ 371373 w 232"/>
                <a:gd name="T21" fmla="*/ 345254 h 232"/>
                <a:gd name="T22" fmla="*/ 376238 w 232"/>
                <a:gd name="T23" fmla="*/ 358282 h 232"/>
                <a:gd name="T24" fmla="*/ 343804 w 232"/>
                <a:gd name="T25" fmla="*/ 372939 h 232"/>
                <a:gd name="T26" fmla="*/ 246501 w 232"/>
                <a:gd name="T27" fmla="*/ 275226 h 232"/>
                <a:gd name="T28" fmla="*/ 227040 w 232"/>
                <a:gd name="T29" fmla="*/ 325711 h 232"/>
                <a:gd name="T30" fmla="*/ 207580 w 232"/>
                <a:gd name="T31" fmla="*/ 227998 h 232"/>
                <a:gd name="T32" fmla="*/ 149198 w 232"/>
                <a:gd name="T33" fmla="*/ 325711 h 232"/>
                <a:gd name="T34" fmla="*/ 129737 w 232"/>
                <a:gd name="T35" fmla="*/ 275226 h 232"/>
                <a:gd name="T36" fmla="*/ 32434 w 232"/>
                <a:gd name="T37" fmla="*/ 372939 h 232"/>
                <a:gd name="T38" fmla="*/ 0 w 232"/>
                <a:gd name="T39" fmla="*/ 358282 h 232"/>
                <a:gd name="T40" fmla="*/ 4865 w 232"/>
                <a:gd name="T41" fmla="*/ 345254 h 232"/>
                <a:gd name="T42" fmla="*/ 71355 w 232"/>
                <a:gd name="T43" fmla="*/ 247541 h 232"/>
                <a:gd name="T44" fmla="*/ 71355 w 232"/>
                <a:gd name="T45" fmla="*/ 208455 h 232"/>
                <a:gd name="T46" fmla="*/ 168658 w 232"/>
                <a:gd name="T47" fmla="*/ 227998 h 232"/>
                <a:gd name="T48" fmla="*/ 149198 w 232"/>
                <a:gd name="T49" fmla="*/ 325711 h 232"/>
                <a:gd name="T50" fmla="*/ 71355 w 232"/>
                <a:gd name="T51" fmla="*/ 169370 h 232"/>
                <a:gd name="T52" fmla="*/ 71355 w 232"/>
                <a:gd name="T53" fmla="*/ 130284 h 232"/>
                <a:gd name="T54" fmla="*/ 4865 w 232"/>
                <a:gd name="T55" fmla="*/ 32571 h 232"/>
                <a:gd name="T56" fmla="*/ 0 w 232"/>
                <a:gd name="T57" fmla="*/ 19543 h 232"/>
                <a:gd name="T58" fmla="*/ 32434 w 232"/>
                <a:gd name="T59" fmla="*/ 4886 h 232"/>
                <a:gd name="T60" fmla="*/ 129737 w 232"/>
                <a:gd name="T61" fmla="*/ 102599 h 232"/>
                <a:gd name="T62" fmla="*/ 149198 w 232"/>
                <a:gd name="T63" fmla="*/ 52114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accent3"/>
            </a:solidFill>
            <a:ln>
              <a:noFill/>
            </a:ln>
          </p:spPr>
          <p:txBody>
            <a:bodyPr/>
            <a:lstStyle/>
            <a:p>
              <a:endParaRPr lang="es-ES">
                <a:solidFill>
                  <a:schemeClr val="tx1">
                    <a:lumMod val="50000"/>
                  </a:schemeClr>
                </a:solidFill>
              </a:endParaRPr>
            </a:p>
          </p:txBody>
        </p:sp>
        <p:sp>
          <p:nvSpPr>
            <p:cNvPr id="27" name="Freeform 35">
              <a:extLst>
                <a:ext uri="{FF2B5EF4-FFF2-40B4-BE49-F238E27FC236}">
                  <a16:creationId xmlns:a16="http://schemas.microsoft.com/office/drawing/2014/main" id="{905AF07A-280E-4947-A44D-21DB7EC2E0E4}"/>
                </a:ext>
              </a:extLst>
            </p:cNvPr>
            <p:cNvSpPr>
              <a:spLocks noChangeAspect="1" noEditPoints="1"/>
            </p:cNvSpPr>
            <p:nvPr/>
          </p:nvSpPr>
          <p:spPr bwMode="auto">
            <a:xfrm>
              <a:off x="6053853" y="4961043"/>
              <a:ext cx="609428" cy="612000"/>
            </a:xfrm>
            <a:custGeom>
              <a:avLst/>
              <a:gdLst>
                <a:gd name="T0" fmla="*/ 278934 w 232"/>
                <a:gd name="T1" fmla="*/ 377825 h 232"/>
                <a:gd name="T2" fmla="*/ 278934 w 232"/>
                <a:gd name="T3" fmla="*/ 338740 h 232"/>
                <a:gd name="T4" fmla="*/ 212444 w 232"/>
                <a:gd name="T5" fmla="*/ 241026 h 232"/>
                <a:gd name="T6" fmla="*/ 207579 w 232"/>
                <a:gd name="T7" fmla="*/ 227998 h 232"/>
                <a:gd name="T8" fmla="*/ 240013 w 232"/>
                <a:gd name="T9" fmla="*/ 213341 h 232"/>
                <a:gd name="T10" fmla="*/ 337316 w 232"/>
                <a:gd name="T11" fmla="*/ 311054 h 232"/>
                <a:gd name="T12" fmla="*/ 356776 w 232"/>
                <a:gd name="T13" fmla="*/ 260569 h 232"/>
                <a:gd name="T14" fmla="*/ 376237 w 232"/>
                <a:gd name="T15" fmla="*/ 358282 h 232"/>
                <a:gd name="T16" fmla="*/ 356776 w 232"/>
                <a:gd name="T17" fmla="*/ 117256 h 232"/>
                <a:gd name="T18" fmla="*/ 337316 w 232"/>
                <a:gd name="T19" fmla="*/ 66771 h 232"/>
                <a:gd name="T20" fmla="*/ 240013 w 232"/>
                <a:gd name="T21" fmla="*/ 164484 h 232"/>
                <a:gd name="T22" fmla="*/ 207579 w 232"/>
                <a:gd name="T23" fmla="*/ 149827 h 232"/>
                <a:gd name="T24" fmla="*/ 212444 w 232"/>
                <a:gd name="T25" fmla="*/ 136799 h 232"/>
                <a:gd name="T26" fmla="*/ 278934 w 232"/>
                <a:gd name="T27" fmla="*/ 39085 h 232"/>
                <a:gd name="T28" fmla="*/ 278934 w 232"/>
                <a:gd name="T29" fmla="*/ 0 h 232"/>
                <a:gd name="T30" fmla="*/ 376237 w 232"/>
                <a:gd name="T31" fmla="*/ 19543 h 232"/>
                <a:gd name="T32" fmla="*/ 356776 w 232"/>
                <a:gd name="T33" fmla="*/ 117256 h 232"/>
                <a:gd name="T34" fmla="*/ 66490 w 232"/>
                <a:gd name="T35" fmla="*/ 338740 h 232"/>
                <a:gd name="T36" fmla="*/ 116763 w 232"/>
                <a:gd name="T37" fmla="*/ 358282 h 232"/>
                <a:gd name="T38" fmla="*/ 19461 w 232"/>
                <a:gd name="T39" fmla="*/ 377825 h 232"/>
                <a:gd name="T40" fmla="*/ 0 w 232"/>
                <a:gd name="T41" fmla="*/ 280112 h 232"/>
                <a:gd name="T42" fmla="*/ 38921 w 232"/>
                <a:gd name="T43" fmla="*/ 280112 h 232"/>
                <a:gd name="T44" fmla="*/ 136224 w 232"/>
                <a:gd name="T45" fmla="*/ 213341 h 232"/>
                <a:gd name="T46" fmla="*/ 149197 w 232"/>
                <a:gd name="T47" fmla="*/ 208455 h 232"/>
                <a:gd name="T48" fmla="*/ 163793 w 232"/>
                <a:gd name="T49" fmla="*/ 241026 h 232"/>
                <a:gd name="T50" fmla="*/ 136224 w 232"/>
                <a:gd name="T51" fmla="*/ 164484 h 232"/>
                <a:gd name="T52" fmla="*/ 38921 w 232"/>
                <a:gd name="T53" fmla="*/ 66771 h 232"/>
                <a:gd name="T54" fmla="*/ 19461 w 232"/>
                <a:gd name="T55" fmla="*/ 117256 h 232"/>
                <a:gd name="T56" fmla="*/ 0 w 232"/>
                <a:gd name="T57" fmla="*/ 19543 h 232"/>
                <a:gd name="T58" fmla="*/ 97303 w 232"/>
                <a:gd name="T59" fmla="*/ 0 h 232"/>
                <a:gd name="T60" fmla="*/ 97303 w 232"/>
                <a:gd name="T61" fmla="*/ 39085 h 232"/>
                <a:gd name="T62" fmla="*/ 163793 w 232"/>
                <a:gd name="T63" fmla="*/ 136799 h 232"/>
                <a:gd name="T64" fmla="*/ 168658 w 232"/>
                <a:gd name="T65" fmla="*/ 149827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2" h="232">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accent1"/>
            </a:solidFill>
            <a:ln>
              <a:noFill/>
            </a:ln>
          </p:spPr>
          <p:txBody>
            <a:bodyPr/>
            <a:lstStyle/>
            <a:p>
              <a:endParaRPr lang="es-ES">
                <a:solidFill>
                  <a:schemeClr val="tx1">
                    <a:lumMod val="50000"/>
                  </a:schemeClr>
                </a:solidFill>
              </a:endParaRPr>
            </a:p>
          </p:txBody>
        </p:sp>
        <p:sp>
          <p:nvSpPr>
            <p:cNvPr id="29" name="Freeform 194">
              <a:extLst>
                <a:ext uri="{FF2B5EF4-FFF2-40B4-BE49-F238E27FC236}">
                  <a16:creationId xmlns:a16="http://schemas.microsoft.com/office/drawing/2014/main" id="{C8C6EED5-015E-4ADF-9CA7-BBA0E5CD8CC4}"/>
                </a:ext>
              </a:extLst>
            </p:cNvPr>
            <p:cNvSpPr>
              <a:spLocks noChangeAspect="1" noChangeArrowheads="1"/>
            </p:cNvSpPr>
            <p:nvPr/>
          </p:nvSpPr>
          <p:spPr bwMode="auto">
            <a:xfrm>
              <a:off x="6053853" y="7090209"/>
              <a:ext cx="626711" cy="612000"/>
            </a:xfrm>
            <a:custGeom>
              <a:avLst/>
              <a:gdLst>
                <a:gd name="T0" fmla="*/ 309 w 560"/>
                <a:gd name="T1" fmla="*/ 353 h 546"/>
                <a:gd name="T2" fmla="*/ 309 w 560"/>
                <a:gd name="T3" fmla="*/ 353 h 546"/>
                <a:gd name="T4" fmla="*/ 280 w 560"/>
                <a:gd name="T5" fmla="*/ 353 h 546"/>
                <a:gd name="T6" fmla="*/ 177 w 560"/>
                <a:gd name="T7" fmla="*/ 471 h 546"/>
                <a:gd name="T8" fmla="*/ 177 w 560"/>
                <a:gd name="T9" fmla="*/ 0 h 546"/>
                <a:gd name="T10" fmla="*/ 132 w 560"/>
                <a:gd name="T11" fmla="*/ 0 h 546"/>
                <a:gd name="T12" fmla="*/ 132 w 560"/>
                <a:gd name="T13" fmla="*/ 486 h 546"/>
                <a:gd name="T14" fmla="*/ 29 w 560"/>
                <a:gd name="T15" fmla="*/ 353 h 546"/>
                <a:gd name="T16" fmla="*/ 0 w 560"/>
                <a:gd name="T17" fmla="*/ 353 h 546"/>
                <a:gd name="T18" fmla="*/ 0 w 560"/>
                <a:gd name="T19" fmla="*/ 383 h 546"/>
                <a:gd name="T20" fmla="*/ 132 w 560"/>
                <a:gd name="T21" fmla="*/ 545 h 546"/>
                <a:gd name="T22" fmla="*/ 147 w 560"/>
                <a:gd name="T23" fmla="*/ 545 h 546"/>
                <a:gd name="T24" fmla="*/ 162 w 560"/>
                <a:gd name="T25" fmla="*/ 545 h 546"/>
                <a:gd name="T26" fmla="*/ 309 w 560"/>
                <a:gd name="T27" fmla="*/ 383 h 546"/>
                <a:gd name="T28" fmla="*/ 309 w 560"/>
                <a:gd name="T29" fmla="*/ 353 h 546"/>
                <a:gd name="T30" fmla="*/ 265 w 560"/>
                <a:gd name="T31" fmla="*/ 44 h 546"/>
                <a:gd name="T32" fmla="*/ 265 w 560"/>
                <a:gd name="T33" fmla="*/ 44 h 546"/>
                <a:gd name="T34" fmla="*/ 544 w 560"/>
                <a:gd name="T35" fmla="*/ 44 h 546"/>
                <a:gd name="T36" fmla="*/ 559 w 560"/>
                <a:gd name="T37" fmla="*/ 15 h 546"/>
                <a:gd name="T38" fmla="*/ 544 w 560"/>
                <a:gd name="T39" fmla="*/ 0 h 546"/>
                <a:gd name="T40" fmla="*/ 265 w 560"/>
                <a:gd name="T41" fmla="*/ 0 h 546"/>
                <a:gd name="T42" fmla="*/ 250 w 560"/>
                <a:gd name="T43" fmla="*/ 15 h 546"/>
                <a:gd name="T44" fmla="*/ 265 w 560"/>
                <a:gd name="T45" fmla="*/ 44 h 546"/>
                <a:gd name="T46" fmla="*/ 544 w 560"/>
                <a:gd name="T47" fmla="*/ 471 h 546"/>
                <a:gd name="T48" fmla="*/ 544 w 560"/>
                <a:gd name="T49" fmla="*/ 471 h 546"/>
                <a:gd name="T50" fmla="*/ 309 w 560"/>
                <a:gd name="T51" fmla="*/ 471 h 546"/>
                <a:gd name="T52" fmla="*/ 294 w 560"/>
                <a:gd name="T53" fmla="*/ 486 h 546"/>
                <a:gd name="T54" fmla="*/ 309 w 560"/>
                <a:gd name="T55" fmla="*/ 515 h 546"/>
                <a:gd name="T56" fmla="*/ 544 w 560"/>
                <a:gd name="T57" fmla="*/ 515 h 546"/>
                <a:gd name="T58" fmla="*/ 559 w 560"/>
                <a:gd name="T59" fmla="*/ 486 h 546"/>
                <a:gd name="T60" fmla="*/ 544 w 560"/>
                <a:gd name="T61" fmla="*/ 471 h 546"/>
                <a:gd name="T62" fmla="*/ 544 w 560"/>
                <a:gd name="T63" fmla="*/ 353 h 546"/>
                <a:gd name="T64" fmla="*/ 544 w 560"/>
                <a:gd name="T65" fmla="*/ 353 h 546"/>
                <a:gd name="T66" fmla="*/ 382 w 560"/>
                <a:gd name="T67" fmla="*/ 353 h 546"/>
                <a:gd name="T68" fmla="*/ 368 w 560"/>
                <a:gd name="T69" fmla="*/ 368 h 546"/>
                <a:gd name="T70" fmla="*/ 382 w 560"/>
                <a:gd name="T71" fmla="*/ 398 h 546"/>
                <a:gd name="T72" fmla="*/ 544 w 560"/>
                <a:gd name="T73" fmla="*/ 398 h 546"/>
                <a:gd name="T74" fmla="*/ 559 w 560"/>
                <a:gd name="T75" fmla="*/ 368 h 546"/>
                <a:gd name="T76" fmla="*/ 544 w 560"/>
                <a:gd name="T77" fmla="*/ 353 h 546"/>
                <a:gd name="T78" fmla="*/ 544 w 560"/>
                <a:gd name="T79" fmla="*/ 118 h 546"/>
                <a:gd name="T80" fmla="*/ 544 w 560"/>
                <a:gd name="T81" fmla="*/ 118 h 546"/>
                <a:gd name="T82" fmla="*/ 265 w 560"/>
                <a:gd name="T83" fmla="*/ 118 h 546"/>
                <a:gd name="T84" fmla="*/ 250 w 560"/>
                <a:gd name="T85" fmla="*/ 132 h 546"/>
                <a:gd name="T86" fmla="*/ 265 w 560"/>
                <a:gd name="T87" fmla="*/ 162 h 546"/>
                <a:gd name="T88" fmla="*/ 544 w 560"/>
                <a:gd name="T89" fmla="*/ 162 h 546"/>
                <a:gd name="T90" fmla="*/ 559 w 560"/>
                <a:gd name="T91" fmla="*/ 132 h 546"/>
                <a:gd name="T92" fmla="*/ 544 w 560"/>
                <a:gd name="T93" fmla="*/ 118 h 546"/>
                <a:gd name="T94" fmla="*/ 544 w 560"/>
                <a:gd name="T95" fmla="*/ 235 h 546"/>
                <a:gd name="T96" fmla="*/ 544 w 560"/>
                <a:gd name="T97" fmla="*/ 235 h 546"/>
                <a:gd name="T98" fmla="*/ 265 w 560"/>
                <a:gd name="T99" fmla="*/ 235 h 546"/>
                <a:gd name="T100" fmla="*/ 250 w 560"/>
                <a:gd name="T101" fmla="*/ 250 h 546"/>
                <a:gd name="T102" fmla="*/ 265 w 560"/>
                <a:gd name="T103" fmla="*/ 280 h 546"/>
                <a:gd name="T104" fmla="*/ 544 w 560"/>
                <a:gd name="T105" fmla="*/ 280 h 546"/>
                <a:gd name="T106" fmla="*/ 559 w 560"/>
                <a:gd name="T107" fmla="*/ 250 h 546"/>
                <a:gd name="T108" fmla="*/ 544 w 560"/>
                <a:gd name="T109" fmla="*/ 2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accent2"/>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6656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graphicFrame>
        <p:nvGraphicFramePr>
          <p:cNvPr id="27" name="Chart 26">
            <a:extLst>
              <a:ext uri="{FF2B5EF4-FFF2-40B4-BE49-F238E27FC236}">
                <a16:creationId xmlns:a16="http://schemas.microsoft.com/office/drawing/2014/main" id="{33F554C6-D19A-4280-8C4F-FEB5FA2C9AEC}"/>
              </a:ext>
            </a:extLst>
          </p:cNvPr>
          <p:cNvGraphicFramePr/>
          <p:nvPr>
            <p:extLst>
              <p:ext uri="{D42A27DB-BD31-4B8C-83A1-F6EECF244321}">
                <p14:modId xmlns:p14="http://schemas.microsoft.com/office/powerpoint/2010/main" val="4141346464"/>
              </p:ext>
            </p:extLst>
          </p:nvPr>
        </p:nvGraphicFramePr>
        <p:xfrm>
          <a:off x="5863978" y="4339946"/>
          <a:ext cx="11530236" cy="4110966"/>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a:extLst>
              <a:ext uri="{FF2B5EF4-FFF2-40B4-BE49-F238E27FC236}">
                <a16:creationId xmlns:a16="http://schemas.microsoft.com/office/drawing/2014/main" id="{9E127D27-9876-4B4B-B057-755A0BF987CE}"/>
              </a:ext>
            </a:extLst>
          </p:cNvPr>
          <p:cNvSpPr/>
          <p:nvPr/>
        </p:nvSpPr>
        <p:spPr>
          <a:xfrm>
            <a:off x="6304738" y="8914949"/>
            <a:ext cx="10695814" cy="461548"/>
          </a:xfrm>
          <a:prstGeom prst="rect">
            <a:avLst/>
          </a:prstGeom>
          <a:solidFill>
            <a:schemeClr val="accent2">
              <a:lumMod val="20000"/>
              <a:lumOff val="8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Cada función está relacionada, y posee su propio grafo computacional.</a:t>
            </a:r>
          </a:p>
        </p:txBody>
      </p:sp>
      <p:sp>
        <p:nvSpPr>
          <p:cNvPr id="31" name="Rectangle 30">
            <a:extLst>
              <a:ext uri="{FF2B5EF4-FFF2-40B4-BE49-F238E27FC236}">
                <a16:creationId xmlns:a16="http://schemas.microsoft.com/office/drawing/2014/main" id="{3F7A2500-7AFC-4C45-A84F-A138FE5E55D4}"/>
              </a:ext>
            </a:extLst>
          </p:cNvPr>
          <p:cNvSpPr/>
          <p:nvPr/>
        </p:nvSpPr>
        <p:spPr>
          <a:xfrm>
            <a:off x="5931431" y="12730849"/>
            <a:ext cx="11442429"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Cada </a:t>
            </a:r>
            <a:r>
              <a:rPr lang="es-ES" sz="2701" b="1" dirty="0" err="1">
                <a:solidFill>
                  <a:schemeClr val="tx2"/>
                </a:solidFill>
                <a:latin typeface="Montserrat" pitchFamily="2" charset="77"/>
                <a:ea typeface="Montserrat" charset="0"/>
                <a:cs typeface="Montserrat" charset="0"/>
              </a:rPr>
              <a:t>Δi</a:t>
            </a:r>
            <a:r>
              <a:rPr lang="es-ES" sz="2701" b="1" dirty="0">
                <a:solidFill>
                  <a:schemeClr val="tx2"/>
                </a:solidFill>
                <a:latin typeface="Montserrat" pitchFamily="2" charset="77"/>
                <a:ea typeface="Montserrat" charset="0"/>
                <a:cs typeface="Montserrat" charset="0"/>
              </a:rPr>
              <a:t> son las variables del grafo a ajustar</a:t>
            </a:r>
            <a:r>
              <a:rPr lang="es-ES" sz="2701" dirty="0">
                <a:solidFill>
                  <a:schemeClr val="tx2"/>
                </a:solidFill>
                <a:latin typeface="Montserrat" pitchFamily="2" charset="77"/>
                <a:ea typeface="Montserrat" charset="0"/>
                <a:cs typeface="Montserrat" charset="0"/>
              </a:rPr>
              <a:t>.</a:t>
            </a:r>
            <a:endParaRPr lang="es-ES" sz="2701" b="1" dirty="0">
              <a:solidFill>
                <a:schemeClr val="tx2"/>
              </a:solidFill>
              <a:latin typeface="Montserrat" pitchFamily="2" charset="77"/>
              <a:ea typeface="Montserrat" charset="0"/>
              <a:cs typeface="Montserrat" charset="0"/>
            </a:endParaRPr>
          </a:p>
        </p:txBody>
      </p:sp>
      <p:cxnSp>
        <p:nvCxnSpPr>
          <p:cNvPr id="7" name="Straight Arrow Connector 6" descr="A0">
            <a:extLst>
              <a:ext uri="{FF2B5EF4-FFF2-40B4-BE49-F238E27FC236}">
                <a16:creationId xmlns:a16="http://schemas.microsoft.com/office/drawing/2014/main" id="{3021FF19-5788-4289-BE48-030BB24E9410}"/>
              </a:ext>
              <a:ext uri="{C183D7F6-B498-43B3-948B-1728B52AA6E4}">
                <adec:decorative xmlns:adec="http://schemas.microsoft.com/office/drawing/2017/decorative" val="0"/>
              </a:ext>
            </a:extLst>
          </p:cNvPr>
          <p:cNvCxnSpPr>
            <a:cxnSpLocks/>
          </p:cNvCxnSpPr>
          <p:nvPr/>
        </p:nvCxnSpPr>
        <p:spPr>
          <a:xfrm>
            <a:off x="6400800"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4FA81FB1-0F46-47CA-B397-D947765F8589}"/>
              </a:ext>
            </a:extLst>
          </p:cNvPr>
          <p:cNvCxnSpPr>
            <a:cxnSpLocks/>
          </p:cNvCxnSpPr>
          <p:nvPr/>
        </p:nvCxnSpPr>
        <p:spPr>
          <a:xfrm>
            <a:off x="8430768"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F4A85A08-5BFF-4A60-858B-5954C0051300}"/>
              </a:ext>
            </a:extLst>
          </p:cNvPr>
          <p:cNvCxnSpPr>
            <a:cxnSpLocks/>
          </p:cNvCxnSpPr>
          <p:nvPr/>
        </p:nvCxnSpPr>
        <p:spPr>
          <a:xfrm>
            <a:off x="10460736"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3D055171-8FDE-4147-8F08-83ABC8C0681D}"/>
              </a:ext>
            </a:extLst>
          </p:cNvPr>
          <p:cNvCxnSpPr>
            <a:cxnSpLocks/>
          </p:cNvCxnSpPr>
          <p:nvPr/>
        </p:nvCxnSpPr>
        <p:spPr>
          <a:xfrm>
            <a:off x="12490704"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1ABABD21-9157-48D2-A0A8-1B55D8C9ABDF}"/>
              </a:ext>
            </a:extLst>
          </p:cNvPr>
          <p:cNvCxnSpPr>
            <a:cxnSpLocks/>
          </p:cNvCxnSpPr>
          <p:nvPr/>
        </p:nvCxnSpPr>
        <p:spPr>
          <a:xfrm>
            <a:off x="14520672" y="7262193"/>
            <a:ext cx="2029968"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DD6A5271-7DBA-478B-A811-19D3F11B58DD}"/>
              </a:ext>
            </a:extLst>
          </p:cNvPr>
          <p:cNvSpPr txBox="1"/>
          <p:nvPr/>
        </p:nvSpPr>
        <p:spPr>
          <a:xfrm>
            <a:off x="7146319" y="7062138"/>
            <a:ext cx="55175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a:t>
            </a:r>
            <a:r>
              <a:rPr lang="es-ES" sz="2000" dirty="0">
                <a:latin typeface="Montserrat Light" panose="00000400000000000000" pitchFamily="2" charset="0"/>
              </a:rPr>
              <a:t>0</a:t>
            </a:r>
          </a:p>
        </p:txBody>
      </p:sp>
      <p:sp>
        <p:nvSpPr>
          <p:cNvPr id="42" name="TextBox 41">
            <a:extLst>
              <a:ext uri="{FF2B5EF4-FFF2-40B4-BE49-F238E27FC236}">
                <a16:creationId xmlns:a16="http://schemas.microsoft.com/office/drawing/2014/main" id="{1A9ECBC4-B2C2-4CC9-9386-AC6E0DEB4C8B}"/>
              </a:ext>
            </a:extLst>
          </p:cNvPr>
          <p:cNvSpPr txBox="1"/>
          <p:nvPr/>
        </p:nvSpPr>
        <p:spPr>
          <a:xfrm>
            <a:off x="9176287" y="7062138"/>
            <a:ext cx="455574"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Δ1</a:t>
            </a:r>
            <a:endParaRPr lang="es-ES" sz="2000" dirty="0">
              <a:latin typeface="Montserrat Light" panose="00000400000000000000" pitchFamily="2" charset="0"/>
            </a:endParaRPr>
          </a:p>
        </p:txBody>
      </p:sp>
      <p:sp>
        <p:nvSpPr>
          <p:cNvPr id="43" name="TextBox 42">
            <a:extLst>
              <a:ext uri="{FF2B5EF4-FFF2-40B4-BE49-F238E27FC236}">
                <a16:creationId xmlns:a16="http://schemas.microsoft.com/office/drawing/2014/main" id="{1992172A-4D5F-4BF5-8EB5-9FB87499AEE3}"/>
              </a:ext>
            </a:extLst>
          </p:cNvPr>
          <p:cNvSpPr txBox="1"/>
          <p:nvPr/>
        </p:nvSpPr>
        <p:spPr>
          <a:xfrm>
            <a:off x="11193431" y="7070968"/>
            <a:ext cx="510076"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Δ2</a:t>
            </a:r>
            <a:endParaRPr lang="es-ES" sz="2000" dirty="0">
              <a:latin typeface="Montserrat Light" panose="00000400000000000000" pitchFamily="2" charset="0"/>
            </a:endParaRPr>
          </a:p>
        </p:txBody>
      </p:sp>
      <p:sp>
        <p:nvSpPr>
          <p:cNvPr id="44" name="TextBox 43">
            <a:extLst>
              <a:ext uri="{FF2B5EF4-FFF2-40B4-BE49-F238E27FC236}">
                <a16:creationId xmlns:a16="http://schemas.microsoft.com/office/drawing/2014/main" id="{F7F924CD-A539-4318-A9FD-1B75251EFDD3}"/>
              </a:ext>
            </a:extLst>
          </p:cNvPr>
          <p:cNvSpPr txBox="1"/>
          <p:nvPr/>
        </p:nvSpPr>
        <p:spPr>
          <a:xfrm>
            <a:off x="13285250" y="7057716"/>
            <a:ext cx="508473"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Δ3</a:t>
            </a:r>
            <a:endParaRPr lang="es-ES" sz="2000" dirty="0">
              <a:latin typeface="Montserrat Light" panose="00000400000000000000" pitchFamily="2" charset="0"/>
            </a:endParaRPr>
          </a:p>
        </p:txBody>
      </p:sp>
      <p:sp>
        <p:nvSpPr>
          <p:cNvPr id="45" name="TextBox 44">
            <a:extLst>
              <a:ext uri="{FF2B5EF4-FFF2-40B4-BE49-F238E27FC236}">
                <a16:creationId xmlns:a16="http://schemas.microsoft.com/office/drawing/2014/main" id="{A5D467E5-3165-467F-8E6F-B6291D3CFAC3}"/>
              </a:ext>
            </a:extLst>
          </p:cNvPr>
          <p:cNvSpPr txBox="1"/>
          <p:nvPr/>
        </p:nvSpPr>
        <p:spPr>
          <a:xfrm>
            <a:off x="15264751" y="7070968"/>
            <a:ext cx="534121" cy="400110"/>
          </a:xfrm>
          <a:prstGeom prst="rect">
            <a:avLst/>
          </a:prstGeom>
          <a:solidFill>
            <a:schemeClr val="bg1"/>
          </a:solidFill>
        </p:spPr>
        <p:txBody>
          <a:bodyPr wrap="none" rtlCol="0">
            <a:spAutoFit/>
          </a:bodyPr>
          <a:lstStyle/>
          <a:p>
            <a:r>
              <a:rPr lang="es-ES" sz="2000" dirty="0">
                <a:solidFill>
                  <a:schemeClr val="tx2"/>
                </a:solidFill>
                <a:latin typeface="Montserrat Light" panose="00000400000000000000" pitchFamily="2" charset="0"/>
                <a:ea typeface="Montserrat" charset="0"/>
                <a:cs typeface="Montserrat" charset="0"/>
              </a:rPr>
              <a:t>Δ4</a:t>
            </a:r>
            <a:endParaRPr lang="es-ES" sz="2000" dirty="0">
              <a:latin typeface="Montserrat Light" panose="00000400000000000000" pitchFamily="2" charset="0"/>
            </a:endParaRPr>
          </a:p>
        </p:txBody>
      </p:sp>
      <p:grpSp>
        <p:nvGrpSpPr>
          <p:cNvPr id="46" name="Group 45">
            <a:extLst>
              <a:ext uri="{FF2B5EF4-FFF2-40B4-BE49-F238E27FC236}">
                <a16:creationId xmlns:a16="http://schemas.microsoft.com/office/drawing/2014/main" id="{5A4CD5B9-8075-4D13-B524-D97F261D953C}"/>
              </a:ext>
            </a:extLst>
          </p:cNvPr>
          <p:cNvGrpSpPr/>
          <p:nvPr/>
        </p:nvGrpSpPr>
        <p:grpSpPr>
          <a:xfrm>
            <a:off x="7831124" y="10602247"/>
            <a:ext cx="7575590" cy="1652005"/>
            <a:chOff x="2951381" y="4011703"/>
            <a:chExt cx="5424853" cy="1182995"/>
          </a:xfrm>
        </p:grpSpPr>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B856543B-ED67-4773-8875-D3FBCCD86AD9}"/>
                    </a:ext>
                  </a:extLst>
                </p:cNvPr>
                <p:cNvSpPr/>
                <p:nvPr/>
              </p:nvSpPr>
              <p:spPr>
                <a:xfrm>
                  <a:off x="5886489"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𝑚𝑎𝑥</m:t>
                        </m:r>
                        <m:r>
                          <a:rPr lang="es-ES" sz="2000" i="1" dirty="0" smtClean="0">
                            <a:latin typeface="Cambria Math" panose="02040503050406030204" pitchFamily="18" charset="0"/>
                          </a:rPr>
                          <m:t>⁡</m:t>
                        </m:r>
                      </m:oMath>
                    </m:oMathPara>
                  </a14:m>
                  <a:endParaRPr lang="es-ES" sz="2000" dirty="0">
                    <a:latin typeface="Lato Light" panose="020F0502020204030203"/>
                  </a:endParaRPr>
                </a:p>
              </p:txBody>
            </p:sp>
          </mc:Choice>
          <mc:Fallback xmlns="">
            <p:sp>
              <p:nvSpPr>
                <p:cNvPr id="50" name="Rectangle: Rounded Corners 49">
                  <a:extLst>
                    <a:ext uri="{FF2B5EF4-FFF2-40B4-BE49-F238E27FC236}">
                      <a16:creationId xmlns:a16="http://schemas.microsoft.com/office/drawing/2014/main" id="{F2CFB5FA-9B78-425E-B7F2-15772FB8E0EE}"/>
                    </a:ext>
                  </a:extLst>
                </p:cNvPr>
                <p:cNvSpPr>
                  <a:spLocks noRot="1" noChangeAspect="1" noMove="1" noResize="1" noEditPoints="1" noAdjustHandles="1" noChangeArrowheads="1" noChangeShapeType="1" noTextEdit="1"/>
                </p:cNvSpPr>
                <p:nvPr/>
              </p:nvSpPr>
              <p:spPr>
                <a:xfrm>
                  <a:off x="5886489" y="4794588"/>
                  <a:ext cx="532414" cy="400110"/>
                </a:xfrm>
                <a:prstGeom prst="roundRect">
                  <a:avLst/>
                </a:prstGeom>
                <a:blipFill>
                  <a:blip r:embed="rId4"/>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0F1A22A8-1E13-4F96-BE9D-FB44CCA3A19A}"/>
                    </a:ext>
                  </a:extLst>
                </p:cNvPr>
                <p:cNvSpPr/>
                <p:nvPr/>
              </p:nvSpPr>
              <p:spPr>
                <a:xfrm>
                  <a:off x="6864858"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𝑚𝑖𝑛</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9BD85E30-CFE5-419D-85CA-0CE1428FA7FF}"/>
                    </a:ext>
                  </a:extLst>
                </p:cNvPr>
                <p:cNvSpPr>
                  <a:spLocks noRot="1" noChangeAspect="1" noMove="1" noResize="1" noEditPoints="1" noAdjustHandles="1" noChangeArrowheads="1" noChangeShapeType="1" noTextEdit="1"/>
                </p:cNvSpPr>
                <p:nvPr/>
              </p:nvSpPr>
              <p:spPr>
                <a:xfrm>
                  <a:off x="6864858" y="4794588"/>
                  <a:ext cx="532414" cy="400110"/>
                </a:xfrm>
                <a:prstGeom prst="roundRect">
                  <a:avLst/>
                </a:prstGeom>
                <a:blipFill>
                  <a:blip r:embed="rId5"/>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FF09D8C5-AA15-486F-992B-5AEC8E85ACB7}"/>
                    </a:ext>
                  </a:extLst>
                </p:cNvPr>
                <p:cNvSpPr/>
                <p:nvPr/>
              </p:nvSpPr>
              <p:spPr>
                <a:xfrm>
                  <a:off x="7843228" y="4794588"/>
                  <a:ext cx="533006"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𝜇</m:t>
                        </m:r>
                        <m:r>
                          <a:rPr lang="es-ES" sz="2000" i="1" smtClean="0">
                            <a:latin typeface="Cambria Math" panose="02040503050406030204" pitchFamily="18" charset="0"/>
                            <a:ea typeface="Cambria Math" panose="02040503050406030204" pitchFamily="18" charset="0"/>
                          </a:rPr>
                          <m:t>(</m:t>
                        </m:r>
                        <m:r>
                          <a:rPr lang="es-ES" sz="2000" i="1" smtClean="0">
                            <a:latin typeface="Cambria Math" panose="02040503050406030204" pitchFamily="18" charset="0"/>
                            <a:ea typeface="Cambria Math" panose="02040503050406030204" pitchFamily="18" charset="0"/>
                          </a:rPr>
                          <m:t>𝑋</m:t>
                        </m:r>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2" name="Rectangle: Rounded Corners 51">
                  <a:extLst>
                    <a:ext uri="{FF2B5EF4-FFF2-40B4-BE49-F238E27FC236}">
                      <a16:creationId xmlns:a16="http://schemas.microsoft.com/office/drawing/2014/main" id="{CFF628F1-10A5-4118-B294-3BC157C07F35}"/>
                    </a:ext>
                  </a:extLst>
                </p:cNvPr>
                <p:cNvSpPr>
                  <a:spLocks noRot="1" noChangeAspect="1" noMove="1" noResize="1" noEditPoints="1" noAdjustHandles="1" noChangeArrowheads="1" noChangeShapeType="1" noTextEdit="1"/>
                </p:cNvSpPr>
                <p:nvPr/>
              </p:nvSpPr>
              <p:spPr>
                <a:xfrm>
                  <a:off x="7843228" y="4794588"/>
                  <a:ext cx="533006" cy="400110"/>
                </a:xfrm>
                <a:prstGeom prst="round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Rounded Corners 49">
                  <a:extLst>
                    <a:ext uri="{FF2B5EF4-FFF2-40B4-BE49-F238E27FC236}">
                      <a16:creationId xmlns:a16="http://schemas.microsoft.com/office/drawing/2014/main" id="{9309601E-6DE4-42E2-BB92-C78E32224BFA}"/>
                    </a:ext>
                  </a:extLst>
                </p:cNvPr>
                <p:cNvSpPr/>
                <p:nvPr/>
              </p:nvSpPr>
              <p:spPr>
                <a:xfrm>
                  <a:off x="4908120"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3CB069E-943D-4F27-9E4A-13FE4D2ED269}"/>
                    </a:ext>
                  </a:extLst>
                </p:cNvPr>
                <p:cNvSpPr>
                  <a:spLocks noRot="1" noChangeAspect="1" noMove="1" noResize="1" noEditPoints="1" noAdjustHandles="1" noChangeArrowheads="1" noChangeShapeType="1" noTextEdit="1"/>
                </p:cNvSpPr>
                <p:nvPr/>
              </p:nvSpPr>
              <p:spPr>
                <a:xfrm>
                  <a:off x="4908120" y="4794588"/>
                  <a:ext cx="532414" cy="400110"/>
                </a:xfrm>
                <a:prstGeom prst="roundRect">
                  <a:avLst/>
                </a:prstGeom>
                <a:blipFill>
                  <a:blip r:embed="rId7"/>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8E796D43-391E-4D71-8BB7-6E959532A44B}"/>
                    </a:ext>
                  </a:extLst>
                </p:cNvPr>
                <p:cNvSpPr/>
                <p:nvPr/>
              </p:nvSpPr>
              <p:spPr>
                <a:xfrm>
                  <a:off x="3929751" y="4794588"/>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ES" sz="2000" i="1" smtClean="0">
                            <a:latin typeface="Cambria Math" panose="02040503050406030204" pitchFamily="18" charset="0"/>
                            <a:ea typeface="Cambria Math" panose="02040503050406030204" pitchFamily="18" charset="0"/>
                          </a:rPr>
                          <m:t>−</m:t>
                        </m:r>
                      </m:oMath>
                    </m:oMathPara>
                  </a14:m>
                  <a:endParaRPr lang="es-ES" sz="2000" dirty="0">
                    <a:latin typeface="Lato Light" panose="020F0502020204030203"/>
                  </a:endParaRPr>
                </a:p>
              </p:txBody>
            </p:sp>
          </mc:Choice>
          <mc:Fallback xmlns="">
            <p:sp>
              <p:nvSpPr>
                <p:cNvPr id="51" name="Rectangle: Rounded Corners 50">
                  <a:extLst>
                    <a:ext uri="{FF2B5EF4-FFF2-40B4-BE49-F238E27FC236}">
                      <a16:creationId xmlns:a16="http://schemas.microsoft.com/office/drawing/2014/main" id="{8E796D43-391E-4D71-8BB7-6E959532A44B}"/>
                    </a:ext>
                  </a:extLst>
                </p:cNvPr>
                <p:cNvSpPr>
                  <a:spLocks noRot="1" noChangeAspect="1" noMove="1" noResize="1" noEditPoints="1" noAdjustHandles="1" noChangeArrowheads="1" noChangeShapeType="1" noTextEdit="1"/>
                </p:cNvSpPr>
                <p:nvPr/>
              </p:nvSpPr>
              <p:spPr>
                <a:xfrm>
                  <a:off x="3929751" y="4794588"/>
                  <a:ext cx="532414" cy="400110"/>
                </a:xfrm>
                <a:prstGeom prst="roundRect">
                  <a:avLst/>
                </a:prstGeom>
                <a:blipFill>
                  <a:blip r:embed="rId8"/>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28F5DC09-646C-4D72-B452-79C65802402F}"/>
                    </a:ext>
                  </a:extLst>
                </p:cNvPr>
                <p:cNvSpPr/>
                <p:nvPr/>
              </p:nvSpPr>
              <p:spPr>
                <a:xfrm>
                  <a:off x="2951381" y="4794588"/>
                  <a:ext cx="532414" cy="40011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dirty="0" smtClean="0">
                            <a:latin typeface="Cambria Math" panose="02040503050406030204" pitchFamily="18" charset="0"/>
                          </a:rPr>
                          <m:t>𝑋</m:t>
                        </m:r>
                      </m:oMath>
                    </m:oMathPara>
                  </a14:m>
                  <a:endParaRPr lang="es-ES" sz="2000" dirty="0">
                    <a:latin typeface="Lato Light" panose="020F0502020204030203"/>
                  </a:endParaRPr>
                </a:p>
              </p:txBody>
            </p:sp>
          </mc:Choice>
          <mc:Fallback xmlns="">
            <p:sp>
              <p:nvSpPr>
                <p:cNvPr id="55" name="Rectangle: Rounded Corners 54">
                  <a:extLst>
                    <a:ext uri="{FF2B5EF4-FFF2-40B4-BE49-F238E27FC236}">
                      <a16:creationId xmlns:a16="http://schemas.microsoft.com/office/drawing/2014/main" id="{6C46C289-EAAB-47D0-9CD2-03237FABCE99}"/>
                    </a:ext>
                  </a:extLst>
                </p:cNvPr>
                <p:cNvSpPr>
                  <a:spLocks noRot="1" noChangeAspect="1" noMove="1" noResize="1" noEditPoints="1" noAdjustHandles="1" noChangeArrowheads="1" noChangeShapeType="1" noTextEdit="1"/>
                </p:cNvSpPr>
                <p:nvPr/>
              </p:nvSpPr>
              <p:spPr>
                <a:xfrm>
                  <a:off x="2951381" y="4794588"/>
                  <a:ext cx="532414" cy="400110"/>
                </a:xfrm>
                <a:prstGeom prst="round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FF00300A-78E3-4724-8A9C-2F8F38587AD4}"/>
                    </a:ext>
                  </a:extLst>
                </p:cNvPr>
                <p:cNvSpPr/>
                <p:nvPr/>
              </p:nvSpPr>
              <p:spPr>
                <a:xfrm>
                  <a:off x="3929751"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𝑆</m:t>
                            </m:r>
                          </m:e>
                          <m:sub>
                            <m:r>
                              <a:rPr lang="es-ES" sz="2000" b="0" i="1" smtClean="0">
                                <a:latin typeface="Cambria Math" panose="02040503050406030204" pitchFamily="18" charset="0"/>
                                <a:ea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3" name="Rectangle: Rounded Corners 52">
                  <a:extLst>
                    <a:ext uri="{FF2B5EF4-FFF2-40B4-BE49-F238E27FC236}">
                      <a16:creationId xmlns:a16="http://schemas.microsoft.com/office/drawing/2014/main" id="{FF00300A-78E3-4724-8A9C-2F8F38587AD4}"/>
                    </a:ext>
                  </a:extLst>
                </p:cNvPr>
                <p:cNvSpPr>
                  <a:spLocks noRot="1" noChangeAspect="1" noMove="1" noResize="1" noEditPoints="1" noAdjustHandles="1" noChangeArrowheads="1" noChangeShapeType="1" noTextEdit="1"/>
                </p:cNvSpPr>
                <p:nvPr/>
              </p:nvSpPr>
              <p:spPr>
                <a:xfrm>
                  <a:off x="3929751" y="4019621"/>
                  <a:ext cx="532414" cy="400110"/>
                </a:xfrm>
                <a:prstGeom prst="round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EE97A0FD-2CBE-499E-A536-6CEE7B824F0D}"/>
                    </a:ext>
                  </a:extLst>
                </p:cNvPr>
                <p:cNvSpPr/>
                <p:nvPr/>
              </p:nvSpPr>
              <p:spPr>
                <a:xfrm>
                  <a:off x="4908120" y="4019621"/>
                  <a:ext cx="532414" cy="40011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E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Δ</m:t>
                            </m:r>
                          </m:e>
                          <m:sub>
                            <m:r>
                              <a:rPr lang="es-ES" sz="2000" b="0" i="1" smtClean="0">
                                <a:latin typeface="Cambria Math" panose="02040503050406030204" pitchFamily="18" charset="0"/>
                              </a:rPr>
                              <m:t>𝑖</m:t>
                            </m:r>
                          </m:sub>
                        </m:sSub>
                      </m:oMath>
                    </m:oMathPara>
                  </a14:m>
                  <a:endParaRPr lang="es-ES" sz="2000" dirty="0">
                    <a:latin typeface="Lato Light" panose="020F0502020204030203"/>
                  </a:endParaRPr>
                </a:p>
              </p:txBody>
            </p:sp>
          </mc:Choice>
          <mc:Fallback xmlns="">
            <p:sp>
              <p:nvSpPr>
                <p:cNvPr id="54" name="Rectangle: Rounded Corners 53">
                  <a:extLst>
                    <a:ext uri="{FF2B5EF4-FFF2-40B4-BE49-F238E27FC236}">
                      <a16:creationId xmlns:a16="http://schemas.microsoft.com/office/drawing/2014/main" id="{EE97A0FD-2CBE-499E-A536-6CEE7B824F0D}"/>
                    </a:ext>
                  </a:extLst>
                </p:cNvPr>
                <p:cNvSpPr>
                  <a:spLocks noRot="1" noChangeAspect="1" noMove="1" noResize="1" noEditPoints="1" noAdjustHandles="1" noChangeArrowheads="1" noChangeShapeType="1" noTextEdit="1"/>
                </p:cNvSpPr>
                <p:nvPr/>
              </p:nvSpPr>
              <p:spPr>
                <a:xfrm>
                  <a:off x="4908120" y="4019621"/>
                  <a:ext cx="532414" cy="400110"/>
                </a:xfrm>
                <a:prstGeom prst="round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Rectangle: Rounded Corners 54">
                  <a:extLst>
                    <a:ext uri="{FF2B5EF4-FFF2-40B4-BE49-F238E27FC236}">
                      <a16:creationId xmlns:a16="http://schemas.microsoft.com/office/drawing/2014/main" id="{C0EFC936-3277-453A-A457-5E9D3275EF93}"/>
                    </a:ext>
                  </a:extLst>
                </p:cNvPr>
                <p:cNvSpPr/>
                <p:nvPr/>
              </p:nvSpPr>
              <p:spPr>
                <a:xfrm>
                  <a:off x="5886489" y="4019621"/>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0</m:t>
                        </m:r>
                      </m:oMath>
                    </m:oMathPara>
                  </a14:m>
                  <a:endParaRPr lang="es-ES" sz="2000" dirty="0">
                    <a:latin typeface="Lato Light" panose="020F0502020204030203"/>
                  </a:endParaRPr>
                </a:p>
              </p:txBody>
            </p:sp>
          </mc:Choice>
          <mc:Fallback xmlns="">
            <p:sp>
              <p:nvSpPr>
                <p:cNvPr id="58" name="Rectangle: Rounded Corners 57">
                  <a:extLst>
                    <a:ext uri="{FF2B5EF4-FFF2-40B4-BE49-F238E27FC236}">
                      <a16:creationId xmlns:a16="http://schemas.microsoft.com/office/drawing/2014/main" id="{32A28AE3-B291-4A2E-81DD-7FD98AFF3065}"/>
                    </a:ext>
                  </a:extLst>
                </p:cNvPr>
                <p:cNvSpPr>
                  <a:spLocks noRot="1" noChangeAspect="1" noMove="1" noResize="1" noEditPoints="1" noAdjustHandles="1" noChangeArrowheads="1" noChangeShapeType="1" noTextEdit="1"/>
                </p:cNvSpPr>
                <p:nvPr/>
              </p:nvSpPr>
              <p:spPr>
                <a:xfrm>
                  <a:off x="5886489" y="4019621"/>
                  <a:ext cx="532414" cy="400110"/>
                </a:xfrm>
                <a:prstGeom prst="roundRect">
                  <a:avLst/>
                </a:prstGeom>
                <a:blipFill>
                  <a:blip r:embed="rId12"/>
                  <a:stretch>
                    <a:fillRect/>
                  </a:stretch>
                </a:blipFill>
                <a:ln>
                  <a:no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Rectangle: Rounded Corners 55">
                  <a:extLst>
                    <a:ext uri="{FF2B5EF4-FFF2-40B4-BE49-F238E27FC236}">
                      <a16:creationId xmlns:a16="http://schemas.microsoft.com/office/drawing/2014/main" id="{ED633944-20BF-443B-A1FE-4DDA04BE3DD0}"/>
                    </a:ext>
                  </a:extLst>
                </p:cNvPr>
                <p:cNvSpPr/>
                <p:nvPr/>
              </p:nvSpPr>
              <p:spPr>
                <a:xfrm>
                  <a:off x="6864858" y="4011703"/>
                  <a:ext cx="532414" cy="400110"/>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ea typeface="Cambria Math" panose="02040503050406030204" pitchFamily="18" charset="0"/>
                          </a:rPr>
                          <m:t>1</m:t>
                        </m:r>
                      </m:oMath>
                    </m:oMathPara>
                  </a14:m>
                  <a:endParaRPr lang="es-ES" sz="2000" dirty="0">
                    <a:latin typeface="Lato Light" panose="020F0502020204030203"/>
                  </a:endParaRPr>
                </a:p>
              </p:txBody>
            </p:sp>
          </mc:Choice>
          <mc:Fallback xmlns="">
            <p:sp>
              <p:nvSpPr>
                <p:cNvPr id="59" name="Rectangle: Rounded Corners 58">
                  <a:extLst>
                    <a:ext uri="{FF2B5EF4-FFF2-40B4-BE49-F238E27FC236}">
                      <a16:creationId xmlns:a16="http://schemas.microsoft.com/office/drawing/2014/main" id="{FE3B729E-689B-4CE9-A673-65429F05175B}"/>
                    </a:ext>
                  </a:extLst>
                </p:cNvPr>
                <p:cNvSpPr>
                  <a:spLocks noRot="1" noChangeAspect="1" noMove="1" noResize="1" noEditPoints="1" noAdjustHandles="1" noChangeArrowheads="1" noChangeShapeType="1" noTextEdit="1"/>
                </p:cNvSpPr>
                <p:nvPr/>
              </p:nvSpPr>
              <p:spPr>
                <a:xfrm>
                  <a:off x="6864858" y="4011703"/>
                  <a:ext cx="532414" cy="400110"/>
                </a:xfrm>
                <a:prstGeom prst="roundRect">
                  <a:avLst/>
                </a:prstGeom>
                <a:blipFill>
                  <a:blip r:embed="rId13"/>
                  <a:stretch>
                    <a:fillRect/>
                  </a:stretch>
                </a:blipFill>
                <a:ln>
                  <a:noFill/>
                </a:ln>
              </p:spPr>
              <p:txBody>
                <a:bodyPr/>
                <a:lstStyle/>
                <a:p>
                  <a:r>
                    <a:rPr lang="es-ES">
                      <a:noFill/>
                    </a:rPr>
                    <a:t> </a:t>
                  </a:r>
                </a:p>
              </p:txBody>
            </p:sp>
          </mc:Fallback>
        </mc:AlternateContent>
        <p:cxnSp>
          <p:nvCxnSpPr>
            <p:cNvPr id="57" name="Straight Arrow Connector 56">
              <a:extLst>
                <a:ext uri="{FF2B5EF4-FFF2-40B4-BE49-F238E27FC236}">
                  <a16:creationId xmlns:a16="http://schemas.microsoft.com/office/drawing/2014/main" id="{18C16129-1AD3-45CC-B976-2A878BECCFB4}"/>
                </a:ext>
              </a:extLst>
            </p:cNvPr>
            <p:cNvCxnSpPr>
              <a:stCxn id="52" idx="3"/>
              <a:endCxn id="51" idx="1"/>
            </p:cNvCxnSpPr>
            <p:nvPr/>
          </p:nvCxnSpPr>
          <p:spPr>
            <a:xfrm>
              <a:off x="3483795"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9141B9F-B0A1-42D8-85B5-F51548706C81}"/>
                </a:ext>
              </a:extLst>
            </p:cNvPr>
            <p:cNvCxnSpPr>
              <a:stCxn id="51" idx="3"/>
              <a:endCxn id="50" idx="1"/>
            </p:cNvCxnSpPr>
            <p:nvPr/>
          </p:nvCxnSpPr>
          <p:spPr>
            <a:xfrm>
              <a:off x="4462165"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3DDEBCF-A438-4990-A8F1-D3D0E33A170F}"/>
                </a:ext>
              </a:extLst>
            </p:cNvPr>
            <p:cNvCxnSpPr>
              <a:stCxn id="50" idx="3"/>
              <a:endCxn id="47" idx="1"/>
            </p:cNvCxnSpPr>
            <p:nvPr/>
          </p:nvCxnSpPr>
          <p:spPr>
            <a:xfrm>
              <a:off x="5440534"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0E73429-080F-4C5B-B9AE-02DE73FE419C}"/>
                </a:ext>
              </a:extLst>
            </p:cNvPr>
            <p:cNvCxnSpPr>
              <a:stCxn id="47" idx="3"/>
              <a:endCxn id="48" idx="1"/>
            </p:cNvCxnSpPr>
            <p:nvPr/>
          </p:nvCxnSpPr>
          <p:spPr>
            <a:xfrm>
              <a:off x="6418903" y="4994643"/>
              <a:ext cx="4459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2EF284A-1EA4-49DF-820F-50111EA3BED9}"/>
                </a:ext>
              </a:extLst>
            </p:cNvPr>
            <p:cNvCxnSpPr>
              <a:stCxn id="48" idx="3"/>
              <a:endCxn id="49" idx="1"/>
            </p:cNvCxnSpPr>
            <p:nvPr/>
          </p:nvCxnSpPr>
          <p:spPr>
            <a:xfrm>
              <a:off x="7397272" y="4994643"/>
              <a:ext cx="4459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349B920-1739-4D11-B7F5-3BEFEBE88D6C}"/>
                </a:ext>
              </a:extLst>
            </p:cNvPr>
            <p:cNvCxnSpPr>
              <a:stCxn id="56" idx="2"/>
              <a:endCxn id="48" idx="0"/>
            </p:cNvCxnSpPr>
            <p:nvPr/>
          </p:nvCxnSpPr>
          <p:spPr>
            <a:xfrm>
              <a:off x="7131065" y="4411813"/>
              <a:ext cx="0" cy="38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590E1B0-C4C2-4292-A97A-DDBD3F6E9D67}"/>
                </a:ext>
              </a:extLst>
            </p:cNvPr>
            <p:cNvCxnSpPr>
              <a:stCxn id="55" idx="2"/>
              <a:endCxn id="47" idx="0"/>
            </p:cNvCxnSpPr>
            <p:nvPr/>
          </p:nvCxnSpPr>
          <p:spPr>
            <a:xfrm>
              <a:off x="6152696"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667CD5C-0E56-4B7C-9F40-97DC62CF0435}"/>
                </a:ext>
              </a:extLst>
            </p:cNvPr>
            <p:cNvCxnSpPr>
              <a:stCxn id="54" idx="2"/>
              <a:endCxn id="50" idx="0"/>
            </p:cNvCxnSpPr>
            <p:nvPr/>
          </p:nvCxnSpPr>
          <p:spPr>
            <a:xfrm>
              <a:off x="5174327"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4168C5FE-A7E3-4E54-9A92-61DE7CA13B22}"/>
                </a:ext>
              </a:extLst>
            </p:cNvPr>
            <p:cNvCxnSpPr>
              <a:stCxn id="53" idx="2"/>
              <a:endCxn id="51" idx="0"/>
            </p:cNvCxnSpPr>
            <p:nvPr/>
          </p:nvCxnSpPr>
          <p:spPr>
            <a:xfrm>
              <a:off x="4195958" y="4419731"/>
              <a:ext cx="0" cy="374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D2CF65-A9DF-489E-8EF6-246A4EF02FB3}"/>
                  </a:ext>
                </a:extLst>
              </p:cNvPr>
              <p:cNvSpPr txBox="1"/>
              <p:nvPr/>
            </p:nvSpPr>
            <p:spPr>
              <a:xfrm>
                <a:off x="9157265" y="9743550"/>
                <a:ext cx="4943662" cy="574709"/>
              </a:xfrm>
              <a:prstGeom prst="rect">
                <a:avLst/>
              </a:prstGeom>
              <a:noFill/>
            </p:spPr>
            <p:txBody>
              <a:bodyPr wrap="none" lIns="0" tIns="0" rIns="0" bIns="0" rtlCol="0">
                <a:spAutoFit/>
              </a:bodyPr>
              <a:lstStyle/>
              <a:p>
                <a:pPr algn="ctr"/>
                <a:r>
                  <a:rPr lang="es-ES" sz="2400" dirty="0">
                    <a:ea typeface="Cambria Math" panose="02040503050406030204" pitchFamily="18" charset="0"/>
                  </a:rPr>
                  <a:t>Ejemplo: </a:t>
                </a:r>
                <a14:m>
                  <m:oMath xmlns:m="http://schemas.openxmlformats.org/officeDocument/2006/math">
                    <m:r>
                      <a:rPr lang="es-ES" sz="2400" i="1">
                        <a:latin typeface="Cambria Math" panose="02040503050406030204" pitchFamily="18" charset="0"/>
                        <a:ea typeface="Cambria Math" panose="02040503050406030204" pitchFamily="18" charset="0"/>
                      </a:rPr>
                      <m:t>𝜇</m:t>
                    </m:r>
                    <m:d>
                      <m:dPr>
                        <m:ctrlPr>
                          <a:rPr lang="es-ES" sz="2400" i="1">
                            <a:latin typeface="Cambria Math" panose="02040503050406030204" pitchFamily="18" charset="0"/>
                            <a:ea typeface="Cambria Math" panose="02040503050406030204" pitchFamily="18" charset="0"/>
                          </a:rPr>
                        </m:ctrlPr>
                      </m:dPr>
                      <m:e>
                        <m:r>
                          <a:rPr lang="es-ES" sz="2400" i="1">
                            <a:latin typeface="Cambria Math" panose="02040503050406030204" pitchFamily="18" charset="0"/>
                            <a:ea typeface="Cambria Math" panose="02040503050406030204" pitchFamily="18" charset="0"/>
                          </a:rPr>
                          <m:t>𝑥</m:t>
                        </m:r>
                      </m:e>
                    </m:d>
                    <m:r>
                      <a:rPr lang="es-ES" sz="2400" i="1">
                        <a:latin typeface="Cambria Math" panose="02040503050406030204" pitchFamily="18" charset="0"/>
                        <a:ea typeface="Cambria Math" panose="02040503050406030204" pitchFamily="18" charset="0"/>
                      </a:rPr>
                      <m:t>=</m:t>
                    </m:r>
                    <m:r>
                      <m:rPr>
                        <m:sty m:val="p"/>
                      </m:rPr>
                      <a:rPr lang="es-ES" sz="2400">
                        <a:latin typeface="Cambria Math" panose="02040503050406030204" pitchFamily="18" charset="0"/>
                        <a:ea typeface="Cambria Math" panose="02040503050406030204" pitchFamily="18" charset="0"/>
                      </a:rPr>
                      <m:t>min</m:t>
                    </m:r>
                    <m:r>
                      <a:rPr lang="es-ES" sz="2400" i="1">
                        <a:latin typeface="Cambria Math" panose="02040503050406030204" pitchFamily="18" charset="0"/>
                        <a:ea typeface="Cambria Math" panose="02040503050406030204" pitchFamily="18" charset="0"/>
                      </a:rPr>
                      <m:t>⁡(</m:t>
                    </m:r>
                    <m:func>
                      <m:funcPr>
                        <m:ctrlPr>
                          <a:rPr lang="es-ES" sz="2400" i="1">
                            <a:latin typeface="Cambria Math" panose="02040503050406030204" pitchFamily="18" charset="0"/>
                            <a:ea typeface="Cambria Math" panose="02040503050406030204" pitchFamily="18" charset="0"/>
                          </a:rPr>
                        </m:ctrlPr>
                      </m:funcPr>
                      <m:fName>
                        <m:r>
                          <m:rPr>
                            <m:sty m:val="p"/>
                          </m:rPr>
                          <a:rPr lang="es-ES" sz="2400">
                            <a:latin typeface="Cambria Math" panose="02040503050406030204" pitchFamily="18" charset="0"/>
                            <a:ea typeface="Cambria Math" panose="02040503050406030204" pitchFamily="18" charset="0"/>
                          </a:rPr>
                          <m:t>max</m:t>
                        </m:r>
                      </m:fName>
                      <m:e>
                        <m:d>
                          <m:dPr>
                            <m:ctrlPr>
                              <a:rPr lang="es-ES" sz="2400" i="1">
                                <a:latin typeface="Cambria Math" panose="02040503050406030204" pitchFamily="18" charset="0"/>
                                <a:ea typeface="Cambria Math" panose="02040503050406030204" pitchFamily="18" charset="0"/>
                              </a:rPr>
                            </m:ctrlPr>
                          </m:dPr>
                          <m:e>
                            <m:box>
                              <m:boxPr>
                                <m:ctrlPr>
                                  <a:rPr lang="es-ES" sz="2400" i="1">
                                    <a:latin typeface="Cambria Math" panose="02040503050406030204" pitchFamily="18" charset="0"/>
                                    <a:ea typeface="Cambria Math" panose="02040503050406030204" pitchFamily="18" charset="0"/>
                                  </a:rPr>
                                </m:ctrlPr>
                              </m:boxPr>
                              <m:e>
                                <m:argPr>
                                  <m:argSz m:val="-1"/>
                                </m:argPr>
                                <m:f>
                                  <m:fPr>
                                    <m:ctrlPr>
                                      <a:rPr lang="es-ES" sz="2400" i="1">
                                        <a:latin typeface="Cambria Math" panose="02040503050406030204" pitchFamily="18" charset="0"/>
                                        <a:ea typeface="Cambria Math" panose="02040503050406030204" pitchFamily="18" charset="0"/>
                                      </a:rPr>
                                    </m:ctrlPr>
                                  </m:fPr>
                                  <m:num>
                                    <m:r>
                                      <a:rPr lang="es-ES" sz="2400" i="1">
                                        <a:latin typeface="Cambria Math" panose="02040503050406030204" pitchFamily="18" charset="0"/>
                                        <a:ea typeface="Cambria Math" panose="02040503050406030204" pitchFamily="18" charset="0"/>
                                      </a:rPr>
                                      <m:t>𝑋</m:t>
                                    </m:r>
                                    <m:r>
                                      <a:rPr lang="es-ES" sz="2400" i="1">
                                        <a:latin typeface="Cambria Math" panose="02040503050406030204" pitchFamily="18" charset="0"/>
                                        <a:ea typeface="Cambria Math" panose="02040503050406030204" pitchFamily="18" charset="0"/>
                                      </a:rPr>
                                      <m:t>−</m:t>
                                    </m:r>
                                    <m:sSub>
                                      <m:sSubPr>
                                        <m:ctrlPr>
                                          <a:rPr lang="es-ES" sz="240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𝑆</m:t>
                                        </m:r>
                                      </m:e>
                                      <m:sub>
                                        <m:r>
                                          <a:rPr lang="es-ES" sz="2400" b="0" i="1" smtClean="0">
                                            <a:latin typeface="Cambria Math" panose="02040503050406030204" pitchFamily="18" charset="0"/>
                                            <a:ea typeface="Cambria Math" panose="02040503050406030204" pitchFamily="18" charset="0"/>
                                          </a:rPr>
                                          <m:t>𝑖</m:t>
                                        </m:r>
                                      </m:sub>
                                    </m:sSub>
                                  </m:num>
                                  <m:den>
                                    <m:sSub>
                                      <m:sSubPr>
                                        <m:ctrlPr>
                                          <a:rPr lang="es-ES" sz="2400" i="1" smtClean="0">
                                            <a:latin typeface="Cambria Math" panose="02040503050406030204" pitchFamily="18" charset="0"/>
                                            <a:ea typeface="Cambria Math" panose="02040503050406030204" pitchFamily="18" charset="0"/>
                                          </a:rPr>
                                        </m:ctrlPr>
                                      </m:sSubPr>
                                      <m:e>
                                        <m:r>
                                          <m:rPr>
                                            <m:sty m:val="p"/>
                                          </m:rPr>
                                          <a:rPr lang="el-GR" sz="2400" i="1" smtClean="0">
                                            <a:latin typeface="Cambria Math" panose="02040503050406030204" pitchFamily="18" charset="0"/>
                                            <a:ea typeface="Cambria Math" panose="02040503050406030204" pitchFamily="18" charset="0"/>
                                          </a:rPr>
                                          <m:t>Δ</m:t>
                                        </m:r>
                                      </m:e>
                                      <m:sub>
                                        <m:r>
                                          <a:rPr lang="es-ES" sz="2400" b="0" i="1" smtClean="0">
                                            <a:latin typeface="Cambria Math" panose="02040503050406030204" pitchFamily="18" charset="0"/>
                                            <a:ea typeface="Cambria Math" panose="02040503050406030204" pitchFamily="18" charset="0"/>
                                          </a:rPr>
                                          <m:t>𝑖</m:t>
                                        </m:r>
                                      </m:sub>
                                    </m:sSub>
                                  </m:den>
                                </m:f>
                              </m:e>
                            </m:box>
                            <m:r>
                              <a:rPr lang="es-ES" sz="2400" i="1">
                                <a:latin typeface="Cambria Math" panose="02040503050406030204" pitchFamily="18" charset="0"/>
                                <a:ea typeface="Cambria Math" panose="02040503050406030204" pitchFamily="18" charset="0"/>
                              </a:rPr>
                              <m:t>,0</m:t>
                            </m:r>
                          </m:e>
                        </m:d>
                      </m:e>
                    </m:func>
                    <m:r>
                      <a:rPr lang="es-ES" sz="2400" i="1">
                        <a:latin typeface="Cambria Math" panose="02040503050406030204" pitchFamily="18" charset="0"/>
                        <a:ea typeface="Cambria Math" panose="02040503050406030204" pitchFamily="18" charset="0"/>
                      </a:rPr>
                      <m:t>,1)</m:t>
                    </m:r>
                  </m:oMath>
                </a14:m>
                <a:endParaRPr lang="es-ES" sz="2400" dirty="0">
                  <a:latin typeface="Lato Light" panose="020F0502020204030203"/>
                </a:endParaRPr>
              </a:p>
            </p:txBody>
          </p:sp>
        </mc:Choice>
        <mc:Fallback xmlns="">
          <p:sp>
            <p:nvSpPr>
              <p:cNvPr id="69" name="TextBox 68">
                <a:extLst>
                  <a:ext uri="{FF2B5EF4-FFF2-40B4-BE49-F238E27FC236}">
                    <a16:creationId xmlns:a16="http://schemas.microsoft.com/office/drawing/2014/main" id="{DCD2CF65-A9DF-489E-8EF6-246A4EF02FB3}"/>
                  </a:ext>
                </a:extLst>
              </p:cNvPr>
              <p:cNvSpPr txBox="1">
                <a:spLocks noRot="1" noChangeAspect="1" noMove="1" noResize="1" noEditPoints="1" noAdjustHandles="1" noChangeArrowheads="1" noChangeShapeType="1" noTextEdit="1"/>
              </p:cNvSpPr>
              <p:nvPr/>
            </p:nvSpPr>
            <p:spPr>
              <a:xfrm>
                <a:off x="9157265" y="9743550"/>
                <a:ext cx="4943662" cy="574709"/>
              </a:xfrm>
              <a:prstGeom prst="rect">
                <a:avLst/>
              </a:prstGeom>
              <a:blipFill>
                <a:blip r:embed="rId14"/>
                <a:stretch>
                  <a:fillRect l="-3206" b="-12632"/>
                </a:stretch>
              </a:blipFill>
            </p:spPr>
            <p:txBody>
              <a:bodyPr/>
              <a:lstStyle/>
              <a:p>
                <a:r>
                  <a:rPr lang="es-ES">
                    <a:noFill/>
                  </a:rPr>
                  <a:t> </a:t>
                </a:r>
              </a:p>
            </p:txBody>
          </p:sp>
        </mc:Fallback>
      </mc:AlternateContent>
    </p:spTree>
    <p:extLst>
      <p:ext uri="{BB962C8B-B14F-4D97-AF65-F5344CB8AC3E}">
        <p14:creationId xmlns:p14="http://schemas.microsoft.com/office/powerpoint/2010/main" val="4239970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8D8AE2-275B-4C5B-96CC-17B612D3AD69}"/>
                  </a:ext>
                </a:extLst>
              </p:cNvPr>
              <p:cNvSpPr/>
              <p:nvPr/>
            </p:nvSpPr>
            <p:spPr>
              <a:xfrm>
                <a:off x="5863978" y="4802370"/>
                <a:ext cx="4520346"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Entradas: </a:t>
                </a:r>
                <a14:m>
                  <m:oMath xmlns:m="http://schemas.openxmlformats.org/officeDocument/2006/math">
                    <m:r>
                      <a:rPr lang="es-ES" altLang="es-ES" sz="2400" b="1" i="1">
                        <a:solidFill>
                          <a:srgbClr val="333333"/>
                        </a:solidFill>
                        <a:latin typeface="Cambria Math" panose="02040503050406030204" pitchFamily="18" charset="0"/>
                      </a:rPr>
                      <m:t>𝑭</m:t>
                    </m:r>
                    <m:r>
                      <a:rPr lang="es-ES" altLang="es-ES" sz="2400" b="1" i="1">
                        <a:solidFill>
                          <a:srgbClr val="333333"/>
                        </a:solidFill>
                        <a:latin typeface="Cambria Math" panose="02040503050406030204" pitchFamily="18" charset="0"/>
                      </a:rPr>
                      <m:t>=</m:t>
                    </m:r>
                    <m:nary>
                      <m:naryPr>
                        <m:chr m:val="⋃"/>
                        <m:ctrlPr>
                          <a:rPr lang="es-ES" altLang="es-ES" sz="2400" b="1" i="1">
                            <a:solidFill>
                              <a:srgbClr val="333333"/>
                            </a:solidFill>
                            <a:latin typeface="Cambria Math" panose="02040503050406030204" pitchFamily="18" charset="0"/>
                          </a:rPr>
                        </m:ctrlPr>
                      </m:naryPr>
                      <m:sub>
                        <m:r>
                          <m:rPr>
                            <m:brk m:alnAt="23"/>
                          </m:rPr>
                          <a:rPr lang="es-ES" altLang="es-ES" sz="2400" b="1" i="1">
                            <a:solidFill>
                              <a:srgbClr val="333333"/>
                            </a:solidFill>
                            <a:latin typeface="Cambria Math" panose="02040503050406030204" pitchFamily="18" charset="0"/>
                          </a:rPr>
                          <m:t>𝒊</m:t>
                        </m:r>
                        <m:r>
                          <a:rPr lang="es-ES" altLang="es-ES" sz="2400" b="1" i="1">
                            <a:solidFill>
                              <a:srgbClr val="333333"/>
                            </a:solidFill>
                            <a:latin typeface="Cambria Math" panose="02040503050406030204" pitchFamily="18" charset="0"/>
                          </a:rPr>
                          <m:t>=</m:t>
                        </m:r>
                        <m:r>
                          <a:rPr lang="es-ES" altLang="es-ES" sz="2400" b="1" i="1">
                            <a:solidFill>
                              <a:srgbClr val="333333"/>
                            </a:solidFill>
                            <a:latin typeface="Cambria Math" panose="02040503050406030204" pitchFamily="18" charset="0"/>
                          </a:rPr>
                          <m:t>𝟏</m:t>
                        </m:r>
                      </m:sub>
                      <m:sup>
                        <m:r>
                          <a:rPr lang="es-ES" altLang="es-ES" sz="2400" b="1" i="1">
                            <a:solidFill>
                              <a:srgbClr val="333333"/>
                            </a:solidFill>
                            <a:latin typeface="Cambria Math" panose="02040503050406030204" pitchFamily="18" charset="0"/>
                          </a:rPr>
                          <m:t>𝒏</m:t>
                        </m:r>
                      </m:sup>
                      <m:e>
                        <m:sSub>
                          <m:sSubPr>
                            <m:ctrlPr>
                              <a:rPr lang="es-ES" altLang="es-ES" sz="2400" b="1" i="1">
                                <a:solidFill>
                                  <a:srgbClr val="333333"/>
                                </a:solidFill>
                                <a:latin typeface="Cambria Math" panose="02040503050406030204" pitchFamily="18" charset="0"/>
                              </a:rPr>
                            </m:ctrlPr>
                          </m:sSubPr>
                          <m:e>
                            <m:r>
                              <a:rPr lang="es-ES" altLang="es-ES" sz="2400" b="1" i="1">
                                <a:solidFill>
                                  <a:srgbClr val="333333"/>
                                </a:solidFill>
                                <a:latin typeface="Cambria Math" panose="02040503050406030204" pitchFamily="18" charset="0"/>
                              </a:rPr>
                              <m:t>𝑺</m:t>
                            </m:r>
                          </m:e>
                          <m:sub>
                            <m:r>
                              <a:rPr lang="es-ES" altLang="es-ES" sz="2400" b="1" i="1">
                                <a:solidFill>
                                  <a:srgbClr val="333333"/>
                                </a:solidFill>
                                <a:latin typeface="Cambria Math" panose="02040503050406030204" pitchFamily="18" charset="0"/>
                              </a:rPr>
                              <m:t>𝒊</m:t>
                            </m:r>
                          </m:sub>
                        </m:sSub>
                      </m:e>
                    </m:nary>
                  </m:oMath>
                </a14:m>
                <a:r>
                  <a:rPr lang="es-ES" sz="2300" dirty="0">
                    <a:solidFill>
                      <a:schemeClr val="tx2"/>
                    </a:solidFill>
                    <a:latin typeface="Montserrat" pitchFamily="2" charset="77"/>
                    <a:ea typeface="Montserrat" charset="0"/>
                    <a:cs typeface="Montserrat" charset="0"/>
                  </a:rPr>
                  <a:t>, donde:</a:t>
                </a:r>
              </a:p>
            </p:txBody>
          </p:sp>
        </mc:Choice>
        <mc:Fallback xmlns="">
          <p:sp>
            <p:nvSpPr>
              <p:cNvPr id="26" name="Rectangle 25">
                <a:extLst>
                  <a:ext uri="{FF2B5EF4-FFF2-40B4-BE49-F238E27FC236}">
                    <a16:creationId xmlns:a16="http://schemas.microsoft.com/office/drawing/2014/main" id="{5C8D8AE2-275B-4C5B-96CC-17B612D3AD69}"/>
                  </a:ext>
                </a:extLst>
              </p:cNvPr>
              <p:cNvSpPr>
                <a:spLocks noRot="1" noChangeAspect="1" noMove="1" noResize="1" noEditPoints="1" noAdjustHandles="1" noChangeArrowheads="1" noChangeShapeType="1" noTextEdit="1"/>
              </p:cNvSpPr>
              <p:nvPr/>
            </p:nvSpPr>
            <p:spPr>
              <a:xfrm>
                <a:off x="5863978" y="4802370"/>
                <a:ext cx="4520346" cy="461665"/>
              </a:xfrm>
              <a:prstGeom prst="rect">
                <a:avLst/>
              </a:prstGeom>
              <a:blipFill>
                <a:blip r:embed="rId2"/>
                <a:stretch>
                  <a:fillRect t="-92105" b="-15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7" name="Diagram 26">
                <a:extLst>
                  <a:ext uri="{FF2B5EF4-FFF2-40B4-BE49-F238E27FC236}">
                    <a16:creationId xmlns:a16="http://schemas.microsoft.com/office/drawing/2014/main" id="{E08D3B73-9CC5-433E-8B75-93DE4AB0F87B}"/>
                  </a:ext>
                </a:extLst>
              </p:cNvPr>
              <p:cNvGraphicFramePr/>
              <p:nvPr>
                <p:extLst>
                  <p:ext uri="{D42A27DB-BD31-4B8C-83A1-F6EECF244321}">
                    <p14:modId xmlns:p14="http://schemas.microsoft.com/office/powerpoint/2010/main" val="1785673110"/>
                  </p:ext>
                </p:extLst>
              </p:nvPr>
            </p:nvGraphicFramePr>
            <p:xfrm>
              <a:off x="10384324" y="4471170"/>
              <a:ext cx="6989536" cy="12481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9" name="Rectangle 28">
            <a:extLst>
              <a:ext uri="{FF2B5EF4-FFF2-40B4-BE49-F238E27FC236}">
                <a16:creationId xmlns:a16="http://schemas.microsoft.com/office/drawing/2014/main" id="{4303979F-375C-4F3D-B08C-40D89C23CD51}"/>
              </a:ext>
            </a:extLst>
          </p:cNvPr>
          <p:cNvSpPr/>
          <p:nvPr/>
        </p:nvSpPr>
        <p:spPr>
          <a:xfrm>
            <a:off x="5931431" y="6158224"/>
            <a:ext cx="11509882" cy="1200329"/>
          </a:xfrm>
          <a:prstGeom prst="rect">
            <a:avLst/>
          </a:prstGeom>
        </p:spPr>
        <p:txBody>
          <a:bodyPr wrap="square">
            <a:spAutoFit/>
          </a:bodyPr>
          <a:lstStyle/>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Representación matricial de reglas </a:t>
            </a:r>
            <a:r>
              <a:rPr lang="es-ES" sz="2400" dirty="0">
                <a:solidFill>
                  <a:schemeClr val="tx2"/>
                </a:solidFill>
                <a:latin typeface="Montserrat" pitchFamily="2" charset="77"/>
                <a:ea typeface="Montserrat" charset="0"/>
                <a:cs typeface="Montserrat" charset="0"/>
              </a:rPr>
              <a:t>para cada salida borrosa.</a:t>
            </a:r>
          </a:p>
          <a:p>
            <a:pPr marL="342900" indent="-342900">
              <a:buFont typeface="Arial" panose="020B0604020202020204" pitchFamily="34" charset="0"/>
              <a:buChar char="•"/>
            </a:pPr>
            <a:endParaRPr lang="es-ES" sz="2400" dirty="0">
              <a:solidFill>
                <a:schemeClr val="tx2"/>
              </a:solidFill>
              <a:latin typeface="Montserrat" pitchFamily="2" charset="77"/>
              <a:ea typeface="Montserrat" charset="0"/>
              <a:cs typeface="Montserrat" charset="0"/>
            </a:endParaRPr>
          </a:p>
          <a:p>
            <a:pPr marL="342900" indent="-342900">
              <a:buFont typeface="Arial" panose="020B0604020202020204" pitchFamily="34" charset="0"/>
              <a:buChar char="•"/>
            </a:pPr>
            <a:r>
              <a:rPr lang="es-ES" sz="2400" b="1" dirty="0">
                <a:solidFill>
                  <a:schemeClr val="tx2"/>
                </a:solidFill>
                <a:latin typeface="Montserrat" pitchFamily="2" charset="77"/>
                <a:ea typeface="Montserrat" charset="0"/>
                <a:cs typeface="Montserrat" charset="0"/>
              </a:rPr>
              <a:t>Matriz de pesos asociada</a:t>
            </a:r>
            <a:r>
              <a:rPr lang="es-ES" sz="2400" dirty="0">
                <a:solidFill>
                  <a:schemeClr val="tx2"/>
                </a:solidFill>
                <a:latin typeface="Montserrat" pitchFamily="2" charset="77"/>
                <a:ea typeface="Montserrat" charset="0"/>
                <a:cs typeface="Montserrat" charset="0"/>
              </a:rPr>
              <a:t> a cada matriz de reglas.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24025">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1</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2</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3</m:t>
                                    </m:r>
                                  </m:sub>
                                </m:sSub>
                              </m:oMath>
                            </m:oMathPara>
                          </a14:m>
                          <a:endParaRPr lang="es-ES" sz="3200" dirty="0">
                            <a:solidFill>
                              <a:schemeClr val="accent3"/>
                            </a:solidFill>
                          </a:endParaRPr>
                        </a:p>
                      </a:txBody>
                      <a:tcPr anchor="ctr"/>
                    </a:tc>
                    <a:extLst>
                      <a:ext uri="{0D108BD9-81ED-4DB2-BD59-A6C34878D82A}">
                        <a16:rowId xmlns:a16="http://schemas.microsoft.com/office/drawing/2014/main" val="1287629276"/>
                      </a:ext>
                    </a:extLst>
                  </a:tr>
                  <a:tr h="624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smtClean="0">
                                        <a:solidFill>
                                          <a:schemeClr val="accent3"/>
                                        </a:solidFill>
                                        <a:latin typeface="Cambria Math" panose="02040503050406030204" pitchFamily="18" charset="0"/>
                                      </a:rPr>
                                      <m:t>𝝁</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4</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5</m:t>
                                    </m:r>
                                  </m:sub>
                                </m:sSub>
                              </m:oMath>
                            </m:oMathPara>
                          </a14:m>
                          <a:endParaRPr lang="es-ES" sz="3200" dirty="0">
                            <a:solidFill>
                              <a:schemeClr val="accent3"/>
                            </a:solidFill>
                          </a:endParaRPr>
                        </a:p>
                      </a:txBody>
                      <a:tcPr anchor="ct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b="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𝑇</m:t>
                                    </m:r>
                                  </m:e>
                                  <m:sub>
                                    <m:r>
                                      <a:rPr lang="es-ES" sz="3200" b="0" i="1" smtClean="0">
                                        <a:solidFill>
                                          <a:schemeClr val="accent3"/>
                                        </a:solidFill>
                                        <a:latin typeface="Cambria Math" panose="02040503050406030204" pitchFamily="18" charset="0"/>
                                      </a:rPr>
                                      <m:t>6</m:t>
                                    </m:r>
                                  </m:sub>
                                </m:sSub>
                              </m:oMath>
                            </m:oMathPara>
                          </a14:m>
                          <a:endParaRPr lang="es-ES" sz="3200" dirty="0">
                            <a:solidFill>
                              <a:schemeClr val="accent3"/>
                            </a:solidFill>
                          </a:endParaRP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4" name="Table 3">
                <a:extLst>
                  <a:ext uri="{FF2B5EF4-FFF2-40B4-BE49-F238E27FC236}">
                    <a16:creationId xmlns:a16="http://schemas.microsoft.com/office/drawing/2014/main" id="{29317C5D-3A0C-45DF-88A7-ECEFE2FAB52D}"/>
                  </a:ext>
                </a:extLst>
              </p:cNvPr>
              <p:cNvGraphicFramePr>
                <a:graphicFrameLocks noGrp="1"/>
              </p:cNvGraphicFramePr>
              <p:nvPr>
                <p:extLst>
                  <p:ext uri="{D42A27DB-BD31-4B8C-83A1-F6EECF244321}">
                    <p14:modId xmlns:p14="http://schemas.microsoft.com/office/powerpoint/2010/main" val="2301192066"/>
                  </p:ext>
                </p:extLst>
              </p:nvPr>
            </p:nvGraphicFramePr>
            <p:xfrm>
              <a:off x="7312452" y="10210189"/>
              <a:ext cx="3378864" cy="2011680"/>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0560">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2"/>
                          <a:stretch>
                            <a:fillRect l="-100719" t="-909" r="-200719" b="-202727"/>
                          </a:stretch>
                        </a:blipFill>
                      </a:tcPr>
                    </a:tc>
                    <a:tc>
                      <a:txBody>
                        <a:bodyPr/>
                        <a:lstStyle/>
                        <a:p>
                          <a:endParaRPr lang="es-ES"/>
                        </a:p>
                      </a:txBody>
                      <a:tcPr marL="182880" marR="182880" marT="91440" marB="91440" anchor="ctr">
                        <a:blipFill>
                          <a:blip r:embed="rId12"/>
                          <a:stretch>
                            <a:fillRect l="-202174" t="-909" r="-102174" b="-202727"/>
                          </a:stretch>
                        </a:blipFill>
                      </a:tcPr>
                    </a:tc>
                    <a:tc>
                      <a:txBody>
                        <a:bodyPr/>
                        <a:lstStyle/>
                        <a:p>
                          <a:endParaRPr lang="es-ES"/>
                        </a:p>
                      </a:txBody>
                      <a:tcPr marL="182880" marR="182880" marT="91440" marB="91440" anchor="ctr">
                        <a:blipFill>
                          <a:blip r:embed="rId12"/>
                          <a:stretch>
                            <a:fillRect l="-300000" t="-909" r="-1439" b="-202727"/>
                          </a:stretch>
                        </a:blipFill>
                      </a:tcPr>
                    </a:tc>
                    <a:extLst>
                      <a:ext uri="{0D108BD9-81ED-4DB2-BD59-A6C34878D82A}">
                        <a16:rowId xmlns:a16="http://schemas.microsoft.com/office/drawing/2014/main" val="3169107588"/>
                      </a:ext>
                    </a:extLst>
                  </a:tr>
                  <a:tr h="670560">
                    <a:tc>
                      <a:txBody>
                        <a:bodyPr/>
                        <a:lstStyle/>
                        <a:p>
                          <a:endParaRPr lang="es-ES"/>
                        </a:p>
                      </a:txBody>
                      <a:tcPr marL="182880" marR="182880" marT="91440" marB="91440" anchor="ctr">
                        <a:blipFill>
                          <a:blip r:embed="rId12"/>
                          <a:stretch>
                            <a:fillRect l="-719" t="-100000" r="-300719" b="-100901"/>
                          </a:stretch>
                        </a:blipFill>
                      </a:tcPr>
                    </a:tc>
                    <a:tc>
                      <a:txBody>
                        <a:bodyPr/>
                        <a:lstStyle/>
                        <a:p>
                          <a:endParaRPr lang="es-ES"/>
                        </a:p>
                      </a:txBody>
                      <a:tcPr anchor="ctr">
                        <a:blipFill>
                          <a:blip r:embed="rId12"/>
                          <a:stretch>
                            <a:fillRect l="-100719" t="-100000" r="-200719" b="-100901"/>
                          </a:stretch>
                        </a:blipFill>
                      </a:tcPr>
                    </a:tc>
                    <a:tc>
                      <a:txBody>
                        <a:bodyPr/>
                        <a:lstStyle/>
                        <a:p>
                          <a:endParaRPr lang="es-ES"/>
                        </a:p>
                      </a:txBody>
                      <a:tcPr anchor="ctr">
                        <a:blipFill>
                          <a:blip r:embed="rId12"/>
                          <a:stretch>
                            <a:fillRect l="-202174" t="-100000" r="-102174" b="-100901"/>
                          </a:stretch>
                        </a:blipFill>
                      </a:tcPr>
                    </a:tc>
                    <a:tc>
                      <a:txBody>
                        <a:bodyPr/>
                        <a:lstStyle/>
                        <a:p>
                          <a:endParaRPr lang="es-ES"/>
                        </a:p>
                      </a:txBody>
                      <a:tcPr anchor="ctr">
                        <a:blipFill>
                          <a:blip r:embed="rId12"/>
                          <a:stretch>
                            <a:fillRect l="-300000" t="-100000" r="-1439" b="-100901"/>
                          </a:stretch>
                        </a:blipFill>
                      </a:tcPr>
                    </a:tc>
                    <a:extLst>
                      <a:ext uri="{0D108BD9-81ED-4DB2-BD59-A6C34878D82A}">
                        <a16:rowId xmlns:a16="http://schemas.microsoft.com/office/drawing/2014/main" val="1287629276"/>
                      </a:ext>
                    </a:extLst>
                  </a:tr>
                  <a:tr h="670560">
                    <a:tc>
                      <a:txBody>
                        <a:bodyPr/>
                        <a:lstStyle/>
                        <a:p>
                          <a:endParaRPr lang="es-ES"/>
                        </a:p>
                      </a:txBody>
                      <a:tcPr marL="182880" marR="182880" marT="91440" marB="91440" anchor="ctr">
                        <a:blipFill>
                          <a:blip r:embed="rId12"/>
                          <a:stretch>
                            <a:fillRect l="-719" t="-201818" r="-300719" b="-1818"/>
                          </a:stretch>
                        </a:blipFill>
                      </a:tcPr>
                    </a:tc>
                    <a:tc>
                      <a:txBody>
                        <a:bodyPr/>
                        <a:lstStyle/>
                        <a:p>
                          <a:endParaRPr lang="es-ES"/>
                        </a:p>
                      </a:txBody>
                      <a:tcPr anchor="ctr">
                        <a:blipFill>
                          <a:blip r:embed="rId12"/>
                          <a:stretch>
                            <a:fillRect l="-100719" t="-201818" r="-200719" b="-1818"/>
                          </a:stretch>
                        </a:blipFill>
                      </a:tcPr>
                    </a:tc>
                    <a:tc>
                      <a:txBody>
                        <a:bodyPr/>
                        <a:lstStyle/>
                        <a:p>
                          <a:endParaRPr lang="es-ES"/>
                        </a:p>
                      </a:txBody>
                      <a:tcPr anchor="ctr">
                        <a:blipFill>
                          <a:blip r:embed="rId12"/>
                          <a:stretch>
                            <a:fillRect l="-202174" t="-201818" r="-102174" b="-1818"/>
                          </a:stretch>
                        </a:blipFill>
                      </a:tcPr>
                    </a:tc>
                    <a:tc>
                      <a:txBody>
                        <a:bodyPr/>
                        <a:lstStyle/>
                        <a:p>
                          <a:endParaRPr lang="es-ES"/>
                        </a:p>
                      </a:txBody>
                      <a:tcPr anchor="ctr">
                        <a:blipFill>
                          <a:blip r:embed="rId12"/>
                          <a:stretch>
                            <a:fillRect l="-300000" t="-201818" r="-1439" b="-1818"/>
                          </a:stretch>
                        </a:blipFill>
                      </a:tcPr>
                    </a:tc>
                    <a:extLst>
                      <a:ext uri="{0D108BD9-81ED-4DB2-BD59-A6C34878D82A}">
                        <a16:rowId xmlns:a16="http://schemas.microsoft.com/office/drawing/2014/main" val="2843693719"/>
                      </a:ext>
                    </a:extLst>
                  </a:tr>
                </a:tbl>
              </a:graphicData>
            </a:graphic>
          </p:graphicFrame>
        </mc:Fallback>
      </mc:AlternateContent>
      <p:sp>
        <p:nvSpPr>
          <p:cNvPr id="31" name="Rectangle 30">
            <a:extLst>
              <a:ext uri="{FF2B5EF4-FFF2-40B4-BE49-F238E27FC236}">
                <a16:creationId xmlns:a16="http://schemas.microsoft.com/office/drawing/2014/main" id="{6239EF29-FEA6-49F1-85F7-0FAC0E8BC08B}"/>
              </a:ext>
            </a:extLst>
          </p:cNvPr>
          <p:cNvSpPr/>
          <p:nvPr/>
        </p:nvSpPr>
        <p:spPr>
          <a:xfrm>
            <a:off x="5953963" y="9228137"/>
            <a:ext cx="11442429" cy="461665"/>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Ejemplo para dos variables de entrada con dos conjuntos borrosos cada una.</a:t>
            </a:r>
          </a:p>
        </p:txBody>
      </p:sp>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𝟏𝟑</m:t>
                                    </m:r>
                                  </m:sub>
                                </m:sSub>
                              </m:oMath>
                            </m:oMathPara>
                          </a14:m>
                          <a:endParaRPr lang="es-ES" sz="3200" dirty="0">
                            <a:solidFill>
                              <a:schemeClr val="accent3"/>
                            </a:solidFill>
                          </a:endParaRPr>
                        </a:p>
                      </a:txBody>
                      <a:tcPr marL="182880" marR="182880" marT="91440" marB="91440" anchor="ctr">
                        <a:solidFill>
                          <a:schemeClr val="bg2">
                            <a:lumMod val="90000"/>
                          </a:schemeClr>
                        </a:solidFill>
                      </a:tcPr>
                    </a:tc>
                    <a:extLst>
                      <a:ext uri="{0D108BD9-81ED-4DB2-BD59-A6C34878D82A}">
                        <a16:rowId xmlns:a16="http://schemas.microsoft.com/office/drawing/2014/main" val="3169107588"/>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𝟐𝟏</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smtClean="0">
                                        <a:solidFill>
                                          <a:schemeClr val="accent3"/>
                                        </a:solidFill>
                                        <a:latin typeface="Cambria Math" panose="02040503050406030204" pitchFamily="18" charset="0"/>
                                      </a:rPr>
                                      <m:t>𝑤</m:t>
                                    </m:r>
                                  </m:e>
                                  <m:sub>
                                    <m:r>
                                      <a:rPr lang="es-ES" sz="3200" smtClean="0">
                                        <a:solidFill>
                                          <a:schemeClr val="accent3"/>
                                        </a:solidFill>
                                        <a:latin typeface="Cambria Math" panose="02040503050406030204" pitchFamily="18" charset="0"/>
                                      </a:rPr>
                                      <m:t>𝟐𝟐</m:t>
                                    </m:r>
                                  </m:sub>
                                </m:sSub>
                              </m:oMath>
                            </m:oMathPara>
                          </a14:m>
                          <a:endParaRPr lang="es-ES" sz="3200" dirty="0">
                            <a:solidFill>
                              <a:schemeClr val="accent3"/>
                            </a:solidFill>
                          </a:endParaRPr>
                        </a:p>
                      </a:txBody>
                      <a:tcPr marL="182880" marR="182880" marT="91440" marB="91440" anchor="ctr">
                        <a:solidFill>
                          <a:schemeClr val="bg2">
                            <a:lumMod val="90000"/>
                          </a:schemeClr>
                        </a:solid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Choice>
        <mc:Fallback xmlns="">
          <p:graphicFrame>
            <p:nvGraphicFramePr>
              <p:cNvPr id="36" name="Table 35">
                <a:extLst>
                  <a:ext uri="{FF2B5EF4-FFF2-40B4-BE49-F238E27FC236}">
                    <a16:creationId xmlns:a16="http://schemas.microsoft.com/office/drawing/2014/main" id="{C9C57603-B461-48C7-9854-55205492F667}"/>
                  </a:ext>
                </a:extLst>
              </p:cNvPr>
              <p:cNvGraphicFramePr>
                <a:graphicFrameLocks noGrp="1"/>
              </p:cNvGraphicFramePr>
              <p:nvPr>
                <p:extLst>
                  <p:ext uri="{D42A27DB-BD31-4B8C-83A1-F6EECF244321}">
                    <p14:modId xmlns:p14="http://schemas.microsoft.com/office/powerpoint/2010/main" val="678963875"/>
                  </p:ext>
                </p:extLst>
              </p:nvPr>
            </p:nvGraphicFramePr>
            <p:xfrm>
              <a:off x="12938274" y="10210189"/>
              <a:ext cx="3378864" cy="2013564"/>
            </p:xfrm>
            <a:graphic>
              <a:graphicData uri="http://schemas.openxmlformats.org/drawingml/2006/table">
                <a:tbl>
                  <a:tblPr firstRow="1" bandRow="1">
                    <a:tableStyleId>{5940675A-B579-460E-94D1-54222C63F5DA}</a:tableStyleId>
                  </a:tblPr>
                  <a:tblGrid>
                    <a:gridCol w="844716">
                      <a:extLst>
                        <a:ext uri="{9D8B030D-6E8A-4147-A177-3AD203B41FA5}">
                          <a16:colId xmlns:a16="http://schemas.microsoft.com/office/drawing/2014/main" val="3168001770"/>
                        </a:ext>
                      </a:extLst>
                    </a:gridCol>
                    <a:gridCol w="844716">
                      <a:extLst>
                        <a:ext uri="{9D8B030D-6E8A-4147-A177-3AD203B41FA5}">
                          <a16:colId xmlns:a16="http://schemas.microsoft.com/office/drawing/2014/main" val="1972323994"/>
                        </a:ext>
                      </a:extLst>
                    </a:gridCol>
                    <a:gridCol w="844716">
                      <a:extLst>
                        <a:ext uri="{9D8B030D-6E8A-4147-A177-3AD203B41FA5}">
                          <a16:colId xmlns:a16="http://schemas.microsoft.com/office/drawing/2014/main" val="3699049715"/>
                        </a:ext>
                      </a:extLst>
                    </a:gridCol>
                    <a:gridCol w="844716">
                      <a:extLst>
                        <a:ext uri="{9D8B030D-6E8A-4147-A177-3AD203B41FA5}">
                          <a16:colId xmlns:a16="http://schemas.microsoft.com/office/drawing/2014/main" val="4218123012"/>
                        </a:ext>
                      </a:extLst>
                    </a:gridCol>
                  </a:tblGrid>
                  <a:tr h="671188">
                    <a:tc>
                      <a:txBody>
                        <a:bodyPr/>
                        <a:lstStyle/>
                        <a:p>
                          <a:pPr algn="ctr"/>
                          <a:endParaRPr lang="es-ES" sz="3200" dirty="0">
                            <a:solidFill>
                              <a:schemeClr val="accent3"/>
                            </a:solidFill>
                          </a:endParaRPr>
                        </a:p>
                      </a:txBody>
                      <a:tcPr marL="182880" marR="182880" marT="91440" marB="91440" anchor="ctr">
                        <a:solidFill>
                          <a:schemeClr val="bg2">
                            <a:lumMod val="90000"/>
                          </a:schemeClr>
                        </a:solidFill>
                      </a:tcPr>
                    </a:tc>
                    <a:tc>
                      <a:txBody>
                        <a:bodyPr/>
                        <a:lstStyle/>
                        <a:p>
                          <a:endParaRPr lang="es-ES"/>
                        </a:p>
                      </a:txBody>
                      <a:tcPr marL="182880" marR="182880" marT="91440" marB="91440" anchor="ctr">
                        <a:blipFill>
                          <a:blip r:embed="rId13"/>
                          <a:stretch>
                            <a:fillRect l="-100719" t="-901" r="-200719" b="-221622"/>
                          </a:stretch>
                        </a:blipFill>
                      </a:tcPr>
                    </a:tc>
                    <a:tc>
                      <a:txBody>
                        <a:bodyPr/>
                        <a:lstStyle/>
                        <a:p>
                          <a:endParaRPr lang="es-ES"/>
                        </a:p>
                      </a:txBody>
                      <a:tcPr marL="182880" marR="182880" marT="91440" marB="91440" anchor="ctr">
                        <a:blipFill>
                          <a:blip r:embed="rId13"/>
                          <a:stretch>
                            <a:fillRect l="-202174" t="-901" r="-102174" b="-221622"/>
                          </a:stretch>
                        </a:blipFill>
                      </a:tcPr>
                    </a:tc>
                    <a:tc>
                      <a:txBody>
                        <a:bodyPr/>
                        <a:lstStyle/>
                        <a:p>
                          <a:endParaRPr lang="es-ES"/>
                        </a:p>
                      </a:txBody>
                      <a:tcPr marL="182880" marR="182880" marT="91440" marB="91440" anchor="ctr">
                        <a:blipFill>
                          <a:blip r:embed="rId13"/>
                          <a:stretch>
                            <a:fillRect l="-300000" t="-901" r="-1439" b="-221622"/>
                          </a:stretch>
                        </a:blipFill>
                      </a:tcPr>
                    </a:tc>
                    <a:extLst>
                      <a:ext uri="{0D108BD9-81ED-4DB2-BD59-A6C34878D82A}">
                        <a16:rowId xmlns:a16="http://schemas.microsoft.com/office/drawing/2014/main" val="3169107588"/>
                      </a:ext>
                    </a:extLst>
                  </a:tr>
                  <a:tr h="671188">
                    <a:tc>
                      <a:txBody>
                        <a:bodyPr/>
                        <a:lstStyle/>
                        <a:p>
                          <a:endParaRPr lang="es-ES"/>
                        </a:p>
                      </a:txBody>
                      <a:tcPr marL="182880" marR="182880" marT="91440" marB="91440" anchor="ctr">
                        <a:blipFill>
                          <a:blip r:embed="rId13"/>
                          <a:stretch>
                            <a:fillRect l="-719" t="-101818" r="-300719" b="-123636"/>
                          </a:stretch>
                        </a:blipFill>
                      </a:tcP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1287629276"/>
                      </a:ext>
                    </a:extLst>
                  </a:tr>
                  <a:tr h="671188">
                    <a:tc>
                      <a:txBody>
                        <a:bodyPr/>
                        <a:lstStyle/>
                        <a:p>
                          <a:endParaRPr lang="es-ES"/>
                        </a:p>
                      </a:txBody>
                      <a:tcPr marL="182880" marR="182880" marT="91440" marB="91440" anchor="ctr">
                        <a:blipFill>
                          <a:blip r:embed="rId13"/>
                          <a:stretch>
                            <a:fillRect l="-719" t="-200000" r="-300719" b="-22523"/>
                          </a:stretch>
                        </a:blipFill>
                      </a:tcPr>
                    </a:tc>
                    <a:tc>
                      <a:txBody>
                        <a:bodyPr/>
                        <a:lstStyle/>
                        <a:p>
                          <a:pPr algn="ctr"/>
                          <a:r>
                            <a:rPr lang="es-ES" sz="3200" dirty="0">
                              <a:solidFill>
                                <a:schemeClr val="accent3"/>
                              </a:solidFill>
                            </a:rPr>
                            <a:t>0</a:t>
                          </a:r>
                        </a:p>
                      </a:txBody>
                      <a:tcPr anchor="ctr"/>
                    </a:tc>
                    <a:tc>
                      <a:txBody>
                        <a:bodyPr/>
                        <a:lstStyle/>
                        <a:p>
                          <a:pPr algn="ctr"/>
                          <a:r>
                            <a:rPr lang="es-ES" sz="3200" dirty="0">
                              <a:solidFill>
                                <a:schemeClr val="accent3"/>
                              </a:solidFill>
                            </a:rPr>
                            <a:t>1</a:t>
                          </a:r>
                        </a:p>
                      </a:txBody>
                      <a:tcPr anchor="ctr"/>
                    </a:tc>
                    <a:tc>
                      <a:txBody>
                        <a:bodyPr/>
                        <a:lstStyle/>
                        <a:p>
                          <a:pPr algn="ctr"/>
                          <a:r>
                            <a:rPr lang="es-ES" sz="3200" dirty="0">
                              <a:solidFill>
                                <a:schemeClr val="accent3"/>
                              </a:solidFill>
                            </a:rPr>
                            <a:t>0</a:t>
                          </a:r>
                        </a:p>
                      </a:txBody>
                      <a:tcPr anchor="ctr"/>
                    </a:tc>
                    <a:extLst>
                      <a:ext uri="{0D108BD9-81ED-4DB2-BD59-A6C34878D82A}">
                        <a16:rowId xmlns:a16="http://schemas.microsoft.com/office/drawing/2014/main" val="2843693719"/>
                      </a:ext>
                    </a:extLst>
                  </a:tr>
                </a:tbl>
              </a:graphicData>
            </a:graphic>
          </p:graphicFrame>
        </mc:Fallback>
      </mc:AlternateContent>
      <p:sp>
        <p:nvSpPr>
          <p:cNvPr id="37" name="Rectangle 36">
            <a:extLst>
              <a:ext uri="{FF2B5EF4-FFF2-40B4-BE49-F238E27FC236}">
                <a16:creationId xmlns:a16="http://schemas.microsoft.com/office/drawing/2014/main" id="{516F9413-4D67-4EE8-95DE-0449952EAA6D}"/>
              </a:ext>
            </a:extLst>
          </p:cNvPr>
          <p:cNvSpPr/>
          <p:nvPr/>
        </p:nvSpPr>
        <p:spPr>
          <a:xfrm>
            <a:off x="7312452" y="12429292"/>
            <a:ext cx="3378864"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Reglas difusas (AND)</a:t>
            </a:r>
          </a:p>
        </p:txBody>
      </p:sp>
      <p:sp>
        <p:nvSpPr>
          <p:cNvPr id="39" name="Rectangle 38">
            <a:extLst>
              <a:ext uri="{FF2B5EF4-FFF2-40B4-BE49-F238E27FC236}">
                <a16:creationId xmlns:a16="http://schemas.microsoft.com/office/drawing/2014/main" id="{8AFC78AF-A617-4C64-A9B9-2D515ADEDF2B}"/>
              </a:ext>
            </a:extLst>
          </p:cNvPr>
          <p:cNvSpPr/>
          <p:nvPr/>
        </p:nvSpPr>
        <p:spPr>
          <a:xfrm>
            <a:off x="12938275" y="12429292"/>
            <a:ext cx="3214273"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Activación de reglas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D04CF57-D625-4863-BD9B-6A5802722401}"/>
                  </a:ext>
                </a:extLst>
              </p:cNvPr>
              <p:cNvSpPr/>
              <p:nvPr/>
            </p:nvSpPr>
            <p:spPr>
              <a:xfrm>
                <a:off x="5863978" y="10892863"/>
                <a:ext cx="1417696"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i="1">
                              <a:solidFill>
                                <a:schemeClr val="accent3"/>
                              </a:solidFill>
                              <a:latin typeface="Cambria Math" panose="02040503050406030204" pitchFamily="18" charset="0"/>
                            </a:rPr>
                            <m:t>𝑇</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5" name="Rectangle 4">
                <a:extLst>
                  <a:ext uri="{FF2B5EF4-FFF2-40B4-BE49-F238E27FC236}">
                    <a16:creationId xmlns:a16="http://schemas.microsoft.com/office/drawing/2014/main" id="{FD04CF57-D625-4863-BD9B-6A5802722401}"/>
                  </a:ext>
                </a:extLst>
              </p:cNvPr>
              <p:cNvSpPr>
                <a:spLocks noRot="1" noChangeAspect="1" noMove="1" noResize="1" noEditPoints="1" noAdjustHandles="1" noChangeArrowheads="1" noChangeShapeType="1" noTextEdit="1"/>
              </p:cNvSpPr>
              <p:nvPr/>
            </p:nvSpPr>
            <p:spPr>
              <a:xfrm>
                <a:off x="5863978" y="10892863"/>
                <a:ext cx="1417696" cy="6463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8A29127D-B31C-4CFE-BDD1-534AED80B391}"/>
                  </a:ext>
                </a:extLst>
              </p:cNvPr>
              <p:cNvSpPr/>
              <p:nvPr/>
            </p:nvSpPr>
            <p:spPr>
              <a:xfrm>
                <a:off x="11336828" y="10887287"/>
                <a:ext cx="1617943" cy="6463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i="1" smtClean="0">
                              <a:solidFill>
                                <a:schemeClr val="accent3"/>
                              </a:solidFill>
                              <a:latin typeface="Cambria Math" panose="02040503050406030204" pitchFamily="18" charset="0"/>
                            </a:rPr>
                          </m:ctrlPr>
                        </m:sSubPr>
                        <m:e>
                          <m:r>
                            <a:rPr lang="es-ES" b="0" i="1" smtClean="0">
                              <a:solidFill>
                                <a:schemeClr val="accent3"/>
                              </a:solidFill>
                              <a:latin typeface="Cambria Math" panose="02040503050406030204" pitchFamily="18" charset="0"/>
                            </a:rPr>
                            <m:t>𝑊</m:t>
                          </m:r>
                        </m:e>
                        <m:sub>
                          <m:r>
                            <a:rPr lang="es-ES" b="0" i="1" smtClean="0">
                              <a:solidFill>
                                <a:schemeClr val="accent3"/>
                              </a:solidFill>
                              <a:latin typeface="Cambria Math" panose="02040503050406030204" pitchFamily="18" charset="0"/>
                            </a:rPr>
                            <m:t>𝑜𝑘</m:t>
                          </m:r>
                        </m:sub>
                      </m:sSub>
                      <m:r>
                        <a:rPr lang="es-ES" b="0" i="1" smtClean="0">
                          <a:solidFill>
                            <a:schemeClr val="accent3"/>
                          </a:solidFill>
                          <a:latin typeface="Cambria Math" panose="02040503050406030204" pitchFamily="18" charset="0"/>
                        </a:rPr>
                        <m:t>=</m:t>
                      </m:r>
                    </m:oMath>
                  </m:oMathPara>
                </a14:m>
                <a:endParaRPr lang="es-ES" dirty="0">
                  <a:solidFill>
                    <a:schemeClr val="accent3"/>
                  </a:solidFill>
                </a:endParaRPr>
              </a:p>
            </p:txBody>
          </p:sp>
        </mc:Choice>
        <mc:Fallback xmlns="">
          <p:sp>
            <p:nvSpPr>
              <p:cNvPr id="40" name="Rectangle 39">
                <a:extLst>
                  <a:ext uri="{FF2B5EF4-FFF2-40B4-BE49-F238E27FC236}">
                    <a16:creationId xmlns:a16="http://schemas.microsoft.com/office/drawing/2014/main" id="{8A29127D-B31C-4CFE-BDD1-534AED80B391}"/>
                  </a:ext>
                </a:extLst>
              </p:cNvPr>
              <p:cNvSpPr>
                <a:spLocks noRot="1" noChangeAspect="1" noMove="1" noResize="1" noEditPoints="1" noAdjustHandles="1" noChangeArrowheads="1" noChangeShapeType="1" noTextEdit="1"/>
              </p:cNvSpPr>
              <p:nvPr/>
            </p:nvSpPr>
            <p:spPr>
              <a:xfrm>
                <a:off x="11336828" y="10887287"/>
                <a:ext cx="1617943" cy="646331"/>
              </a:xfrm>
              <a:prstGeom prst="rect">
                <a:avLst/>
              </a:prstGeom>
              <a:blipFill>
                <a:blip r:embed="rId15"/>
                <a:stretch>
                  <a:fillRect/>
                </a:stretch>
              </a:blipFill>
            </p:spPr>
            <p:txBody>
              <a:bodyPr/>
              <a:lstStyle/>
              <a:p>
                <a:r>
                  <a:rPr lang="es-ES">
                    <a:noFill/>
                  </a:rPr>
                  <a:t> </a:t>
                </a:r>
              </a:p>
            </p:txBody>
          </p:sp>
        </mc:Fallback>
      </mc:AlternateContent>
      <p:grpSp>
        <p:nvGrpSpPr>
          <p:cNvPr id="8" name="Group 7">
            <a:extLst>
              <a:ext uri="{FF2B5EF4-FFF2-40B4-BE49-F238E27FC236}">
                <a16:creationId xmlns:a16="http://schemas.microsoft.com/office/drawing/2014/main" id="{B04F3B95-0351-4B2E-9554-DD4E6CBB6CD6}"/>
              </a:ext>
            </a:extLst>
          </p:cNvPr>
          <p:cNvGrpSpPr/>
          <p:nvPr/>
        </p:nvGrpSpPr>
        <p:grpSpPr>
          <a:xfrm>
            <a:off x="5545958" y="7704030"/>
            <a:ext cx="12145921" cy="1284839"/>
            <a:chOff x="5094362" y="7686173"/>
            <a:chExt cx="12145921" cy="1284839"/>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10456965" y="7686173"/>
                  <a:ext cx="3743204" cy="1284839"/>
                </a:xfrm>
                <a:prstGeom prst="rect">
                  <a:avLst/>
                </a:prstGeom>
                <a:no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10456965" y="7686173"/>
                  <a:ext cx="3743204" cy="1284839"/>
                </a:xfrm>
                <a:prstGeom prst="rect">
                  <a:avLst/>
                </a:prstGeom>
                <a:blipFill>
                  <a:blip r:embed="rId16"/>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6CB073EF-9BF4-4E15-978D-40263A94FD4F}"/>
                    </a:ext>
                  </a:extLst>
                </p:cNvPr>
                <p:cNvSpPr/>
                <p:nvPr/>
              </p:nvSpPr>
              <p:spPr>
                <a:xfrm>
                  <a:off x="5094362" y="8097761"/>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Salida borrosa para cada variable </a:t>
                  </a:r>
                  <a14:m>
                    <m:oMath xmlns:m="http://schemas.openxmlformats.org/officeDocument/2006/math">
                      <m:r>
                        <a:rPr lang="es-ES" sz="2400" i="1">
                          <a:solidFill>
                            <a:schemeClr val="accent3"/>
                          </a:solidFill>
                          <a:latin typeface="Cambria Math" panose="02040503050406030204" pitchFamily="18" charset="0"/>
                        </a:rPr>
                        <m:t>𝑘</m:t>
                      </m:r>
                    </m:oMath>
                  </a14:m>
                  <a:r>
                    <a:rPr lang="es-ES" sz="2300" dirty="0">
                      <a:solidFill>
                        <a:schemeClr val="tx2"/>
                      </a:solidFill>
                      <a:latin typeface="Montserrat" pitchFamily="2" charset="77"/>
                      <a:ea typeface="Montserrat" charset="0"/>
                      <a:cs typeface="Montserrat" charset="0"/>
                    </a:rPr>
                    <a:t>:</a:t>
                  </a:r>
                </a:p>
              </p:txBody>
            </p:sp>
          </mc:Choice>
          <mc:Fallback xmlns="">
            <p:sp>
              <p:nvSpPr>
                <p:cNvPr id="43" name="Rectangle 42">
                  <a:extLst>
                    <a:ext uri="{FF2B5EF4-FFF2-40B4-BE49-F238E27FC236}">
                      <a16:creationId xmlns:a16="http://schemas.microsoft.com/office/drawing/2014/main" id="{6CB073EF-9BF4-4E15-978D-40263A94FD4F}"/>
                    </a:ext>
                  </a:extLst>
                </p:cNvPr>
                <p:cNvSpPr>
                  <a:spLocks noRot="1" noChangeAspect="1" noMove="1" noResize="1" noEditPoints="1" noAdjustHandles="1" noChangeArrowheads="1" noChangeShapeType="1" noTextEdit="1"/>
                </p:cNvSpPr>
                <p:nvPr/>
              </p:nvSpPr>
              <p:spPr>
                <a:xfrm>
                  <a:off x="5094362" y="8097761"/>
                  <a:ext cx="5385043" cy="453137"/>
                </a:xfrm>
                <a:prstGeom prst="rect">
                  <a:avLst/>
                </a:prstGeom>
                <a:blipFill>
                  <a:blip r:embed="rId17"/>
                  <a:stretch>
                    <a:fillRect l="-1133" t="-8000" r="-1019" b="-28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72ECBF94-B71C-4B0E-97F7-3BA1A9A7B4BD}"/>
                    </a:ext>
                  </a:extLst>
                </p:cNvPr>
                <p:cNvSpPr/>
                <p:nvPr/>
              </p:nvSpPr>
              <p:spPr>
                <a:xfrm>
                  <a:off x="14204094" y="8104622"/>
                  <a:ext cx="3036189"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siendo </a:t>
                  </a:r>
                  <a14:m>
                    <m:oMath xmlns:m="http://schemas.openxmlformats.org/officeDocument/2006/math">
                      <m:r>
                        <a:rPr lang="es-ES" sz="2300" i="1" smtClean="0">
                          <a:solidFill>
                            <a:schemeClr val="tx2"/>
                          </a:solidFill>
                          <a:latin typeface="Cambria Math" panose="02040503050406030204" pitchFamily="18" charset="0"/>
                          <a:ea typeface="Cambria Math" panose="02040503050406030204" pitchFamily="18" charset="0"/>
                          <a:cs typeface="Montserrat" charset="0"/>
                        </a:rPr>
                        <m:t>⋁</m:t>
                      </m:r>
                    </m:oMath>
                  </a14:m>
                  <a:r>
                    <a:rPr lang="es-ES" sz="2300" dirty="0">
                      <a:solidFill>
                        <a:schemeClr val="tx2"/>
                      </a:solidFill>
                      <a:latin typeface="Montserrat" pitchFamily="2" charset="77"/>
                      <a:ea typeface="Montserrat" charset="0"/>
                      <a:cs typeface="Montserrat" charset="0"/>
                    </a:rPr>
                    <a:t> la </a:t>
                  </a:r>
                  <a14:m>
                    <m:oMath xmlns:m="http://schemas.openxmlformats.org/officeDocument/2006/math">
                      <m:r>
                        <a:rPr lang="es-ES" sz="2300" i="1" dirty="0" smtClean="0">
                          <a:solidFill>
                            <a:schemeClr val="tx2"/>
                          </a:solidFill>
                          <a:latin typeface="Cambria Math" panose="02040503050406030204" pitchFamily="18" charset="0"/>
                          <a:ea typeface="Montserrat" charset="0"/>
                          <a:cs typeface="Montserrat" charset="0"/>
                        </a:rPr>
                        <m:t>𝑆</m:t>
                      </m:r>
                    </m:oMath>
                  </a14:m>
                  <a:r>
                    <a:rPr lang="es-ES" sz="2300" dirty="0">
                      <a:solidFill>
                        <a:schemeClr val="tx2"/>
                      </a:solidFill>
                      <a:latin typeface="Montserrat" pitchFamily="2" charset="77"/>
                      <a:ea typeface="Montserrat" charset="0"/>
                      <a:cs typeface="Montserrat" charset="0"/>
                    </a:rPr>
                    <a:t>-</a:t>
                  </a:r>
                  <a:r>
                    <a:rPr lang="es-ES" sz="2300" dirty="0" err="1">
                      <a:solidFill>
                        <a:schemeClr val="tx2"/>
                      </a:solidFill>
                      <a:latin typeface="Montserrat" pitchFamily="2" charset="77"/>
                      <a:ea typeface="Montserrat" charset="0"/>
                      <a:cs typeface="Montserrat" charset="0"/>
                    </a:rPr>
                    <a:t>norm</a:t>
                  </a:r>
                  <a:r>
                    <a:rPr lang="es-ES" sz="2300" dirty="0">
                      <a:solidFill>
                        <a:schemeClr val="tx2"/>
                      </a:solidFill>
                      <a:latin typeface="Montserrat" pitchFamily="2" charset="77"/>
                      <a:ea typeface="Montserrat" charset="0"/>
                      <a:cs typeface="Montserrat" charset="0"/>
                    </a:rPr>
                    <a:t>.</a:t>
                  </a:r>
                </a:p>
              </p:txBody>
            </p:sp>
          </mc:Choice>
          <mc:Fallback xmlns="">
            <p:sp>
              <p:nvSpPr>
                <p:cNvPr id="44" name="Rectangle 43">
                  <a:extLst>
                    <a:ext uri="{FF2B5EF4-FFF2-40B4-BE49-F238E27FC236}">
                      <a16:creationId xmlns:a16="http://schemas.microsoft.com/office/drawing/2014/main" id="{72ECBF94-B71C-4B0E-97F7-3BA1A9A7B4BD}"/>
                    </a:ext>
                  </a:extLst>
                </p:cNvPr>
                <p:cNvSpPr>
                  <a:spLocks noRot="1" noChangeAspect="1" noMove="1" noResize="1" noEditPoints="1" noAdjustHandles="1" noChangeArrowheads="1" noChangeShapeType="1" noTextEdit="1"/>
                </p:cNvSpPr>
                <p:nvPr/>
              </p:nvSpPr>
              <p:spPr>
                <a:xfrm>
                  <a:off x="14204094" y="8104622"/>
                  <a:ext cx="3036189" cy="446276"/>
                </a:xfrm>
                <a:prstGeom prst="rect">
                  <a:avLst/>
                </a:prstGeom>
                <a:blipFill>
                  <a:blip r:embed="rId18"/>
                  <a:stretch>
                    <a:fillRect l="-1807" t="-9459" r="-2008" b="-28378"/>
                  </a:stretch>
                </a:blipFill>
              </p:spPr>
              <p:txBody>
                <a:bodyPr/>
                <a:lstStyle/>
                <a:p>
                  <a:r>
                    <a:rPr lang="es-ES">
                      <a:noFill/>
                    </a:rPr>
                    <a:t> </a:t>
                  </a:r>
                </a:p>
              </p:txBody>
            </p:sp>
          </mc:Fallback>
        </mc:AlternateContent>
      </p:grpSp>
    </p:spTree>
    <p:extLst>
      <p:ext uri="{BB962C8B-B14F-4D97-AF65-F5344CB8AC3E}">
        <p14:creationId xmlns:p14="http://schemas.microsoft.com/office/powerpoint/2010/main" val="3653200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inferencia (II)</a:t>
            </a: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tx1">
                    <a:lumMod val="40000"/>
                    <a:lumOff val="60000"/>
                  </a:schemeClr>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1002A693-2437-4048-8C1C-86923B381807}"/>
                  </a:ext>
                </a:extLst>
              </p:cNvPr>
              <p:cNvSpPr/>
              <p:nvPr/>
            </p:nvSpPr>
            <p:spPr>
              <a:xfrm>
                <a:off x="9465227" y="4222121"/>
                <a:ext cx="3743204" cy="1284839"/>
              </a:xfrm>
              <a:prstGeom prst="rect">
                <a:avLst/>
              </a:prstGeom>
              <a:noFill/>
              <a:ln>
                <a:no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e>
                      </m:nary>
                    </m:oMath>
                  </m:oMathPara>
                </a14:m>
                <a:endParaRPr lang="es-ES" sz="3200" dirty="0">
                  <a:solidFill>
                    <a:schemeClr val="accent3"/>
                  </a:solidFill>
                </a:endParaRPr>
              </a:p>
            </p:txBody>
          </p:sp>
        </mc:Choice>
        <mc:Fallback xmlns="">
          <p:sp>
            <p:nvSpPr>
              <p:cNvPr id="42" name="Rectangle 41">
                <a:extLst>
                  <a:ext uri="{FF2B5EF4-FFF2-40B4-BE49-F238E27FC236}">
                    <a16:creationId xmlns:a16="http://schemas.microsoft.com/office/drawing/2014/main" id="{1002A693-2437-4048-8C1C-86923B381807}"/>
                  </a:ext>
                </a:extLst>
              </p:cNvPr>
              <p:cNvSpPr>
                <a:spLocks noRot="1" noChangeAspect="1" noMove="1" noResize="1" noEditPoints="1" noAdjustHandles="1" noChangeArrowheads="1" noChangeShapeType="1" noTextEdit="1"/>
              </p:cNvSpPr>
              <p:nvPr/>
            </p:nvSpPr>
            <p:spPr>
              <a:xfrm>
                <a:off x="9465227" y="4222121"/>
                <a:ext cx="3743204" cy="1284839"/>
              </a:xfrm>
              <a:prstGeom prst="rect">
                <a:avLst/>
              </a:prstGeom>
              <a:blipFill>
                <a:blip r:embed="rId2"/>
                <a:stretch>
                  <a:fillRect/>
                </a:stretch>
              </a:blipFill>
              <a:ln>
                <a:noFill/>
              </a:ln>
            </p:spPr>
            <p:txBody>
              <a:bodyPr/>
              <a:lstStyle/>
              <a:p>
                <a:r>
                  <a:rPr lang="es-ES">
                    <a:noFill/>
                  </a:rPr>
                  <a:t> </a:t>
                </a:r>
              </a:p>
            </p:txBody>
          </p:sp>
        </mc:Fallback>
      </mc:AlternateContent>
      <p:sp>
        <p:nvSpPr>
          <p:cNvPr id="43" name="Rectangle 42">
            <a:extLst>
              <a:ext uri="{FF2B5EF4-FFF2-40B4-BE49-F238E27FC236}">
                <a16:creationId xmlns:a16="http://schemas.microsoft.com/office/drawing/2014/main" id="{6CB073EF-9BF4-4E15-978D-40263A94FD4F}"/>
              </a:ext>
            </a:extLst>
          </p:cNvPr>
          <p:cNvSpPr/>
          <p:nvPr/>
        </p:nvSpPr>
        <p:spPr>
          <a:xfrm>
            <a:off x="8644306" y="6746529"/>
            <a:ext cx="5385043" cy="453137"/>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Solución</a:t>
            </a:r>
          </a:p>
        </p:txBody>
      </p:sp>
      <p:sp>
        <p:nvSpPr>
          <p:cNvPr id="44" name="Rectangle 43">
            <a:extLst>
              <a:ext uri="{FF2B5EF4-FFF2-40B4-BE49-F238E27FC236}">
                <a16:creationId xmlns:a16="http://schemas.microsoft.com/office/drawing/2014/main" id="{219B2115-B866-4609-BDD3-5826B6EC6B69}"/>
              </a:ext>
            </a:extLst>
          </p:cNvPr>
          <p:cNvSpPr/>
          <p:nvPr/>
        </p:nvSpPr>
        <p:spPr>
          <a:xfrm>
            <a:off x="5863978" y="5711730"/>
            <a:ext cx="11442429" cy="446276"/>
          </a:xfrm>
          <a:prstGeom prst="rect">
            <a:avLst/>
          </a:prstGeom>
          <a:noFill/>
        </p:spPr>
        <p:txBody>
          <a:bodyPr wrap="square">
            <a:spAutoFit/>
          </a:bodyPr>
          <a:lstStyle/>
          <a:p>
            <a:pPr algn="ctr"/>
            <a:r>
              <a:rPr lang="es-ES" sz="2300" dirty="0">
                <a:solidFill>
                  <a:schemeClr val="tx2"/>
                </a:solidFill>
                <a:latin typeface="Montserrat" pitchFamily="2" charset="77"/>
                <a:ea typeface="Montserrat" charset="0"/>
                <a:cs typeface="Montserrat" charset="0"/>
              </a:rPr>
              <a:t>Esta representación sigue sin permitir el ajuste por descenso del gradiente.</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97AB0B96-BB6B-4601-A80A-D61AA91E3971}"/>
                  </a:ext>
                </a:extLst>
              </p:cNvPr>
              <p:cNvGraphicFramePr/>
              <p:nvPr>
                <p:extLst>
                  <p:ext uri="{D42A27DB-BD31-4B8C-83A1-F6EECF244321}">
                    <p14:modId xmlns:p14="http://schemas.microsoft.com/office/powerpoint/2010/main" val="2871953862"/>
                  </p:ext>
                </p:extLst>
              </p:nvPr>
            </p:nvGraphicFramePr>
            <p:xfrm>
              <a:off x="5863977" y="7405205"/>
              <a:ext cx="11509881" cy="715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A114D9B1-1FF1-4508-8A24-06FE40369E53}"/>
                  </a:ext>
                </a:extLst>
              </p:cNvPr>
              <p:cNvSpPr/>
              <p:nvPr/>
            </p:nvSpPr>
            <p:spPr>
              <a:xfrm>
                <a:off x="9306906" y="9117484"/>
                <a:ext cx="4416465" cy="1284839"/>
              </a:xfrm>
              <a:prstGeom prst="rect">
                <a:avLst/>
              </a:prstGeom>
              <a:solidFill>
                <a:schemeClr val="bg2">
                  <a:lumMod val="90000"/>
                </a:schemeClr>
              </a:solidFill>
              <a:ln>
                <a:solidFill>
                  <a:schemeClr val="bg1"/>
                </a:solidFill>
              </a:ln>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s-ES" sz="3200" i="1" smtClean="0">
                              <a:solidFill>
                                <a:schemeClr val="accent3"/>
                              </a:solidFill>
                              <a:latin typeface="Cambria Math" panose="02040503050406030204" pitchFamily="18" charset="0"/>
                            </a:rPr>
                          </m:ctrlPr>
                        </m:sSubPr>
                        <m:e>
                          <m:r>
                            <a:rPr lang="es-ES" sz="3200" b="0" i="1">
                              <a:solidFill>
                                <a:schemeClr val="accent3"/>
                              </a:solidFill>
                              <a:latin typeface="Cambria Math" panose="02040503050406030204" pitchFamily="18" charset="0"/>
                            </a:rPr>
                            <m:t>𝜇</m:t>
                          </m:r>
                        </m:e>
                        <m:sub>
                          <m:r>
                            <a:rPr lang="es-ES" sz="3200" b="0" i="1" smtClean="0">
                              <a:solidFill>
                                <a:schemeClr val="accent3"/>
                              </a:solidFill>
                              <a:latin typeface="Cambria Math" panose="02040503050406030204" pitchFamily="18" charset="0"/>
                            </a:rPr>
                            <m:t>𝑜𝑘</m:t>
                          </m:r>
                        </m:sub>
                      </m:sSub>
                      <m:r>
                        <a:rPr lang="es-ES" sz="3200" b="0" i="1" smtClean="0">
                          <a:solidFill>
                            <a:schemeClr val="accent3"/>
                          </a:solidFill>
                          <a:latin typeface="Cambria Math" panose="02040503050406030204" pitchFamily="18" charset="0"/>
                        </a:rPr>
                        <m:t>=</m:t>
                      </m:r>
                      <m:nary>
                        <m:naryPr>
                          <m:chr m:val="⋁"/>
                          <m:subHide m:val="on"/>
                          <m:supHide m:val="on"/>
                          <m:ctrlPr>
                            <a:rPr lang="es-ES" sz="3200" b="0" i="1" smtClean="0">
                              <a:solidFill>
                                <a:schemeClr val="accent3"/>
                              </a:solidFill>
                              <a:latin typeface="Cambria Math" panose="02040503050406030204" pitchFamily="18" charset="0"/>
                            </a:rPr>
                          </m:ctrlPr>
                        </m:naryPr>
                        <m:sub/>
                        <m:sup/>
                        <m:e>
                          <m:sSub>
                            <m:sSubPr>
                              <m:ctrlPr>
                                <a:rPr lang="es-ES" sz="3200" i="1">
                                  <a:solidFill>
                                    <a:schemeClr val="accent3"/>
                                  </a:solidFill>
                                  <a:latin typeface="Cambria Math" panose="02040503050406030204" pitchFamily="18" charset="0"/>
                                </a:rPr>
                              </m:ctrlPr>
                            </m:sSubPr>
                            <m:e>
                              <m:r>
                                <a:rPr lang="es-ES" sz="3200" i="1">
                                  <a:solidFill>
                                    <a:schemeClr val="accent3"/>
                                  </a:solidFill>
                                  <a:latin typeface="Cambria Math" panose="02040503050406030204" pitchFamily="18" charset="0"/>
                                </a:rPr>
                                <m:t>𝑇</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ea typeface="Cambria Math" panose="02040503050406030204" pitchFamily="18" charset="0"/>
                            </a:rPr>
                            <m:t>∘</m:t>
                          </m:r>
                          <m:sSub>
                            <m:sSubPr>
                              <m:ctrlPr>
                                <a:rPr lang="es-ES" sz="3200" i="1">
                                  <a:solidFill>
                                    <a:schemeClr val="accent3"/>
                                  </a:solidFill>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𝜎</m:t>
                              </m:r>
                              <m:r>
                                <m:rPr>
                                  <m:nor/>
                                </m:rPr>
                                <a:rPr lang="es-ES" sz="3200"/>
                                <m:t> </m:t>
                              </m:r>
                              <m:r>
                                <a:rPr lang="es-ES" sz="3200" i="1">
                                  <a:latin typeface="Cambria Math" panose="02040503050406030204" pitchFamily="18" charset="0"/>
                                </a:rPr>
                                <m:t>(</m:t>
                              </m:r>
                              <m:r>
                                <a:rPr lang="es-ES" sz="3200" i="1">
                                  <a:solidFill>
                                    <a:schemeClr val="accent3"/>
                                  </a:solidFill>
                                  <a:latin typeface="Cambria Math" panose="02040503050406030204" pitchFamily="18" charset="0"/>
                                </a:rPr>
                                <m:t>𝑊</m:t>
                              </m:r>
                            </m:e>
                            <m:sub>
                              <m:r>
                                <a:rPr lang="es-ES" sz="3200" i="1">
                                  <a:solidFill>
                                    <a:schemeClr val="accent3"/>
                                  </a:solidFill>
                                  <a:latin typeface="Cambria Math" panose="02040503050406030204" pitchFamily="18" charset="0"/>
                                </a:rPr>
                                <m:t>𝑜𝑘</m:t>
                              </m:r>
                            </m:sub>
                          </m:sSub>
                          <m:r>
                            <a:rPr lang="es-ES" sz="3200" i="1">
                              <a:solidFill>
                                <a:schemeClr val="accent3"/>
                              </a:solidFill>
                              <a:latin typeface="Cambria Math" panose="02040503050406030204" pitchFamily="18" charset="0"/>
                            </a:rPr>
                            <m:t>)</m:t>
                          </m:r>
                        </m:e>
                      </m:nary>
                    </m:oMath>
                  </m:oMathPara>
                </a14:m>
                <a:endParaRPr lang="es-ES" sz="3200" dirty="0">
                  <a:solidFill>
                    <a:schemeClr val="accent3"/>
                  </a:solidFill>
                </a:endParaRPr>
              </a:p>
            </p:txBody>
          </p:sp>
        </mc:Choice>
        <mc:Fallback xmlns="">
          <p:sp>
            <p:nvSpPr>
              <p:cNvPr id="46" name="Rectangle 45">
                <a:extLst>
                  <a:ext uri="{FF2B5EF4-FFF2-40B4-BE49-F238E27FC236}">
                    <a16:creationId xmlns:a16="http://schemas.microsoft.com/office/drawing/2014/main" id="{A114D9B1-1FF1-4508-8A24-06FE40369E53}"/>
                  </a:ext>
                </a:extLst>
              </p:cNvPr>
              <p:cNvSpPr>
                <a:spLocks noRot="1" noChangeAspect="1" noMove="1" noResize="1" noEditPoints="1" noAdjustHandles="1" noChangeArrowheads="1" noChangeShapeType="1" noTextEdit="1"/>
              </p:cNvSpPr>
              <p:nvPr/>
            </p:nvSpPr>
            <p:spPr>
              <a:xfrm>
                <a:off x="9306906" y="9117484"/>
                <a:ext cx="4416465" cy="1284839"/>
              </a:xfrm>
              <a:prstGeom prst="rect">
                <a:avLst/>
              </a:prstGeom>
              <a:blipFill>
                <a:blip r:embed="rId12"/>
                <a:stretch>
                  <a:fillRect/>
                </a:stretch>
              </a:blipFill>
              <a:ln>
                <a:solidFill>
                  <a:schemeClr val="bg1"/>
                </a:solidFill>
              </a:ln>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7ECC95-4738-4FB7-966D-0CF291FAF652}"/>
                  </a:ext>
                </a:extLst>
              </p:cNvPr>
              <p:cNvSpPr/>
              <p:nvPr/>
            </p:nvSpPr>
            <p:spPr>
              <a:xfrm>
                <a:off x="6076012" y="11295121"/>
                <a:ext cx="11442429" cy="446276"/>
              </a:xfrm>
              <a:prstGeom prst="rect">
                <a:avLst/>
              </a:prstGeom>
              <a:noFill/>
            </p:spPr>
            <p:txBody>
              <a:bodyPr wrap="square">
                <a:spAutoFit/>
              </a:bodyPr>
              <a:lstStyle/>
              <a:p>
                <a:pPr algn="ctr"/>
                <a:r>
                  <a:rPr lang="es-ES" sz="2300" b="1" dirty="0">
                    <a:solidFill>
                      <a:schemeClr val="tx2"/>
                    </a:solidFill>
                    <a:latin typeface="Montserrat" pitchFamily="2" charset="77"/>
                    <a:ea typeface="Montserrat" charset="0"/>
                    <a:cs typeface="Montserrat" charset="0"/>
                  </a:rPr>
                  <a:t>Cada </a:t>
                </a:r>
                <a14:m>
                  <m:oMath xmlns:m="http://schemas.openxmlformats.org/officeDocument/2006/math">
                    <m:r>
                      <a:rPr lang="es-ES" sz="2300" b="1" i="1" smtClean="0">
                        <a:solidFill>
                          <a:schemeClr val="tx2"/>
                        </a:solidFill>
                        <a:latin typeface="Cambria Math" panose="02040503050406030204" pitchFamily="18" charset="0"/>
                        <a:ea typeface="Montserrat" charset="0"/>
                        <a:cs typeface="Montserrat" charset="0"/>
                      </a:rPr>
                      <m:t>𝒘</m:t>
                    </m:r>
                    <m:r>
                      <a:rPr lang="es-ES" sz="2300" b="1" i="1" smtClean="0">
                        <a:solidFill>
                          <a:schemeClr val="tx2"/>
                        </a:solidFill>
                        <a:latin typeface="Cambria Math" panose="02040503050406030204" pitchFamily="18" charset="0"/>
                        <a:ea typeface="Cambria Math" panose="02040503050406030204" pitchFamily="18" charset="0"/>
                        <a:cs typeface="Montserrat" charset="0"/>
                      </a:rPr>
                      <m:t>∈</m:t>
                    </m:r>
                    <m:sSub>
                      <m:sSubPr>
                        <m:ctrlPr>
                          <a:rPr lang="es-ES" sz="2300" b="1" i="1" smtClean="0">
                            <a:solidFill>
                              <a:schemeClr val="tx2"/>
                            </a:solidFill>
                            <a:latin typeface="Cambria Math" panose="02040503050406030204" pitchFamily="18" charset="0"/>
                            <a:ea typeface="Cambria Math" panose="02040503050406030204" pitchFamily="18" charset="0"/>
                          </a:rPr>
                        </m:ctrlPr>
                      </m:sSubPr>
                      <m:e>
                        <m:r>
                          <a:rPr lang="es-ES" sz="2300" b="1" i="1" smtClean="0">
                            <a:solidFill>
                              <a:schemeClr val="tx2"/>
                            </a:solidFill>
                            <a:latin typeface="Cambria Math" panose="02040503050406030204" pitchFamily="18" charset="0"/>
                            <a:ea typeface="Cambria Math" panose="02040503050406030204" pitchFamily="18" charset="0"/>
                          </a:rPr>
                          <m:t>𝑾</m:t>
                        </m:r>
                      </m:e>
                      <m:sub>
                        <m:r>
                          <a:rPr lang="es-ES" sz="2300" b="1" i="1" smtClean="0">
                            <a:solidFill>
                              <a:schemeClr val="tx2"/>
                            </a:solidFill>
                            <a:latin typeface="Cambria Math" panose="02040503050406030204" pitchFamily="18" charset="0"/>
                            <a:ea typeface="Cambria Math" panose="02040503050406030204" pitchFamily="18" charset="0"/>
                          </a:rPr>
                          <m:t>𝒐𝒌</m:t>
                        </m:r>
                      </m:sub>
                    </m:sSub>
                    <m:r>
                      <a:rPr lang="es-ES" sz="2300" b="1" i="1" smtClean="0">
                        <a:solidFill>
                          <a:schemeClr val="tx2"/>
                        </a:solidFill>
                        <a:latin typeface="Cambria Math" panose="02040503050406030204" pitchFamily="18" charset="0"/>
                        <a:ea typeface="Cambria Math" panose="02040503050406030204" pitchFamily="18" charset="0"/>
                      </a:rPr>
                      <m:t> </m:t>
                    </m:r>
                  </m:oMath>
                </a14:m>
                <a:r>
                  <a:rPr lang="es-ES" sz="2300" b="1" dirty="0">
                    <a:solidFill>
                      <a:schemeClr val="tx2"/>
                    </a:solidFill>
                    <a:latin typeface="Montserrat" pitchFamily="2" charset="77"/>
                    <a:ea typeface="Montserrat" charset="0"/>
                    <a:cs typeface="Montserrat" charset="0"/>
                  </a:rPr>
                  <a:t>es una variable del grafo a ajustar</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Choice>
        <mc:Fallback xmlns="">
          <p:sp>
            <p:nvSpPr>
              <p:cNvPr id="47" name="Rectangle 46">
                <a:extLst>
                  <a:ext uri="{FF2B5EF4-FFF2-40B4-BE49-F238E27FC236}">
                    <a16:creationId xmlns:a16="http://schemas.microsoft.com/office/drawing/2014/main" id="{037ECC95-4738-4FB7-966D-0CF291FAF652}"/>
                  </a:ext>
                </a:extLst>
              </p:cNvPr>
              <p:cNvSpPr>
                <a:spLocks noRot="1" noChangeAspect="1" noMove="1" noResize="1" noEditPoints="1" noAdjustHandles="1" noChangeArrowheads="1" noChangeShapeType="1" noTextEdit="1"/>
              </p:cNvSpPr>
              <p:nvPr/>
            </p:nvSpPr>
            <p:spPr>
              <a:xfrm>
                <a:off x="6076012" y="11295121"/>
                <a:ext cx="11442429" cy="446276"/>
              </a:xfrm>
              <a:prstGeom prst="rect">
                <a:avLst/>
              </a:prstGeom>
              <a:blipFill>
                <a:blip r:embed="rId13"/>
                <a:stretch>
                  <a:fillRect t="-10959" b="-30137"/>
                </a:stretch>
              </a:blipFill>
            </p:spPr>
            <p:txBody>
              <a:bodyPr/>
              <a:lstStyle/>
              <a:p>
                <a:r>
                  <a:rPr lang="es-ES">
                    <a:noFill/>
                  </a:rPr>
                  <a:t> </a:t>
                </a:r>
              </a:p>
            </p:txBody>
          </p:sp>
        </mc:Fallback>
      </mc:AlternateContent>
    </p:spTree>
    <p:extLst>
      <p:ext uri="{BB962C8B-B14F-4D97-AF65-F5344CB8AC3E}">
        <p14:creationId xmlns:p14="http://schemas.microsoft.com/office/powerpoint/2010/main" val="2487182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5E4FDE12-A5E4-6E42-85B1-832559486C80}"/>
              </a:ext>
            </a:extLst>
          </p:cNvPr>
          <p:cNvSpPr txBox="1"/>
          <p:nvPr/>
        </p:nvSpPr>
        <p:spPr>
          <a:xfrm>
            <a:off x="5863978" y="3316549"/>
            <a:ext cx="11509882"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Grafo de </a:t>
            </a:r>
            <a:r>
              <a:rPr lang="es-ES" sz="4051" dirty="0" err="1">
                <a:solidFill>
                  <a:schemeClr val="tx2"/>
                </a:solidFill>
                <a:latin typeface="Montserrat" pitchFamily="2" charset="77"/>
                <a:ea typeface="Lato Black" charset="0"/>
                <a:cs typeface="Lato Black" charset="0"/>
              </a:rPr>
              <a:t>defuzzificación</a:t>
            </a:r>
            <a:endParaRPr lang="es-ES" sz="4051" dirty="0">
              <a:solidFill>
                <a:schemeClr val="tx2"/>
              </a:solidFill>
              <a:latin typeface="Montserrat" pitchFamily="2" charset="77"/>
              <a:ea typeface="Lato Black" charset="0"/>
              <a:cs typeface="Lato Black" charset="0"/>
            </a:endParaRPr>
          </a:p>
        </p:txBody>
      </p:sp>
      <p:sp>
        <p:nvSpPr>
          <p:cNvPr id="32" name="Rectangle 31">
            <a:extLst>
              <a:ext uri="{FF2B5EF4-FFF2-40B4-BE49-F238E27FC236}">
                <a16:creationId xmlns:a16="http://schemas.microsoft.com/office/drawing/2014/main" id="{DB5CFD7F-3B8E-214D-ACF6-1D0251066722}"/>
              </a:ext>
            </a:extLst>
          </p:cNvPr>
          <p:cNvSpPr/>
          <p:nvPr/>
        </p:nvSpPr>
        <p:spPr>
          <a:xfrm>
            <a:off x="5931431"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3" name="Rectangle 32">
            <a:extLst>
              <a:ext uri="{FF2B5EF4-FFF2-40B4-BE49-F238E27FC236}">
                <a16:creationId xmlns:a16="http://schemas.microsoft.com/office/drawing/2014/main" id="{29DB4C1F-33A1-BD43-8A13-DD7015807E06}"/>
              </a:ext>
            </a:extLst>
          </p:cNvPr>
          <p:cNvSpPr/>
          <p:nvPr/>
        </p:nvSpPr>
        <p:spPr>
          <a:xfrm>
            <a:off x="152407" y="3022285"/>
            <a:ext cx="4520346" cy="767912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latin typeface="Montserrat" panose="00000500000000000000" pitchFamily="2" charset="0"/>
            </a:endParaRPr>
          </a:p>
        </p:txBody>
      </p:sp>
      <p:sp>
        <p:nvSpPr>
          <p:cNvPr id="2" name="Rectangle 1">
            <a:extLst>
              <a:ext uri="{FF2B5EF4-FFF2-40B4-BE49-F238E27FC236}">
                <a16:creationId xmlns:a16="http://schemas.microsoft.com/office/drawing/2014/main" id="{D6092BCF-CF45-41C8-95BF-82E2A080C96D}"/>
              </a:ext>
            </a:extLst>
          </p:cNvPr>
          <p:cNvSpPr/>
          <p:nvPr/>
        </p:nvSpPr>
        <p:spPr>
          <a:xfrm>
            <a:off x="348799" y="331748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Fuzzification</a:t>
            </a:r>
            <a:endParaRPr lang="es-ES" dirty="0">
              <a:latin typeface="Montserrat" panose="00000500000000000000" pitchFamily="2" charset="0"/>
            </a:endParaRPr>
          </a:p>
        </p:txBody>
      </p:sp>
      <p:sp>
        <p:nvSpPr>
          <p:cNvPr id="20" name="Rectangle 19">
            <a:extLst>
              <a:ext uri="{FF2B5EF4-FFF2-40B4-BE49-F238E27FC236}">
                <a16:creationId xmlns:a16="http://schemas.microsoft.com/office/drawing/2014/main" id="{678A60CC-B7ED-4198-82DC-8A465CF87FDE}"/>
              </a:ext>
            </a:extLst>
          </p:cNvPr>
          <p:cNvSpPr/>
          <p:nvPr/>
        </p:nvSpPr>
        <p:spPr>
          <a:xfrm>
            <a:off x="348799" y="6400801"/>
            <a:ext cx="4153989"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Inference</a:t>
            </a:r>
            <a:endParaRPr lang="es-ES" dirty="0">
              <a:latin typeface="Montserrat" panose="00000500000000000000" pitchFamily="2" charset="0"/>
            </a:endParaRPr>
          </a:p>
        </p:txBody>
      </p:sp>
      <p:sp>
        <p:nvSpPr>
          <p:cNvPr id="21" name="Rectangle 20">
            <a:extLst>
              <a:ext uri="{FF2B5EF4-FFF2-40B4-BE49-F238E27FC236}">
                <a16:creationId xmlns:a16="http://schemas.microsoft.com/office/drawing/2014/main" id="{FEDA3D2B-0D18-4A44-84C0-82971858E29F}"/>
              </a:ext>
            </a:extLst>
          </p:cNvPr>
          <p:cNvSpPr/>
          <p:nvPr/>
        </p:nvSpPr>
        <p:spPr>
          <a:xfrm>
            <a:off x="348799" y="9484121"/>
            <a:ext cx="4153989"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latin typeface="Montserrat" panose="00000500000000000000" pitchFamily="2" charset="0"/>
              </a:rPr>
              <a:t>Defuzzification</a:t>
            </a:r>
            <a:endParaRPr lang="es-ES" dirty="0">
              <a:latin typeface="Montserrat" panose="00000500000000000000" pitchFamily="2" charset="0"/>
            </a:endParaRPr>
          </a:p>
        </p:txBody>
      </p:sp>
      <p:sp>
        <p:nvSpPr>
          <p:cNvPr id="3" name="Flowchart: Terminator 2">
            <a:extLst>
              <a:ext uri="{FF2B5EF4-FFF2-40B4-BE49-F238E27FC236}">
                <a16:creationId xmlns:a16="http://schemas.microsoft.com/office/drawing/2014/main" id="{25CCE9F9-2711-410E-B9DD-C39ACF6B81B2}"/>
              </a:ext>
            </a:extLst>
          </p:cNvPr>
          <p:cNvSpPr/>
          <p:nvPr/>
        </p:nvSpPr>
        <p:spPr>
          <a:xfrm>
            <a:off x="893786" y="4859141"/>
            <a:ext cx="3064015" cy="914400"/>
          </a:xfrm>
          <a:prstGeom prst="flowChartTermina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input</a:t>
            </a:r>
          </a:p>
        </p:txBody>
      </p:sp>
      <p:sp>
        <p:nvSpPr>
          <p:cNvPr id="23" name="Flowchart: Terminator 22">
            <a:extLst>
              <a:ext uri="{FF2B5EF4-FFF2-40B4-BE49-F238E27FC236}">
                <a16:creationId xmlns:a16="http://schemas.microsoft.com/office/drawing/2014/main" id="{33283677-05A6-44A8-90E4-2F938E959A5D}"/>
              </a:ext>
            </a:extLst>
          </p:cNvPr>
          <p:cNvSpPr/>
          <p:nvPr/>
        </p:nvSpPr>
        <p:spPr>
          <a:xfrm>
            <a:off x="893786" y="7942461"/>
            <a:ext cx="3064015" cy="914400"/>
          </a:xfrm>
          <a:prstGeom prst="flowChartTerminator">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err="1">
                <a:latin typeface="Montserrat" panose="00000500000000000000" pitchFamily="2" charset="0"/>
              </a:rPr>
              <a:t>Fuzzy</a:t>
            </a:r>
            <a:r>
              <a:rPr lang="es-ES" sz="2400" dirty="0">
                <a:latin typeface="Montserrat" panose="00000500000000000000" pitchFamily="2" charset="0"/>
              </a:rPr>
              <a:t> output</a:t>
            </a:r>
          </a:p>
        </p:txBody>
      </p:sp>
      <p:sp>
        <p:nvSpPr>
          <p:cNvPr id="24" name="Flowchart: Terminator 23">
            <a:extLst>
              <a:ext uri="{FF2B5EF4-FFF2-40B4-BE49-F238E27FC236}">
                <a16:creationId xmlns:a16="http://schemas.microsoft.com/office/drawing/2014/main" id="{AC64AD65-C83F-46C1-86E4-DCCDDB5CFEF8}"/>
              </a:ext>
            </a:extLst>
          </p:cNvPr>
          <p:cNvSpPr/>
          <p:nvPr/>
        </p:nvSpPr>
        <p:spPr>
          <a:xfrm>
            <a:off x="893786" y="1775821"/>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bg1">
                    <a:lumMod val="75000"/>
                  </a:schemeClr>
                </a:solidFill>
                <a:latin typeface="Montserrat" panose="00000500000000000000" pitchFamily="2" charset="0"/>
              </a:rPr>
              <a:t>Input</a:t>
            </a:r>
          </a:p>
        </p:txBody>
      </p:sp>
      <p:sp>
        <p:nvSpPr>
          <p:cNvPr id="25" name="Flowchart: Terminator 24">
            <a:extLst>
              <a:ext uri="{FF2B5EF4-FFF2-40B4-BE49-F238E27FC236}">
                <a16:creationId xmlns:a16="http://schemas.microsoft.com/office/drawing/2014/main" id="{2707BDF2-E497-4485-92B1-993C1130C4B1}"/>
              </a:ext>
            </a:extLst>
          </p:cNvPr>
          <p:cNvSpPr/>
          <p:nvPr/>
        </p:nvSpPr>
        <p:spPr>
          <a:xfrm>
            <a:off x="893786" y="11025779"/>
            <a:ext cx="3064015" cy="914400"/>
          </a:xfrm>
          <a:prstGeom prst="flowChartTermina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3"/>
                </a:solidFill>
                <a:latin typeface="Montserrat" panose="00000500000000000000" pitchFamily="2" charset="0"/>
              </a:rPr>
              <a:t>Output</a:t>
            </a:r>
          </a:p>
        </p:txBody>
      </p:sp>
      <p:cxnSp>
        <p:nvCxnSpPr>
          <p:cNvPr id="6" name="Straight Arrow Connector 5">
            <a:extLst>
              <a:ext uri="{FF2B5EF4-FFF2-40B4-BE49-F238E27FC236}">
                <a16:creationId xmlns:a16="http://schemas.microsoft.com/office/drawing/2014/main" id="{D86EC5A0-1A87-4D68-B93A-B6C9993B67DC}"/>
              </a:ext>
            </a:extLst>
          </p:cNvPr>
          <p:cNvCxnSpPr>
            <a:stCxn id="24" idx="2"/>
            <a:endCxn id="2" idx="0"/>
          </p:cNvCxnSpPr>
          <p:nvPr/>
        </p:nvCxnSpPr>
        <p:spPr>
          <a:xfrm>
            <a:off x="2425794" y="269022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7FB36E-524A-46D7-9EF2-8A91873F37BF}"/>
              </a:ext>
            </a:extLst>
          </p:cNvPr>
          <p:cNvCxnSpPr>
            <a:cxnSpLocks/>
            <a:stCxn id="2" idx="2"/>
            <a:endCxn id="3" idx="0"/>
          </p:cNvCxnSpPr>
          <p:nvPr/>
        </p:nvCxnSpPr>
        <p:spPr>
          <a:xfrm>
            <a:off x="2425794" y="423188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059CB9-2B25-433F-BF40-1E7BA46FD8A5}"/>
              </a:ext>
            </a:extLst>
          </p:cNvPr>
          <p:cNvCxnSpPr>
            <a:cxnSpLocks/>
            <a:stCxn id="3" idx="2"/>
            <a:endCxn id="20" idx="0"/>
          </p:cNvCxnSpPr>
          <p:nvPr/>
        </p:nvCxnSpPr>
        <p:spPr>
          <a:xfrm>
            <a:off x="2425794" y="577354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2E8A4-07F5-48FA-933A-21AB77621E7F}"/>
              </a:ext>
            </a:extLst>
          </p:cNvPr>
          <p:cNvCxnSpPr>
            <a:cxnSpLocks/>
            <a:endCxn id="23" idx="0"/>
          </p:cNvCxnSpPr>
          <p:nvPr/>
        </p:nvCxnSpPr>
        <p:spPr>
          <a:xfrm>
            <a:off x="2425794" y="7315200"/>
            <a:ext cx="0" cy="627261"/>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0254027-9208-4678-80CC-13C3B18CDB9D}"/>
              </a:ext>
            </a:extLst>
          </p:cNvPr>
          <p:cNvCxnSpPr>
            <a:cxnSpLocks/>
            <a:stCxn id="23" idx="2"/>
            <a:endCxn id="21" idx="0"/>
          </p:cNvCxnSpPr>
          <p:nvPr/>
        </p:nvCxnSpPr>
        <p:spPr>
          <a:xfrm>
            <a:off x="2425794" y="8856861"/>
            <a:ext cx="0" cy="627260"/>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7442D-561D-4085-87C3-DB97ADCCA9EB}"/>
              </a:ext>
            </a:extLst>
          </p:cNvPr>
          <p:cNvCxnSpPr>
            <a:cxnSpLocks/>
            <a:stCxn id="21" idx="2"/>
            <a:endCxn id="25" idx="0"/>
          </p:cNvCxnSpPr>
          <p:nvPr/>
        </p:nvCxnSpPr>
        <p:spPr>
          <a:xfrm>
            <a:off x="2425794" y="10398521"/>
            <a:ext cx="0" cy="627258"/>
          </a:xfrm>
          <a:prstGeom prst="straightConnector1">
            <a:avLst/>
          </a:prstGeom>
          <a:ln w="127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EF26C93-2780-47B8-BA78-17A49D25C587}"/>
              </a:ext>
            </a:extLst>
          </p:cNvPr>
          <p:cNvSpPr/>
          <p:nvPr/>
        </p:nvSpPr>
        <p:spPr>
          <a:xfrm>
            <a:off x="5863978" y="4397476"/>
            <a:ext cx="11442429" cy="461665"/>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El grafo es una simple operación que no requiere de ajuste de variables</a:t>
            </a:r>
            <a:r>
              <a:rPr lang="es-ES" sz="2300" dirty="0">
                <a:solidFill>
                  <a:schemeClr val="tx2"/>
                </a:solidFill>
                <a:latin typeface="Montserrat" pitchFamily="2" charset="77"/>
                <a:ea typeface="Montserrat" charset="0"/>
                <a:cs typeface="Montserrat" charset="0"/>
              </a:rPr>
              <a:t>.</a:t>
            </a:r>
            <a:endParaRPr lang="es-ES" sz="2300" b="1" dirty="0">
              <a:solidFill>
                <a:schemeClr val="tx2"/>
              </a:solidFill>
              <a:latin typeface="Montserrat" pitchFamily="2" charset="77"/>
              <a:ea typeface="Montserrat" charset="0"/>
              <a:cs typeface="Montserrat"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B1979A9-11A1-48F3-ACB8-397998A466F0}"/>
                  </a:ext>
                </a:extLst>
              </p:cNvPr>
              <p:cNvSpPr txBox="1"/>
              <p:nvPr/>
            </p:nvSpPr>
            <p:spPr>
              <a:xfrm>
                <a:off x="8469531" y="6244362"/>
                <a:ext cx="5751846" cy="17021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800" i="1" smtClean="0">
                          <a:solidFill>
                            <a:schemeClr val="tx2"/>
                          </a:solidFill>
                          <a:latin typeface="Cambria Math" panose="02040503050406030204" pitchFamily="18" charset="0"/>
                        </a:rPr>
                        <m:t>𝑜𝑢𝑡𝑝𝑢𝑡</m:t>
                      </m:r>
                      <m:r>
                        <a:rPr lang="es-ES" sz="4800" i="1" smtClean="0">
                          <a:solidFill>
                            <a:schemeClr val="tx2"/>
                          </a:solidFill>
                          <a:latin typeface="Cambria Math" panose="02040503050406030204" pitchFamily="18" charset="0"/>
                        </a:rPr>
                        <m:t>= </m:t>
                      </m:r>
                      <m:f>
                        <m:fPr>
                          <m:ctrlPr>
                            <a:rPr lang="es-ES" sz="4800" i="1">
                              <a:solidFill>
                                <a:schemeClr val="tx2"/>
                              </a:solidFill>
                              <a:latin typeface="Cambria Math" panose="02040503050406030204" pitchFamily="18" charset="0"/>
                            </a:rPr>
                          </m:ctrlPr>
                        </m:fPr>
                        <m:num>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rPr>
                                    <m:t>𝑥</m:t>
                                  </m:r>
                                </m:e>
                                <m:sub>
                                  <m:r>
                                    <a:rPr lang="es-ES" sz="4800" i="1">
                                      <a:solidFill>
                                        <a:schemeClr val="tx2"/>
                                      </a:solidFill>
                                      <a:latin typeface="Cambria Math" panose="02040503050406030204" pitchFamily="18" charset="0"/>
                                    </a:rPr>
                                    <m:t>𝑖</m:t>
                                  </m:r>
                                </m:sub>
                              </m:sSub>
                            </m:e>
                          </m:nary>
                        </m:num>
                        <m:den>
                          <m:nary>
                            <m:naryPr>
                              <m:chr m:val="∑"/>
                              <m:ctrlPr>
                                <a:rPr lang="es-ES" sz="4800" i="1">
                                  <a:solidFill>
                                    <a:schemeClr val="tx2"/>
                                  </a:solidFill>
                                  <a:latin typeface="Cambria Math" panose="02040503050406030204" pitchFamily="18" charset="0"/>
                                </a:rPr>
                              </m:ctrlPr>
                            </m:naryPr>
                            <m:sub>
                              <m:r>
                                <m:rPr>
                                  <m:brk m:alnAt="23"/>
                                </m:rPr>
                                <a:rPr lang="es-ES" sz="4800" i="1">
                                  <a:solidFill>
                                    <a:schemeClr val="tx2"/>
                                  </a:solidFill>
                                  <a:latin typeface="Cambria Math" panose="02040503050406030204" pitchFamily="18" charset="0"/>
                                </a:rPr>
                                <m:t>𝑖</m:t>
                              </m:r>
                              <m:r>
                                <a:rPr lang="es-ES" sz="4800" i="1">
                                  <a:solidFill>
                                    <a:schemeClr val="tx2"/>
                                  </a:solidFill>
                                  <a:latin typeface="Cambria Math" panose="02040503050406030204" pitchFamily="18" charset="0"/>
                                </a:rPr>
                                <m:t>=1</m:t>
                              </m:r>
                            </m:sub>
                            <m:sup>
                              <m:r>
                                <a:rPr lang="es-ES" sz="4800" i="1">
                                  <a:solidFill>
                                    <a:schemeClr val="tx2"/>
                                  </a:solidFill>
                                  <a:latin typeface="Cambria Math" panose="02040503050406030204" pitchFamily="18" charset="0"/>
                                </a:rPr>
                                <m:t>𝐾</m:t>
                              </m:r>
                            </m:sup>
                            <m:e>
                              <m:sSub>
                                <m:sSubPr>
                                  <m:ctrlPr>
                                    <a:rPr lang="es-ES" sz="4800" i="1">
                                      <a:solidFill>
                                        <a:schemeClr val="tx2"/>
                                      </a:solidFill>
                                      <a:latin typeface="Cambria Math" panose="02040503050406030204" pitchFamily="18" charset="0"/>
                                    </a:rPr>
                                  </m:ctrlPr>
                                </m:sSubPr>
                                <m:e>
                                  <m:r>
                                    <a:rPr lang="es-ES" sz="4800" i="1">
                                      <a:solidFill>
                                        <a:schemeClr val="tx2"/>
                                      </a:solidFill>
                                      <a:latin typeface="Cambria Math" panose="02040503050406030204" pitchFamily="18" charset="0"/>
                                      <a:ea typeface="Cambria Math" panose="02040503050406030204" pitchFamily="18" charset="0"/>
                                    </a:rPr>
                                    <m:t>𝜇</m:t>
                                  </m:r>
                                </m:e>
                                <m:sub>
                                  <m:r>
                                    <a:rPr lang="es-ES" sz="4800" i="1">
                                      <a:solidFill>
                                        <a:schemeClr val="tx2"/>
                                      </a:solidFill>
                                      <a:latin typeface="Cambria Math" panose="02040503050406030204" pitchFamily="18" charset="0"/>
                                    </a:rPr>
                                    <m:t>𝑖</m:t>
                                  </m:r>
                                </m:sub>
                              </m:sSub>
                            </m:e>
                          </m:nary>
                        </m:den>
                      </m:f>
                    </m:oMath>
                  </m:oMathPara>
                </a14:m>
                <a:endParaRPr lang="es-ES" sz="4800" dirty="0">
                  <a:solidFill>
                    <a:schemeClr val="tx2"/>
                  </a:solidFill>
                  <a:latin typeface="Lato Light"/>
                </a:endParaRPr>
              </a:p>
            </p:txBody>
          </p:sp>
        </mc:Choice>
        <mc:Fallback xmlns="">
          <p:sp>
            <p:nvSpPr>
              <p:cNvPr id="27" name="TextBox 26">
                <a:extLst>
                  <a:ext uri="{FF2B5EF4-FFF2-40B4-BE49-F238E27FC236}">
                    <a16:creationId xmlns:a16="http://schemas.microsoft.com/office/drawing/2014/main" id="{5B1979A9-11A1-48F3-ACB8-397998A466F0}"/>
                  </a:ext>
                </a:extLst>
              </p:cNvPr>
              <p:cNvSpPr txBox="1">
                <a:spLocks noRot="1" noChangeAspect="1" noMove="1" noResize="1" noEditPoints="1" noAdjustHandles="1" noChangeArrowheads="1" noChangeShapeType="1" noTextEdit="1"/>
              </p:cNvSpPr>
              <p:nvPr/>
            </p:nvSpPr>
            <p:spPr>
              <a:xfrm>
                <a:off x="8469531" y="6244362"/>
                <a:ext cx="5751846" cy="1702133"/>
              </a:xfrm>
              <a:prstGeom prst="rect">
                <a:avLst/>
              </a:prstGeom>
              <a:blipFill>
                <a:blip r:embed="rId2"/>
                <a:stretch>
                  <a:fillRect/>
                </a:stretch>
              </a:blipFill>
            </p:spPr>
            <p:txBody>
              <a:bodyPr/>
              <a:lstStyle/>
              <a:p>
                <a:r>
                  <a:rPr lang="es-ES">
                    <a:noFill/>
                  </a:rPr>
                  <a:t> </a:t>
                </a:r>
              </a:p>
            </p:txBody>
          </p:sp>
        </mc:Fallback>
      </mc:AlternateContent>
      <p:sp>
        <p:nvSpPr>
          <p:cNvPr id="29" name="Rectangle 28">
            <a:extLst>
              <a:ext uri="{FF2B5EF4-FFF2-40B4-BE49-F238E27FC236}">
                <a16:creationId xmlns:a16="http://schemas.microsoft.com/office/drawing/2014/main" id="{C249CF5C-5692-4587-8CB8-8505B7054E86}"/>
              </a:ext>
            </a:extLst>
          </p:cNvPr>
          <p:cNvSpPr/>
          <p:nvPr/>
        </p:nvSpPr>
        <p:spPr>
          <a:xfrm>
            <a:off x="5863977" y="5500654"/>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Hemos optado por la función de la media ponderada:</a:t>
            </a:r>
          </a:p>
        </p:txBody>
      </p:sp>
      <p:sp>
        <p:nvSpPr>
          <p:cNvPr id="31" name="Rectangle 30">
            <a:extLst>
              <a:ext uri="{FF2B5EF4-FFF2-40B4-BE49-F238E27FC236}">
                <a16:creationId xmlns:a16="http://schemas.microsoft.com/office/drawing/2014/main" id="{907BEAE5-2E9A-4807-AD68-0B7DA72F3AF3}"/>
              </a:ext>
            </a:extLst>
          </p:cNvPr>
          <p:cNvSpPr/>
          <p:nvPr/>
        </p:nvSpPr>
        <p:spPr>
          <a:xfrm>
            <a:off x="5863976" y="8228538"/>
            <a:ext cx="11442429" cy="461665"/>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Donde:</a:t>
            </a:r>
          </a:p>
        </p:txBody>
      </p:sp>
      <mc:AlternateContent xmlns:mc="http://schemas.openxmlformats.org/markup-compatibility/2006" xmlns:a14="http://schemas.microsoft.com/office/drawing/2010/main">
        <mc:Choice Requires="a14">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6" name="Diagram 35">
                <a:extLst>
                  <a:ext uri="{FF2B5EF4-FFF2-40B4-BE49-F238E27FC236}">
                    <a16:creationId xmlns:a16="http://schemas.microsoft.com/office/drawing/2014/main" id="{71719B5A-E2A5-400E-A668-CC57F6CD2B73}"/>
                  </a:ext>
                </a:extLst>
              </p:cNvPr>
              <p:cNvGraphicFramePr/>
              <p:nvPr>
                <p:extLst>
                  <p:ext uri="{D42A27DB-BD31-4B8C-83A1-F6EECF244321}">
                    <p14:modId xmlns:p14="http://schemas.microsoft.com/office/powerpoint/2010/main" val="2036586325"/>
                  </p:ext>
                </p:extLst>
              </p:nvPr>
            </p:nvGraphicFramePr>
            <p:xfrm>
              <a:off x="5854363" y="9113372"/>
              <a:ext cx="10982186" cy="26451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617220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486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4113902065"/>
                  </p:ext>
                </p:extLst>
              </p:nvPr>
            </p:nvGraphicFramePr>
            <p:xfrm>
              <a:off x="9435549" y="5475132"/>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36" t="-800" r="-300671" b="-213600"/>
                          </a:stretch>
                        </a:blip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FCS</a:t>
                          </a:r>
                        </a:p>
                      </a:txBody>
                      <a:tcPr anchor="ctr">
                        <a:solidFill>
                          <a:schemeClr val="accent3"/>
                        </a:solidFill>
                      </a:tcPr>
                    </a:tc>
                    <a:tc>
                      <a:txBody>
                        <a:bodyPr/>
                        <a:lstStyle/>
                        <a:p>
                          <a:pPr algn="ctr"/>
                          <a:r>
                            <a:rPr lang="es-ES" sz="3200" dirty="0">
                              <a:latin typeface="Montserrat" panose="00000500000000000000" pitchFamily="2" charset="0"/>
                            </a:rPr>
                            <a:t>0,059</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0,064</a:t>
                          </a:r>
                        </a:p>
                      </a:txBody>
                      <a:tcPr anchor="ctr">
                        <a:solidFill>
                          <a:schemeClr val="bg1"/>
                        </a:solidFill>
                      </a:tcPr>
                    </a:tc>
                    <a:tc>
                      <a:txBody>
                        <a:bodyPr/>
                        <a:lstStyle/>
                        <a:p>
                          <a:pPr algn="ctr"/>
                          <a:r>
                            <a:rPr lang="es-ES" sz="3200" dirty="0">
                              <a:latin typeface="Montserrat" panose="00000500000000000000" pitchFamily="2" charset="0"/>
                            </a:rPr>
                            <a:t>0,062</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0,061</a:t>
                          </a:r>
                        </a:p>
                      </a:txBody>
                      <a:tcPr anchor="ctr"/>
                    </a:tc>
                    <a:tc>
                      <a:txBody>
                        <a:bodyPr/>
                        <a:lstStyle/>
                        <a:p>
                          <a:pPr algn="ctr"/>
                          <a:r>
                            <a:rPr lang="es-ES" sz="3200" b="1" dirty="0">
                              <a:solidFill>
                                <a:srgbClr val="00B050"/>
                              </a:solidFill>
                              <a:latin typeface="Montserrat" panose="00000500000000000000" pitchFamily="2" charset="0"/>
                            </a:rPr>
                            <a:t>0,061</a:t>
                          </a:r>
                        </a:p>
                      </a:txBody>
                      <a:tcPr anchor="ctr"/>
                    </a:tc>
                    <a:tc>
                      <a:txBody>
                        <a:bodyPr/>
                        <a:lstStyle/>
                        <a:p>
                          <a:pPr algn="ctr"/>
                          <a:r>
                            <a:rPr lang="es-ES" sz="3200" dirty="0">
                              <a:latin typeface="Montserrat" panose="00000500000000000000" pitchFamily="2" charset="0"/>
                            </a:rPr>
                            <a:t>0,056</a:t>
                          </a:r>
                        </a:p>
                      </a:txBody>
                      <a:tcPr anchor="ctr"/>
                    </a:tc>
                    <a:extLst>
                      <a:ext uri="{0D108BD9-81ED-4DB2-BD59-A6C34878D82A}">
                        <a16:rowId xmlns:a16="http://schemas.microsoft.com/office/drawing/2014/main" val="2069051918"/>
                      </a:ext>
                    </a:extLst>
                  </a:tr>
                </a:tbl>
              </a:graphicData>
            </a:graphic>
          </p:graphicFrame>
        </mc:Fallback>
      </mc:AlternateContent>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4002520955"/>
              </p:ext>
            </p:extLst>
          </p:nvPr>
        </p:nvGraphicFramePr>
        <p:xfrm>
          <a:off x="1592617" y="5471195"/>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longitudinales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y controladores borrosos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8"/>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6" name="Picture 5" descr="A close up of a map&#10;&#10;Description generated with high confidence">
            <a:extLst>
              <a:ext uri="{FF2B5EF4-FFF2-40B4-BE49-F238E27FC236}">
                <a16:creationId xmlns:a16="http://schemas.microsoft.com/office/drawing/2014/main" id="{FC135BC0-9A1E-4A47-8760-699DF036F0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2098" y="8308430"/>
            <a:ext cx="8878539" cy="3543795"/>
          </a:xfrm>
          <a:prstGeom prst="rect">
            <a:avLst/>
          </a:prstGeom>
        </p:spPr>
      </p:pic>
      <p:sp>
        <p:nvSpPr>
          <p:cNvPr id="30" name="Rectangle 29">
            <a:extLst>
              <a:ext uri="{FF2B5EF4-FFF2-40B4-BE49-F238E27FC236}">
                <a16:creationId xmlns:a16="http://schemas.microsoft.com/office/drawing/2014/main" id="{4156C355-F53F-411C-8CF8-17FF8FD8EBFE}"/>
              </a:ext>
            </a:extLst>
          </p:cNvPr>
          <p:cNvSpPr/>
          <p:nvPr/>
        </p:nvSpPr>
        <p:spPr>
          <a:xfrm>
            <a:off x="1666299" y="12333803"/>
            <a:ext cx="15250136"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longitudinal se modeliza mejor con perceptrones multicapa</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767183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1" i="1" smtClean="0">
                                    <a:solidFill>
                                      <a:schemeClr val="accent3"/>
                                    </a:solidFill>
                                    <a:latin typeface="Cambria Math" panose="02040503050406030204" pitchFamily="18" charset="0"/>
                                  </a:rPr>
                                  <m:t>𝐑𝐌𝐒𝐄</m:t>
                                </m:r>
                                <m:r>
                                  <a:rPr lang="es-ES" sz="2000" b="1" i="1" smtClean="0">
                                    <a:solidFill>
                                      <a:schemeClr val="accent3"/>
                                    </a:solidFill>
                                    <a:latin typeface="Cambria Math" panose="02040503050406030204" pitchFamily="18" charset="0"/>
                                  </a:rPr>
                                  <m:t> (</m:t>
                                </m:r>
                                <m:r>
                                  <a:rPr lang="es-ES" sz="2000" b="1" i="1" smtClean="0">
                                    <a:solidFill>
                                      <a:schemeClr val="accent3"/>
                                    </a:solidFill>
                                    <a:latin typeface="Cambria Math" panose="02040503050406030204" pitchFamily="18" charset="0"/>
                                  </a:rPr>
                                  <m:t>𝒎</m:t>
                                </m:r>
                                <m:sSup>
                                  <m:sSupPr>
                                    <m:ctrlPr>
                                      <a:rPr lang="es-ES" sz="2000" b="1" i="1" smtClean="0">
                                        <a:solidFill>
                                          <a:schemeClr val="accent3"/>
                                        </a:solidFill>
                                        <a:latin typeface="Cambria Math" panose="02040503050406030204" pitchFamily="18" charset="0"/>
                                      </a:rPr>
                                    </m:ctrlPr>
                                  </m:sSupPr>
                                  <m:e>
                                    <m:r>
                                      <a:rPr lang="es-ES" sz="2000" b="1" i="1" smtClean="0">
                                        <a:solidFill>
                                          <a:schemeClr val="accent3"/>
                                        </a:solidFill>
                                        <a:latin typeface="Cambria Math" panose="02040503050406030204" pitchFamily="18" charset="0"/>
                                      </a:rPr>
                                      <m:t>𝒔</m:t>
                                    </m:r>
                                  </m:e>
                                  <m:sup>
                                    <m:r>
                                      <a:rPr lang="es-ES" sz="2000" b="1" i="1" smtClean="0">
                                        <a:solidFill>
                                          <a:schemeClr val="accent3"/>
                                        </a:solidFill>
                                        <a:latin typeface="Cambria Math" panose="02040503050406030204" pitchFamily="18" charset="0"/>
                                      </a:rPr>
                                      <m:t>−</m:t>
                                    </m:r>
                                    <m:r>
                                      <a:rPr lang="es-ES" sz="2000" b="1" i="1" smtClean="0">
                                        <a:solidFill>
                                          <a:schemeClr val="accent3"/>
                                        </a:solidFill>
                                        <a:latin typeface="Cambria Math" panose="02040503050406030204" pitchFamily="18" charset="0"/>
                                      </a:rPr>
                                      <m:t>𝟐</m:t>
                                    </m:r>
                                  </m:sup>
                                </m:sSup>
                                <m:r>
                                  <a:rPr lang="es-ES" sz="2000" b="1" i="1" smtClean="0">
                                    <a:solidFill>
                                      <a:schemeClr val="accent3"/>
                                    </a:solidFill>
                                    <a:latin typeface="Cambria Math" panose="02040503050406030204" pitchFamily="18" charset="0"/>
                                  </a:rPr>
                                  <m:t>)</m:t>
                                </m:r>
                              </m:oMath>
                            </m:oMathPara>
                          </a14:m>
                          <a:endParaRPr lang="es-ES" sz="2000" b="1" dirty="0">
                            <a:solidFill>
                              <a:schemeClr val="bg1"/>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83243583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endParaRPr lang="es-ES"/>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blipFill>
                          <a:blip r:embed="rId2"/>
                          <a:stretch>
                            <a:fillRect l="-328" t="-571" r="-300000" b="-254286"/>
                          </a:stretch>
                        </a:blipFill>
                      </a:tcPr>
                    </a:tc>
                    <a:tc>
                      <a:txBody>
                        <a:bodyPr/>
                        <a:lstStyle/>
                        <a:p>
                          <a:endParaRPr lang="es-ES"/>
                        </a:p>
                      </a:txBody>
                      <a:tcPr anchor="ctr">
                        <a:blipFill>
                          <a:blip r:embed="rId2"/>
                          <a:stretch>
                            <a:fillRect l="-100658" t="-571" r="-200987" b="-254286"/>
                          </a:stretch>
                        </a:blipFill>
                      </a:tcPr>
                    </a:tc>
                    <a:tc>
                      <a:txBody>
                        <a:bodyPr/>
                        <a:lstStyle/>
                        <a:p>
                          <a:endParaRPr lang="es-ES"/>
                        </a:p>
                      </a:txBody>
                      <a:tcPr anchor="ctr">
                        <a:blipFill>
                          <a:blip r:embed="rId2"/>
                          <a:stretch>
                            <a:fillRect l="-200000" t="-571" r="-100328" b="-254286"/>
                          </a:stretch>
                        </a:blipFill>
                      </a:tcPr>
                    </a:tc>
                    <a:tc>
                      <a:txBody>
                        <a:bodyPr/>
                        <a:lstStyle/>
                        <a:p>
                          <a:endParaRPr lang="es-ES"/>
                        </a:p>
                      </a:txBody>
                      <a:tcPr anchor="ctr">
                        <a:blipFill>
                          <a:blip r:embed="rId2"/>
                          <a:stretch>
                            <a:fillRect l="-300987" t="-571" r="-658" b="-254286"/>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5603"/>
                          </a:stretch>
                        </a:blipFill>
                      </a:tcPr>
                    </a:tc>
                    <a:tc>
                      <a:txBody>
                        <a:bodyPr/>
                        <a:lstStyle/>
                        <a:p>
                          <a:pPr algn="ctr"/>
                          <a:r>
                            <a:rPr lang="es-ES" sz="4000" b="1" dirty="0">
                              <a:solidFill>
                                <a:schemeClr val="bg1"/>
                              </a:solidFill>
                              <a:latin typeface="Montserrat" panose="00000500000000000000" pitchFamily="2" charset="0"/>
                            </a:rPr>
                            <a:t>0,059</a:t>
                          </a:r>
                        </a:p>
                      </a:txBody>
                      <a:tcPr marL="182880" marR="182880" marT="91440" marB="91440">
                        <a:solidFill>
                          <a:srgbClr val="00B050"/>
                        </a:solidFill>
                      </a:tcPr>
                    </a:tc>
                    <a:tc>
                      <a:txBody>
                        <a:bodyPr/>
                        <a:lstStyle/>
                        <a:p>
                          <a:pPr algn="ctr"/>
                          <a:r>
                            <a:rPr lang="es-ES" sz="4000" dirty="0">
                              <a:latin typeface="Montserrat" panose="00000500000000000000" pitchFamily="2" charset="0"/>
                            </a:rPr>
                            <a:t>0,074</a:t>
                          </a:r>
                        </a:p>
                      </a:txBody>
                      <a:tcPr marL="182880" marR="182880" marT="91440" marB="91440">
                        <a:solidFill>
                          <a:schemeClr val="bg1"/>
                        </a:solidFill>
                      </a:tcPr>
                    </a:tc>
                    <a:tc>
                      <a:txBody>
                        <a:bodyPr/>
                        <a:lstStyle/>
                        <a:p>
                          <a:pPr algn="ctr"/>
                          <a:r>
                            <a:rPr lang="es-ES" sz="4000" dirty="0">
                              <a:latin typeface="Montserrat" panose="00000500000000000000" pitchFamily="2" charset="0"/>
                            </a:rPr>
                            <a:t>0,070</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143"/>
                          </a:stretch>
                        </a:blipFill>
                      </a:tcPr>
                    </a:tc>
                    <a:tc>
                      <a:txBody>
                        <a:bodyPr/>
                        <a:lstStyle/>
                        <a:p>
                          <a:pPr algn="ctr"/>
                          <a:r>
                            <a:rPr lang="es-ES" sz="4000" dirty="0">
                              <a:latin typeface="Montserrat" panose="00000500000000000000" pitchFamily="2" charset="0"/>
                            </a:rPr>
                            <a:t>0,064</a:t>
                          </a:r>
                        </a:p>
                      </a:txBody>
                      <a:tcPr marL="182880" marR="182880" marT="91440" marB="91440"/>
                    </a:tc>
                    <a:tc>
                      <a:txBody>
                        <a:bodyPr/>
                        <a:lstStyle/>
                        <a:p>
                          <a:pPr algn="ctr"/>
                          <a:r>
                            <a:rPr lang="es-ES" sz="4000" b="1" dirty="0">
                              <a:solidFill>
                                <a:schemeClr val="bg1"/>
                              </a:solidFill>
                              <a:latin typeface="Montserrat" panose="00000500000000000000" pitchFamily="2" charset="0"/>
                            </a:rPr>
                            <a:t>0,058</a:t>
                          </a:r>
                        </a:p>
                      </a:txBody>
                      <a:tcPr marL="182880" marR="182880" marT="91440" marB="91440">
                        <a:solidFill>
                          <a:srgbClr val="00B050"/>
                        </a:solidFill>
                      </a:tcPr>
                    </a:tc>
                    <a:tc>
                      <a:txBody>
                        <a:bodyPr/>
                        <a:lstStyle/>
                        <a:p>
                          <a:pPr algn="ctr"/>
                          <a:r>
                            <a:rPr lang="es-ES" sz="4000" dirty="0">
                              <a:latin typeface="Montserrat" panose="00000500000000000000" pitchFamily="2" charset="0"/>
                            </a:rPr>
                            <a:t>0,067</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6312"/>
                          </a:stretch>
                        </a:blip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dirty="0">
                              <a:latin typeface="Montserrat" panose="00000500000000000000" pitchFamily="2" charset="0"/>
                            </a:rPr>
                            <a:t>0,065</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0,057</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el desempeño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739981" y="10997372"/>
            <a:ext cx="15102772"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menor error en cada prueba lo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222432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3"/>
          </a:solidFill>
          <a:ln>
            <a:no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Modelo</a:t>
            </a:r>
          </a:p>
          <a:p>
            <a:pPr lvl="0">
              <a:lnSpc>
                <a:spcPts val="3061"/>
              </a:lnSpc>
            </a:pPr>
            <a:r>
              <a:rPr lang="es-ES" sz="2701" b="1" dirty="0">
                <a:solidFill>
                  <a:schemeClr val="tx2"/>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424741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664238"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Retos</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La naturaleza de las variables capturadas implica una serie de retos a superar antes de entrenar los modelos de comportamiento longitudinal.</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1572944" y="6251384"/>
            <a:ext cx="7900239"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Información de entorno de tamaño variable</a:t>
            </a:r>
          </a:p>
        </p:txBody>
      </p:sp>
      <p:sp>
        <p:nvSpPr>
          <p:cNvPr id="9" name="Rectangle 8">
            <a:extLst>
              <a:ext uri="{FF2B5EF4-FFF2-40B4-BE49-F238E27FC236}">
                <a16:creationId xmlns:a16="http://schemas.microsoft.com/office/drawing/2014/main" id="{59F20CF9-59CD-6044-AC06-24BB06C74BBA}"/>
              </a:ext>
            </a:extLst>
          </p:cNvPr>
          <p:cNvSpPr/>
          <p:nvPr/>
        </p:nvSpPr>
        <p:spPr>
          <a:xfrm>
            <a:off x="1572946"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perceptrones multicapa y las redes de convolución requieren un número fijo de entradas. El tamaño del entorno ofrecido por el </a:t>
            </a:r>
            <a:r>
              <a:rPr lang="es-ES" sz="2101" dirty="0" err="1">
                <a:solidFill>
                  <a:schemeClr val="accent3"/>
                </a:solidFill>
                <a:latin typeface="Montserrat Light" charset="0"/>
                <a:ea typeface="Montserrat Light" charset="0"/>
                <a:cs typeface="Montserrat Light" charset="0"/>
              </a:rPr>
              <a:t>LiDAR</a:t>
            </a:r>
            <a:r>
              <a:rPr lang="es-ES" sz="2101" dirty="0">
                <a:solidFill>
                  <a:schemeClr val="accent3"/>
                </a:solidFill>
                <a:latin typeface="Montserrat Light" charset="0"/>
                <a:ea typeface="Montserrat Light" charset="0"/>
                <a:cs typeface="Montserrat Light" charset="0"/>
              </a:rPr>
              <a:t>, sin embargo, fluctúa.</a:t>
            </a:r>
          </a:p>
        </p:txBody>
      </p:sp>
      <p:sp>
        <p:nvSpPr>
          <p:cNvPr id="10" name="Rectangle 9">
            <a:extLst>
              <a:ext uri="{FF2B5EF4-FFF2-40B4-BE49-F238E27FC236}">
                <a16:creationId xmlns:a16="http://schemas.microsoft.com/office/drawing/2014/main" id="{CA6AC317-4F6B-F846-AA2D-8A3BC07FFCCB}"/>
              </a:ext>
            </a:extLst>
          </p:cNvPr>
          <p:cNvSpPr/>
          <p:nvPr/>
        </p:nvSpPr>
        <p:spPr>
          <a:xfrm>
            <a:off x="1572945"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Tamaño de los conjuntos de datos</a:t>
            </a:r>
          </a:p>
        </p:txBody>
      </p:sp>
      <p:sp>
        <p:nvSpPr>
          <p:cNvPr id="11" name="Rectangle 10">
            <a:extLst>
              <a:ext uri="{FF2B5EF4-FFF2-40B4-BE49-F238E27FC236}">
                <a16:creationId xmlns:a16="http://schemas.microsoft.com/office/drawing/2014/main" id="{4574C72B-2D06-9E44-B4B4-9D036C97A513}"/>
              </a:ext>
            </a:extLst>
          </p:cNvPr>
          <p:cNvSpPr/>
          <p:nvPr/>
        </p:nvSpPr>
        <p:spPr>
          <a:xfrm>
            <a:off x="1572946"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El número de variables de entrada es extremadamente grande, por lo que son necesarios conjuntos de datos también suficientemente grandes.</a:t>
            </a:r>
          </a:p>
        </p:txBody>
      </p:sp>
      <p:sp>
        <p:nvSpPr>
          <p:cNvPr id="12" name="Rectangle 11">
            <a:extLst>
              <a:ext uri="{FF2B5EF4-FFF2-40B4-BE49-F238E27FC236}">
                <a16:creationId xmlns:a16="http://schemas.microsoft.com/office/drawing/2014/main" id="{A10E373F-6D87-EA41-8F95-ADD6C44673C0}"/>
              </a:ext>
            </a:extLst>
          </p:cNvPr>
          <p:cNvSpPr/>
          <p:nvPr/>
        </p:nvSpPr>
        <p:spPr>
          <a:xfrm>
            <a:off x="10024709" y="6251384"/>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Datos de tipo no imagen</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469EE75-54D3-5E44-9C6F-D845528D5C0A}"/>
                  </a:ext>
                </a:extLst>
              </p:cNvPr>
              <p:cNvSpPr/>
              <p:nvPr/>
            </p:nvSpPr>
            <p:spPr>
              <a:xfrm>
                <a:off x="10024709" y="6937558"/>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Las redes de convolución están diseñadas para funcionar con matrices </a:t>
                </a:r>
                <a14:m>
                  <m:oMath xmlns:m="http://schemas.openxmlformats.org/officeDocument/2006/math">
                    <m:r>
                      <a:rPr lang="es-ES" sz="2101" i="1" dirty="0" smtClean="0">
                        <a:solidFill>
                          <a:schemeClr val="accent3"/>
                        </a:solidFill>
                        <a:latin typeface="Cambria Math" panose="02040503050406030204" pitchFamily="18" charset="0"/>
                        <a:ea typeface="Montserrat Light" charset="0"/>
                        <a:cs typeface="Montserrat Light" charset="0"/>
                      </a:rPr>
                      <m:t>𝑛</m:t>
                    </m:r>
                  </m:oMath>
                </a14:m>
                <a:r>
                  <a:rPr lang="es-ES" sz="2101" dirty="0">
                    <a:solidFill>
                      <a:schemeClr val="accent3"/>
                    </a:solidFill>
                    <a:latin typeface="Montserrat Light" charset="0"/>
                    <a:ea typeface="Montserrat Light" charset="0"/>
                    <a:cs typeface="Montserrat Light" charset="0"/>
                  </a:rPr>
                  <a:t>-dimensionales. Nuestros </a:t>
                </a:r>
                <a:r>
                  <a:rPr lang="es-ES" sz="2101">
                    <a:solidFill>
                      <a:schemeClr val="accent3"/>
                    </a:solidFill>
                    <a:latin typeface="Montserrat Light" charset="0"/>
                    <a:ea typeface="Montserrat Light" charset="0"/>
                    <a:cs typeface="Montserrat Light" charset="0"/>
                  </a:rPr>
                  <a:t>conjuntos incluyen </a:t>
                </a:r>
                <a:r>
                  <a:rPr lang="es-ES" sz="2101" dirty="0">
                    <a:solidFill>
                      <a:schemeClr val="accent3"/>
                    </a:solidFill>
                    <a:latin typeface="Montserrat Light" charset="0"/>
                    <a:ea typeface="Montserrat Light" charset="0"/>
                    <a:cs typeface="Montserrat Light" charset="0"/>
                  </a:rPr>
                  <a:t>además otros tipos de variables.</a:t>
                </a:r>
              </a:p>
            </p:txBody>
          </p:sp>
        </mc:Choice>
        <mc:Fallback xmlns="">
          <p:sp>
            <p:nvSpPr>
              <p:cNvPr id="13" name="Rectangle 12">
                <a:extLst>
                  <a:ext uri="{FF2B5EF4-FFF2-40B4-BE49-F238E27FC236}">
                    <a16:creationId xmlns:a16="http://schemas.microsoft.com/office/drawing/2014/main" id="{8469EE75-54D3-5E44-9C6F-D845528D5C0A}"/>
                  </a:ext>
                </a:extLst>
              </p:cNvPr>
              <p:cNvSpPr>
                <a:spLocks noRot="1" noChangeAspect="1" noMove="1" noResize="1" noEditPoints="1" noAdjustHandles="1" noChangeArrowheads="1" noChangeShapeType="1" noTextEdit="1"/>
              </p:cNvSpPr>
              <p:nvPr/>
            </p:nvSpPr>
            <p:spPr>
              <a:xfrm>
                <a:off x="10024709" y="6937558"/>
                <a:ext cx="7479084" cy="1252138"/>
              </a:xfrm>
              <a:prstGeom prst="rect">
                <a:avLst/>
              </a:prstGeom>
              <a:blipFill>
                <a:blip r:embed="rId2"/>
                <a:stretch>
                  <a:fillRect l="-978" t="-488" r="-978" b="-8780"/>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E45CC2A5-91FF-A946-A1AB-456239FE8448}"/>
              </a:ext>
            </a:extLst>
          </p:cNvPr>
          <p:cNvSpPr/>
          <p:nvPr/>
        </p:nvSpPr>
        <p:spPr>
          <a:xfrm>
            <a:off x="10024709" y="9400661"/>
            <a:ext cx="7479084" cy="507960"/>
          </a:xfrm>
          <a:prstGeom prst="rect">
            <a:avLst/>
          </a:prstGeom>
        </p:spPr>
        <p:txBody>
          <a:bodyPr wrap="square">
            <a:spAutoFit/>
          </a:bodyPr>
          <a:lstStyle/>
          <a:p>
            <a:r>
              <a:rPr lang="es-ES" sz="2701" dirty="0">
                <a:solidFill>
                  <a:schemeClr val="accent3">
                    <a:lumMod val="50000"/>
                  </a:schemeClr>
                </a:solidFill>
                <a:latin typeface="Montserrat" pitchFamily="2" charset="77"/>
                <a:ea typeface="Montserrat Bold" charset="0"/>
                <a:cs typeface="Montserrat Bold" charset="0"/>
              </a:rPr>
              <a:t>Percepción temporal</a:t>
            </a:r>
          </a:p>
        </p:txBody>
      </p:sp>
      <p:sp>
        <p:nvSpPr>
          <p:cNvPr id="15" name="Rectangle 14">
            <a:extLst>
              <a:ext uri="{FF2B5EF4-FFF2-40B4-BE49-F238E27FC236}">
                <a16:creationId xmlns:a16="http://schemas.microsoft.com/office/drawing/2014/main" id="{09117DF1-1417-694E-B9BB-B006E193C6E1}"/>
              </a:ext>
            </a:extLst>
          </p:cNvPr>
          <p:cNvSpPr/>
          <p:nvPr/>
        </p:nvSpPr>
        <p:spPr>
          <a:xfrm>
            <a:off x="10024709" y="10086835"/>
            <a:ext cx="7479084" cy="1252138"/>
          </a:xfrm>
          <a:prstGeom prst="rect">
            <a:avLst/>
          </a:prstGeom>
        </p:spPr>
        <p:txBody>
          <a:bodyPr wrap="square">
            <a:spAutoFit/>
          </a:bodyPr>
          <a:lstStyle/>
          <a:p>
            <a:pPr algn="just">
              <a:lnSpc>
                <a:spcPts val="3061"/>
              </a:lnSpc>
            </a:pPr>
            <a:r>
              <a:rPr lang="es-ES" sz="2101" dirty="0">
                <a:solidFill>
                  <a:schemeClr val="accent3"/>
                </a:solidFill>
                <a:latin typeface="Montserrat Light" charset="0"/>
                <a:ea typeface="Montserrat Light" charset="0"/>
                <a:cs typeface="Montserrat Light" charset="0"/>
              </a:rPr>
              <a:t>Los cambios de carril no se deciden de manera inmediata, sino que requieren un tiempo de decisión que es necesario modelar.</a:t>
            </a:r>
          </a:p>
        </p:txBody>
      </p:sp>
      <p:sp>
        <p:nvSpPr>
          <p:cNvPr id="16" name="Shape 2534">
            <a:extLst>
              <a:ext uri="{FF2B5EF4-FFF2-40B4-BE49-F238E27FC236}">
                <a16:creationId xmlns:a16="http://schemas.microsoft.com/office/drawing/2014/main" id="{740289E1-DA7F-9548-B2F0-569733C94330}"/>
              </a:ext>
            </a:extLst>
          </p:cNvPr>
          <p:cNvSpPr/>
          <p:nvPr/>
        </p:nvSpPr>
        <p:spPr>
          <a:xfrm>
            <a:off x="1668262" y="8603894"/>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1630162" y="5454639"/>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9" name="Shape 2613">
            <a:extLst>
              <a:ext uri="{FF2B5EF4-FFF2-40B4-BE49-F238E27FC236}">
                <a16:creationId xmlns:a16="http://schemas.microsoft.com/office/drawing/2014/main" id="{7FD4448F-C2C6-5346-94A2-EA0F43A87A3D}"/>
              </a:ext>
            </a:extLst>
          </p:cNvPr>
          <p:cNvSpPr/>
          <p:nvPr/>
        </p:nvSpPr>
        <p:spPr>
          <a:xfrm>
            <a:off x="10094176" y="5551636"/>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21" name="Shape 2623">
            <a:extLst>
              <a:ext uri="{FF2B5EF4-FFF2-40B4-BE49-F238E27FC236}">
                <a16:creationId xmlns:a16="http://schemas.microsoft.com/office/drawing/2014/main" id="{8E0B6DDF-0AED-624D-9F1B-4563FE2FC460}"/>
              </a:ext>
            </a:extLst>
          </p:cNvPr>
          <p:cNvSpPr/>
          <p:nvPr/>
        </p:nvSpPr>
        <p:spPr>
          <a:xfrm>
            <a:off x="10076808" y="8603902"/>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4"/>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6329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4" name="Group 23">
            <a:extLst>
              <a:ext uri="{FF2B5EF4-FFF2-40B4-BE49-F238E27FC236}">
                <a16:creationId xmlns:a16="http://schemas.microsoft.com/office/drawing/2014/main" id="{BBE61D5A-04B8-4995-8B4D-2AD2C390D2F0}"/>
              </a:ext>
            </a:extLst>
          </p:cNvPr>
          <p:cNvGrpSpPr/>
          <p:nvPr/>
        </p:nvGrpSpPr>
        <p:grpSpPr>
          <a:xfrm>
            <a:off x="1145217" y="9142739"/>
            <a:ext cx="16256483" cy="4041169"/>
            <a:chOff x="1145217" y="8320173"/>
            <a:chExt cx="16256483" cy="4041169"/>
          </a:xfrm>
        </p:grpSpPr>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8112" y="8320173"/>
              <a:ext cx="15291776" cy="3403654"/>
            </a:xfrm>
            <a:prstGeom prst="rect">
              <a:avLst/>
            </a:prstGeom>
          </p:spPr>
        </p:pic>
        <p:sp>
          <p:nvSpPr>
            <p:cNvPr id="8" name="TextBox 7">
              <a:extLst>
                <a:ext uri="{FF2B5EF4-FFF2-40B4-BE49-F238E27FC236}">
                  <a16:creationId xmlns:a16="http://schemas.microsoft.com/office/drawing/2014/main" id="{0E086C69-C922-46CB-8AC0-94718E3AD627}"/>
                </a:ext>
              </a:extLst>
            </p:cNvPr>
            <p:cNvSpPr txBox="1"/>
            <p:nvPr/>
          </p:nvSpPr>
          <p:spPr>
            <a:xfrm>
              <a:off x="8870143" y="11794264"/>
              <a:ext cx="572593"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0</a:t>
              </a:r>
              <a:r>
                <a:rPr lang="es-ES" sz="2800" baseline="30000" dirty="0">
                  <a:solidFill>
                    <a:schemeClr val="accent3"/>
                  </a:solidFill>
                  <a:latin typeface="Montserrat" panose="00000500000000000000" pitchFamily="2" charset="0"/>
                </a:rPr>
                <a:t>o</a:t>
              </a:r>
            </a:p>
          </p:txBody>
        </p:sp>
        <p:sp>
          <p:nvSpPr>
            <p:cNvPr id="9" name="TextBox 8">
              <a:extLst>
                <a:ext uri="{FF2B5EF4-FFF2-40B4-BE49-F238E27FC236}">
                  <a16:creationId xmlns:a16="http://schemas.microsoft.com/office/drawing/2014/main" id="{4A116309-E94F-400F-B2D9-8871AC465210}"/>
                </a:ext>
              </a:extLst>
            </p:cNvPr>
            <p:cNvSpPr txBox="1"/>
            <p:nvPr/>
          </p:nvSpPr>
          <p:spPr>
            <a:xfrm>
              <a:off x="16470035" y="11833747"/>
              <a:ext cx="931665"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180</a:t>
              </a:r>
              <a:r>
                <a:rPr lang="es-ES" sz="2800" baseline="30000" dirty="0">
                  <a:solidFill>
                    <a:schemeClr val="accent3"/>
                  </a:solidFill>
                  <a:latin typeface="Montserrat" panose="00000500000000000000" pitchFamily="2" charset="0"/>
                </a:rPr>
                <a:t>o</a:t>
              </a:r>
              <a:endParaRPr lang="es-ES" sz="2800" dirty="0">
                <a:solidFill>
                  <a:schemeClr val="accent3"/>
                </a:solidFill>
                <a:latin typeface="Montserrat" panose="00000500000000000000" pitchFamily="2" charset="0"/>
              </a:endParaRPr>
            </a:p>
          </p:txBody>
        </p:sp>
        <p:cxnSp>
          <p:nvCxnSpPr>
            <p:cNvPr id="10" name="Straight Connector 9">
              <a:extLst>
                <a:ext uri="{FF2B5EF4-FFF2-40B4-BE49-F238E27FC236}">
                  <a16:creationId xmlns:a16="http://schemas.microsoft.com/office/drawing/2014/main" id="{BFAC084B-57D8-4071-8797-854BFD15675F}"/>
                </a:ext>
              </a:extLst>
            </p:cNvPr>
            <p:cNvCxnSpPr>
              <a:cxnSpLocks/>
            </p:cNvCxnSpPr>
            <p:nvPr/>
          </p:nvCxnSpPr>
          <p:spPr>
            <a:xfrm>
              <a:off x="16789888"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7739B8F9-DE2A-498F-85E2-7F13D88B8E29}"/>
                </a:ext>
              </a:extLst>
            </p:cNvPr>
            <p:cNvCxnSpPr>
              <a:cxnSpLocks/>
              <a:endCxn id="4" idx="2"/>
            </p:cNvCxnSpPr>
            <p:nvPr/>
          </p:nvCxnSpPr>
          <p:spPr>
            <a:xfrm>
              <a:off x="9144000"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CB5CB2E6-161B-458E-8042-25AE35D4779C}"/>
                </a:ext>
              </a:extLst>
            </p:cNvPr>
            <p:cNvSpPr txBox="1"/>
            <p:nvPr/>
          </p:nvSpPr>
          <p:spPr>
            <a:xfrm>
              <a:off x="1145217" y="11833747"/>
              <a:ext cx="894797"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179</a:t>
              </a:r>
              <a:r>
                <a:rPr lang="es-ES" sz="2800" baseline="30000" dirty="0">
                  <a:solidFill>
                    <a:schemeClr val="accent3"/>
                  </a:solidFill>
                  <a:latin typeface="Montserrat" panose="00000500000000000000" pitchFamily="2" charset="0"/>
                </a:rPr>
                <a:t>o</a:t>
              </a:r>
            </a:p>
          </p:txBody>
        </p:sp>
        <p:sp>
          <p:nvSpPr>
            <p:cNvPr id="13" name="TextBox 12">
              <a:extLst>
                <a:ext uri="{FF2B5EF4-FFF2-40B4-BE49-F238E27FC236}">
                  <a16:creationId xmlns:a16="http://schemas.microsoft.com/office/drawing/2014/main" id="{F14C614B-107C-4254-B652-5C43BC6BCF5E}"/>
                </a:ext>
              </a:extLst>
            </p:cNvPr>
            <p:cNvSpPr txBox="1"/>
            <p:nvPr/>
          </p:nvSpPr>
          <p:spPr>
            <a:xfrm>
              <a:off x="5059778" y="11833747"/>
              <a:ext cx="79060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90</a:t>
              </a:r>
              <a:r>
                <a:rPr lang="es-ES" sz="2800" baseline="30000" dirty="0">
                  <a:solidFill>
                    <a:schemeClr val="accent3"/>
                  </a:solidFill>
                  <a:latin typeface="Montserrat" panose="00000500000000000000" pitchFamily="2" charset="0"/>
                </a:rPr>
                <a:t>o</a:t>
              </a:r>
            </a:p>
          </p:txBody>
        </p:sp>
        <p:cxnSp>
          <p:nvCxnSpPr>
            <p:cNvPr id="14" name="Straight Connector 13">
              <a:extLst>
                <a:ext uri="{FF2B5EF4-FFF2-40B4-BE49-F238E27FC236}">
                  <a16:creationId xmlns:a16="http://schemas.microsoft.com/office/drawing/2014/main" id="{1EF347EB-D7B2-4E71-8B70-8AD2B4294827}"/>
                </a:ext>
              </a:extLst>
            </p:cNvPr>
            <p:cNvCxnSpPr>
              <a:cxnSpLocks/>
            </p:cNvCxnSpPr>
            <p:nvPr/>
          </p:nvCxnSpPr>
          <p:spPr>
            <a:xfrm>
              <a:off x="5321056"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4D482F22-737F-402E-A1AD-EE47B118DA11}"/>
                </a:ext>
              </a:extLst>
            </p:cNvPr>
            <p:cNvCxnSpPr>
              <a:cxnSpLocks/>
            </p:cNvCxnSpPr>
            <p:nvPr/>
          </p:nvCxnSpPr>
          <p:spPr>
            <a:xfrm>
              <a:off x="1498112" y="8320173"/>
              <a:ext cx="0" cy="3403654"/>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CA6E3EA4-D24C-4F3B-B8AC-A3C9DD996A10}"/>
                </a:ext>
              </a:extLst>
            </p:cNvPr>
            <p:cNvSpPr txBox="1"/>
            <p:nvPr/>
          </p:nvSpPr>
          <p:spPr>
            <a:xfrm>
              <a:off x="12462500" y="11838122"/>
              <a:ext cx="987771" cy="523220"/>
            </a:xfrm>
            <a:prstGeom prst="rect">
              <a:avLst/>
            </a:prstGeom>
            <a:noFill/>
          </p:spPr>
          <p:txBody>
            <a:bodyPr wrap="none" rtlCol="0">
              <a:spAutoFit/>
            </a:bodyPr>
            <a:lstStyle/>
            <a:p>
              <a:r>
                <a:rPr lang="es-ES" sz="2800" dirty="0">
                  <a:solidFill>
                    <a:schemeClr val="accent3"/>
                  </a:solidFill>
                  <a:latin typeface="Montserrat" panose="00000500000000000000" pitchFamily="2" charset="0"/>
                </a:rPr>
                <a:t>270</a:t>
              </a:r>
              <a:r>
                <a:rPr lang="es-ES" sz="2800" baseline="30000" dirty="0">
                  <a:solidFill>
                    <a:schemeClr val="accent3"/>
                  </a:solidFill>
                  <a:latin typeface="Montserrat" panose="00000500000000000000" pitchFamily="2" charset="0"/>
                </a:rPr>
                <a:t>o</a:t>
              </a:r>
            </a:p>
          </p:txBody>
        </p:sp>
        <p:cxnSp>
          <p:nvCxnSpPr>
            <p:cNvPr id="18" name="Straight Connector 17">
              <a:extLst>
                <a:ext uri="{FF2B5EF4-FFF2-40B4-BE49-F238E27FC236}">
                  <a16:creationId xmlns:a16="http://schemas.microsoft.com/office/drawing/2014/main" id="{14438193-94C4-4330-A6C6-D4FE185C7079}"/>
                </a:ext>
              </a:extLst>
            </p:cNvPr>
            <p:cNvCxnSpPr>
              <a:cxnSpLocks/>
            </p:cNvCxnSpPr>
            <p:nvPr/>
          </p:nvCxnSpPr>
          <p:spPr>
            <a:xfrm flipH="1">
              <a:off x="12956385" y="8320173"/>
              <a:ext cx="10559" cy="3403654"/>
            </a:xfrm>
            <a:prstGeom prst="line">
              <a:avLst/>
            </a:prstGeom>
            <a:ln w="38100"/>
          </p:spPr>
          <p:style>
            <a:lnRef idx="3">
              <a:schemeClr val="accent6"/>
            </a:lnRef>
            <a:fillRef idx="0">
              <a:schemeClr val="accent6"/>
            </a:fillRef>
            <a:effectRef idx="2">
              <a:schemeClr val="accent6"/>
            </a:effectRef>
            <a:fontRef idx="minor">
              <a:schemeClr val="tx1"/>
            </a:fontRef>
          </p:style>
        </p:cxnSp>
      </p:grpSp>
      <p:grpSp>
        <p:nvGrpSpPr>
          <p:cNvPr id="55" name="Group 54">
            <a:extLst>
              <a:ext uri="{FF2B5EF4-FFF2-40B4-BE49-F238E27FC236}">
                <a16:creationId xmlns:a16="http://schemas.microsoft.com/office/drawing/2014/main" id="{1E408522-3EA2-4BA6-8BBB-29D13B30B4E3}"/>
              </a:ext>
            </a:extLst>
          </p:cNvPr>
          <p:cNvGrpSpPr/>
          <p:nvPr/>
        </p:nvGrpSpPr>
        <p:grpSpPr>
          <a:xfrm>
            <a:off x="5017425" y="4568875"/>
            <a:ext cx="8253150" cy="3167373"/>
            <a:chOff x="5309535" y="4695875"/>
            <a:chExt cx="8253150" cy="3167373"/>
          </a:xfrm>
        </p:grpSpPr>
        <p:sp>
          <p:nvSpPr>
            <p:cNvPr id="29" name="Oval 28">
              <a:extLst>
                <a:ext uri="{FF2B5EF4-FFF2-40B4-BE49-F238E27FC236}">
                  <a16:creationId xmlns:a16="http://schemas.microsoft.com/office/drawing/2014/main" id="{18615868-0C7E-440D-884C-8862A3730000}"/>
                </a:ext>
              </a:extLst>
            </p:cNvPr>
            <p:cNvSpPr/>
            <p:nvPr/>
          </p:nvSpPr>
          <p:spPr>
            <a:xfrm>
              <a:off x="5989042" y="7154135"/>
              <a:ext cx="6880883" cy="672026"/>
            </a:xfrm>
            <a:prstGeom prst="ellipse">
              <a:avLst/>
            </a:prstGeom>
            <a:ln>
              <a:solidFill>
                <a:schemeClr val="accent3">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26" name="Picture 25" descr="A car parked in a parking lot&#10;&#10;Description generated with very high confidence">
              <a:extLst>
                <a:ext uri="{FF2B5EF4-FFF2-40B4-BE49-F238E27FC236}">
                  <a16:creationId xmlns:a16="http://schemas.microsoft.com/office/drawing/2014/main" id="{E43EE1DE-D735-4B3E-A42D-506D3B9C9C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2652" y="5313490"/>
              <a:ext cx="3840168" cy="2549758"/>
            </a:xfrm>
            <a:prstGeom prst="rect">
              <a:avLst/>
            </a:prstGeom>
          </p:spPr>
        </p:pic>
        <p:sp>
          <p:nvSpPr>
            <p:cNvPr id="31" name="Arc 30">
              <a:extLst>
                <a:ext uri="{FF2B5EF4-FFF2-40B4-BE49-F238E27FC236}">
                  <a16:creationId xmlns:a16="http://schemas.microsoft.com/office/drawing/2014/main" id="{6095519C-A196-4167-B9AE-6A482D89D37B}"/>
                </a:ext>
              </a:extLst>
            </p:cNvPr>
            <p:cNvSpPr/>
            <p:nvPr/>
          </p:nvSpPr>
          <p:spPr>
            <a:xfrm rot="10800000">
              <a:off x="5309535" y="4876956"/>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rc 33">
              <a:extLst>
                <a:ext uri="{FF2B5EF4-FFF2-40B4-BE49-F238E27FC236}">
                  <a16:creationId xmlns:a16="http://schemas.microsoft.com/office/drawing/2014/main" id="{07F6844A-5C5D-45AE-84E3-324DD7DD3295}"/>
                </a:ext>
              </a:extLst>
            </p:cNvPr>
            <p:cNvSpPr/>
            <p:nvPr/>
          </p:nvSpPr>
          <p:spPr>
            <a:xfrm>
              <a:off x="11249620" y="4875532"/>
              <a:ext cx="2313065" cy="2769548"/>
            </a:xfrm>
            <a:prstGeom prst="arc">
              <a:avLst>
                <a:gd name="adj1" fmla="val 16980446"/>
                <a:gd name="adj2" fmla="val 461526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Arc 34">
              <a:extLst>
                <a:ext uri="{FF2B5EF4-FFF2-40B4-BE49-F238E27FC236}">
                  <a16:creationId xmlns:a16="http://schemas.microsoft.com/office/drawing/2014/main" id="{5144FE0B-10AB-48B0-98EE-3E9FDDD275A0}"/>
                </a:ext>
              </a:extLst>
            </p:cNvPr>
            <p:cNvSpPr/>
            <p:nvPr/>
          </p:nvSpPr>
          <p:spPr>
            <a:xfrm rot="10800000">
              <a:off x="6344654" y="5106950"/>
              <a:ext cx="1387453" cy="2732461"/>
            </a:xfrm>
            <a:prstGeom prst="arc">
              <a:avLst>
                <a:gd name="adj1" fmla="val 17028092"/>
                <a:gd name="adj2" fmla="val 4582000"/>
              </a:avLst>
            </a:prstGeom>
            <a:ln w="31750">
              <a:prstDash val="das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cxnSp>
          <p:nvCxnSpPr>
            <p:cNvPr id="37" name="Straight Connector 36">
              <a:extLst>
                <a:ext uri="{FF2B5EF4-FFF2-40B4-BE49-F238E27FC236}">
                  <a16:creationId xmlns:a16="http://schemas.microsoft.com/office/drawing/2014/main" id="{68EF46B5-8245-40F0-9378-E4664F550087}"/>
                </a:ext>
              </a:extLst>
            </p:cNvPr>
            <p:cNvCxnSpPr>
              <a:cxnSpLocks/>
              <a:stCxn id="35" idx="2"/>
            </p:cNvCxnSpPr>
            <p:nvPr/>
          </p:nvCxnSpPr>
          <p:spPr>
            <a:xfrm>
              <a:off x="6739373" y="5240370"/>
              <a:ext cx="2703363" cy="230790"/>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4961EE6C-F8E0-4063-A8C1-960C970563E3}"/>
                </a:ext>
              </a:extLst>
            </p:cNvPr>
            <p:cNvCxnSpPr>
              <a:cxnSpLocks/>
              <a:stCxn id="35" idx="0"/>
            </p:cNvCxnSpPr>
            <p:nvPr/>
          </p:nvCxnSpPr>
          <p:spPr>
            <a:xfrm flipV="1">
              <a:off x="6736262" y="5471161"/>
              <a:ext cx="2706474" cy="2231884"/>
            </a:xfrm>
            <a:prstGeom prst="line">
              <a:avLst/>
            </a:prstGeom>
            <a:ln w="31750">
              <a:prstDash val="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1A359F-7AC0-4769-84A3-1AF57E36970D}"/>
                    </a:ext>
                  </a:extLst>
                </p:cNvPr>
                <p:cNvSpPr txBox="1"/>
                <p:nvPr/>
              </p:nvSpPr>
              <p:spPr>
                <a:xfrm>
                  <a:off x="7390682" y="4869490"/>
                  <a:ext cx="16584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𝑑</m:t>
                            </m:r>
                          </m:e>
                          <m:sub>
                            <m:r>
                              <a:rPr lang="es-ES" sz="2000" b="0" i="1" smtClean="0">
                                <a:latin typeface="Cambria Math" panose="02040503050406030204" pitchFamily="18" charset="0"/>
                              </a:rPr>
                              <m:t>𝑚𝑎𝑥</m:t>
                            </m:r>
                          </m:sub>
                        </m:sSub>
                        <m:r>
                          <a:rPr lang="es-ES" sz="2000" b="0" i="1" smtClean="0">
                            <a:latin typeface="Cambria Math" panose="02040503050406030204" pitchFamily="18" charset="0"/>
                          </a:rPr>
                          <m:t>=20</m:t>
                        </m:r>
                        <m:r>
                          <a:rPr lang="es-ES" sz="2000" b="0" i="1" smtClean="0">
                            <a:latin typeface="Cambria Math" panose="02040503050406030204" pitchFamily="18" charset="0"/>
                          </a:rPr>
                          <m:t>𝑚</m:t>
                        </m:r>
                      </m:oMath>
                    </m:oMathPara>
                  </a14:m>
                  <a:endParaRPr lang="es-ES" sz="2000" dirty="0">
                    <a:latin typeface="Montserrat" panose="00000500000000000000" pitchFamily="2" charset="0"/>
                  </a:endParaRPr>
                </a:p>
              </p:txBody>
            </p:sp>
          </mc:Choice>
          <mc:Fallback xmlns="">
            <p:sp>
              <p:nvSpPr>
                <p:cNvPr id="48" name="TextBox 47">
                  <a:extLst>
                    <a:ext uri="{FF2B5EF4-FFF2-40B4-BE49-F238E27FC236}">
                      <a16:creationId xmlns:a16="http://schemas.microsoft.com/office/drawing/2014/main" id="{281A359F-7AC0-4769-84A3-1AF57E36970D}"/>
                    </a:ext>
                  </a:extLst>
                </p:cNvPr>
                <p:cNvSpPr txBox="1">
                  <a:spLocks noRot="1" noChangeAspect="1" noMove="1" noResize="1" noEditPoints="1" noAdjustHandles="1" noChangeArrowheads="1" noChangeShapeType="1" noTextEdit="1"/>
                </p:cNvSpPr>
                <p:nvPr/>
              </p:nvSpPr>
              <p:spPr>
                <a:xfrm>
                  <a:off x="7390682" y="4869490"/>
                  <a:ext cx="1658403" cy="400110"/>
                </a:xfrm>
                <a:prstGeom prst="rect">
                  <a:avLst/>
                </a:prstGeom>
                <a:blipFill>
                  <a:blip r:embed="rId4"/>
                  <a:stretch>
                    <a:fillRect/>
                  </a:stretch>
                </a:blipFill>
              </p:spPr>
              <p:txBody>
                <a:bodyPr/>
                <a:lstStyle/>
                <a:p>
                  <a:r>
                    <a:rPr lang="es-ES">
                      <a:noFill/>
                    </a:rPr>
                    <a:t> </a:t>
                  </a:r>
                </a:p>
              </p:txBody>
            </p:sp>
          </mc:Fallback>
        </mc:AlternateContent>
        <p:sp>
          <p:nvSpPr>
            <p:cNvPr id="49" name="Cylinder 48">
              <a:extLst>
                <a:ext uri="{FF2B5EF4-FFF2-40B4-BE49-F238E27FC236}">
                  <a16:creationId xmlns:a16="http://schemas.microsoft.com/office/drawing/2014/main" id="{147AC1F4-3BBC-40FC-95B0-97AE31C0E453}"/>
                </a:ext>
              </a:extLst>
            </p:cNvPr>
            <p:cNvSpPr/>
            <p:nvPr/>
          </p:nvSpPr>
          <p:spPr>
            <a:xfrm>
              <a:off x="9344813" y="5337388"/>
              <a:ext cx="292100" cy="249883"/>
            </a:xfrm>
            <a:prstGeom prst="can">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Oval 29">
              <a:extLst>
                <a:ext uri="{FF2B5EF4-FFF2-40B4-BE49-F238E27FC236}">
                  <a16:creationId xmlns:a16="http://schemas.microsoft.com/office/drawing/2014/main" id="{6B3FFB43-3F4E-47A9-9F89-1404CB4F046B}"/>
                </a:ext>
              </a:extLst>
            </p:cNvPr>
            <p:cNvSpPr/>
            <p:nvPr/>
          </p:nvSpPr>
          <p:spPr>
            <a:xfrm>
              <a:off x="6002294" y="4695875"/>
              <a:ext cx="6880883" cy="672026"/>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cxnSp>
        <p:nvCxnSpPr>
          <p:cNvPr id="51" name="Straight Arrow Connector 50">
            <a:extLst>
              <a:ext uri="{FF2B5EF4-FFF2-40B4-BE49-F238E27FC236}">
                <a16:creationId xmlns:a16="http://schemas.microsoft.com/office/drawing/2014/main" id="{56E19B8A-FDD4-459C-AD76-4FA62A705591}"/>
              </a:ext>
            </a:extLst>
          </p:cNvPr>
          <p:cNvCxnSpPr>
            <a:cxnSpLocks/>
          </p:cNvCxnSpPr>
          <p:nvPr/>
        </p:nvCxnSpPr>
        <p:spPr>
          <a:xfrm>
            <a:off x="9133441" y="7936683"/>
            <a:ext cx="0" cy="813617"/>
          </a:xfrm>
          <a:prstGeom prst="straightConnector1">
            <a:avLst/>
          </a:prstGeom>
          <a:ln w="25400">
            <a:solidFill>
              <a:schemeClr val="accent3"/>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92A1802-7194-4F53-A152-181893D9349D}"/>
              </a:ext>
            </a:extLst>
          </p:cNvPr>
          <p:cNvSpPr/>
          <p:nvPr/>
        </p:nvSpPr>
        <p:spPr>
          <a:xfrm>
            <a:off x="5293275" y="8073404"/>
            <a:ext cx="3576868" cy="446276"/>
          </a:xfrm>
          <a:prstGeom prst="rect">
            <a:avLst/>
          </a:prstGeom>
        </p:spPr>
        <p:txBody>
          <a:bodyPr wrap="square">
            <a:spAutoFit/>
          </a:bodyPr>
          <a:lstStyle/>
          <a:p>
            <a:r>
              <a:rPr lang="es-ES" sz="2300" b="1" dirty="0">
                <a:solidFill>
                  <a:schemeClr val="tx2"/>
                </a:solidFill>
                <a:latin typeface="Montserrat" pitchFamily="2" charset="77"/>
                <a:ea typeface="Montserrat" charset="0"/>
                <a:cs typeface="Montserrat" charset="0"/>
              </a:rPr>
              <a:t>Mapa de profundidad</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198D6874-4325-45AB-A883-BC3002D5A01E}"/>
                  </a:ext>
                </a:extLst>
              </p:cNvPr>
              <p:cNvSpPr/>
              <p:nvPr/>
            </p:nvSpPr>
            <p:spPr>
              <a:xfrm>
                <a:off x="9511603" y="8073404"/>
                <a:ext cx="5855395" cy="446276"/>
              </a:xfrm>
              <a:prstGeom prst="rect">
                <a:avLst/>
              </a:prstGeom>
            </p:spPr>
            <p:txBody>
              <a:bodyPr wrap="square">
                <a:spAutoFit/>
              </a:bodyPr>
              <a:lstStyle/>
              <a:p>
                <a:r>
                  <a:rPr lang="es-ES" sz="2300" dirty="0">
                    <a:solidFill>
                      <a:schemeClr val="tx2"/>
                    </a:solidFill>
                    <a:latin typeface="Montserrat" pitchFamily="2" charset="77"/>
                    <a:ea typeface="Montserrat" charset="0"/>
                    <a:cs typeface="Montserrat" charset="0"/>
                  </a:rPr>
                  <a:t>Dimensión </a:t>
                </a:r>
                <a14:m>
                  <m:oMath xmlns:m="http://schemas.openxmlformats.org/officeDocument/2006/math">
                    <m:r>
                      <a:rPr lang="es-ES" sz="2300" b="0" i="1" smtClean="0">
                        <a:solidFill>
                          <a:schemeClr val="tx2"/>
                        </a:solidFill>
                        <a:latin typeface="Cambria Math" panose="02040503050406030204" pitchFamily="18" charset="0"/>
                        <a:ea typeface="Montserrat" charset="0"/>
                        <a:cs typeface="Montserrat" charset="0"/>
                      </a:rPr>
                      <m:t>𝑑</m:t>
                    </m:r>
                    <m:r>
                      <a:rPr lang="es-ES" sz="2300" b="0" i="1" smtClean="0">
                        <a:solidFill>
                          <a:schemeClr val="tx2"/>
                        </a:solidFill>
                        <a:latin typeface="Cambria Math" panose="02040503050406030204" pitchFamily="18" charset="0"/>
                        <a:ea typeface="Montserrat" charset="0"/>
                        <a:cs typeface="Montserrat" charset="0"/>
                      </a:rPr>
                      <m:t>=360×6=2160</m:t>
                    </m:r>
                  </m:oMath>
                </a14:m>
                <a:r>
                  <a:rPr lang="es-ES" sz="2300" dirty="0">
                    <a:solidFill>
                      <a:schemeClr val="tx2"/>
                    </a:solidFill>
                    <a:latin typeface="Montserrat" pitchFamily="2" charset="77"/>
                    <a:ea typeface="Montserrat" charset="0"/>
                    <a:cs typeface="Montserrat" charset="0"/>
                  </a:rPr>
                  <a:t> entradas</a:t>
                </a:r>
              </a:p>
            </p:txBody>
          </p:sp>
        </mc:Choice>
        <mc:Fallback xmlns="">
          <p:sp>
            <p:nvSpPr>
              <p:cNvPr id="62" name="Rectangle 61">
                <a:extLst>
                  <a:ext uri="{FF2B5EF4-FFF2-40B4-BE49-F238E27FC236}">
                    <a16:creationId xmlns:a16="http://schemas.microsoft.com/office/drawing/2014/main" id="{198D6874-4325-45AB-A883-BC3002D5A01E}"/>
                  </a:ext>
                </a:extLst>
              </p:cNvPr>
              <p:cNvSpPr>
                <a:spLocks noRot="1" noChangeAspect="1" noMove="1" noResize="1" noEditPoints="1" noAdjustHandles="1" noChangeArrowheads="1" noChangeShapeType="1" noTextEdit="1"/>
              </p:cNvSpPr>
              <p:nvPr/>
            </p:nvSpPr>
            <p:spPr>
              <a:xfrm>
                <a:off x="9511603" y="8073404"/>
                <a:ext cx="5855395" cy="446276"/>
              </a:xfrm>
              <a:prstGeom prst="rect">
                <a:avLst/>
              </a:prstGeom>
              <a:blipFill>
                <a:blip r:embed="rId5"/>
                <a:stretch>
                  <a:fillRect l="-1457" t="-9459" r="-728" b="-28378"/>
                </a:stretch>
              </a:blipFill>
            </p:spPr>
            <p:txBody>
              <a:bodyPr/>
              <a:lstStyle/>
              <a:p>
                <a:r>
                  <a:rPr lang="es-ES">
                    <a:noFill/>
                  </a:rPr>
                  <a:t> </a:t>
                </a:r>
              </a:p>
            </p:txBody>
          </p:sp>
        </mc:Fallback>
      </mc:AlternateContent>
    </p:spTree>
    <p:extLst>
      <p:ext uri="{BB962C8B-B14F-4D97-AF65-F5344CB8AC3E}">
        <p14:creationId xmlns:p14="http://schemas.microsoft.com/office/powerpoint/2010/main" val="2544472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1526472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Información del entorno de tamaño variable (II)</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4" name="Picture 3" descr="A sunset in the background&#10;&#10;Description generated with high confidence">
            <a:extLst>
              <a:ext uri="{FF2B5EF4-FFF2-40B4-BE49-F238E27FC236}">
                <a16:creationId xmlns:a16="http://schemas.microsoft.com/office/drawing/2014/main" id="{1C257622-18BB-4FB6-8942-59B2EF0563E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25163" y="6997961"/>
            <a:ext cx="15291776" cy="3403654"/>
          </a:xfrm>
          <a:prstGeom prst="rect">
            <a:avLst/>
          </a:prstGeom>
        </p:spPr>
      </p:pic>
      <p:sp>
        <p:nvSpPr>
          <p:cNvPr id="32" name="Rectangle 31">
            <a:extLst>
              <a:ext uri="{FF2B5EF4-FFF2-40B4-BE49-F238E27FC236}">
                <a16:creationId xmlns:a16="http://schemas.microsoft.com/office/drawing/2014/main" id="{D89EE7B1-ECCC-4103-9C82-F141B4E345F4}"/>
              </a:ext>
            </a:extLst>
          </p:cNvPr>
          <p:cNvSpPr/>
          <p:nvPr/>
        </p:nvSpPr>
        <p:spPr>
          <a:xfrm>
            <a:off x="1592616" y="4351928"/>
            <a:ext cx="15197271" cy="446276"/>
          </a:xfrm>
          <a:prstGeom prst="rect">
            <a:avLst/>
          </a:prstGeom>
        </p:spPr>
        <p:txBody>
          <a:bodyPr wrap="square">
            <a:spAutoFit/>
          </a:bodyPr>
          <a:lstStyle/>
          <a:p>
            <a:pPr algn="ctr"/>
            <a:r>
              <a:rPr lang="es-ES" sz="2300" dirty="0">
                <a:solidFill>
                  <a:schemeClr val="tx2"/>
                </a:solidFill>
                <a:latin typeface="Montserrat" pitchFamily="2" charset="77"/>
                <a:ea typeface="Montserrat" charset="0"/>
                <a:cs typeface="Montserrat" charset="0"/>
              </a:rPr>
              <a:t>La propia naturaleza de las convoluciones hace que en los extremos se pierda información.</a:t>
            </a:r>
          </a:p>
        </p:txBody>
      </p:sp>
      <p:sp>
        <p:nvSpPr>
          <p:cNvPr id="33" name="Rectangle 32">
            <a:extLst>
              <a:ext uri="{FF2B5EF4-FFF2-40B4-BE49-F238E27FC236}">
                <a16:creationId xmlns:a16="http://schemas.microsoft.com/office/drawing/2014/main" id="{BEC4070D-0D1D-48B3-B73C-29F89BA1C9CD}"/>
              </a:ext>
            </a:extLst>
          </p:cNvPr>
          <p:cNvSpPr/>
          <p:nvPr/>
        </p:nvSpPr>
        <p:spPr>
          <a:xfrm>
            <a:off x="1592617" y="5117874"/>
            <a:ext cx="15197271" cy="446276"/>
          </a:xfrm>
          <a:prstGeom prst="rect">
            <a:avLst/>
          </a:prstGeom>
        </p:spPr>
        <p:txBody>
          <a:bodyPr wrap="square">
            <a:spAutoFit/>
          </a:bodyPr>
          <a:lstStyle/>
          <a:p>
            <a:pPr algn="ctr"/>
            <a:r>
              <a:rPr lang="es-ES" sz="2300" b="1" dirty="0">
                <a:solidFill>
                  <a:schemeClr val="accent1"/>
                </a:solidFill>
                <a:latin typeface="Montserrat" pitchFamily="2" charset="77"/>
                <a:ea typeface="Montserrat" charset="0"/>
                <a:cs typeface="Montserrat" charset="0"/>
              </a:rPr>
              <a:t>Los extremos derecho e izquierdo de nuestra imagen son la parte trasera del vehículo</a:t>
            </a:r>
            <a:r>
              <a:rPr lang="es-ES" sz="2300" dirty="0">
                <a:solidFill>
                  <a:schemeClr val="accent1"/>
                </a:solidFill>
                <a:latin typeface="Montserrat" pitchFamily="2" charset="77"/>
                <a:ea typeface="Montserrat" charset="0"/>
                <a:cs typeface="Montserrat" charset="0"/>
              </a:rPr>
              <a:t>.</a:t>
            </a:r>
            <a:endParaRPr lang="es-ES" sz="2300" b="1" dirty="0">
              <a:solidFill>
                <a:schemeClr val="accent1"/>
              </a:solidFill>
              <a:latin typeface="Montserrat" pitchFamily="2" charset="77"/>
              <a:ea typeface="Montserrat" charset="0"/>
              <a:cs typeface="Montserrat" charset="0"/>
            </a:endParaRPr>
          </a:p>
        </p:txBody>
      </p:sp>
      <p:sp>
        <p:nvSpPr>
          <p:cNvPr id="36" name="Rectangle 35">
            <a:extLst>
              <a:ext uri="{FF2B5EF4-FFF2-40B4-BE49-F238E27FC236}">
                <a16:creationId xmlns:a16="http://schemas.microsoft.com/office/drawing/2014/main" id="{B30E9F8B-B7E0-4915-8B3A-74670A83CE9F}"/>
              </a:ext>
            </a:extLst>
          </p:cNvPr>
          <p:cNvSpPr/>
          <p:nvPr/>
        </p:nvSpPr>
        <p:spPr>
          <a:xfrm>
            <a:off x="3959183" y="5883820"/>
            <a:ext cx="10369633" cy="446276"/>
          </a:xfrm>
          <a:prstGeom prst="rect">
            <a:avLst/>
          </a:prstGeom>
          <a:solidFill>
            <a:schemeClr val="bg2">
              <a:lumMod val="90000"/>
            </a:schemeClr>
          </a:solidFill>
        </p:spPr>
        <p:txBody>
          <a:bodyPr wrap="square">
            <a:spAutoFit/>
          </a:bodyPr>
          <a:lstStyle/>
          <a:p>
            <a:pPr algn="ctr"/>
            <a:r>
              <a:rPr lang="es-ES" sz="2300" dirty="0">
                <a:solidFill>
                  <a:schemeClr val="tx2"/>
                </a:solidFill>
                <a:latin typeface="Montserrat" pitchFamily="2" charset="77"/>
                <a:ea typeface="Montserrat" charset="0"/>
                <a:cs typeface="Montserrat" charset="0"/>
              </a:rPr>
              <a:t>Solución: añadir un </a:t>
            </a:r>
            <a:r>
              <a:rPr lang="es-ES" sz="2300" i="1" dirty="0" err="1">
                <a:solidFill>
                  <a:schemeClr val="tx2"/>
                </a:solidFill>
                <a:latin typeface="Montserrat" pitchFamily="2" charset="77"/>
                <a:ea typeface="Montserrat" charset="0"/>
                <a:cs typeface="Montserrat" charset="0"/>
              </a:rPr>
              <a:t>padding</a:t>
            </a:r>
            <a:r>
              <a:rPr lang="es-ES" sz="2300" dirty="0">
                <a:solidFill>
                  <a:schemeClr val="tx2"/>
                </a:solidFill>
                <a:latin typeface="Montserrat" pitchFamily="2" charset="77"/>
                <a:ea typeface="Montserrat" charset="0"/>
                <a:cs typeface="Montserrat" charset="0"/>
              </a:rPr>
              <a:t> con los extremos opuestos de la imagen.</a:t>
            </a:r>
          </a:p>
        </p:txBody>
      </p:sp>
      <p:pic>
        <p:nvPicPr>
          <p:cNvPr id="3" name="Picture 2">
            <a:extLst>
              <a:ext uri="{FF2B5EF4-FFF2-40B4-BE49-F238E27FC236}">
                <a16:creationId xmlns:a16="http://schemas.microsoft.com/office/drawing/2014/main" id="{74D5ECC1-A079-4EAA-B68B-387965599AB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3157" y="6997961"/>
            <a:ext cx="700510" cy="3403654"/>
          </a:xfrm>
          <a:prstGeom prst="rect">
            <a:avLst/>
          </a:prstGeom>
          <a:ln w="38100">
            <a:solidFill>
              <a:schemeClr val="accent1"/>
            </a:solidFill>
          </a:ln>
        </p:spPr>
      </p:pic>
      <p:pic>
        <p:nvPicPr>
          <p:cNvPr id="38" name="Picture 37">
            <a:extLst>
              <a:ext uri="{FF2B5EF4-FFF2-40B4-BE49-F238E27FC236}">
                <a16:creationId xmlns:a16="http://schemas.microsoft.com/office/drawing/2014/main" id="{67FAE3C5-CDAA-4F6D-AFF8-F1D567796D3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036927" y="6997961"/>
            <a:ext cx="700510" cy="3403654"/>
          </a:xfrm>
          <a:prstGeom prst="rect">
            <a:avLst/>
          </a:prstGeom>
          <a:ln w="38100">
            <a:solidFill>
              <a:schemeClr val="accent1"/>
            </a:solidFill>
          </a:ln>
        </p:spPr>
      </p:pic>
      <p:pic>
        <p:nvPicPr>
          <p:cNvPr id="6" name="Picture 5">
            <a:extLst>
              <a:ext uri="{FF2B5EF4-FFF2-40B4-BE49-F238E27FC236}">
                <a16:creationId xmlns:a16="http://schemas.microsoft.com/office/drawing/2014/main" id="{2EF46D6A-6146-4341-B1A4-B46B53FFFB4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02587" y="6997961"/>
            <a:ext cx="698817" cy="3403654"/>
          </a:xfrm>
          <a:prstGeom prst="rect">
            <a:avLst/>
          </a:prstGeom>
          <a:ln w="38100">
            <a:solidFill>
              <a:srgbClr val="00B050"/>
            </a:solidFill>
          </a:ln>
        </p:spPr>
      </p:pic>
      <p:pic>
        <p:nvPicPr>
          <p:cNvPr id="39" name="Picture 38">
            <a:extLst>
              <a:ext uri="{FF2B5EF4-FFF2-40B4-BE49-F238E27FC236}">
                <a16:creationId xmlns:a16="http://schemas.microsoft.com/office/drawing/2014/main" id="{F8A1D5D2-54C6-4A4F-B02C-62D578B3AB8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19570" y="6997961"/>
            <a:ext cx="698817" cy="3403654"/>
          </a:xfrm>
          <a:prstGeom prst="rect">
            <a:avLst/>
          </a:prstGeom>
          <a:ln w="38100">
            <a:solidFill>
              <a:srgbClr val="00B050"/>
            </a:solidFill>
          </a:ln>
        </p:spPr>
      </p:pic>
      <p:cxnSp>
        <p:nvCxnSpPr>
          <p:cNvPr id="19" name="Connector: Elbow 18">
            <a:extLst>
              <a:ext uri="{FF2B5EF4-FFF2-40B4-BE49-F238E27FC236}">
                <a16:creationId xmlns:a16="http://schemas.microsoft.com/office/drawing/2014/main" id="{2CFE03AB-F389-4258-8A3F-E60F5A7ADEAC}"/>
              </a:ext>
            </a:extLst>
          </p:cNvPr>
          <p:cNvCxnSpPr>
            <a:stCxn id="39" idx="2"/>
            <a:endCxn id="6" idx="2"/>
          </p:cNvCxnSpPr>
          <p:nvPr/>
        </p:nvCxnSpPr>
        <p:spPr>
          <a:xfrm rot="16200000" flipH="1">
            <a:off x="9560487" y="2810106"/>
            <a:ext cx="12700" cy="15183017"/>
          </a:xfrm>
          <a:prstGeom prst="bentConnector3">
            <a:avLst>
              <a:gd name="adj1" fmla="val 180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E3E9C52F-F2C9-4EBA-8356-FAEA958056C5}"/>
              </a:ext>
            </a:extLst>
          </p:cNvPr>
          <p:cNvCxnSpPr>
            <a:cxnSpLocks/>
            <a:stCxn id="38" idx="0"/>
            <a:endCxn id="3" idx="0"/>
          </p:cNvCxnSpPr>
          <p:nvPr/>
        </p:nvCxnSpPr>
        <p:spPr>
          <a:xfrm rot="16200000" flipV="1">
            <a:off x="8800297" y="-588924"/>
            <a:ext cx="12700" cy="15173770"/>
          </a:xfrm>
          <a:prstGeom prst="bent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69E653A-CADD-48DF-B7AB-B9B91A4BD5EA}"/>
              </a:ext>
            </a:extLst>
          </p:cNvPr>
          <p:cNvSpPr/>
          <p:nvPr/>
        </p:nvSpPr>
        <p:spPr>
          <a:xfrm>
            <a:off x="1572415" y="11163074"/>
            <a:ext cx="1519727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De esta manera las convoluciones actúan sobre todos los posibles patrones horizontales.</a:t>
            </a:r>
          </a:p>
        </p:txBody>
      </p:sp>
      <p:sp>
        <p:nvSpPr>
          <p:cNvPr id="22" name="Rectangle 21">
            <a:extLst>
              <a:ext uri="{FF2B5EF4-FFF2-40B4-BE49-F238E27FC236}">
                <a16:creationId xmlns:a16="http://schemas.microsoft.com/office/drawing/2014/main" id="{92306B20-91F9-44DE-8F79-1AE7614D9EED}"/>
              </a:ext>
            </a:extLst>
          </p:cNvPr>
          <p:cNvSpPr/>
          <p:nvPr/>
        </p:nvSpPr>
        <p:spPr>
          <a:xfrm>
            <a:off x="84069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angle 45">
            <a:extLst>
              <a:ext uri="{FF2B5EF4-FFF2-40B4-BE49-F238E27FC236}">
                <a16:creationId xmlns:a16="http://schemas.microsoft.com/office/drawing/2014/main" id="{31388EA9-DDE5-401F-A643-2CC0B54C9BC7}"/>
              </a:ext>
            </a:extLst>
          </p:cNvPr>
          <p:cNvSpPr/>
          <p:nvPr/>
        </p:nvSpPr>
        <p:spPr>
          <a:xfrm>
            <a:off x="2342402" y="8838126"/>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angle 46">
            <a:extLst>
              <a:ext uri="{FF2B5EF4-FFF2-40B4-BE49-F238E27FC236}">
                <a16:creationId xmlns:a16="http://schemas.microsoft.com/office/drawing/2014/main" id="{872F6CE2-1650-45E9-BBEC-B1177B500F84}"/>
              </a:ext>
            </a:extLst>
          </p:cNvPr>
          <p:cNvSpPr/>
          <p:nvPr/>
        </p:nvSpPr>
        <p:spPr>
          <a:xfrm>
            <a:off x="3821647"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angle 49">
            <a:extLst>
              <a:ext uri="{FF2B5EF4-FFF2-40B4-BE49-F238E27FC236}">
                <a16:creationId xmlns:a16="http://schemas.microsoft.com/office/drawing/2014/main" id="{2FF6B3B2-D44F-4454-8E5E-E87FE0B189A7}"/>
              </a:ext>
            </a:extLst>
          </p:cNvPr>
          <p:cNvSpPr/>
          <p:nvPr/>
        </p:nvSpPr>
        <p:spPr>
          <a:xfrm>
            <a:off x="16030063" y="8838127"/>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Rectangle 51">
            <a:extLst>
              <a:ext uri="{FF2B5EF4-FFF2-40B4-BE49-F238E27FC236}">
                <a16:creationId xmlns:a16="http://schemas.microsoft.com/office/drawing/2014/main" id="{21E7F12D-9B1A-4367-BF7E-7552FD4757C6}"/>
              </a:ext>
            </a:extLst>
          </p:cNvPr>
          <p:cNvSpPr/>
          <p:nvPr/>
        </p:nvSpPr>
        <p:spPr>
          <a:xfrm>
            <a:off x="14542914" y="8838125"/>
            <a:ext cx="1479245" cy="499335"/>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Straight Connector 26">
            <a:extLst>
              <a:ext uri="{FF2B5EF4-FFF2-40B4-BE49-F238E27FC236}">
                <a16:creationId xmlns:a16="http://schemas.microsoft.com/office/drawing/2014/main" id="{7E0EAB1E-BED5-4C5F-A84D-B8161231FEAC}"/>
              </a:ext>
            </a:extLst>
          </p:cNvPr>
          <p:cNvCxnSpPr>
            <a:stCxn id="47" idx="3"/>
            <a:endCxn id="52" idx="1"/>
          </p:cNvCxnSpPr>
          <p:nvPr/>
        </p:nvCxnSpPr>
        <p:spPr>
          <a:xfrm flipV="1">
            <a:off x="5300892" y="9087793"/>
            <a:ext cx="9242022" cy="2"/>
          </a:xfrm>
          <a:prstGeom prst="line">
            <a:avLst/>
          </a:prstGeom>
          <a:ln w="38100">
            <a:solidFill>
              <a:schemeClr val="tx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0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D21A38A2-ACD8-483B-A62B-82BE91D22226}"/>
              </a:ext>
            </a:extLst>
          </p:cNvPr>
          <p:cNvSpPr/>
          <p:nvPr/>
        </p:nvSpPr>
        <p:spPr>
          <a:xfrm>
            <a:off x="3904400" y="4622502"/>
            <a:ext cx="10350652" cy="4470996"/>
          </a:xfrm>
          <a:prstGeom prst="rect">
            <a:avLst/>
          </a:prstGeom>
          <a:solidFill>
            <a:schemeClr val="dk1">
              <a:alpha val="25000"/>
            </a:schemeClr>
          </a:solidFill>
          <a:ln>
            <a:solidFill>
              <a:schemeClr val="bg1"/>
            </a:solid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s-ES" dirty="0">
              <a:latin typeface="Montserrat" panose="00000500000000000000" pitchFamily="2" charset="0"/>
            </a:endParaRPr>
          </a:p>
        </p:txBody>
      </p:sp>
      <p:sp>
        <p:nvSpPr>
          <p:cNvPr id="28" name="TextBox 27">
            <a:extLst>
              <a:ext uri="{FF2B5EF4-FFF2-40B4-BE49-F238E27FC236}">
                <a16:creationId xmlns:a16="http://schemas.microsoft.com/office/drawing/2014/main" id="{7462966D-7671-1843-B18E-059A46354F62}"/>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Datos de tipo no imagen</a:t>
            </a:r>
          </a:p>
        </p:txBody>
      </p:sp>
      <p:sp>
        <p:nvSpPr>
          <p:cNvPr id="30" name="Rectangle 29">
            <a:extLst>
              <a:ext uri="{FF2B5EF4-FFF2-40B4-BE49-F238E27FC236}">
                <a16:creationId xmlns:a16="http://schemas.microsoft.com/office/drawing/2014/main" id="{D73D2AE4-3F04-CF41-946F-5D1C05B54E5A}"/>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2" name="Rectangle 31">
            <a:extLst>
              <a:ext uri="{FF2B5EF4-FFF2-40B4-BE49-F238E27FC236}">
                <a16:creationId xmlns:a16="http://schemas.microsoft.com/office/drawing/2014/main" id="{47552224-C64A-4D42-9961-74A459286CCB}"/>
              </a:ext>
            </a:extLst>
          </p:cNvPr>
          <p:cNvSpPr/>
          <p:nvPr/>
        </p:nvSpPr>
        <p:spPr>
          <a:xfrm>
            <a:off x="6654946" y="5676255"/>
            <a:ext cx="1976200" cy="144334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err="1">
                <a:latin typeface="Montserrat" panose="00000500000000000000" pitchFamily="2" charset="0"/>
              </a:rPr>
              <a:t>Convolutions</a:t>
            </a:r>
            <a:endParaRPr lang="es-ES" sz="2000" dirty="0">
              <a:latin typeface="Montserrat" panose="00000500000000000000" pitchFamily="2" charset="0"/>
            </a:endParaRPr>
          </a:p>
        </p:txBody>
      </p:sp>
      <p:sp>
        <p:nvSpPr>
          <p:cNvPr id="33" name="Rectangle 32">
            <a:extLst>
              <a:ext uri="{FF2B5EF4-FFF2-40B4-BE49-F238E27FC236}">
                <a16:creationId xmlns:a16="http://schemas.microsoft.com/office/drawing/2014/main" id="{07E09254-94F6-45E4-8B4C-66894A769021}"/>
              </a:ext>
            </a:extLst>
          </p:cNvPr>
          <p:cNvSpPr/>
          <p:nvPr/>
        </p:nvSpPr>
        <p:spPr>
          <a:xfrm>
            <a:off x="1378509"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Input</a:t>
            </a:r>
          </a:p>
        </p:txBody>
      </p:sp>
      <p:sp>
        <p:nvSpPr>
          <p:cNvPr id="34" name="Rectangle 33">
            <a:extLst>
              <a:ext uri="{FF2B5EF4-FFF2-40B4-BE49-F238E27FC236}">
                <a16:creationId xmlns:a16="http://schemas.microsoft.com/office/drawing/2014/main" id="{945EE00E-10A7-4AAD-9684-B8A5624ACD33}"/>
              </a:ext>
            </a:extLst>
          </p:cNvPr>
          <p:cNvSpPr/>
          <p:nvPr/>
        </p:nvSpPr>
        <p:spPr>
          <a:xfrm>
            <a:off x="4481529" y="6092440"/>
            <a:ext cx="1147708" cy="610979"/>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Split</a:t>
            </a:r>
          </a:p>
        </p:txBody>
      </p:sp>
      <p:sp>
        <p:nvSpPr>
          <p:cNvPr id="35" name="Rectangle 34">
            <a:extLst>
              <a:ext uri="{FF2B5EF4-FFF2-40B4-BE49-F238E27FC236}">
                <a16:creationId xmlns:a16="http://schemas.microsoft.com/office/drawing/2014/main" id="{7875D2B6-F856-4967-8999-9B6BA15B3025}"/>
              </a:ext>
            </a:extLst>
          </p:cNvPr>
          <p:cNvSpPr/>
          <p:nvPr/>
        </p:nvSpPr>
        <p:spPr>
          <a:xfrm>
            <a:off x="9656855" y="6092441"/>
            <a:ext cx="1147708" cy="610979"/>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err="1">
                <a:latin typeface="Montserrat" panose="00000500000000000000" pitchFamily="2" charset="0"/>
              </a:rPr>
              <a:t>Join</a:t>
            </a:r>
            <a:endParaRPr lang="es-ES" sz="2000" dirty="0">
              <a:latin typeface="Montserrat" panose="00000500000000000000" pitchFamily="2" charset="0"/>
            </a:endParaRPr>
          </a:p>
        </p:txBody>
      </p:sp>
      <p:sp>
        <p:nvSpPr>
          <p:cNvPr id="36" name="Rectangle 35">
            <a:extLst>
              <a:ext uri="{FF2B5EF4-FFF2-40B4-BE49-F238E27FC236}">
                <a16:creationId xmlns:a16="http://schemas.microsoft.com/office/drawing/2014/main" id="{5F9E3D90-A0BC-44A4-BCA1-DFB49CB3B466}"/>
              </a:ext>
            </a:extLst>
          </p:cNvPr>
          <p:cNvSpPr/>
          <p:nvPr/>
        </p:nvSpPr>
        <p:spPr>
          <a:xfrm>
            <a:off x="14832180" y="6092441"/>
            <a:ext cx="2077311" cy="610979"/>
          </a:xfrm>
          <a:prstGeom prst="rect">
            <a:avLst/>
          </a:prstGeom>
          <a:solidFill>
            <a:schemeClr val="accent2"/>
          </a:solid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sz="2000" dirty="0">
                <a:latin typeface="Montserrat" panose="00000500000000000000" pitchFamily="2" charset="0"/>
              </a:rPr>
              <a:t>Output</a:t>
            </a:r>
          </a:p>
        </p:txBody>
      </p:sp>
      <p:sp>
        <p:nvSpPr>
          <p:cNvPr id="37" name="Rectangle 36">
            <a:extLst>
              <a:ext uri="{FF2B5EF4-FFF2-40B4-BE49-F238E27FC236}">
                <a16:creationId xmlns:a16="http://schemas.microsoft.com/office/drawing/2014/main" id="{5D23A09D-8A04-4E0D-AF1A-47B8E23C993F}"/>
              </a:ext>
            </a:extLst>
          </p:cNvPr>
          <p:cNvSpPr/>
          <p:nvPr/>
        </p:nvSpPr>
        <p:spPr>
          <a:xfrm>
            <a:off x="11830272" y="5676255"/>
            <a:ext cx="1976200" cy="1443346"/>
          </a:xfrm>
          <a:prstGeom prst="rect">
            <a:avLst/>
          </a:prstGeom>
          <a:solidFill>
            <a:srgbClr val="7030A0"/>
          </a:solidFill>
          <a:ln>
            <a:solidFill>
              <a:srgbClr val="7030A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000" dirty="0" err="1">
                <a:latin typeface="Montserrat" panose="00000500000000000000" pitchFamily="2" charset="0"/>
              </a:rPr>
              <a:t>Fully</a:t>
            </a:r>
            <a:r>
              <a:rPr lang="es-ES" sz="2000" dirty="0">
                <a:latin typeface="Montserrat" panose="00000500000000000000" pitchFamily="2" charset="0"/>
              </a:rPr>
              <a:t> </a:t>
            </a:r>
            <a:r>
              <a:rPr lang="es-ES" sz="2000" dirty="0" err="1">
                <a:latin typeface="Montserrat" panose="00000500000000000000" pitchFamily="2" charset="0"/>
              </a:rPr>
              <a:t>connected</a:t>
            </a:r>
            <a:endParaRPr lang="es-ES" sz="2000" dirty="0">
              <a:latin typeface="Montserrat" panose="00000500000000000000" pitchFamily="2" charset="0"/>
            </a:endParaRPr>
          </a:p>
        </p:txBody>
      </p:sp>
      <p:cxnSp>
        <p:nvCxnSpPr>
          <p:cNvPr id="38" name="Straight Arrow Connector 37">
            <a:extLst>
              <a:ext uri="{FF2B5EF4-FFF2-40B4-BE49-F238E27FC236}">
                <a16:creationId xmlns:a16="http://schemas.microsoft.com/office/drawing/2014/main" id="{D8F252F3-B302-4B31-A0D4-18DF359AD2C1}"/>
              </a:ext>
            </a:extLst>
          </p:cNvPr>
          <p:cNvCxnSpPr>
            <a:cxnSpLocks/>
            <a:stCxn id="33" idx="3"/>
            <a:endCxn id="34" idx="1"/>
          </p:cNvCxnSpPr>
          <p:nvPr/>
        </p:nvCxnSpPr>
        <p:spPr>
          <a:xfrm flipV="1">
            <a:off x="3455820" y="6397930"/>
            <a:ext cx="1025709"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9A3CBE2E-6FB3-4B72-A5D7-78B88481FA86}"/>
              </a:ext>
            </a:extLst>
          </p:cNvPr>
          <p:cNvCxnSpPr>
            <a:cxnSpLocks/>
            <a:stCxn id="34" idx="3"/>
            <a:endCxn id="32" idx="1"/>
          </p:cNvCxnSpPr>
          <p:nvPr/>
        </p:nvCxnSpPr>
        <p:spPr>
          <a:xfrm flipV="1">
            <a:off x="5629237" y="6397928"/>
            <a:ext cx="1025709"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BF9A3726-BE81-41FD-9450-13D1F8671C86}"/>
              </a:ext>
            </a:extLst>
          </p:cNvPr>
          <p:cNvCxnSpPr>
            <a:cxnSpLocks/>
            <a:stCxn id="32" idx="3"/>
            <a:endCxn id="35" idx="1"/>
          </p:cNvCxnSpPr>
          <p:nvPr/>
        </p:nvCxnSpPr>
        <p:spPr>
          <a:xfrm>
            <a:off x="8631146"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5EF29D14-C612-4918-B04B-AA966B213D3B}"/>
              </a:ext>
            </a:extLst>
          </p:cNvPr>
          <p:cNvCxnSpPr>
            <a:cxnSpLocks/>
            <a:stCxn id="35" idx="3"/>
            <a:endCxn id="37" idx="1"/>
          </p:cNvCxnSpPr>
          <p:nvPr/>
        </p:nvCxnSpPr>
        <p:spPr>
          <a:xfrm flipV="1">
            <a:off x="10804563" y="6397928"/>
            <a:ext cx="1025709"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EC36F0FD-28F1-4635-AF7E-4314C4A1E961}"/>
              </a:ext>
            </a:extLst>
          </p:cNvPr>
          <p:cNvCxnSpPr>
            <a:stCxn id="37" idx="3"/>
            <a:endCxn id="36" idx="1"/>
          </p:cNvCxnSpPr>
          <p:nvPr/>
        </p:nvCxnSpPr>
        <p:spPr>
          <a:xfrm>
            <a:off x="13806472" y="6397928"/>
            <a:ext cx="1025708" cy="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BFC77443-3D50-47E4-BC72-270DEAD31A66}"/>
              </a:ext>
            </a:extLst>
          </p:cNvPr>
          <p:cNvCxnSpPr>
            <a:stCxn id="34" idx="0"/>
          </p:cNvCxnSpPr>
          <p:nvPr/>
        </p:nvCxnSpPr>
        <p:spPr>
          <a:xfrm flipH="1" flipV="1">
            <a:off x="5045436" y="5149124"/>
            <a:ext cx="9947" cy="94331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7B95C799-9798-4966-A15D-DF3FCA117692}"/>
              </a:ext>
            </a:extLst>
          </p:cNvPr>
          <p:cNvCxnSpPr>
            <a:cxnSpLocks/>
          </p:cNvCxnSpPr>
          <p:nvPr/>
        </p:nvCxnSpPr>
        <p:spPr>
          <a:xfrm>
            <a:off x="5055383" y="5149124"/>
            <a:ext cx="5175326"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6" name="Straight Arrow Connector 65">
            <a:extLst>
              <a:ext uri="{FF2B5EF4-FFF2-40B4-BE49-F238E27FC236}">
                <a16:creationId xmlns:a16="http://schemas.microsoft.com/office/drawing/2014/main" id="{EEFA7F87-76BA-4975-A00B-F094125F7EDA}"/>
              </a:ext>
            </a:extLst>
          </p:cNvPr>
          <p:cNvCxnSpPr>
            <a:cxnSpLocks/>
            <a:endCxn id="35" idx="0"/>
          </p:cNvCxnSpPr>
          <p:nvPr/>
        </p:nvCxnSpPr>
        <p:spPr>
          <a:xfrm>
            <a:off x="10230709" y="5149124"/>
            <a:ext cx="0" cy="9433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Rectangle 67">
            <a:extLst>
              <a:ext uri="{FF2B5EF4-FFF2-40B4-BE49-F238E27FC236}">
                <a16:creationId xmlns:a16="http://schemas.microsoft.com/office/drawing/2014/main" id="{346DCE27-865D-4A87-A21F-6D36EF32CF63}"/>
              </a:ext>
            </a:extLst>
          </p:cNvPr>
          <p:cNvSpPr/>
          <p:nvPr/>
        </p:nvSpPr>
        <p:spPr>
          <a:xfrm>
            <a:off x="4028860" y="8267744"/>
            <a:ext cx="7188186" cy="646331"/>
          </a:xfrm>
          <a:prstGeom prst="rect">
            <a:avLst/>
          </a:prstGeom>
        </p:spPr>
        <p:txBody>
          <a:bodyPr wrap="none">
            <a:spAutoFit/>
          </a:bodyPr>
          <a:lstStyle/>
          <a:p>
            <a:r>
              <a:rPr lang="es-ES" dirty="0" err="1">
                <a:solidFill>
                  <a:schemeClr val="accent6"/>
                </a:solidFill>
                <a:latin typeface="Montserrat" panose="00000500000000000000" pitchFamily="2" charset="0"/>
              </a:rPr>
              <a:t>Convolutional</a:t>
            </a:r>
            <a:r>
              <a:rPr lang="es-ES" dirty="0">
                <a:solidFill>
                  <a:schemeClr val="accent6"/>
                </a:solidFill>
                <a:latin typeface="Montserrat" panose="00000500000000000000" pitchFamily="2" charset="0"/>
              </a:rPr>
              <a:t> Neural Network</a:t>
            </a:r>
          </a:p>
        </p:txBody>
      </p:sp>
      <p:sp>
        <p:nvSpPr>
          <p:cNvPr id="69" name="Rectangle 68">
            <a:extLst>
              <a:ext uri="{FF2B5EF4-FFF2-40B4-BE49-F238E27FC236}">
                <a16:creationId xmlns:a16="http://schemas.microsoft.com/office/drawing/2014/main" id="{62CAEC65-8F2E-459F-9FFC-67D17A235024}"/>
              </a:ext>
            </a:extLst>
          </p:cNvPr>
          <p:cNvSpPr/>
          <p:nvPr/>
        </p:nvSpPr>
        <p:spPr>
          <a:xfrm>
            <a:off x="5045436" y="4785307"/>
            <a:ext cx="2337499" cy="338554"/>
          </a:xfrm>
          <a:prstGeom prst="rect">
            <a:avLst/>
          </a:prstGeom>
        </p:spPr>
        <p:txBody>
          <a:bodyPr wrap="none">
            <a:spAutoFit/>
          </a:bodyPr>
          <a:lstStyle/>
          <a:p>
            <a:r>
              <a:rPr lang="es-ES" sz="1600" dirty="0">
                <a:solidFill>
                  <a:schemeClr val="accent6"/>
                </a:solidFill>
                <a:latin typeface="Montserrat" panose="00000500000000000000" pitchFamily="2" charset="0"/>
              </a:rPr>
              <a:t>Non-</a:t>
            </a:r>
            <a:r>
              <a:rPr lang="es-ES" sz="1600" dirty="0" err="1">
                <a:solidFill>
                  <a:schemeClr val="accent6"/>
                </a:solidFill>
                <a:latin typeface="Montserrat" panose="00000500000000000000" pitchFamily="2" charset="0"/>
              </a:rPr>
              <a:t>spatial</a:t>
            </a:r>
            <a:r>
              <a:rPr lang="es-ES" sz="1600" dirty="0">
                <a:solidFill>
                  <a:schemeClr val="accent6"/>
                </a:solidFill>
                <a:latin typeface="Montserrat" panose="00000500000000000000" pitchFamily="2" charset="0"/>
              </a:rPr>
              <a:t> variables</a:t>
            </a:r>
          </a:p>
        </p:txBody>
      </p:sp>
      <p:sp>
        <p:nvSpPr>
          <p:cNvPr id="70" name="Rectangle 69">
            <a:extLst>
              <a:ext uri="{FF2B5EF4-FFF2-40B4-BE49-F238E27FC236}">
                <a16:creationId xmlns:a16="http://schemas.microsoft.com/office/drawing/2014/main" id="{C9551011-4733-414D-ACA0-6A222F7AC0C4}"/>
              </a:ext>
            </a:extLst>
          </p:cNvPr>
          <p:cNvSpPr/>
          <p:nvPr/>
        </p:nvSpPr>
        <p:spPr>
          <a:xfrm>
            <a:off x="1545365" y="10036813"/>
            <a:ext cx="15197271" cy="446276"/>
          </a:xfrm>
          <a:prstGeom prst="rect">
            <a:avLst/>
          </a:prstGeom>
        </p:spPr>
        <p:txBody>
          <a:bodyPr wrap="square">
            <a:spAutoFit/>
          </a:bodyPr>
          <a:lstStyle/>
          <a:p>
            <a:pPr algn="ctr"/>
            <a:r>
              <a:rPr lang="es-ES" sz="2300" dirty="0">
                <a:solidFill>
                  <a:schemeClr val="accent6"/>
                </a:solidFill>
                <a:latin typeface="Montserrat" pitchFamily="2" charset="77"/>
                <a:ea typeface="Montserrat" charset="0"/>
                <a:cs typeface="Montserrat" charset="0"/>
              </a:rPr>
              <a:t>El componente de detección de patrones sólo se aplica a la imagen de entrada.</a:t>
            </a:r>
          </a:p>
        </p:txBody>
      </p:sp>
      <p:sp>
        <p:nvSpPr>
          <p:cNvPr id="71" name="Rectangle 70">
            <a:extLst>
              <a:ext uri="{FF2B5EF4-FFF2-40B4-BE49-F238E27FC236}">
                <a16:creationId xmlns:a16="http://schemas.microsoft.com/office/drawing/2014/main" id="{F58C0B8D-0FF7-4818-B783-22883D197689}"/>
              </a:ext>
            </a:extLst>
          </p:cNvPr>
          <p:cNvSpPr/>
          <p:nvPr/>
        </p:nvSpPr>
        <p:spPr>
          <a:xfrm>
            <a:off x="499930" y="10774823"/>
            <a:ext cx="17159591" cy="446276"/>
          </a:xfrm>
          <a:prstGeom prst="rect">
            <a:avLst/>
          </a:prstGeom>
        </p:spPr>
        <p:txBody>
          <a:bodyPr wrap="square">
            <a:spAutoFit/>
          </a:bodyPr>
          <a:lstStyle/>
          <a:p>
            <a:pPr algn="ctr"/>
            <a:r>
              <a:rPr lang="es-ES" sz="2300" b="1" dirty="0">
                <a:solidFill>
                  <a:schemeClr val="accent6"/>
                </a:solidFill>
                <a:latin typeface="Montserrat" pitchFamily="2" charset="77"/>
                <a:ea typeface="Montserrat" charset="0"/>
                <a:cs typeface="Montserrat" charset="0"/>
              </a:rPr>
              <a:t>El componente de inferencia se aplica a los patrones detectados de la imagen y a las entradas tipo no imagen.</a:t>
            </a:r>
          </a:p>
        </p:txBody>
      </p:sp>
    </p:spTree>
    <p:extLst>
      <p:ext uri="{BB962C8B-B14F-4D97-AF65-F5344CB8AC3E}">
        <p14:creationId xmlns:p14="http://schemas.microsoft.com/office/powerpoint/2010/main" val="3089567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generated with high confidence">
            <a:extLst>
              <a:ext uri="{FF2B5EF4-FFF2-40B4-BE49-F238E27FC236}">
                <a16:creationId xmlns:a16="http://schemas.microsoft.com/office/drawing/2014/main" id="{1A055E18-7BFD-4BBD-A4BC-D313729D802D}"/>
              </a:ext>
            </a:extLst>
          </p:cNvPr>
          <p:cNvPicPr>
            <a:picLocks noGrp="1" noChangeAspect="1"/>
          </p:cNvPicPr>
          <p:nvPr>
            <p:ph type="pic" sz="quarter" idx="20"/>
          </p:nvPr>
        </p:nvPicPr>
        <p:blipFill>
          <a:blip r:embed="rId2" cstate="email">
            <a:extLst>
              <a:ext uri="{28A0092B-C50C-407E-A947-70E740481C1C}">
                <a14:useLocalDpi xmlns:a14="http://schemas.microsoft.com/office/drawing/2010/main" val="0"/>
              </a:ext>
            </a:extLst>
          </a:blip>
          <a:srcRect l="4037" r="4037"/>
          <a:stretch>
            <a:fillRect/>
          </a:stretch>
        </p:blipFill>
        <p:spPr>
          <a:xfrm>
            <a:off x="238125" y="1712913"/>
            <a:ext cx="4668838" cy="4954587"/>
          </a:xfrm>
        </p:spPr>
      </p:pic>
      <p:pic>
        <p:nvPicPr>
          <p:cNvPr id="10" name="Picture Placeholder 9" descr="A close up of a map&#10;&#10;Description generated with high confidence">
            <a:extLst>
              <a:ext uri="{FF2B5EF4-FFF2-40B4-BE49-F238E27FC236}">
                <a16:creationId xmlns:a16="http://schemas.microsoft.com/office/drawing/2014/main" id="{E4D2D564-DF0C-4280-99DF-48C66C9A0202}"/>
              </a:ext>
            </a:extLst>
          </p:cNvPr>
          <p:cNvPicPr>
            <a:picLocks noGrp="1" noChangeAspect="1"/>
          </p:cNvPicPr>
          <p:nvPr>
            <p:ph type="pic" sz="quarter" idx="21"/>
          </p:nvPr>
        </p:nvPicPr>
        <p:blipFill>
          <a:blip r:embed="rId3" cstate="email">
            <a:extLst>
              <a:ext uri="{28A0092B-C50C-407E-A947-70E740481C1C}">
                <a14:useLocalDpi xmlns:a14="http://schemas.microsoft.com/office/drawing/2010/main" val="0"/>
              </a:ext>
            </a:extLst>
          </a:blip>
          <a:srcRect l="4037" r="4037"/>
          <a:stretch>
            <a:fillRect/>
          </a:stretch>
        </p:blipFill>
        <p:spPr>
          <a:xfrm>
            <a:off x="5173663" y="1712913"/>
            <a:ext cx="4668837" cy="4954587"/>
          </a:xfrm>
        </p:spPr>
      </p:pic>
      <p:sp>
        <p:nvSpPr>
          <p:cNvPr id="18" name="TextBox 17">
            <a:extLst>
              <a:ext uri="{FF2B5EF4-FFF2-40B4-BE49-F238E27FC236}">
                <a16:creationId xmlns:a16="http://schemas.microsoft.com/office/drawing/2014/main" id="{3F3AD73C-25FF-504A-92E4-755BB1A85F23}"/>
              </a:ext>
            </a:extLst>
          </p:cNvPr>
          <p:cNvSpPr txBox="1"/>
          <p:nvPr/>
        </p:nvSpPr>
        <p:spPr>
          <a:xfrm>
            <a:off x="10765699" y="3316549"/>
            <a:ext cx="6718506" cy="1339085"/>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Tamaño de los conjuntos</a:t>
            </a:r>
          </a:p>
          <a:p>
            <a:r>
              <a:rPr lang="es-ES" sz="4051" dirty="0">
                <a:solidFill>
                  <a:schemeClr val="tx2"/>
                </a:solidFill>
                <a:latin typeface="Montserrat" pitchFamily="2" charset="77"/>
                <a:ea typeface="Lato Black" charset="0"/>
                <a:cs typeface="Lato Black" charset="0"/>
              </a:rPr>
              <a:t>de datos</a:t>
            </a:r>
          </a:p>
        </p:txBody>
      </p:sp>
      <p:sp>
        <p:nvSpPr>
          <p:cNvPr id="21" name="Rectangle 20">
            <a:extLst>
              <a:ext uri="{FF2B5EF4-FFF2-40B4-BE49-F238E27FC236}">
                <a16:creationId xmlns:a16="http://schemas.microsoft.com/office/drawing/2014/main" id="{81D838C7-177E-E64F-BD12-CF7ADDF62ED4}"/>
              </a:ext>
            </a:extLst>
          </p:cNvPr>
          <p:cNvSpPr/>
          <p:nvPr/>
        </p:nvSpPr>
        <p:spPr>
          <a:xfrm>
            <a:off x="10833152"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pic>
        <p:nvPicPr>
          <p:cNvPr id="12" name="Picture Placeholder 11" descr="A close up of a map&#10;&#10;Description generated with high confidence">
            <a:extLst>
              <a:ext uri="{FF2B5EF4-FFF2-40B4-BE49-F238E27FC236}">
                <a16:creationId xmlns:a16="http://schemas.microsoft.com/office/drawing/2014/main" id="{522B024F-ADCF-40E3-AF4E-902648CC2336}"/>
              </a:ext>
            </a:extLst>
          </p:cNvPr>
          <p:cNvPicPr>
            <a:picLocks noGrp="1" noChangeAspect="1"/>
          </p:cNvPicPr>
          <p:nvPr>
            <p:ph type="pic" sz="quarter" idx="22"/>
          </p:nvPr>
        </p:nvPicPr>
        <p:blipFill>
          <a:blip r:embed="rId4" cstate="email">
            <a:extLst>
              <a:ext uri="{28A0092B-C50C-407E-A947-70E740481C1C}">
                <a14:useLocalDpi xmlns:a14="http://schemas.microsoft.com/office/drawing/2010/main" val="0"/>
              </a:ext>
            </a:extLst>
          </a:blip>
          <a:srcRect l="4330" r="4330"/>
          <a:stretch>
            <a:fillRect/>
          </a:stretch>
        </p:blipFill>
        <p:spPr>
          <a:xfrm>
            <a:off x="238125" y="7467600"/>
            <a:ext cx="4668838" cy="4986338"/>
          </a:xfrm>
        </p:spPr>
      </p:pic>
      <p:pic>
        <p:nvPicPr>
          <p:cNvPr id="15" name="Picture Placeholder 14" descr="A close up of a map&#10;&#10;Description generated with high confidence">
            <a:extLst>
              <a:ext uri="{FF2B5EF4-FFF2-40B4-BE49-F238E27FC236}">
                <a16:creationId xmlns:a16="http://schemas.microsoft.com/office/drawing/2014/main" id="{2E8880C3-6B1E-408B-A388-AA56850767CB}"/>
              </a:ext>
            </a:extLst>
          </p:cNvPr>
          <p:cNvPicPr>
            <a:picLocks noGrp="1" noChangeAspect="1"/>
          </p:cNvPicPr>
          <p:nvPr>
            <p:ph type="pic" sz="quarter" idx="23"/>
          </p:nvPr>
        </p:nvPicPr>
        <p:blipFill>
          <a:blip r:embed="rId5" cstate="email">
            <a:extLst>
              <a:ext uri="{28A0092B-C50C-407E-A947-70E740481C1C}">
                <a14:useLocalDpi xmlns:a14="http://schemas.microsoft.com/office/drawing/2010/main" val="0"/>
              </a:ext>
            </a:extLst>
          </a:blip>
          <a:srcRect l="4330" r="4330"/>
          <a:stretch>
            <a:fillRect/>
          </a:stretch>
        </p:blipFill>
        <p:spPr>
          <a:xfrm>
            <a:off x="5173663" y="7467600"/>
            <a:ext cx="4668837" cy="4986338"/>
          </a:xfrm>
        </p:spPr>
      </p:pic>
      <p:sp>
        <p:nvSpPr>
          <p:cNvPr id="23" name="Rectangle 22">
            <a:extLst>
              <a:ext uri="{FF2B5EF4-FFF2-40B4-BE49-F238E27FC236}">
                <a16:creationId xmlns:a16="http://schemas.microsoft.com/office/drawing/2014/main" id="{BE917BA8-5B64-492B-9699-F0845EBBB66F}"/>
              </a:ext>
            </a:extLst>
          </p:cNvPr>
          <p:cNvSpPr/>
          <p:nvPr/>
        </p:nvSpPr>
        <p:spPr>
          <a:xfrm>
            <a:off x="10765699" y="6949201"/>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Mirroring</a:t>
            </a:r>
            <a:endParaRPr lang="es-ES" sz="2701" dirty="0">
              <a:solidFill>
                <a:schemeClr val="bg1"/>
              </a:solidFill>
              <a:latin typeface="Montserrat" pitchFamily="2" charset="77"/>
              <a:ea typeface="Montserrat" charset="0"/>
              <a:cs typeface="Montserrat" charset="0"/>
            </a:endParaRPr>
          </a:p>
        </p:txBody>
      </p:sp>
      <p:sp>
        <p:nvSpPr>
          <p:cNvPr id="25" name="Rectangle 24">
            <a:extLst>
              <a:ext uri="{FF2B5EF4-FFF2-40B4-BE49-F238E27FC236}">
                <a16:creationId xmlns:a16="http://schemas.microsoft.com/office/drawing/2014/main" id="{8212E9E4-ACEE-4B15-8630-EB9544FF8789}"/>
              </a:ext>
            </a:extLst>
          </p:cNvPr>
          <p:cNvSpPr/>
          <p:nvPr/>
        </p:nvSpPr>
        <p:spPr>
          <a:xfrm>
            <a:off x="10765699" y="7697935"/>
            <a:ext cx="6718507" cy="800219"/>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Asumimos que en entorno urbano, las situaciones se pueden considerar simétricas.</a:t>
            </a:r>
          </a:p>
        </p:txBody>
      </p:sp>
      <p:sp>
        <p:nvSpPr>
          <p:cNvPr id="26" name="Rectangle 25">
            <a:extLst>
              <a:ext uri="{FF2B5EF4-FFF2-40B4-BE49-F238E27FC236}">
                <a16:creationId xmlns:a16="http://schemas.microsoft.com/office/drawing/2014/main" id="{7DC68D26-E7FF-434B-A46C-961451272FFD}"/>
              </a:ext>
            </a:extLst>
          </p:cNvPr>
          <p:cNvSpPr/>
          <p:nvPr/>
        </p:nvSpPr>
        <p:spPr>
          <a:xfrm>
            <a:off x="10765699" y="9128957"/>
            <a:ext cx="6718506" cy="507960"/>
          </a:xfrm>
          <a:prstGeom prst="rect">
            <a:avLst/>
          </a:prstGeom>
          <a:solidFill>
            <a:schemeClr val="accent2"/>
          </a:solidFill>
          <a:ln>
            <a:noFill/>
          </a:ln>
        </p:spPr>
        <p:txBody>
          <a:bodyPr wrap="square">
            <a:spAutoFit/>
          </a:bodyPr>
          <a:lstStyle/>
          <a:p>
            <a:r>
              <a:rPr lang="es-ES" sz="2701" dirty="0" err="1">
                <a:solidFill>
                  <a:schemeClr val="bg1"/>
                </a:solidFill>
                <a:latin typeface="Montserrat" pitchFamily="2" charset="77"/>
                <a:ea typeface="Montserrat" charset="0"/>
                <a:cs typeface="Montserrat" charset="0"/>
              </a:rPr>
              <a:t>Shaking</a:t>
            </a:r>
            <a:endParaRPr lang="es-ES" sz="2701" dirty="0">
              <a:solidFill>
                <a:schemeClr val="bg1"/>
              </a:solidFill>
              <a:latin typeface="Montserrat" pitchFamily="2" charset="77"/>
              <a:ea typeface="Montserrat" charset="0"/>
              <a:cs typeface="Montserrat" charset="0"/>
            </a:endParaRPr>
          </a:p>
        </p:txBody>
      </p:sp>
      <p:sp>
        <p:nvSpPr>
          <p:cNvPr id="27" name="Rectangle 26">
            <a:extLst>
              <a:ext uri="{FF2B5EF4-FFF2-40B4-BE49-F238E27FC236}">
                <a16:creationId xmlns:a16="http://schemas.microsoft.com/office/drawing/2014/main" id="{2F12D5EB-28A6-4069-A42E-5BFA2B97C807}"/>
              </a:ext>
            </a:extLst>
          </p:cNvPr>
          <p:cNvSpPr/>
          <p:nvPr/>
        </p:nvSpPr>
        <p:spPr>
          <a:xfrm>
            <a:off x="10765699" y="9877691"/>
            <a:ext cx="6718507" cy="2569934"/>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A cada uno de los puntos de la nube original se le aplica un desplazamiento aleatorio en un pequeño rango.</a:t>
            </a:r>
          </a:p>
          <a:p>
            <a:pPr algn="just"/>
            <a:endParaRPr lang="es-ES" sz="2300" dirty="0">
              <a:solidFill>
                <a:schemeClr val="tx2"/>
              </a:solidFill>
              <a:latin typeface="Montserrat" pitchFamily="2" charset="77"/>
              <a:ea typeface="Montserrat" charset="0"/>
              <a:cs typeface="Montserrat" charset="0"/>
            </a:endParaRPr>
          </a:p>
          <a:p>
            <a:pPr algn="just"/>
            <a:r>
              <a:rPr lang="es-ES" sz="2300" dirty="0">
                <a:solidFill>
                  <a:schemeClr val="tx2"/>
                </a:solidFill>
                <a:latin typeface="Montserrat" pitchFamily="2" charset="77"/>
                <a:ea typeface="Montserrat" charset="0"/>
                <a:cs typeface="Montserrat" charset="0"/>
              </a:rPr>
              <a:t>La imagen resultante es ligeramente diferente, pero representa un escenario muy similar.</a:t>
            </a:r>
          </a:p>
        </p:txBody>
      </p:sp>
      <p:sp>
        <p:nvSpPr>
          <p:cNvPr id="28" name="Rectangle 27">
            <a:extLst>
              <a:ext uri="{FF2B5EF4-FFF2-40B4-BE49-F238E27FC236}">
                <a16:creationId xmlns:a16="http://schemas.microsoft.com/office/drawing/2014/main" id="{D7242B87-67D0-43EA-AEE4-AC9F6E118408}"/>
              </a:ext>
            </a:extLst>
          </p:cNvPr>
          <p:cNvSpPr/>
          <p:nvPr/>
        </p:nvSpPr>
        <p:spPr>
          <a:xfrm>
            <a:off x="10765698" y="4890770"/>
            <a:ext cx="6718507" cy="1508105"/>
          </a:xfrm>
          <a:prstGeom prst="rect">
            <a:avLst/>
          </a:prstGeom>
        </p:spPr>
        <p:txBody>
          <a:bodyPr wrap="square">
            <a:spAutoFit/>
          </a:bodyPr>
          <a:lstStyle/>
          <a:p>
            <a:pPr algn="just"/>
            <a:r>
              <a:rPr lang="es-ES" sz="2300" dirty="0">
                <a:solidFill>
                  <a:schemeClr val="tx2"/>
                </a:solidFill>
                <a:latin typeface="Montserrat" pitchFamily="2" charset="77"/>
                <a:ea typeface="Montserrat" charset="0"/>
                <a:cs typeface="Montserrat" charset="0"/>
              </a:rPr>
              <a:t>En [Díaz Álvarez et al., 2018] se probó empíricamente que el uso de las técnicas </a:t>
            </a:r>
            <a:r>
              <a:rPr lang="es-ES" sz="2300" i="1" dirty="0" err="1">
                <a:solidFill>
                  <a:schemeClr val="tx2"/>
                </a:solidFill>
                <a:latin typeface="Montserrat" pitchFamily="2" charset="77"/>
                <a:ea typeface="Montserrat" charset="0"/>
                <a:cs typeface="Montserrat" charset="0"/>
              </a:rPr>
              <a:t>mirroring</a:t>
            </a:r>
            <a:r>
              <a:rPr lang="es-ES" sz="2300" dirty="0">
                <a:solidFill>
                  <a:schemeClr val="tx2"/>
                </a:solidFill>
                <a:latin typeface="Montserrat" pitchFamily="2" charset="77"/>
                <a:ea typeface="Montserrat" charset="0"/>
                <a:cs typeface="Montserrat" charset="0"/>
              </a:rPr>
              <a:t> y </a:t>
            </a:r>
            <a:r>
              <a:rPr lang="es-ES" sz="2300" i="1" dirty="0" err="1">
                <a:solidFill>
                  <a:schemeClr val="tx2"/>
                </a:solidFill>
                <a:latin typeface="Montserrat" pitchFamily="2" charset="77"/>
                <a:ea typeface="Montserrat" charset="0"/>
                <a:cs typeface="Montserrat" charset="0"/>
              </a:rPr>
              <a:t>shaking</a:t>
            </a:r>
            <a:r>
              <a:rPr lang="es-ES" sz="2300" dirty="0">
                <a:solidFill>
                  <a:schemeClr val="tx2"/>
                </a:solidFill>
                <a:latin typeface="Montserrat" pitchFamily="2" charset="77"/>
                <a:ea typeface="Montserrat" charset="0"/>
                <a:cs typeface="Montserrat" charset="0"/>
              </a:rPr>
              <a:t> mejoraban la precisión y generalización de los modelos entrenados.</a:t>
            </a:r>
          </a:p>
        </p:txBody>
      </p:sp>
      <p:sp>
        <p:nvSpPr>
          <p:cNvPr id="29" name="Rectangle 28">
            <a:extLst>
              <a:ext uri="{FF2B5EF4-FFF2-40B4-BE49-F238E27FC236}">
                <a16:creationId xmlns:a16="http://schemas.microsoft.com/office/drawing/2014/main" id="{8BB8C131-A971-4355-8224-54682C3CF063}"/>
              </a:ext>
            </a:extLst>
          </p:cNvPr>
          <p:cNvSpPr/>
          <p:nvPr/>
        </p:nvSpPr>
        <p:spPr>
          <a:xfrm>
            <a:off x="1074377" y="6698218"/>
            <a:ext cx="2996333" cy="369332"/>
          </a:xfrm>
          <a:prstGeom prst="rect">
            <a:avLst/>
          </a:prstGeom>
        </p:spPr>
        <p:txBody>
          <a:bodyPr wrap="none">
            <a:spAutoFit/>
          </a:bodyPr>
          <a:lstStyle/>
          <a:p>
            <a:r>
              <a:rPr lang="es-ES" sz="1800" dirty="0">
                <a:solidFill>
                  <a:schemeClr val="accent4"/>
                </a:solidFill>
                <a:latin typeface="Montserrat" pitchFamily="2" charset="77"/>
              </a:rPr>
              <a:t>Nube de puntos original</a:t>
            </a:r>
            <a:endParaRPr lang="es-ES" sz="1800" dirty="0">
              <a:solidFill>
                <a:schemeClr val="accent4"/>
              </a:solidFill>
            </a:endParaRPr>
          </a:p>
        </p:txBody>
      </p:sp>
      <p:sp>
        <p:nvSpPr>
          <p:cNvPr id="30" name="Rectangle 29">
            <a:extLst>
              <a:ext uri="{FF2B5EF4-FFF2-40B4-BE49-F238E27FC236}">
                <a16:creationId xmlns:a16="http://schemas.microsoft.com/office/drawing/2014/main" id="{E97C89D6-C13C-4346-8F55-F66897A58509}"/>
              </a:ext>
            </a:extLst>
          </p:cNvPr>
          <p:cNvSpPr/>
          <p:nvPr/>
        </p:nvSpPr>
        <p:spPr>
          <a:xfrm>
            <a:off x="6873933" y="6698218"/>
            <a:ext cx="1268296" cy="369332"/>
          </a:xfrm>
          <a:prstGeom prst="rect">
            <a:avLst/>
          </a:prstGeom>
        </p:spPr>
        <p:txBody>
          <a:bodyPr wrap="none">
            <a:spAutoFit/>
          </a:bodyPr>
          <a:lstStyle/>
          <a:p>
            <a:r>
              <a:rPr lang="es-ES" sz="1800" dirty="0" err="1">
                <a:solidFill>
                  <a:schemeClr val="accent4"/>
                </a:solidFill>
                <a:latin typeface="Montserrat" pitchFamily="2" charset="77"/>
              </a:rPr>
              <a:t>Mirroring</a:t>
            </a:r>
            <a:endParaRPr lang="es-ES" sz="1800" dirty="0">
              <a:solidFill>
                <a:schemeClr val="accent4"/>
              </a:solidFill>
            </a:endParaRP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21EB6FBF-0753-4621-8B5D-986D30607407}"/>
                  </a:ext>
                </a:extLst>
              </p:cNvPr>
              <p:cNvSpPr/>
              <p:nvPr/>
            </p:nvSpPr>
            <p:spPr>
              <a:xfrm>
                <a:off x="1465925" y="12484656"/>
                <a:ext cx="221323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=3</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1" name="Rectangle 30">
                <a:extLst>
                  <a:ext uri="{FF2B5EF4-FFF2-40B4-BE49-F238E27FC236}">
                    <a16:creationId xmlns:a16="http://schemas.microsoft.com/office/drawing/2014/main" id="{21EB6FBF-0753-4621-8B5D-986D30607407}"/>
                  </a:ext>
                </a:extLst>
              </p:cNvPr>
              <p:cNvSpPr>
                <a:spLocks noRot="1" noChangeAspect="1" noMove="1" noResize="1" noEditPoints="1" noAdjustHandles="1" noChangeArrowheads="1" noChangeShapeType="1" noTextEdit="1"/>
              </p:cNvSpPr>
              <p:nvPr/>
            </p:nvSpPr>
            <p:spPr>
              <a:xfrm>
                <a:off x="1465925" y="12484656"/>
                <a:ext cx="2213235" cy="369332"/>
              </a:xfrm>
              <a:prstGeom prst="rect">
                <a:avLst/>
              </a:prstGeom>
              <a:blipFill>
                <a:blip r:embed="rId6"/>
                <a:stretch>
                  <a:fillRect l="-2198" t="-8197" r="-1648" b="-2459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FD3186D-16CA-4081-92A2-5DD5AF0A161A}"/>
                  </a:ext>
                </a:extLst>
              </p:cNvPr>
              <p:cNvSpPr/>
              <p:nvPr/>
            </p:nvSpPr>
            <p:spPr>
              <a:xfrm>
                <a:off x="6337343" y="12484656"/>
                <a:ext cx="2341475" cy="369332"/>
              </a:xfrm>
              <a:prstGeom prst="rect">
                <a:avLst/>
              </a:prstGeom>
            </p:spPr>
            <p:txBody>
              <a:bodyPr wrap="none">
                <a:spAutoFit/>
              </a:bodyPr>
              <a:lstStyle/>
              <a:p>
                <a:r>
                  <a:rPr lang="es-ES" sz="1800" dirty="0">
                    <a:solidFill>
                      <a:schemeClr val="accent4"/>
                    </a:solidFill>
                    <a:latin typeface="Montserrat" pitchFamily="2" charset="77"/>
                  </a:rPr>
                  <a:t>Shaking (</a:t>
                </a:r>
                <a14:m>
                  <m:oMath xmlns:m="http://schemas.openxmlformats.org/officeDocument/2006/math">
                    <m:r>
                      <m:rPr>
                        <m:sty m:val="p"/>
                      </m:rPr>
                      <a:rPr lang="el-GR" sz="1800" i="1" smtClean="0">
                        <a:solidFill>
                          <a:schemeClr val="accent4"/>
                        </a:solidFill>
                        <a:latin typeface="Cambria Math" panose="02040503050406030204" pitchFamily="18" charset="0"/>
                        <a:ea typeface="Cambria Math" panose="02040503050406030204" pitchFamily="18" charset="0"/>
                      </a:rPr>
                      <m:t>Δ</m:t>
                    </m:r>
                    <m:r>
                      <a:rPr lang="es-ES" sz="1800" b="0" i="1" smtClean="0">
                        <a:solidFill>
                          <a:schemeClr val="accent4"/>
                        </a:solidFill>
                        <a:latin typeface="Cambria Math" panose="02040503050406030204" pitchFamily="18" charset="0"/>
                        <a:ea typeface="Cambria Math" panose="02040503050406030204" pitchFamily="18" charset="0"/>
                      </a:rPr>
                      <m:t>=20</m:t>
                    </m:r>
                    <m:r>
                      <a:rPr lang="es-ES" sz="1800" b="0" i="1" smtClean="0">
                        <a:solidFill>
                          <a:schemeClr val="accent4"/>
                        </a:solidFill>
                        <a:latin typeface="Cambria Math" panose="02040503050406030204" pitchFamily="18" charset="0"/>
                        <a:ea typeface="Cambria Math" panose="02040503050406030204" pitchFamily="18" charset="0"/>
                      </a:rPr>
                      <m:t>𝑐𝑚</m:t>
                    </m:r>
                  </m:oMath>
                </a14:m>
                <a:r>
                  <a:rPr lang="es-ES" sz="1800" dirty="0">
                    <a:solidFill>
                      <a:schemeClr val="accent4"/>
                    </a:solidFill>
                  </a:rPr>
                  <a:t>)</a:t>
                </a:r>
              </a:p>
            </p:txBody>
          </p:sp>
        </mc:Choice>
        <mc:Fallback xmlns="">
          <p:sp>
            <p:nvSpPr>
              <p:cNvPr id="32" name="Rectangle 31">
                <a:extLst>
                  <a:ext uri="{FF2B5EF4-FFF2-40B4-BE49-F238E27FC236}">
                    <a16:creationId xmlns:a16="http://schemas.microsoft.com/office/drawing/2014/main" id="{DFD3186D-16CA-4081-92A2-5DD5AF0A161A}"/>
                  </a:ext>
                </a:extLst>
              </p:cNvPr>
              <p:cNvSpPr>
                <a:spLocks noRot="1" noChangeAspect="1" noMove="1" noResize="1" noEditPoints="1" noAdjustHandles="1" noChangeArrowheads="1" noChangeShapeType="1" noTextEdit="1"/>
              </p:cNvSpPr>
              <p:nvPr/>
            </p:nvSpPr>
            <p:spPr>
              <a:xfrm>
                <a:off x="6337343" y="12484656"/>
                <a:ext cx="2341475" cy="369332"/>
              </a:xfrm>
              <a:prstGeom prst="rect">
                <a:avLst/>
              </a:prstGeom>
              <a:blipFill>
                <a:blip r:embed="rId7"/>
                <a:stretch>
                  <a:fillRect l="-2344" t="-8197" r="-1302" b="-24590"/>
                </a:stretch>
              </a:blipFill>
            </p:spPr>
            <p:txBody>
              <a:bodyPr/>
              <a:lstStyle/>
              <a:p>
                <a:r>
                  <a:rPr lang="es-ES">
                    <a:noFill/>
                  </a:rPr>
                  <a:t> </a:t>
                </a:r>
              </a:p>
            </p:txBody>
          </p:sp>
        </mc:Fallback>
      </mc:AlternateContent>
    </p:spTree>
    <p:extLst>
      <p:ext uri="{BB962C8B-B14F-4D97-AF65-F5344CB8AC3E}">
        <p14:creationId xmlns:p14="http://schemas.microsoft.com/office/powerpoint/2010/main" val="193743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5692584"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Percepción temporal</a:t>
            </a:r>
          </a:p>
        </p:txBody>
      </p:sp>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95980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En este trabajo asumimos que la maniobra de cambio de carril involucra tanto al córtex visual como al córtex prefrontal, los cuales se estima que tienen un tiempo de proceso de entre 0.2 s y 1.2 s [</a:t>
            </a:r>
            <a:r>
              <a:rPr lang="es-ES" sz="2101" dirty="0" err="1">
                <a:solidFill>
                  <a:schemeClr val="accent3"/>
                </a:solidFill>
                <a:latin typeface="Montserrat Light" charset="0"/>
                <a:ea typeface="Montserrat Light" charset="0"/>
                <a:cs typeface="Montserrat Light" charset="0"/>
              </a:rPr>
              <a:t>Buzsáki</a:t>
            </a:r>
            <a:r>
              <a:rPr lang="es-ES" sz="2101" dirty="0">
                <a:solidFill>
                  <a:schemeClr val="accent3"/>
                </a:solidFill>
                <a:latin typeface="Montserrat Light" charset="0"/>
                <a:ea typeface="Montserrat Light" charset="0"/>
                <a:cs typeface="Montserrat Light" charset="0"/>
              </a:rPr>
              <a:t> et al., 2012].</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4" name="Group 3">
            <a:extLst>
              <a:ext uri="{FF2B5EF4-FFF2-40B4-BE49-F238E27FC236}">
                <a16:creationId xmlns:a16="http://schemas.microsoft.com/office/drawing/2014/main" id="{AF3B5FD7-AC5B-4808-9B99-C6E5BE00B05D}"/>
              </a:ext>
            </a:extLst>
          </p:cNvPr>
          <p:cNvGrpSpPr/>
          <p:nvPr/>
        </p:nvGrpSpPr>
        <p:grpSpPr>
          <a:xfrm>
            <a:off x="1669311" y="8313169"/>
            <a:ext cx="3638623" cy="4675948"/>
            <a:chOff x="1669311" y="8313169"/>
            <a:chExt cx="3638623" cy="4675948"/>
          </a:xfrm>
        </p:grpSpPr>
        <p:sp>
          <p:nvSpPr>
            <p:cNvPr id="21" name="Rectangle 20">
              <a:extLst>
                <a:ext uri="{FF2B5EF4-FFF2-40B4-BE49-F238E27FC236}">
                  <a16:creationId xmlns:a16="http://schemas.microsoft.com/office/drawing/2014/main" id="{127B4A2F-A5B4-D04C-A408-021EBF9B5857}"/>
                </a:ext>
              </a:extLst>
            </p:cNvPr>
            <p:cNvSpPr/>
            <p:nvPr/>
          </p:nvSpPr>
          <p:spPr>
            <a:xfrm>
              <a:off x="1669311" y="8313169"/>
              <a:ext cx="3638623" cy="4675948"/>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sp>
          <p:nvSpPr>
            <p:cNvPr id="42" name="Shape 2646">
              <a:extLst>
                <a:ext uri="{FF2B5EF4-FFF2-40B4-BE49-F238E27FC236}">
                  <a16:creationId xmlns:a16="http://schemas.microsoft.com/office/drawing/2014/main" id="{8ED4AA32-2F57-3848-BBD0-67E235FB403C}"/>
                </a:ext>
              </a:extLst>
            </p:cNvPr>
            <p:cNvSpPr/>
            <p:nvPr/>
          </p:nvSpPr>
          <p:spPr>
            <a:xfrm>
              <a:off x="3172205" y="8743424"/>
              <a:ext cx="632833" cy="632833"/>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1"/>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endParaRPr>
            </a:p>
          </p:txBody>
        </p:sp>
        <p:grpSp>
          <p:nvGrpSpPr>
            <p:cNvPr id="3" name="Group 2">
              <a:extLst>
                <a:ext uri="{FF2B5EF4-FFF2-40B4-BE49-F238E27FC236}">
                  <a16:creationId xmlns:a16="http://schemas.microsoft.com/office/drawing/2014/main" id="{99BF7CAA-D4C6-274A-A48E-CFCFB19068C8}"/>
                </a:ext>
              </a:extLst>
            </p:cNvPr>
            <p:cNvGrpSpPr/>
            <p:nvPr/>
          </p:nvGrpSpPr>
          <p:grpSpPr>
            <a:xfrm>
              <a:off x="1781650" y="9769433"/>
              <a:ext cx="3526283" cy="2616674"/>
              <a:chOff x="2387058" y="7863392"/>
              <a:chExt cx="4700487" cy="3487990"/>
            </a:xfrm>
          </p:grpSpPr>
          <p:sp>
            <p:nvSpPr>
              <p:cNvPr id="43" name="Rectangle 42">
                <a:extLst>
                  <a:ext uri="{FF2B5EF4-FFF2-40B4-BE49-F238E27FC236}">
                    <a16:creationId xmlns:a16="http://schemas.microsoft.com/office/drawing/2014/main" id="{5CB68FA1-6D58-954E-AC33-734AD08E91FF}"/>
                  </a:ext>
                </a:extLst>
              </p:cNvPr>
              <p:cNvSpPr/>
              <p:nvPr/>
            </p:nvSpPr>
            <p:spPr>
              <a:xfrm>
                <a:off x="2585389" y="8622457"/>
                <a:ext cx="4154079"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Las entradas se duplican tantas veces como momentos anteriores queremos percibir.</a:t>
                </a:r>
              </a:p>
            </p:txBody>
          </p:sp>
          <p:sp>
            <p:nvSpPr>
              <p:cNvPr id="44" name="Rectangle 43">
                <a:extLst>
                  <a:ext uri="{FF2B5EF4-FFF2-40B4-BE49-F238E27FC236}">
                    <a16:creationId xmlns:a16="http://schemas.microsoft.com/office/drawing/2014/main" id="{62D65A4F-1058-5D42-A4F2-30B9DDE6DD5D}"/>
                  </a:ext>
                </a:extLst>
              </p:cNvPr>
              <p:cNvSpPr/>
              <p:nvPr/>
            </p:nvSpPr>
            <p:spPr>
              <a:xfrm>
                <a:off x="2387058" y="7863392"/>
                <a:ext cx="4700487"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Ventana temporal</a:t>
                </a:r>
              </a:p>
            </p:txBody>
          </p:sp>
        </p:grpSp>
      </p:grpSp>
      <p:grpSp>
        <p:nvGrpSpPr>
          <p:cNvPr id="7" name="Group 6">
            <a:extLst>
              <a:ext uri="{FF2B5EF4-FFF2-40B4-BE49-F238E27FC236}">
                <a16:creationId xmlns:a16="http://schemas.microsoft.com/office/drawing/2014/main" id="{478B7E91-5C76-4145-9A15-912B9711B037}"/>
              </a:ext>
            </a:extLst>
          </p:cNvPr>
          <p:cNvGrpSpPr/>
          <p:nvPr/>
        </p:nvGrpSpPr>
        <p:grpSpPr>
          <a:xfrm>
            <a:off x="12982845" y="8313168"/>
            <a:ext cx="3638623" cy="4675949"/>
            <a:chOff x="12982845" y="8313168"/>
            <a:chExt cx="3638623" cy="4675949"/>
          </a:xfrm>
        </p:grpSpPr>
        <p:sp>
          <p:nvSpPr>
            <p:cNvPr id="37" name="Rectangle 36">
              <a:extLst>
                <a:ext uri="{FF2B5EF4-FFF2-40B4-BE49-F238E27FC236}">
                  <a16:creationId xmlns:a16="http://schemas.microsoft.com/office/drawing/2014/main" id="{42D4F34F-6874-A449-ACFF-7F28DAFEA9CA}"/>
                </a:ext>
              </a:extLst>
            </p:cNvPr>
            <p:cNvSpPr/>
            <p:nvPr/>
          </p:nvSpPr>
          <p:spPr>
            <a:xfrm>
              <a:off x="12982845" y="8313168"/>
              <a:ext cx="3638623" cy="4675949"/>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54" name="Group 53">
              <a:extLst>
                <a:ext uri="{FF2B5EF4-FFF2-40B4-BE49-F238E27FC236}">
                  <a16:creationId xmlns:a16="http://schemas.microsoft.com/office/drawing/2014/main" id="{4404EA26-8BFF-1143-8534-B2AC66E3A86F}"/>
                </a:ext>
              </a:extLst>
            </p:cNvPr>
            <p:cNvGrpSpPr/>
            <p:nvPr/>
          </p:nvGrpSpPr>
          <p:grpSpPr>
            <a:xfrm>
              <a:off x="13243972" y="9769433"/>
              <a:ext cx="3116370" cy="3014219"/>
              <a:chOff x="2585389" y="7863392"/>
              <a:chExt cx="4154078" cy="4017912"/>
            </a:xfrm>
          </p:grpSpPr>
          <p:sp>
            <p:nvSpPr>
              <p:cNvPr id="55" name="Rectangle 54">
                <a:extLst>
                  <a:ext uri="{FF2B5EF4-FFF2-40B4-BE49-F238E27FC236}">
                    <a16:creationId xmlns:a16="http://schemas.microsoft.com/office/drawing/2014/main" id="{7A15F369-425A-1649-9ACB-324D15EA6551}"/>
                  </a:ext>
                </a:extLst>
              </p:cNvPr>
              <p:cNvSpPr/>
              <p:nvPr/>
            </p:nvSpPr>
            <p:spPr>
              <a:xfrm>
                <a:off x="2585389" y="8622457"/>
                <a:ext cx="4154078" cy="3258847"/>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las redes de convolución, se presentan como imágenes apiladas a lo largo de una dimensión.</a:t>
                </a:r>
              </a:p>
            </p:txBody>
          </p:sp>
          <p:sp>
            <p:nvSpPr>
              <p:cNvPr id="56" name="Rectangle 55">
                <a:extLst>
                  <a:ext uri="{FF2B5EF4-FFF2-40B4-BE49-F238E27FC236}">
                    <a16:creationId xmlns:a16="http://schemas.microsoft.com/office/drawing/2014/main" id="{EEF7E548-317C-2C45-B950-3F291F9E3A96}"/>
                  </a:ext>
                </a:extLst>
              </p:cNvPr>
              <p:cNvSpPr/>
              <p:nvPr/>
            </p:nvSpPr>
            <p:spPr>
              <a:xfrm>
                <a:off x="2783717" y="7863392"/>
                <a:ext cx="3952044" cy="677104"/>
              </a:xfrm>
              <a:prstGeom prst="rect">
                <a:avLst/>
              </a:prstGeom>
            </p:spPr>
            <p:txBody>
              <a:bodyPr wrap="square">
                <a:spAutoFit/>
              </a:bodyPr>
              <a:lstStyle/>
              <a:p>
                <a:pPr algn="ctr"/>
                <a:r>
                  <a:rPr lang="es-ES" sz="2701" dirty="0">
                    <a:solidFill>
                      <a:schemeClr val="accent3">
                        <a:lumMod val="50000"/>
                      </a:schemeClr>
                    </a:solidFill>
                    <a:latin typeface="Montserrat" pitchFamily="2" charset="77"/>
                    <a:ea typeface="Montserrat Bold" charset="0"/>
                    <a:cs typeface="Montserrat Bold" charset="0"/>
                  </a:rPr>
                  <a:t>Representación</a:t>
                </a:r>
              </a:p>
            </p:txBody>
          </p:sp>
        </p:grpSp>
        <p:sp>
          <p:nvSpPr>
            <p:cNvPr id="57" name="Shape 2563">
              <a:extLst>
                <a:ext uri="{FF2B5EF4-FFF2-40B4-BE49-F238E27FC236}">
                  <a16:creationId xmlns:a16="http://schemas.microsoft.com/office/drawing/2014/main" id="{00AB1669-6E7A-6C40-AE98-FAB1C05B0AB7}"/>
                </a:ext>
              </a:extLst>
            </p:cNvPr>
            <p:cNvSpPr/>
            <p:nvPr/>
          </p:nvSpPr>
          <p:spPr>
            <a:xfrm>
              <a:off x="14486603" y="8743424"/>
              <a:ext cx="632835" cy="632833"/>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3"/>
            </a:solidFill>
            <a:ln w="12700">
              <a:noFill/>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solidFill>
                  <a:schemeClr val="accent3"/>
                </a:solidFill>
                <a:latin typeface="Lato" charset="0"/>
                <a:ea typeface="Lato" charset="0"/>
                <a:cs typeface="Lato" charset="0"/>
              </a:endParaRPr>
            </a:p>
          </p:txBody>
        </p:sp>
      </p:grpSp>
      <p:pic>
        <p:nvPicPr>
          <p:cNvPr id="22" name="Picture 21" descr="A close up of a logo&#10;&#10;Description generated with high confidence">
            <a:extLst>
              <a:ext uri="{FF2B5EF4-FFF2-40B4-BE49-F238E27FC236}">
                <a16:creationId xmlns:a16="http://schemas.microsoft.com/office/drawing/2014/main" id="{A201A3BF-76AD-4640-A083-22F26DC89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530" y="5796824"/>
            <a:ext cx="12718940" cy="1688549"/>
          </a:xfrm>
          <a:prstGeom prst="rect">
            <a:avLst/>
          </a:prstGeom>
        </p:spPr>
      </p:pic>
      <p:grpSp>
        <p:nvGrpSpPr>
          <p:cNvPr id="6" name="Group 5">
            <a:extLst>
              <a:ext uri="{FF2B5EF4-FFF2-40B4-BE49-F238E27FC236}">
                <a16:creationId xmlns:a16="http://schemas.microsoft.com/office/drawing/2014/main" id="{A5178B53-C66F-4BD7-B2D6-A89F780EBC43}"/>
              </a:ext>
            </a:extLst>
          </p:cNvPr>
          <p:cNvGrpSpPr/>
          <p:nvPr/>
        </p:nvGrpSpPr>
        <p:grpSpPr>
          <a:xfrm>
            <a:off x="7326078" y="8313169"/>
            <a:ext cx="3638623" cy="4675948"/>
            <a:chOff x="7327031" y="8313169"/>
            <a:chExt cx="3638623" cy="4675948"/>
          </a:xfrm>
        </p:grpSpPr>
        <p:sp>
          <p:nvSpPr>
            <p:cNvPr id="32" name="Rectangle 31">
              <a:extLst>
                <a:ext uri="{FF2B5EF4-FFF2-40B4-BE49-F238E27FC236}">
                  <a16:creationId xmlns:a16="http://schemas.microsoft.com/office/drawing/2014/main" id="{01F5D3FF-B888-D648-9F05-CDD3F521F816}"/>
                </a:ext>
              </a:extLst>
            </p:cNvPr>
            <p:cNvSpPr/>
            <p:nvPr/>
          </p:nvSpPr>
          <p:spPr>
            <a:xfrm>
              <a:off x="7327031" y="8313169"/>
              <a:ext cx="3638623" cy="4675948"/>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accent3"/>
                </a:solidFill>
              </a:endParaRPr>
            </a:p>
          </p:txBody>
        </p:sp>
        <p:grpSp>
          <p:nvGrpSpPr>
            <p:cNvPr id="49" name="Group 48">
              <a:extLst>
                <a:ext uri="{FF2B5EF4-FFF2-40B4-BE49-F238E27FC236}">
                  <a16:creationId xmlns:a16="http://schemas.microsoft.com/office/drawing/2014/main" id="{6FF216E9-C5CB-2546-9D87-5A3C38EE58B5}"/>
                </a:ext>
              </a:extLst>
            </p:cNvPr>
            <p:cNvGrpSpPr/>
            <p:nvPr/>
          </p:nvGrpSpPr>
          <p:grpSpPr>
            <a:xfrm>
              <a:off x="7588157" y="9769433"/>
              <a:ext cx="3116370" cy="2616674"/>
              <a:chOff x="2585389" y="7863392"/>
              <a:chExt cx="4154078" cy="3487990"/>
            </a:xfrm>
          </p:grpSpPr>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B65C8811-6B9C-0F41-AEC6-2FC2E6B8F17D}"/>
                      </a:ext>
                    </a:extLst>
                  </p:cNvPr>
                  <p:cNvSpPr/>
                  <p:nvPr/>
                </p:nvSpPr>
                <p:spPr>
                  <a:xfrm>
                    <a:off x="2585389" y="8622457"/>
                    <a:ext cx="4154078" cy="2728925"/>
                  </a:xfrm>
                  <a:prstGeom prst="rect">
                    <a:avLst/>
                  </a:prstGeom>
                </p:spPr>
                <p:txBody>
                  <a:bodyPr wrap="square">
                    <a:spAutoFit/>
                  </a:bodyPr>
                  <a:lstStyle/>
                  <a:p>
                    <a:pPr algn="ctr">
                      <a:lnSpc>
                        <a:spcPts val="3061"/>
                      </a:lnSpc>
                    </a:pPr>
                    <a:r>
                      <a:rPr lang="es-ES" sz="2101" dirty="0">
                        <a:solidFill>
                          <a:schemeClr val="accent3"/>
                        </a:solidFill>
                        <a:latin typeface="Montserrat Light" charset="0"/>
                        <a:ea typeface="Montserrat Light" charset="0"/>
                        <a:cs typeface="Montserrat Light" charset="0"/>
                      </a:rPr>
                      <a:t>En [Díaz Álvarez et al., 2018] </a:t>
                    </a:r>
                    <a14:m>
                      <m:oMath xmlns:m="http://schemas.openxmlformats.org/officeDocument/2006/math">
                        <m:sSub>
                          <m:sSubPr>
                            <m:ctrlPr>
                              <a:rPr lang="es-ES" sz="2400" i="1" dirty="0">
                                <a:solidFill>
                                  <a:schemeClr val="accent3"/>
                                </a:solidFill>
                                <a:latin typeface="Cambria Math" panose="02040503050406030204" pitchFamily="18" charset="0"/>
                              </a:rPr>
                            </m:ctrlPr>
                          </m:sSubPr>
                          <m:e>
                            <m:r>
                              <a:rPr lang="es-ES" sz="2400" i="1" dirty="0">
                                <a:solidFill>
                                  <a:schemeClr val="accent3"/>
                                </a:solidFill>
                                <a:latin typeface="Cambria Math" panose="02040503050406030204" pitchFamily="18" charset="0"/>
                              </a:rPr>
                              <m:t>𝑡</m:t>
                            </m:r>
                          </m:e>
                          <m:sub>
                            <m:r>
                              <a:rPr lang="es-ES" sz="2400" i="1" dirty="0">
                                <a:solidFill>
                                  <a:schemeClr val="accent3"/>
                                </a:solidFill>
                                <a:latin typeface="Cambria Math" panose="02040503050406030204" pitchFamily="18" charset="0"/>
                              </a:rPr>
                              <m:t>0</m:t>
                            </m:r>
                          </m:sub>
                        </m:sSub>
                      </m:oMath>
                    </a14:m>
                    <a:r>
                      <a:rPr lang="es-ES" sz="2400" dirty="0">
                        <a:solidFill>
                          <a:schemeClr val="accent3"/>
                        </a:solidFill>
                        <a:latin typeface="Montserrat" pitchFamily="2" charset="77"/>
                        <a:ea typeface="Montserrat Bold" charset="0"/>
                        <a:cs typeface="Montserrat Bold" charset="0"/>
                      </a:rPr>
                      <a:t>,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10</m:t>
                            </m:r>
                          </m:sub>
                        </m:sSub>
                      </m:oMath>
                    </a14:m>
                    <a:r>
                      <a:rPr lang="es-ES" sz="2400" dirty="0">
                        <a:solidFill>
                          <a:schemeClr val="accent3"/>
                        </a:solidFill>
                        <a:latin typeface="Montserrat" pitchFamily="2" charset="77"/>
                        <a:ea typeface="Montserrat Bold" charset="0"/>
                        <a:cs typeface="Montserrat Bold" charset="0"/>
                      </a:rPr>
                      <a:t> y </a:t>
                    </a:r>
                    <a14:m>
                      <m:oMath xmlns:m="http://schemas.openxmlformats.org/officeDocument/2006/math">
                        <m:sSub>
                          <m:sSubPr>
                            <m:ctrlPr>
                              <a:rPr lang="es-ES" sz="2400" i="1">
                                <a:solidFill>
                                  <a:schemeClr val="accent3"/>
                                </a:solidFill>
                                <a:latin typeface="Cambria Math" panose="02040503050406030204" pitchFamily="18" charset="0"/>
                              </a:rPr>
                            </m:ctrlPr>
                          </m:sSubPr>
                          <m:e>
                            <m:r>
                              <a:rPr lang="es-ES" sz="2400" i="1">
                                <a:solidFill>
                                  <a:schemeClr val="accent3"/>
                                </a:solidFill>
                                <a:latin typeface="Cambria Math" panose="02040503050406030204" pitchFamily="18" charset="0"/>
                              </a:rPr>
                              <m:t>𝑡</m:t>
                            </m:r>
                          </m:e>
                          <m:sub>
                            <m:r>
                              <a:rPr lang="es-ES" sz="2400" i="1">
                                <a:solidFill>
                                  <a:schemeClr val="accent3"/>
                                </a:solidFill>
                                <a:latin typeface="Cambria Math" panose="02040503050406030204" pitchFamily="18" charset="0"/>
                              </a:rPr>
                              <m:t>20</m:t>
                            </m:r>
                          </m:sub>
                        </m:sSub>
                        <m:r>
                          <a:rPr lang="es-ES" sz="2400" i="1">
                            <a:solidFill>
                              <a:schemeClr val="accent3"/>
                            </a:solidFill>
                            <a:latin typeface="Cambria Math" panose="02040503050406030204" pitchFamily="18" charset="0"/>
                          </a:rPr>
                          <m:t> </m:t>
                        </m:r>
                      </m:oMath>
                    </a14:m>
                    <a:r>
                      <a:rPr lang="es-ES" sz="2101" dirty="0">
                        <a:solidFill>
                          <a:schemeClr val="accent3"/>
                        </a:solidFill>
                        <a:latin typeface="Montserrat Light" charset="0"/>
                        <a:ea typeface="Montserrat Light" charset="0"/>
                        <a:cs typeface="Montserrat Light" charset="0"/>
                      </a:rPr>
                      <a:t>son los momentos que mejores resultado arrojan.</a:t>
                    </a:r>
                  </a:p>
                </p:txBody>
              </p:sp>
            </mc:Choice>
            <mc:Fallback xmlns="">
              <p:sp>
                <p:nvSpPr>
                  <p:cNvPr id="50" name="Rectangle 49">
                    <a:extLst>
                      <a:ext uri="{FF2B5EF4-FFF2-40B4-BE49-F238E27FC236}">
                        <a16:creationId xmlns:a16="http://schemas.microsoft.com/office/drawing/2014/main" id="{B65C8811-6B9C-0F41-AEC6-2FC2E6B8F17D}"/>
                      </a:ext>
                    </a:extLst>
                  </p:cNvPr>
                  <p:cNvSpPr>
                    <a:spLocks noRot="1" noChangeAspect="1" noMove="1" noResize="1" noEditPoints="1" noAdjustHandles="1" noChangeArrowheads="1" noChangeShapeType="1" noTextEdit="1"/>
                  </p:cNvSpPr>
                  <p:nvPr/>
                </p:nvSpPr>
                <p:spPr>
                  <a:xfrm>
                    <a:off x="2585389" y="8622457"/>
                    <a:ext cx="4154078" cy="2728925"/>
                  </a:xfrm>
                  <a:prstGeom prst="rect">
                    <a:avLst/>
                  </a:prstGeom>
                  <a:blipFill>
                    <a:blip r:embed="rId3"/>
                    <a:stretch>
                      <a:fillRect l="-978" t="-298" r="-3131" b="-476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CD03C50-6A72-114B-857C-2809B3BE2AF2}"/>
                      </a:ext>
                    </a:extLst>
                  </p:cNvPr>
                  <p:cNvSpPr/>
                  <p:nvPr/>
                </p:nvSpPr>
                <p:spPr>
                  <a:xfrm>
                    <a:off x="2783718" y="7863392"/>
                    <a:ext cx="3757419" cy="677104"/>
                  </a:xfrm>
                  <a:prstGeom prst="rect">
                    <a:avLst/>
                  </a:prstGeom>
                </p:spPr>
                <p:txBody>
                  <a:bodyPr wrap="square">
                    <a:spAutoFit/>
                  </a:bodyPr>
                  <a:lstStyle/>
                  <a:p>
                    <a:pPr algn="ctr"/>
                    <a14:m>
                      <m:oMath xmlns:m="http://schemas.openxmlformats.org/officeDocument/2006/math">
                        <m:sSub>
                          <m:sSubPr>
                            <m:ctrlPr>
                              <a:rPr lang="es-ES" sz="2701" i="1" dirty="0" smtClean="0">
                                <a:solidFill>
                                  <a:schemeClr val="accent3">
                                    <a:lumMod val="50000"/>
                                  </a:schemeClr>
                                </a:solidFill>
                                <a:latin typeface="Cambria Math" panose="02040503050406030204" pitchFamily="18" charset="0"/>
                              </a:rPr>
                            </m:ctrlPr>
                          </m:sSubPr>
                          <m:e>
                            <m:r>
                              <a:rPr lang="es-ES" sz="2701" b="0" i="1" dirty="0" smtClean="0">
                                <a:solidFill>
                                  <a:schemeClr val="accent3">
                                    <a:lumMod val="50000"/>
                                  </a:schemeClr>
                                </a:solidFill>
                                <a:latin typeface="Cambria Math" panose="02040503050406030204" pitchFamily="18" charset="0"/>
                              </a:rPr>
                              <m:t>𝑡</m:t>
                            </m:r>
                          </m:e>
                          <m:sub>
                            <m:r>
                              <a:rPr lang="es-ES" sz="2701" b="0" i="1" dirty="0" smtClean="0">
                                <a:solidFill>
                                  <a:schemeClr val="accent3">
                                    <a:lumMod val="50000"/>
                                  </a:schemeClr>
                                </a:solidFill>
                                <a:latin typeface="Cambria Math" panose="02040503050406030204" pitchFamily="18" charset="0"/>
                              </a:rPr>
                              <m:t>0</m:t>
                            </m:r>
                          </m:sub>
                        </m:sSub>
                      </m:oMath>
                    </a14:m>
                    <a:r>
                      <a:rPr lang="es-ES" sz="2701" dirty="0">
                        <a:solidFill>
                          <a:schemeClr val="accent3">
                            <a:lumMod val="50000"/>
                          </a:schemeClr>
                        </a:solidFill>
                        <a:latin typeface="Montserrat" pitchFamily="2" charset="77"/>
                        <a:ea typeface="Montserrat Bold" charset="0"/>
                        <a:cs typeface="Montserrat Bold" charset="0"/>
                      </a:rPr>
                      <a:t>,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10</m:t>
                            </m:r>
                          </m:sub>
                        </m:sSub>
                      </m:oMath>
                    </a14:m>
                    <a:r>
                      <a:rPr lang="es-ES" sz="2701" dirty="0">
                        <a:solidFill>
                          <a:schemeClr val="accent3">
                            <a:lumMod val="50000"/>
                          </a:schemeClr>
                        </a:solidFill>
                        <a:latin typeface="Montserrat" pitchFamily="2" charset="77"/>
                        <a:ea typeface="Montserrat Bold" charset="0"/>
                        <a:cs typeface="Montserrat Bold" charset="0"/>
                      </a:rPr>
                      <a:t> y </a:t>
                    </a:r>
                    <a14:m>
                      <m:oMath xmlns:m="http://schemas.openxmlformats.org/officeDocument/2006/math">
                        <m:sSub>
                          <m:sSubPr>
                            <m:ctrlPr>
                              <a:rPr lang="es-ES" sz="2701" i="1" smtClean="0">
                                <a:solidFill>
                                  <a:schemeClr val="accent3">
                                    <a:lumMod val="50000"/>
                                  </a:schemeClr>
                                </a:solidFill>
                                <a:latin typeface="Cambria Math" panose="02040503050406030204" pitchFamily="18" charset="0"/>
                              </a:rPr>
                            </m:ctrlPr>
                          </m:sSubPr>
                          <m:e>
                            <m:r>
                              <a:rPr lang="es-ES" sz="2701" b="0" i="1" smtClean="0">
                                <a:solidFill>
                                  <a:schemeClr val="accent3">
                                    <a:lumMod val="50000"/>
                                  </a:schemeClr>
                                </a:solidFill>
                                <a:latin typeface="Cambria Math" panose="02040503050406030204" pitchFamily="18" charset="0"/>
                              </a:rPr>
                              <m:t>𝑡</m:t>
                            </m:r>
                          </m:e>
                          <m:sub>
                            <m:r>
                              <a:rPr lang="es-ES" sz="2701" b="0" i="1" smtClean="0">
                                <a:solidFill>
                                  <a:schemeClr val="accent3">
                                    <a:lumMod val="50000"/>
                                  </a:schemeClr>
                                </a:solidFill>
                                <a:latin typeface="Cambria Math" panose="02040503050406030204" pitchFamily="18" charset="0"/>
                              </a:rPr>
                              <m:t>20</m:t>
                            </m:r>
                          </m:sub>
                        </m:sSub>
                      </m:oMath>
                    </a14:m>
                    <a:endParaRPr lang="es-ES" sz="2701" dirty="0">
                      <a:solidFill>
                        <a:schemeClr val="accent3">
                          <a:lumMod val="50000"/>
                        </a:schemeClr>
                      </a:solidFill>
                      <a:latin typeface="Montserrat" pitchFamily="2" charset="77"/>
                      <a:ea typeface="Montserrat Bold" charset="0"/>
                      <a:cs typeface="Montserrat Bold" charset="0"/>
                    </a:endParaRPr>
                  </a:p>
                </p:txBody>
              </p:sp>
            </mc:Choice>
            <mc:Fallback xmlns="">
              <p:sp>
                <p:nvSpPr>
                  <p:cNvPr id="51" name="Rectangle 50">
                    <a:extLst>
                      <a:ext uri="{FF2B5EF4-FFF2-40B4-BE49-F238E27FC236}">
                        <a16:creationId xmlns:a16="http://schemas.microsoft.com/office/drawing/2014/main" id="{6CD03C50-6A72-114B-857C-2809B3BE2AF2}"/>
                      </a:ext>
                    </a:extLst>
                  </p:cNvPr>
                  <p:cNvSpPr>
                    <a:spLocks noRot="1" noChangeAspect="1" noMove="1" noResize="1" noEditPoints="1" noAdjustHandles="1" noChangeArrowheads="1" noChangeShapeType="1" noTextEdit="1"/>
                  </p:cNvSpPr>
                  <p:nvPr/>
                </p:nvSpPr>
                <p:spPr>
                  <a:xfrm>
                    <a:off x="2783718" y="7863392"/>
                    <a:ext cx="3757419" cy="677104"/>
                  </a:xfrm>
                  <a:prstGeom prst="rect">
                    <a:avLst/>
                  </a:prstGeom>
                  <a:blipFill>
                    <a:blip r:embed="rId4"/>
                    <a:stretch>
                      <a:fillRect t="-12048" b="-30120"/>
                    </a:stretch>
                  </a:blipFill>
                </p:spPr>
                <p:txBody>
                  <a:bodyPr/>
                  <a:lstStyle/>
                  <a:p>
                    <a:r>
                      <a:rPr lang="es-ES">
                        <a:noFill/>
                      </a:rPr>
                      <a:t> </a:t>
                    </a:r>
                  </a:p>
                </p:txBody>
              </p:sp>
            </mc:Fallback>
          </mc:AlternateContent>
        </p:grpSp>
        <p:grpSp>
          <p:nvGrpSpPr>
            <p:cNvPr id="24" name="Group 1">
              <a:extLst>
                <a:ext uri="{FF2B5EF4-FFF2-40B4-BE49-F238E27FC236}">
                  <a16:creationId xmlns:a16="http://schemas.microsoft.com/office/drawing/2014/main" id="{98E54A4C-CEC9-4B0C-8CF9-926FC1396C6A}"/>
                </a:ext>
              </a:extLst>
            </p:cNvPr>
            <p:cNvGrpSpPr>
              <a:grpSpLocks noChangeAspect="1"/>
            </p:cNvGrpSpPr>
            <p:nvPr/>
          </p:nvGrpSpPr>
          <p:grpSpPr bwMode="auto">
            <a:xfrm>
              <a:off x="8854753" y="8743424"/>
              <a:ext cx="643423" cy="633600"/>
              <a:chOff x="7197121" y="8332916"/>
              <a:chExt cx="553830" cy="543285"/>
            </a:xfrm>
            <a:solidFill>
              <a:schemeClr val="accent2"/>
            </a:solidFill>
          </p:grpSpPr>
          <p:sp>
            <p:nvSpPr>
              <p:cNvPr id="25" name="Freeform 31">
                <a:extLst>
                  <a:ext uri="{FF2B5EF4-FFF2-40B4-BE49-F238E27FC236}">
                    <a16:creationId xmlns:a16="http://schemas.microsoft.com/office/drawing/2014/main" id="{FBEDEA5B-D208-47DB-BA4E-786064B41A26}"/>
                  </a:ext>
                </a:extLst>
              </p:cNvPr>
              <p:cNvSpPr>
                <a:spLocks noChangeArrowheads="1"/>
              </p:cNvSpPr>
              <p:nvPr/>
            </p:nvSpPr>
            <p:spPr bwMode="auto">
              <a:xfrm>
                <a:off x="7197121" y="8332916"/>
                <a:ext cx="553830" cy="543285"/>
              </a:xfrm>
              <a:custGeom>
                <a:avLst/>
                <a:gdLst>
                  <a:gd name="T0" fmla="*/ 231 w 462"/>
                  <a:gd name="T1" fmla="*/ 0 h 453"/>
                  <a:gd name="T2" fmla="*/ 231 w 462"/>
                  <a:gd name="T3" fmla="*/ 0 h 453"/>
                  <a:gd name="T4" fmla="*/ 0 w 462"/>
                  <a:gd name="T5" fmla="*/ 222 h 453"/>
                  <a:gd name="T6" fmla="*/ 231 w 462"/>
                  <a:gd name="T7" fmla="*/ 452 h 453"/>
                  <a:gd name="T8" fmla="*/ 461 w 462"/>
                  <a:gd name="T9" fmla="*/ 222 h 453"/>
                  <a:gd name="T10" fmla="*/ 231 w 462"/>
                  <a:gd name="T11" fmla="*/ 0 h 453"/>
                  <a:gd name="T12" fmla="*/ 231 w 462"/>
                  <a:gd name="T13" fmla="*/ 399 h 453"/>
                  <a:gd name="T14" fmla="*/ 231 w 462"/>
                  <a:gd name="T15" fmla="*/ 399 h 453"/>
                  <a:gd name="T16" fmla="*/ 53 w 462"/>
                  <a:gd name="T17" fmla="*/ 222 h 453"/>
                  <a:gd name="T18" fmla="*/ 231 w 462"/>
                  <a:gd name="T19" fmla="*/ 45 h 453"/>
                  <a:gd name="T20" fmla="*/ 408 w 462"/>
                  <a:gd name="T21" fmla="*/ 222 h 453"/>
                  <a:gd name="T22" fmla="*/ 231 w 462"/>
                  <a:gd name="T23" fmla="*/ 39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2" h="453">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sp>
            <p:nvSpPr>
              <p:cNvPr id="26" name="Freeform 32">
                <a:extLst>
                  <a:ext uri="{FF2B5EF4-FFF2-40B4-BE49-F238E27FC236}">
                    <a16:creationId xmlns:a16="http://schemas.microsoft.com/office/drawing/2014/main" id="{8046B6D8-D845-42B3-85AF-6A8C5FC15E4F}"/>
                  </a:ext>
                </a:extLst>
              </p:cNvPr>
              <p:cNvSpPr>
                <a:spLocks noChangeArrowheads="1"/>
              </p:cNvSpPr>
              <p:nvPr/>
            </p:nvSpPr>
            <p:spPr bwMode="auto">
              <a:xfrm>
                <a:off x="7450784" y="8450839"/>
                <a:ext cx="126832" cy="261114"/>
              </a:xfrm>
              <a:custGeom>
                <a:avLst/>
                <a:gdLst>
                  <a:gd name="T0" fmla="*/ 36 w 107"/>
                  <a:gd name="T1" fmla="*/ 0 h 222"/>
                  <a:gd name="T2" fmla="*/ 0 w 107"/>
                  <a:gd name="T3" fmla="*/ 0 h 222"/>
                  <a:gd name="T4" fmla="*/ 0 w 107"/>
                  <a:gd name="T5" fmla="*/ 133 h 222"/>
                  <a:gd name="T6" fmla="*/ 89 w 107"/>
                  <a:gd name="T7" fmla="*/ 221 h 222"/>
                  <a:gd name="T8" fmla="*/ 106 w 107"/>
                  <a:gd name="T9" fmla="*/ 195 h 222"/>
                  <a:gd name="T10" fmla="*/ 36 w 107"/>
                  <a:gd name="T11" fmla="*/ 114 h 222"/>
                  <a:gd name="T12" fmla="*/ 36 w 107"/>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107" h="222">
                    <a:moveTo>
                      <a:pt x="36" y="0"/>
                    </a:moveTo>
                    <a:lnTo>
                      <a:pt x="0" y="0"/>
                    </a:lnTo>
                    <a:lnTo>
                      <a:pt x="0" y="133"/>
                    </a:lnTo>
                    <a:lnTo>
                      <a:pt x="89" y="221"/>
                    </a:lnTo>
                    <a:lnTo>
                      <a:pt x="106" y="195"/>
                    </a:lnTo>
                    <a:lnTo>
                      <a:pt x="36" y="114"/>
                    </a:lnTo>
                    <a:lnTo>
                      <a:pt x="36" y="0"/>
                    </a:lnTo>
                  </a:path>
                </a:pathLst>
              </a:custGeom>
              <a:grpFill/>
              <a:ln>
                <a:noFill/>
              </a:ln>
              <a:effectLst/>
              <a:extLst>
                <a:ext uri="{91240B29-F687-4f45-9708-019B960494DF}"/>
                <a:ext uri="{AF507438-7753-43e0-B8FC-AC1667EBCBE1}"/>
              </a:extLst>
            </p:spPr>
            <p:txBody>
              <a:bodyPr wrap="none"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206875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543141986"/>
              </p:ext>
            </p:extLst>
          </p:nvPr>
        </p:nvGraphicFramePr>
        <p:xfrm>
          <a:off x="9435549" y="5345431"/>
          <a:ext cx="7259840" cy="2278407"/>
        </p:xfrm>
        <a:graphic>
          <a:graphicData uri="http://schemas.openxmlformats.org/drawingml/2006/table">
            <a:tbl>
              <a:tblPr firstRow="1" bandRow="1">
                <a:tableStyleId>{1FECB4D8-DB02-4DC6-A0A2-4F2EBAE1DC90}</a:tableStyleId>
              </a:tblPr>
              <a:tblGrid>
                <a:gridCol w="1814960">
                  <a:extLst>
                    <a:ext uri="{9D8B030D-6E8A-4147-A177-3AD203B41FA5}">
                      <a16:colId xmlns:a16="http://schemas.microsoft.com/office/drawing/2014/main" val="4123270034"/>
                    </a:ext>
                  </a:extLst>
                </a:gridCol>
                <a:gridCol w="1814960">
                  <a:extLst>
                    <a:ext uri="{9D8B030D-6E8A-4147-A177-3AD203B41FA5}">
                      <a16:colId xmlns:a16="http://schemas.microsoft.com/office/drawing/2014/main" val="307990906"/>
                    </a:ext>
                  </a:extLst>
                </a:gridCol>
                <a:gridCol w="1814960">
                  <a:extLst>
                    <a:ext uri="{9D8B030D-6E8A-4147-A177-3AD203B41FA5}">
                      <a16:colId xmlns:a16="http://schemas.microsoft.com/office/drawing/2014/main" val="4031327979"/>
                    </a:ext>
                  </a:extLst>
                </a:gridCol>
                <a:gridCol w="1814960">
                  <a:extLst>
                    <a:ext uri="{9D8B030D-6E8A-4147-A177-3AD203B41FA5}">
                      <a16:colId xmlns:a16="http://schemas.microsoft.com/office/drawing/2014/main" val="3553074758"/>
                    </a:ext>
                  </a:extLst>
                </a:gridCol>
              </a:tblGrid>
              <a:tr h="759469">
                <a:tc>
                  <a:txBody>
                    <a:bodyPr/>
                    <a:lstStyle/>
                    <a:p>
                      <a:pPr algn="ctr"/>
                      <a:r>
                        <a:rPr lang="es-ES" sz="2400" b="1" dirty="0" err="1">
                          <a:solidFill>
                            <a:schemeClr val="accent3"/>
                          </a:solidFill>
                          <a:latin typeface="Montserrat" panose="00000500000000000000" pitchFamily="2" charset="0"/>
                        </a:rPr>
                        <a:t>Accuracy</a:t>
                      </a:r>
                      <a:endParaRPr lang="es-ES" sz="2400" b="1" dirty="0">
                        <a:solidFill>
                          <a:schemeClr val="accent3"/>
                        </a:solidFill>
                        <a:latin typeface="Montserrat" panose="00000500000000000000" pitchFamily="2"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s-ES" sz="2000" dirty="0">
                          <a:latin typeface="Montserrat" panose="00000500000000000000" pitchFamily="2" charset="0"/>
                        </a:rPr>
                        <a:t>Training</a:t>
                      </a:r>
                    </a:p>
                  </a:txBody>
                  <a:tcPr anchor="ctr"/>
                </a:tc>
                <a:tc>
                  <a:txBody>
                    <a:bodyPr/>
                    <a:lstStyle/>
                    <a:p>
                      <a:pPr algn="ctr"/>
                      <a:r>
                        <a:rPr lang="es-ES" sz="2000" dirty="0" err="1">
                          <a:latin typeface="Montserrat" panose="00000500000000000000" pitchFamily="2" charset="0"/>
                        </a:rPr>
                        <a:t>Validation</a:t>
                      </a:r>
                      <a:endParaRPr lang="es-ES" sz="2000" dirty="0">
                        <a:latin typeface="Montserrat" panose="00000500000000000000" pitchFamily="2" charset="0"/>
                      </a:endParaRPr>
                    </a:p>
                  </a:txBody>
                  <a:tcPr anchor="ctr"/>
                </a:tc>
                <a:tc>
                  <a:txBody>
                    <a:bodyPr/>
                    <a:lstStyle/>
                    <a:p>
                      <a:pPr algn="ctr"/>
                      <a:r>
                        <a:rPr lang="es-ES" sz="2000" dirty="0">
                          <a:latin typeface="Montserrat" panose="00000500000000000000" pitchFamily="2" charset="0"/>
                        </a:rPr>
                        <a:t>Test</a:t>
                      </a:r>
                    </a:p>
                  </a:txBody>
                  <a:tcPr anchor="ctr"/>
                </a:tc>
                <a:extLst>
                  <a:ext uri="{0D108BD9-81ED-4DB2-BD59-A6C34878D82A}">
                    <a16:rowId xmlns:a16="http://schemas.microsoft.com/office/drawing/2014/main" val="3976094392"/>
                  </a:ext>
                </a:extLst>
              </a:tr>
              <a:tr h="759469">
                <a:tc>
                  <a:txBody>
                    <a:bodyPr/>
                    <a:lstStyle/>
                    <a:p>
                      <a:pPr algn="ctr"/>
                      <a:r>
                        <a:rPr lang="es-ES" sz="3200" b="1" dirty="0">
                          <a:solidFill>
                            <a:schemeClr val="bg1"/>
                          </a:solidFill>
                          <a:latin typeface="Montserrat" panose="00000500000000000000" pitchFamily="2" charset="0"/>
                        </a:rPr>
                        <a:t>MLP</a:t>
                      </a:r>
                    </a:p>
                  </a:txBody>
                  <a:tcPr anchor="ctr">
                    <a:solidFill>
                      <a:schemeClr val="accent3"/>
                    </a:solidFill>
                  </a:tcPr>
                </a:tc>
                <a:tc>
                  <a:txBody>
                    <a:bodyPr/>
                    <a:lstStyle/>
                    <a:p>
                      <a:pPr algn="ctr"/>
                      <a:r>
                        <a:rPr lang="es-ES" sz="3200" dirty="0">
                          <a:latin typeface="Montserrat" panose="00000500000000000000" pitchFamily="2" charset="0"/>
                        </a:rPr>
                        <a:t>0,333</a:t>
                      </a:r>
                    </a:p>
                  </a:txBody>
                  <a:tcPr anchor="ctr">
                    <a:solidFill>
                      <a:schemeClr val="bg1"/>
                    </a:solidFill>
                  </a:tcPr>
                </a:tc>
                <a:tc>
                  <a:txBody>
                    <a:bodyPr/>
                    <a:lstStyle/>
                    <a:p>
                      <a:pPr algn="ctr"/>
                      <a:r>
                        <a:rPr lang="es-ES" sz="3200" b="1" dirty="0">
                          <a:solidFill>
                            <a:schemeClr val="accent1"/>
                          </a:solidFill>
                          <a:latin typeface="Montserrat" panose="00000500000000000000" pitchFamily="2" charset="0"/>
                        </a:rPr>
                        <a:t>0,333</a:t>
                      </a:r>
                    </a:p>
                  </a:txBody>
                  <a:tcPr anchor="ctr">
                    <a:solidFill>
                      <a:schemeClr val="bg1"/>
                    </a:solidFill>
                  </a:tcPr>
                </a:tc>
                <a:tc>
                  <a:txBody>
                    <a:bodyPr/>
                    <a:lstStyle/>
                    <a:p>
                      <a:pPr algn="ctr"/>
                      <a:r>
                        <a:rPr lang="es-ES" sz="3200" dirty="0">
                          <a:latin typeface="Montserrat" panose="00000500000000000000" pitchFamily="2" charset="0"/>
                        </a:rPr>
                        <a:t>0,333</a:t>
                      </a:r>
                    </a:p>
                  </a:txBody>
                  <a:tcPr anchor="ctr">
                    <a:solidFill>
                      <a:schemeClr val="bg1"/>
                    </a:solidFill>
                  </a:tcPr>
                </a:tc>
                <a:extLst>
                  <a:ext uri="{0D108BD9-81ED-4DB2-BD59-A6C34878D82A}">
                    <a16:rowId xmlns:a16="http://schemas.microsoft.com/office/drawing/2014/main" val="3037563850"/>
                  </a:ext>
                </a:extLst>
              </a:tr>
              <a:tr h="759469">
                <a:tc>
                  <a:txBody>
                    <a:bodyPr/>
                    <a:lstStyle/>
                    <a:p>
                      <a:pPr algn="ctr"/>
                      <a:r>
                        <a:rPr lang="es-ES" sz="3200" b="1" dirty="0">
                          <a:solidFill>
                            <a:schemeClr val="bg1"/>
                          </a:solidFill>
                          <a:latin typeface="Montserrat" panose="00000500000000000000" pitchFamily="2" charset="0"/>
                        </a:rPr>
                        <a:t>CNN</a:t>
                      </a:r>
                    </a:p>
                  </a:txBody>
                  <a:tcPr anchor="ctr">
                    <a:solidFill>
                      <a:schemeClr val="accent3"/>
                    </a:solidFill>
                  </a:tcPr>
                </a:tc>
                <a:tc>
                  <a:txBody>
                    <a:bodyPr/>
                    <a:lstStyle/>
                    <a:p>
                      <a:pPr algn="ctr"/>
                      <a:r>
                        <a:rPr lang="es-ES" sz="3200" dirty="0">
                          <a:latin typeface="Montserrat" panose="00000500000000000000" pitchFamily="2" charset="0"/>
                        </a:rPr>
                        <a:t>0,506</a:t>
                      </a:r>
                    </a:p>
                  </a:txBody>
                  <a:tcPr anchor="ctr"/>
                </a:tc>
                <a:tc>
                  <a:txBody>
                    <a:bodyPr/>
                    <a:lstStyle/>
                    <a:p>
                      <a:pPr algn="ctr"/>
                      <a:r>
                        <a:rPr lang="es-ES" sz="3200" b="1" dirty="0">
                          <a:solidFill>
                            <a:srgbClr val="00B050"/>
                          </a:solidFill>
                          <a:latin typeface="Montserrat" panose="00000500000000000000" pitchFamily="2" charset="0"/>
                        </a:rPr>
                        <a:t>0,531</a:t>
                      </a:r>
                    </a:p>
                  </a:txBody>
                  <a:tcPr anchor="ctr"/>
                </a:tc>
                <a:tc>
                  <a:txBody>
                    <a:bodyPr/>
                    <a:lstStyle/>
                    <a:p>
                      <a:pPr algn="ctr"/>
                      <a:r>
                        <a:rPr lang="es-ES" sz="3200" dirty="0">
                          <a:latin typeface="Montserrat" panose="00000500000000000000" pitchFamily="2" charset="0"/>
                        </a:rPr>
                        <a:t>0,518</a:t>
                      </a:r>
                    </a:p>
                  </a:txBody>
                  <a:tcPr anchor="ctr"/>
                </a:tc>
                <a:extLst>
                  <a:ext uri="{0D108BD9-81ED-4DB2-BD59-A6C34878D82A}">
                    <a16:rowId xmlns:a16="http://schemas.microsoft.com/office/drawing/2014/main" val="2069051918"/>
                  </a:ext>
                </a:extLst>
              </a:tr>
            </a:tbl>
          </a:graphicData>
        </a:graphic>
      </p:graphicFrame>
      <mc:AlternateContent xmlns:mc="http://schemas.openxmlformats.org/markup-compatibility/2006" xmlns:a14="http://schemas.microsoft.com/office/drawing/2010/main">
        <mc:Choice Requires="a14">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4" name="Diagram 23">
                <a:extLst>
                  <a:ext uri="{FF2B5EF4-FFF2-40B4-BE49-F238E27FC236}">
                    <a16:creationId xmlns:a16="http://schemas.microsoft.com/office/drawing/2014/main" id="{BAAFFAD7-EC01-4CC2-8C26-CA1D3C245640}"/>
                  </a:ext>
                </a:extLst>
              </p:cNvPr>
              <p:cNvGraphicFramePr/>
              <p:nvPr>
                <p:extLst>
                  <p:ext uri="{D42A27DB-BD31-4B8C-83A1-F6EECF244321}">
                    <p14:modId xmlns:p14="http://schemas.microsoft.com/office/powerpoint/2010/main" val="1205857556"/>
                  </p:ext>
                </p:extLst>
              </p:nvPr>
            </p:nvGraphicFramePr>
            <p:xfrm>
              <a:off x="1592617" y="5341494"/>
              <a:ext cx="7259836" cy="244944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Comparación de modelos laterales</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4813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entrenan diferentes modelos de perceptrones multicapa redes de convolución para obtener el representante de cada una de estas dos clases. Los entrenamiento se realizan con los datos del conductor genérico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48137"/>
                <a:ext cx="15716194" cy="926973"/>
              </a:xfrm>
              <a:prstGeom prst="rect">
                <a:avLst/>
              </a:prstGeom>
              <a:blipFill>
                <a:blip r:embed="rId12"/>
                <a:stretch>
                  <a:fillRect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0" name="Rectangle 29">
            <a:extLst>
              <a:ext uri="{FF2B5EF4-FFF2-40B4-BE49-F238E27FC236}">
                <a16:creationId xmlns:a16="http://schemas.microsoft.com/office/drawing/2014/main" id="{4156C355-F53F-411C-8CF8-17FF8FD8EBFE}"/>
              </a:ext>
            </a:extLst>
          </p:cNvPr>
          <p:cNvSpPr/>
          <p:nvPr/>
        </p:nvSpPr>
        <p:spPr>
          <a:xfrm>
            <a:off x="12771462" y="9677686"/>
            <a:ext cx="3923922" cy="1815882"/>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El comportamiento lateral se modeliza mejor con redes de convolución</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pic>
        <p:nvPicPr>
          <p:cNvPr id="4" name="Picture 3" descr="A screenshot of a cell phone&#10;&#10;Description generated with high confidence">
            <a:extLst>
              <a:ext uri="{FF2B5EF4-FFF2-40B4-BE49-F238E27FC236}">
                <a16:creationId xmlns:a16="http://schemas.microsoft.com/office/drawing/2014/main" id="{475C9BFE-C5A2-4AA5-B018-43CE46FA2C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92616" y="8216706"/>
            <a:ext cx="4737845" cy="4737845"/>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EFB5D8C9-326B-4A42-BBA6-F075A0DF41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67714" y="8216705"/>
            <a:ext cx="4737845" cy="4737845"/>
          </a:xfrm>
          <a:prstGeom prst="rect">
            <a:avLst/>
          </a:prstGeom>
        </p:spPr>
      </p:pic>
      <p:sp>
        <p:nvSpPr>
          <p:cNvPr id="13" name="Rectangle 12">
            <a:extLst>
              <a:ext uri="{FF2B5EF4-FFF2-40B4-BE49-F238E27FC236}">
                <a16:creationId xmlns:a16="http://schemas.microsoft.com/office/drawing/2014/main" id="{E5AB41CD-6906-4ADE-9498-81A5C0C665EF}"/>
              </a:ext>
            </a:extLst>
          </p:cNvPr>
          <p:cNvSpPr/>
          <p:nvPr/>
        </p:nvSpPr>
        <p:spPr>
          <a:xfrm>
            <a:off x="2743200" y="12845300"/>
            <a:ext cx="3358612"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Instantáneo</a:t>
            </a:r>
          </a:p>
        </p:txBody>
      </p:sp>
      <p:sp>
        <p:nvSpPr>
          <p:cNvPr id="15" name="Rectangle 14">
            <a:extLst>
              <a:ext uri="{FF2B5EF4-FFF2-40B4-BE49-F238E27FC236}">
                <a16:creationId xmlns:a16="http://schemas.microsoft.com/office/drawing/2014/main" id="{829A84BE-D86B-4CBC-A7AB-D689C796B3D5}"/>
              </a:ext>
            </a:extLst>
          </p:cNvPr>
          <p:cNvSpPr/>
          <p:nvPr/>
        </p:nvSpPr>
        <p:spPr>
          <a:xfrm>
            <a:off x="6533322" y="12846598"/>
            <a:ext cx="6718851" cy="400110"/>
          </a:xfrm>
          <a:prstGeom prst="rect">
            <a:avLst/>
          </a:prstGeom>
          <a:solidFill>
            <a:schemeClr val="bg1"/>
          </a:solidFill>
        </p:spPr>
        <p:txBody>
          <a:bodyPr wrap="square">
            <a:spAutoFit/>
          </a:bodyPr>
          <a:lstStyle/>
          <a:p>
            <a:pPr algn="ctr"/>
            <a:r>
              <a:rPr lang="es-ES" sz="2000" dirty="0">
                <a:solidFill>
                  <a:schemeClr val="tx2"/>
                </a:solidFill>
                <a:latin typeface="Montserrat Light" panose="00000400000000000000" pitchFamily="2" charset="0"/>
                <a:ea typeface="Montserrat" charset="0"/>
                <a:cs typeface="Montserrat" charset="0"/>
              </a:rPr>
              <a:t>Después de 2,5 s.</a:t>
            </a:r>
          </a:p>
        </p:txBody>
      </p:sp>
    </p:spTree>
    <p:extLst>
      <p:ext uri="{BB962C8B-B14F-4D97-AF65-F5344CB8AC3E}">
        <p14:creationId xmlns:p14="http://schemas.microsoft.com/office/powerpoint/2010/main" val="164531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a:solidFill>
                  <a:schemeClr val="tx2"/>
                </a:solidFill>
                <a:latin typeface="Montserrat" pitchFamily="2" charset="77"/>
                <a:ea typeface="Lato Black" charset="0"/>
                <a:cs typeface="Lato Black" charset="0"/>
              </a:rPr>
              <a:t>Introducción</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1253419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𝟏</m:t>
                                    </m:r>
                                  </m:sub>
                                </m:sSub>
                              </m:oMath>
                            </m:oMathPara>
                          </a14:m>
                          <a:endParaRPr lang="es-ES" sz="4000" b="1" dirty="0">
                            <a:solidFill>
                              <a:schemeClr val="bg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𝟐</m:t>
                                    </m:r>
                                  </m:sub>
                                </m:sSub>
                              </m:oMath>
                            </m:oMathPara>
                          </a14:m>
                          <a:endParaRPr lang="es-ES" sz="4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sz="4000" b="1" i="1" dirty="0" smtClean="0">
                                        <a:solidFill>
                                          <a:schemeClr val="bg1"/>
                                        </a:solidFill>
                                        <a:latin typeface="Cambria Math" panose="02040503050406030204" pitchFamily="18" charset="0"/>
                                      </a:rPr>
                                    </m:ctrlPr>
                                  </m:sSubPr>
                                  <m:e>
                                    <m:r>
                                      <a:rPr lang="es-ES" sz="4000" b="1" i="1" dirty="0" smtClean="0">
                                        <a:solidFill>
                                          <a:schemeClr val="bg1"/>
                                        </a:solidFill>
                                        <a:latin typeface="Cambria Math" panose="02040503050406030204" pitchFamily="18" charset="0"/>
                                      </a:rPr>
                                      <m:t>𝑺</m:t>
                                    </m:r>
                                  </m:e>
                                  <m:sub>
                                    <m:r>
                                      <a:rPr lang="es-ES" sz="4000" b="1" i="1" dirty="0" smtClean="0">
                                        <a:solidFill>
                                          <a:schemeClr val="bg1"/>
                                        </a:solidFill>
                                        <a:latin typeface="Cambria Math" panose="02040503050406030204" pitchFamily="18" charset="0"/>
                                      </a:rPr>
                                      <m:t>𝟑</m:t>
                                    </m:r>
                                  </m:sub>
                                </m:sSub>
                              </m:oMath>
                            </m:oMathPara>
                          </a14:m>
                          <a:endParaRPr lang="es-ES" sz="4000" dirty="0"/>
                        </a:p>
                      </a:txBody>
                      <a:tcPr anchor="ctr"/>
                    </a:tc>
                    <a:extLst>
                      <a:ext uri="{0D108BD9-81ED-4DB2-BD59-A6C34878D82A}">
                        <a16:rowId xmlns:a16="http://schemas.microsoft.com/office/drawing/2014/main" val="3976094392"/>
                      </a:ext>
                    </a:extLst>
                  </a:tr>
                  <a:tr h="856146">
                    <a:tc>
                      <a:txBody>
                        <a:bodyPr/>
                        <a:lstStyle/>
                        <a:p>
                          <a:pPr algn="ct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𝟏</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𝟐</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4400" b="1" i="1" dirty="0" smtClean="0">
                                        <a:solidFill>
                                          <a:schemeClr val="bg1"/>
                                        </a:solidFill>
                                        <a:latin typeface="Cambria Math" panose="02040503050406030204" pitchFamily="18" charset="0"/>
                                      </a:rPr>
                                    </m:ctrlPr>
                                  </m:sSubPr>
                                  <m:e>
                                    <m:r>
                                      <a:rPr lang="es-ES" sz="4400" b="1" i="1" dirty="0" smtClean="0">
                                        <a:solidFill>
                                          <a:schemeClr val="bg1"/>
                                        </a:solidFill>
                                        <a:latin typeface="Cambria Math" panose="02040503050406030204" pitchFamily="18" charset="0"/>
                                      </a:rPr>
                                      <m:t>𝑺</m:t>
                                    </m:r>
                                  </m:e>
                                  <m:sub>
                                    <m:r>
                                      <a:rPr lang="es-ES" sz="4400" b="1" i="1" dirty="0" smtClean="0">
                                        <a:solidFill>
                                          <a:schemeClr val="bg1"/>
                                        </a:solidFill>
                                        <a:latin typeface="Cambria Math" panose="02040503050406030204" pitchFamily="18" charset="0"/>
                                      </a:rPr>
                                      <m:t>𝟑</m:t>
                                    </m:r>
                                  </m:sub>
                                </m:sSub>
                              </m:oMath>
                            </m:oMathPara>
                          </a14:m>
                          <a:endParaRPr lang="es-ES" sz="4400" b="1" dirty="0">
                            <a:solidFill>
                              <a:schemeClr val="bg1"/>
                            </a:solidFill>
                          </a:endParaRPr>
                        </a:p>
                      </a:txBody>
                      <a:tcPr anchor="ctr">
                        <a:solidFill>
                          <a:schemeClr val="accent3"/>
                        </a:solid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Choice>
        <mc:Fallback xmlns="">
          <p:graphicFrame>
            <p:nvGraphicFramePr>
              <p:cNvPr id="2" name="Table 1">
                <a:extLst>
                  <a:ext uri="{FF2B5EF4-FFF2-40B4-BE49-F238E27FC236}">
                    <a16:creationId xmlns:a16="http://schemas.microsoft.com/office/drawing/2014/main" id="{A139FA6C-8152-4881-9CEE-67FA5DEE3107}"/>
                  </a:ext>
                </a:extLst>
              </p:cNvPr>
              <p:cNvGraphicFramePr>
                <a:graphicFrameLocks noGrp="1"/>
              </p:cNvGraphicFramePr>
              <p:nvPr>
                <p:extLst>
                  <p:ext uri="{D42A27DB-BD31-4B8C-83A1-F6EECF244321}">
                    <p14:modId xmlns:p14="http://schemas.microsoft.com/office/powerpoint/2010/main" val="3829728241"/>
                  </p:ext>
                </p:extLst>
              </p:nvPr>
            </p:nvGraphicFramePr>
            <p:xfrm>
              <a:off x="5435854" y="5939303"/>
              <a:ext cx="7416292" cy="3633596"/>
            </p:xfrm>
            <a:graphic>
              <a:graphicData uri="http://schemas.openxmlformats.org/drawingml/2006/table">
                <a:tbl>
                  <a:tblPr firstRow="1" bandRow="1">
                    <a:tableStyleId>{1FECB4D8-DB02-4DC6-A0A2-4F2EBAE1DC90}</a:tableStyleId>
                  </a:tblPr>
                  <a:tblGrid>
                    <a:gridCol w="1854073">
                      <a:extLst>
                        <a:ext uri="{9D8B030D-6E8A-4147-A177-3AD203B41FA5}">
                          <a16:colId xmlns:a16="http://schemas.microsoft.com/office/drawing/2014/main" val="4123270034"/>
                        </a:ext>
                      </a:extLst>
                    </a:gridCol>
                    <a:gridCol w="1854073">
                      <a:extLst>
                        <a:ext uri="{9D8B030D-6E8A-4147-A177-3AD203B41FA5}">
                          <a16:colId xmlns:a16="http://schemas.microsoft.com/office/drawing/2014/main" val="307990906"/>
                        </a:ext>
                      </a:extLst>
                    </a:gridCol>
                    <a:gridCol w="1854073">
                      <a:extLst>
                        <a:ext uri="{9D8B030D-6E8A-4147-A177-3AD203B41FA5}">
                          <a16:colId xmlns:a16="http://schemas.microsoft.com/office/drawing/2014/main" val="4031327979"/>
                        </a:ext>
                      </a:extLst>
                    </a:gridCol>
                    <a:gridCol w="1854073">
                      <a:extLst>
                        <a:ext uri="{9D8B030D-6E8A-4147-A177-3AD203B41FA5}">
                          <a16:colId xmlns:a16="http://schemas.microsoft.com/office/drawing/2014/main" val="3553074758"/>
                        </a:ext>
                      </a:extLst>
                    </a:gridCol>
                  </a:tblGrid>
                  <a:tr h="1065158">
                    <a:tc>
                      <a:txBody>
                        <a:bodyPr/>
                        <a:lstStyle/>
                        <a:p>
                          <a:pPr algn="ctr"/>
                          <a:r>
                            <a:rPr lang="es-ES" sz="3200" b="1" dirty="0">
                              <a:solidFill>
                                <a:schemeClr val="accent3"/>
                              </a:solidFill>
                            </a:rPr>
                            <a:t>Precisión</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s-ES"/>
                        </a:p>
                      </a:txBody>
                      <a:tcPr anchor="ctr">
                        <a:blipFill>
                          <a:blip r:embed="rId2"/>
                          <a:stretch>
                            <a:fillRect l="-100658" t="-571" r="-200987" b="-254857"/>
                          </a:stretch>
                        </a:blipFill>
                      </a:tcPr>
                    </a:tc>
                    <a:tc>
                      <a:txBody>
                        <a:bodyPr/>
                        <a:lstStyle/>
                        <a:p>
                          <a:endParaRPr lang="es-ES"/>
                        </a:p>
                      </a:txBody>
                      <a:tcPr anchor="ctr">
                        <a:blipFill>
                          <a:blip r:embed="rId2"/>
                          <a:stretch>
                            <a:fillRect l="-200000" t="-571" r="-100328" b="-254857"/>
                          </a:stretch>
                        </a:blipFill>
                      </a:tcPr>
                    </a:tc>
                    <a:tc>
                      <a:txBody>
                        <a:bodyPr/>
                        <a:lstStyle/>
                        <a:p>
                          <a:endParaRPr lang="es-ES"/>
                        </a:p>
                      </a:txBody>
                      <a:tcPr anchor="ctr">
                        <a:blipFill>
                          <a:blip r:embed="rId2"/>
                          <a:stretch>
                            <a:fillRect l="-300987" t="-571" r="-658" b="-254857"/>
                          </a:stretch>
                        </a:blipFill>
                      </a:tcPr>
                    </a:tc>
                    <a:extLst>
                      <a:ext uri="{0D108BD9-81ED-4DB2-BD59-A6C34878D82A}">
                        <a16:rowId xmlns:a16="http://schemas.microsoft.com/office/drawing/2014/main" val="3976094392"/>
                      </a:ext>
                    </a:extLst>
                  </a:tr>
                  <a:tr h="856146">
                    <a:tc>
                      <a:txBody>
                        <a:bodyPr/>
                        <a:lstStyle/>
                        <a:p>
                          <a:endParaRPr lang="es-ES"/>
                        </a:p>
                      </a:txBody>
                      <a:tcPr anchor="ctr">
                        <a:blipFill>
                          <a:blip r:embed="rId2"/>
                          <a:stretch>
                            <a:fillRect l="-328" t="-124823" r="-300000" b="-216312"/>
                          </a:stretch>
                        </a:blipFill>
                      </a:tcPr>
                    </a:tc>
                    <a:tc>
                      <a:txBody>
                        <a:bodyPr/>
                        <a:lstStyle/>
                        <a:p>
                          <a:pPr algn="ctr"/>
                          <a:r>
                            <a:rPr lang="es-ES" sz="4000" b="1" dirty="0">
                              <a:solidFill>
                                <a:schemeClr val="bg1"/>
                              </a:solidFill>
                              <a:latin typeface="Montserrat" panose="00000500000000000000" pitchFamily="2" charset="0"/>
                            </a:rPr>
                            <a:t>0,768</a:t>
                          </a:r>
                        </a:p>
                      </a:txBody>
                      <a:tcPr marL="182880" marR="182880" marT="91440" marB="91440">
                        <a:solidFill>
                          <a:srgbClr val="00B050"/>
                        </a:solidFill>
                      </a:tcPr>
                    </a:tc>
                    <a:tc>
                      <a:txBody>
                        <a:bodyPr/>
                        <a:lstStyle/>
                        <a:p>
                          <a:pPr algn="ctr"/>
                          <a:r>
                            <a:rPr lang="es-ES" sz="4000" dirty="0">
                              <a:latin typeface="Montserrat" panose="00000500000000000000" pitchFamily="2" charset="0"/>
                            </a:rPr>
                            <a:t>0,314</a:t>
                          </a:r>
                        </a:p>
                      </a:txBody>
                      <a:tcPr marL="182880" marR="182880" marT="91440" marB="91440">
                        <a:solidFill>
                          <a:schemeClr val="bg1"/>
                        </a:solidFill>
                      </a:tcPr>
                    </a:tc>
                    <a:tc>
                      <a:txBody>
                        <a:bodyPr/>
                        <a:lstStyle/>
                        <a:p>
                          <a:pPr algn="ctr"/>
                          <a:r>
                            <a:rPr lang="es-ES" sz="4000" dirty="0">
                              <a:latin typeface="Montserrat" panose="00000500000000000000" pitchFamily="2" charset="0"/>
                            </a:rPr>
                            <a:t>0,601</a:t>
                          </a:r>
                        </a:p>
                      </a:txBody>
                      <a:tcPr marL="182880" marR="182880" marT="91440" marB="91440">
                        <a:solidFill>
                          <a:schemeClr val="bg1"/>
                        </a:solidFill>
                      </a:tcPr>
                    </a:tc>
                    <a:extLst>
                      <a:ext uri="{0D108BD9-81ED-4DB2-BD59-A6C34878D82A}">
                        <a16:rowId xmlns:a16="http://schemas.microsoft.com/office/drawing/2014/main" val="3037563850"/>
                      </a:ext>
                    </a:extLst>
                  </a:tr>
                  <a:tr h="856146">
                    <a:tc>
                      <a:txBody>
                        <a:bodyPr/>
                        <a:lstStyle/>
                        <a:p>
                          <a:endParaRPr lang="es-ES"/>
                        </a:p>
                      </a:txBody>
                      <a:tcPr anchor="ctr">
                        <a:blipFill>
                          <a:blip r:embed="rId2"/>
                          <a:stretch>
                            <a:fillRect l="-328" t="-226429" r="-300000" b="-117857"/>
                          </a:stretch>
                        </a:blipFill>
                      </a:tcPr>
                    </a:tc>
                    <a:tc>
                      <a:txBody>
                        <a:bodyPr/>
                        <a:lstStyle/>
                        <a:p>
                          <a:pPr algn="ctr"/>
                          <a:r>
                            <a:rPr lang="es-ES" sz="4000" dirty="0">
                              <a:latin typeface="Montserrat" panose="00000500000000000000" pitchFamily="2" charset="0"/>
                            </a:rPr>
                            <a:t>0,601</a:t>
                          </a:r>
                        </a:p>
                      </a:txBody>
                      <a:tcPr marL="182880" marR="182880" marT="91440" marB="91440"/>
                    </a:tc>
                    <a:tc>
                      <a:txBody>
                        <a:bodyPr/>
                        <a:lstStyle/>
                        <a:p>
                          <a:pPr algn="ctr"/>
                          <a:r>
                            <a:rPr lang="es-ES" sz="4000" b="1" dirty="0">
                              <a:solidFill>
                                <a:schemeClr val="bg1"/>
                              </a:solidFill>
                              <a:latin typeface="Montserrat" panose="00000500000000000000" pitchFamily="2" charset="0"/>
                            </a:rPr>
                            <a:t>0,706</a:t>
                          </a:r>
                        </a:p>
                      </a:txBody>
                      <a:tcPr marL="182880" marR="182880" marT="91440" marB="91440">
                        <a:solidFill>
                          <a:srgbClr val="00B050"/>
                        </a:solidFill>
                      </a:tcPr>
                    </a:tc>
                    <a:tc>
                      <a:txBody>
                        <a:bodyPr/>
                        <a:lstStyle/>
                        <a:p>
                          <a:pPr algn="ctr"/>
                          <a:r>
                            <a:rPr lang="es-ES" sz="4000" dirty="0">
                              <a:latin typeface="Montserrat" panose="00000500000000000000" pitchFamily="2" charset="0"/>
                            </a:rPr>
                            <a:t>0,511</a:t>
                          </a:r>
                        </a:p>
                      </a:txBody>
                      <a:tcPr marL="182880" marR="182880" marT="91440" marB="91440"/>
                    </a:tc>
                    <a:extLst>
                      <a:ext uri="{0D108BD9-81ED-4DB2-BD59-A6C34878D82A}">
                        <a16:rowId xmlns:a16="http://schemas.microsoft.com/office/drawing/2014/main" val="2069051918"/>
                      </a:ext>
                    </a:extLst>
                  </a:tr>
                  <a:tr h="856146">
                    <a:tc>
                      <a:txBody>
                        <a:bodyPr/>
                        <a:lstStyle/>
                        <a:p>
                          <a:endParaRPr lang="es-ES"/>
                        </a:p>
                      </a:txBody>
                      <a:tcPr anchor="ctr">
                        <a:blipFill>
                          <a:blip r:embed="rId2"/>
                          <a:stretch>
                            <a:fillRect l="-328" t="-324113" r="-300000" b="-17021"/>
                          </a:stretch>
                        </a:blipFill>
                      </a:tcPr>
                    </a:tc>
                    <a:tc>
                      <a:txBody>
                        <a:bodyPr/>
                        <a:lstStyle/>
                        <a:p>
                          <a:pPr algn="ctr"/>
                          <a:r>
                            <a:rPr lang="es-ES" sz="4000" dirty="0">
                              <a:latin typeface="Montserrat" panose="00000500000000000000" pitchFamily="2" charset="0"/>
                            </a:rPr>
                            <a:t>0,648</a:t>
                          </a:r>
                        </a:p>
                      </a:txBody>
                      <a:tcPr marL="182880" marR="182880" marT="91440" marB="91440">
                        <a:solidFill>
                          <a:schemeClr val="bg1"/>
                        </a:solidFill>
                      </a:tcPr>
                    </a:tc>
                    <a:tc>
                      <a:txBody>
                        <a:bodyPr/>
                        <a:lstStyle/>
                        <a:p>
                          <a:pPr algn="ctr"/>
                          <a:r>
                            <a:rPr lang="es-ES" sz="4000" dirty="0">
                              <a:latin typeface="Montserrat" panose="00000500000000000000" pitchFamily="2" charset="0"/>
                            </a:rPr>
                            <a:t>0,666</a:t>
                          </a:r>
                        </a:p>
                      </a:txBody>
                      <a:tcPr marL="182880" marR="182880" marT="91440" marB="91440">
                        <a:solidFill>
                          <a:schemeClr val="bg1"/>
                        </a:solidFill>
                      </a:tcPr>
                    </a:tc>
                    <a:tc>
                      <a:txBody>
                        <a:bodyPr/>
                        <a:lstStyle/>
                        <a:p>
                          <a:pPr algn="ctr"/>
                          <a:r>
                            <a:rPr lang="es-ES" sz="4000" b="1" dirty="0">
                              <a:solidFill>
                                <a:schemeClr val="bg1"/>
                              </a:solidFill>
                              <a:latin typeface="Montserrat" panose="00000500000000000000" pitchFamily="2" charset="0"/>
                            </a:rPr>
                            <a:t>0,710</a:t>
                          </a:r>
                        </a:p>
                      </a:txBody>
                      <a:tcPr marL="182880" marR="182880" marT="91440" marB="91440">
                        <a:solidFill>
                          <a:srgbClr val="00B050"/>
                        </a:solidFill>
                      </a:tcPr>
                    </a:tc>
                    <a:extLst>
                      <a:ext uri="{0D108BD9-81ED-4DB2-BD59-A6C34878D82A}">
                        <a16:rowId xmlns:a16="http://schemas.microsoft.com/office/drawing/2014/main" val="3079911593"/>
                      </a:ext>
                    </a:extLst>
                  </a:tr>
                </a:tbl>
              </a:graphicData>
            </a:graphic>
          </p:graphicFrame>
        </mc:Fallback>
      </mc:AlternateContent>
      <p:sp>
        <p:nvSpPr>
          <p:cNvPr id="7" name="TextBox 6">
            <a:extLst>
              <a:ext uri="{FF2B5EF4-FFF2-40B4-BE49-F238E27FC236}">
                <a16:creationId xmlns:a16="http://schemas.microsoft.com/office/drawing/2014/main" id="{B5221861-2102-BA47-8C73-784B2C2CD4EF}"/>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Capacidad de especificidad del modelo</a:t>
            </a:r>
          </a:p>
        </p:txBody>
      </p:sp>
      <mc:AlternateContent xmlns:mc="http://schemas.openxmlformats.org/markup-compatibility/2006" xmlns:a14="http://schemas.microsoft.com/office/drawing/2010/main">
        <mc:Choice Requires="a14">
          <p:sp>
            <p:nvSpPr>
              <p:cNvPr id="8" name="Subtitle 2">
                <a:extLst>
                  <a:ext uri="{FF2B5EF4-FFF2-40B4-BE49-F238E27FC236}">
                    <a16:creationId xmlns:a16="http://schemas.microsoft.com/office/drawing/2014/main" id="{D9E236F6-6E88-044B-AF66-126CBE54292D}"/>
                  </a:ext>
                </a:extLst>
              </p:cNvPr>
              <p:cNvSpPr txBox="1">
                <a:spLocks/>
              </p:cNvSpPr>
              <p:nvPr/>
            </p:nvSpPr>
            <p:spPr>
              <a:xfrm>
                <a:off x="1433272" y="4009227"/>
                <a:ext cx="15716194"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accent3"/>
                    </a:solidFill>
                    <a:latin typeface="Montserrat Light" charset="0"/>
                    <a:ea typeface="Montserrat Light" charset="0"/>
                    <a:cs typeface="Montserrat Light" charset="0"/>
                  </a:rPr>
                  <a:t>Se compara la precisión de los modelos específicos </a:t>
                </a:r>
                <a14:m>
                  <m:oMath xmlns:m="http://schemas.openxmlformats.org/officeDocument/2006/math">
                    <m:sSub>
                      <m:sSubPr>
                        <m:ctrlPr>
                          <a:rPr lang="es-ES" sz="2101"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b="0"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contra los datos reales de éstos en los conjuntos de test, esto es, datos con los que nunca han sido entrenados ninguno de los modelos.</a:t>
                </a:r>
              </a:p>
            </p:txBody>
          </p:sp>
        </mc:Choice>
        <mc:Fallback xmlns="">
          <p:sp>
            <p:nvSpPr>
              <p:cNvPr id="8" name="Subtitle 2">
                <a:extLst>
                  <a:ext uri="{FF2B5EF4-FFF2-40B4-BE49-F238E27FC236}">
                    <a16:creationId xmlns:a16="http://schemas.microsoft.com/office/drawing/2014/main" id="{D9E236F6-6E88-044B-AF66-126CBE54292D}"/>
                  </a:ext>
                </a:extLst>
              </p:cNvPr>
              <p:cNvSpPr txBox="1">
                <a:spLocks noRot="1" noChangeAspect="1" noMove="1" noResize="1" noEditPoints="1" noAdjustHandles="1" noChangeArrowheads="1" noChangeShapeType="1" noTextEdit="1"/>
              </p:cNvSpPr>
              <p:nvPr/>
            </p:nvSpPr>
            <p:spPr>
              <a:xfrm>
                <a:off x="1433272" y="4009227"/>
                <a:ext cx="15716194" cy="926973"/>
              </a:xfrm>
              <a:prstGeom prst="rect">
                <a:avLst/>
              </a:prstGeom>
              <a:blipFill>
                <a:blip r:embed="rId3"/>
                <a:stretch>
                  <a:fillRect r="-194" b="-7237"/>
                </a:stretch>
              </a:blipFill>
            </p:spPr>
            <p:txBody>
              <a:bodyPr/>
              <a:lstStyle/>
              <a:p>
                <a:r>
                  <a:rPr lang="es-ES">
                    <a:noFill/>
                  </a:rPr>
                  <a:t> </a:t>
                </a:r>
              </a:p>
            </p:txBody>
          </p:sp>
        </mc:Fallback>
      </mc:AlternateContent>
      <p:sp>
        <p:nvSpPr>
          <p:cNvPr id="9" name="Rectangle 8">
            <a:extLst>
              <a:ext uri="{FF2B5EF4-FFF2-40B4-BE49-F238E27FC236}">
                <a16:creationId xmlns:a16="http://schemas.microsoft.com/office/drawing/2014/main" id="{4ED51973-C4B9-EE43-B191-59709E956522}"/>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0" name="Rectangle 9">
            <a:extLst>
              <a:ext uri="{FF2B5EF4-FFF2-40B4-BE49-F238E27FC236}">
                <a16:creationId xmlns:a16="http://schemas.microsoft.com/office/drawing/2014/main" id="{737A2FD0-0FC5-4B8D-813A-8673E3FC8652}"/>
              </a:ext>
            </a:extLst>
          </p:cNvPr>
          <p:cNvSpPr/>
          <p:nvPr/>
        </p:nvSpPr>
        <p:spPr>
          <a:xfrm>
            <a:off x="1592616" y="10927034"/>
            <a:ext cx="15556850" cy="523220"/>
          </a:xfrm>
          <a:prstGeom prst="rect">
            <a:avLst/>
          </a:prstGeom>
        </p:spPr>
        <p:txBody>
          <a:bodyPr wrap="square">
            <a:spAutoFit/>
          </a:bodyPr>
          <a:lstStyle/>
          <a:p>
            <a:pPr algn="ctr"/>
            <a:r>
              <a:rPr lang="es-ES" sz="2800" b="1" dirty="0">
                <a:solidFill>
                  <a:schemeClr val="tx2"/>
                </a:solidFill>
                <a:latin typeface="Montserrat" pitchFamily="2" charset="77"/>
                <a:ea typeface="Montserrat" charset="0"/>
                <a:cs typeface="Montserrat" charset="0"/>
              </a:rPr>
              <a:t>La mayor precisión en cada prueba la produce el modelo del sujeto que la realizó</a:t>
            </a:r>
            <a:r>
              <a:rPr lang="es-ES" sz="2800" dirty="0">
                <a:solidFill>
                  <a:schemeClr val="tx2"/>
                </a:solidFill>
                <a:latin typeface="Montserrat" pitchFamily="2" charset="77"/>
                <a:ea typeface="Montserrat" charset="0"/>
                <a:cs typeface="Montserrat" charset="0"/>
              </a:rPr>
              <a:t>.</a:t>
            </a:r>
            <a:endParaRPr lang="es-ES" sz="2800" b="1" dirty="0">
              <a:solidFill>
                <a:schemeClr val="tx2"/>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152009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4475905" cy="715709"/>
          </a:xfrm>
          <a:prstGeom prst="rect">
            <a:avLst/>
          </a:prstGeom>
          <a:noFill/>
          <a:ln>
            <a:noFill/>
          </a:ln>
        </p:spPr>
        <p:txBody>
          <a:bodyPr wrap="none" rtlCol="0">
            <a:spAutoFit/>
          </a:bodyPr>
          <a:lstStyle/>
          <a:p>
            <a:r>
              <a:rPr lang="es-ES" sz="4051" dirty="0">
                <a:solidFill>
                  <a:schemeClr val="bg1">
                    <a:lumMod val="85000"/>
                  </a:schemeClr>
                </a:solidFill>
                <a:latin typeface="Montserrat" pitchFamily="2" charset="77"/>
                <a:ea typeface="Lato Black" charset="0"/>
                <a:cs typeface="Lato Black" charset="0"/>
              </a:rPr>
              <a:t>Proceso a seguir</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6" name="Rectangle 45">
            <a:extLst>
              <a:ext uri="{FF2B5EF4-FFF2-40B4-BE49-F238E27FC236}">
                <a16:creationId xmlns:a16="http://schemas.microsoft.com/office/drawing/2014/main" id="{FB01C56E-791B-2043-8845-AD9FCE34E825}"/>
              </a:ext>
            </a:extLst>
          </p:cNvPr>
          <p:cNvSpPr/>
          <p:nvPr/>
        </p:nvSpPr>
        <p:spPr>
          <a:xfrm>
            <a:off x="1707389"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Obtención de datos</a:t>
            </a:r>
          </a:p>
        </p:txBody>
      </p:sp>
      <p:sp>
        <p:nvSpPr>
          <p:cNvPr id="24" name="Freeform 23">
            <a:extLst>
              <a:ext uri="{FF2B5EF4-FFF2-40B4-BE49-F238E27FC236}">
                <a16:creationId xmlns:a16="http://schemas.microsoft.com/office/drawing/2014/main" id="{AE026E8D-C497-4C4E-A1B7-FDEC50C3E838}"/>
              </a:ext>
            </a:extLst>
          </p:cNvPr>
          <p:cNvSpPr/>
          <p:nvPr/>
        </p:nvSpPr>
        <p:spPr>
          <a:xfrm>
            <a:off x="1707390"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01</a:t>
            </a:r>
          </a:p>
        </p:txBody>
      </p:sp>
      <p:sp>
        <p:nvSpPr>
          <p:cNvPr id="25" name="Freeform 24">
            <a:extLst>
              <a:ext uri="{FF2B5EF4-FFF2-40B4-BE49-F238E27FC236}">
                <a16:creationId xmlns:a16="http://schemas.microsoft.com/office/drawing/2014/main" id="{470F9241-F0E5-6545-99EB-CF0E6923DC4C}"/>
              </a:ext>
            </a:extLst>
          </p:cNvPr>
          <p:cNvSpPr/>
          <p:nvPr/>
        </p:nvSpPr>
        <p:spPr>
          <a:xfrm>
            <a:off x="5386672"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02</a:t>
            </a:r>
          </a:p>
        </p:txBody>
      </p:sp>
      <p:sp>
        <p:nvSpPr>
          <p:cNvPr id="26" name="Freeform 25">
            <a:extLst>
              <a:ext uri="{FF2B5EF4-FFF2-40B4-BE49-F238E27FC236}">
                <a16:creationId xmlns:a16="http://schemas.microsoft.com/office/drawing/2014/main" id="{6004B569-B4A5-5443-95F4-7AEEA8EE1DF4}"/>
              </a:ext>
            </a:extLst>
          </p:cNvPr>
          <p:cNvSpPr/>
          <p:nvPr/>
        </p:nvSpPr>
        <p:spPr>
          <a:xfrm>
            <a:off x="9065954"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03</a:t>
            </a:r>
          </a:p>
        </p:txBody>
      </p:sp>
      <p:sp>
        <p:nvSpPr>
          <p:cNvPr id="21" name="Freeform 23">
            <a:extLst>
              <a:ext uri="{FF2B5EF4-FFF2-40B4-BE49-F238E27FC236}">
                <a16:creationId xmlns:a16="http://schemas.microsoft.com/office/drawing/2014/main" id="{D51E5087-D982-4251-A228-472A6CE23540}"/>
              </a:ext>
            </a:extLst>
          </p:cNvPr>
          <p:cNvSpPr/>
          <p:nvPr/>
        </p:nvSpPr>
        <p:spPr>
          <a:xfrm>
            <a:off x="12745236" y="5996539"/>
            <a:ext cx="4130112" cy="2167691"/>
          </a:xfrm>
          <a:custGeom>
            <a:avLst/>
            <a:gdLst>
              <a:gd name="connsiteX0" fmla="*/ 0 w 5800801"/>
              <a:gd name="connsiteY0" fmla="*/ 0 h 2320320"/>
              <a:gd name="connsiteX1" fmla="*/ 4640641 w 5800801"/>
              <a:gd name="connsiteY1" fmla="*/ 0 h 2320320"/>
              <a:gd name="connsiteX2" fmla="*/ 5800801 w 5800801"/>
              <a:gd name="connsiteY2" fmla="*/ 1160160 h 2320320"/>
              <a:gd name="connsiteX3" fmla="*/ 4640641 w 5800801"/>
              <a:gd name="connsiteY3" fmla="*/ 2320320 h 2320320"/>
              <a:gd name="connsiteX4" fmla="*/ 0 w 5800801"/>
              <a:gd name="connsiteY4" fmla="*/ 2320320 h 2320320"/>
              <a:gd name="connsiteX5" fmla="*/ 1160160 w 5800801"/>
              <a:gd name="connsiteY5" fmla="*/ 1160160 h 2320320"/>
              <a:gd name="connsiteX6" fmla="*/ 0 w 5800801"/>
              <a:gd name="connsiteY6" fmla="*/ 0 h 23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0801" h="2320320">
                <a:moveTo>
                  <a:pt x="0" y="0"/>
                </a:moveTo>
                <a:lnTo>
                  <a:pt x="4640641" y="0"/>
                </a:lnTo>
                <a:lnTo>
                  <a:pt x="5800801" y="1160160"/>
                </a:lnTo>
                <a:lnTo>
                  <a:pt x="4640641" y="2320320"/>
                </a:lnTo>
                <a:lnTo>
                  <a:pt x="0" y="2320320"/>
                </a:lnTo>
                <a:lnTo>
                  <a:pt x="1160160" y="1160160"/>
                </a:lnTo>
                <a:lnTo>
                  <a:pt x="0"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65422" tIns="65025" rIns="935372" bIns="65025" numCol="1" spcCol="1270" anchor="ctr" anchorCtr="0">
            <a:noAutofit/>
          </a:bodyPr>
          <a:lstStyle/>
          <a:p>
            <a:pPr algn="ctr" defTabSz="2167515">
              <a:lnSpc>
                <a:spcPct val="90000"/>
              </a:lnSpc>
              <a:spcBef>
                <a:spcPct val="0"/>
              </a:spcBef>
              <a:spcAft>
                <a:spcPct val="35000"/>
              </a:spcAft>
            </a:pPr>
            <a:r>
              <a:rPr lang="es-ES" sz="4876" dirty="0">
                <a:latin typeface="Montserrat Bold" panose="00000800000000000000" pitchFamily="2" charset="0"/>
              </a:rPr>
              <a:t>04</a:t>
            </a:r>
          </a:p>
        </p:txBody>
      </p:sp>
      <p:sp>
        <p:nvSpPr>
          <p:cNvPr id="30" name="Rectangle 29">
            <a:extLst>
              <a:ext uri="{FF2B5EF4-FFF2-40B4-BE49-F238E27FC236}">
                <a16:creationId xmlns:a16="http://schemas.microsoft.com/office/drawing/2014/main" id="{34B9A7CE-3098-4C49-A239-ABC0BE7E26C8}"/>
              </a:ext>
            </a:extLst>
          </p:cNvPr>
          <p:cNvSpPr/>
          <p:nvPr/>
        </p:nvSpPr>
        <p:spPr>
          <a:xfrm>
            <a:off x="5438702" y="8572337"/>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 longitudinal</a:t>
            </a:r>
          </a:p>
        </p:txBody>
      </p:sp>
      <p:sp>
        <p:nvSpPr>
          <p:cNvPr id="31" name="Rectangle 30">
            <a:extLst>
              <a:ext uri="{FF2B5EF4-FFF2-40B4-BE49-F238E27FC236}">
                <a16:creationId xmlns:a16="http://schemas.microsoft.com/office/drawing/2014/main" id="{C8FF6422-7052-4481-97DB-350AEE9E7180}"/>
              </a:ext>
            </a:extLst>
          </p:cNvPr>
          <p:cNvSpPr/>
          <p:nvPr/>
        </p:nvSpPr>
        <p:spPr>
          <a:xfrm>
            <a:off x="9170015" y="8572338"/>
            <a:ext cx="3334874" cy="887422"/>
          </a:xfrm>
          <a:prstGeom prst="rect">
            <a:avLst/>
          </a:prstGeom>
        </p:spPr>
        <p:txBody>
          <a:bodyPr wrap="square">
            <a:spAutoFit/>
          </a:bodyPr>
          <a:lstStyle/>
          <a:p>
            <a:pPr lvl="0">
              <a:lnSpc>
                <a:spcPts val="3061"/>
              </a:lnSpc>
            </a:pPr>
            <a:r>
              <a:rPr lang="es-ES" sz="2701" dirty="0">
                <a:solidFill>
                  <a:schemeClr val="bg1">
                    <a:lumMod val="85000"/>
                  </a:schemeClr>
                </a:solidFill>
                <a:latin typeface="Montserrat" pitchFamily="2" charset="77"/>
                <a:ea typeface="Montserrat Bold" charset="0"/>
                <a:cs typeface="Montserrat Bold" charset="0"/>
              </a:rPr>
              <a:t>Modelo</a:t>
            </a:r>
          </a:p>
          <a:p>
            <a:pPr lvl="0">
              <a:lnSpc>
                <a:spcPts val="3061"/>
              </a:lnSpc>
            </a:pPr>
            <a:r>
              <a:rPr lang="es-ES" sz="2701" dirty="0">
                <a:solidFill>
                  <a:schemeClr val="bg1">
                    <a:lumMod val="85000"/>
                  </a:schemeClr>
                </a:solidFill>
                <a:latin typeface="Montserrat" pitchFamily="2" charset="77"/>
                <a:ea typeface="Montserrat Bold" charset="0"/>
                <a:cs typeface="Montserrat Bold" charset="0"/>
              </a:rPr>
              <a:t>lateral</a:t>
            </a:r>
          </a:p>
        </p:txBody>
      </p:sp>
      <p:sp>
        <p:nvSpPr>
          <p:cNvPr id="32" name="Rectangle 31">
            <a:extLst>
              <a:ext uri="{FF2B5EF4-FFF2-40B4-BE49-F238E27FC236}">
                <a16:creationId xmlns:a16="http://schemas.microsoft.com/office/drawing/2014/main" id="{62AAAC77-C5D1-4839-BC26-0EB86B887174}"/>
              </a:ext>
            </a:extLst>
          </p:cNvPr>
          <p:cNvSpPr/>
          <p:nvPr/>
        </p:nvSpPr>
        <p:spPr>
          <a:xfrm>
            <a:off x="12901327" y="8572338"/>
            <a:ext cx="3679283" cy="887422"/>
          </a:xfrm>
          <a:prstGeom prst="rect">
            <a:avLst/>
          </a:prstGeom>
        </p:spPr>
        <p:txBody>
          <a:bodyPr wrap="square">
            <a:spAutoFit/>
          </a:bodyPr>
          <a:lstStyle/>
          <a:p>
            <a:pPr lvl="0">
              <a:lnSpc>
                <a:spcPts val="3061"/>
              </a:lnSpc>
            </a:pPr>
            <a:r>
              <a:rPr lang="es-ES" sz="2701" b="1" dirty="0">
                <a:solidFill>
                  <a:schemeClr val="tx2"/>
                </a:solidFill>
                <a:latin typeface="Montserrat" pitchFamily="2" charset="77"/>
                <a:ea typeface="Montserrat Bold" charset="0"/>
                <a:cs typeface="Montserrat Bold" charset="0"/>
              </a:rPr>
              <a:t>Validación en simulador</a:t>
            </a:r>
          </a:p>
        </p:txBody>
      </p:sp>
    </p:spTree>
    <p:extLst>
      <p:ext uri="{BB962C8B-B14F-4D97-AF65-F5344CB8AC3E}">
        <p14:creationId xmlns:p14="http://schemas.microsoft.com/office/powerpoint/2010/main" val="189289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3547766"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Comparativa</a:t>
            </a:r>
          </a:p>
        </p:txBody>
      </p:sp>
      <mc:AlternateContent xmlns:mc="http://schemas.openxmlformats.org/markup-compatibility/2006" xmlns:a14="http://schemas.microsoft.com/office/drawing/2010/main">
        <mc:Choice Requires="a14">
          <p:sp>
            <p:nvSpPr>
              <p:cNvPr id="20" name="Subtitle 2">
                <a:extLst>
                  <a:ext uri="{FF2B5EF4-FFF2-40B4-BE49-F238E27FC236}">
                    <a16:creationId xmlns:a16="http://schemas.microsoft.com/office/drawing/2014/main" id="{3F65E017-AE98-4349-A996-6282C37258B1}"/>
                  </a:ext>
                </a:extLst>
              </p:cNvPr>
              <p:cNvSpPr txBox="1">
                <a:spLocks/>
              </p:cNvSpPr>
              <p:nvPr/>
            </p:nvSpPr>
            <p:spPr>
              <a:xfrm>
                <a:off x="1433272" y="4009227"/>
                <a:ext cx="15716194" cy="1321312"/>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Se han comparado los valores de los cuatro conjuntos de conductores </a:t>
                </a:r>
                <a14:m>
                  <m:oMath xmlns:m="http://schemas.openxmlformats.org/officeDocument/2006/math">
                    <m:sSub>
                      <m:sSubPr>
                        <m:ctrlPr>
                          <a:rPr lang="es-ES" sz="2101" b="0" i="1" smtClean="0">
                            <a:solidFill>
                              <a:schemeClr val="accent3"/>
                            </a:solidFill>
                            <a:latin typeface="Cambria Math" panose="02040503050406030204" pitchFamily="18" charset="0"/>
                          </a:rPr>
                        </m:ctrlPr>
                      </m:sSubPr>
                      <m:e>
                        <m:r>
                          <a:rPr lang="es-ES" sz="2101" b="0" i="1" smtClean="0">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1</m:t>
                        </m:r>
                      </m:sub>
                    </m:sSub>
                  </m:oMath>
                </a14:m>
                <a:r>
                  <a:rPr lang="es-ES" sz="2101" dirty="0">
                    <a:solidFill>
                      <a:schemeClr val="accent3"/>
                    </a:solidFill>
                    <a:latin typeface="Montserrat Light" charset="0"/>
                    <a:ea typeface="Montserrat Light" charset="0"/>
                    <a:cs typeface="Montserrat Light" charset="0"/>
                  </a:rPr>
                  <a:t>,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2</m:t>
                        </m:r>
                      </m:sub>
                    </m:sSub>
                  </m:oMath>
                </a14:m>
                <a:r>
                  <a:rPr lang="es-ES" sz="2101" dirty="0">
                    <a:solidFill>
                      <a:schemeClr val="accent3"/>
                    </a:solidFill>
                    <a:latin typeface="Montserrat Light" charset="0"/>
                    <a:ea typeface="Montserrat Light" charset="0"/>
                    <a:cs typeface="Montserrat Light" charset="0"/>
                  </a:rPr>
                  <a:t> y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b="0" i="1" smtClean="0">
                            <a:solidFill>
                              <a:schemeClr val="accent3"/>
                            </a:solidFill>
                            <a:latin typeface="Cambria Math" panose="02040503050406030204" pitchFamily="18" charset="0"/>
                          </a:rPr>
                          <m:t>3</m:t>
                        </m:r>
                      </m:sub>
                    </m:sSub>
                  </m:oMath>
                </a14:m>
                <a:r>
                  <a:rPr lang="es-ES" sz="2101" dirty="0">
                    <a:solidFill>
                      <a:schemeClr val="accent3"/>
                    </a:solidFill>
                    <a:latin typeface="Montserrat Light" charset="0"/>
                    <a:ea typeface="Montserrat Light" charset="0"/>
                    <a:cs typeface="Montserrat Light" charset="0"/>
                  </a:rPr>
                  <a:t> con los valores de sus respectivos conductores simulados, y con el modelo por defecto de SUMO. Los resultados mostrados se limitan a los del modelo general </a:t>
                </a:r>
                <a14:m>
                  <m:oMath xmlns:m="http://schemas.openxmlformats.org/officeDocument/2006/math">
                    <m:sSub>
                      <m:sSubPr>
                        <m:ctrlPr>
                          <a:rPr lang="es-ES" sz="2101" i="1">
                            <a:solidFill>
                              <a:schemeClr val="accent3"/>
                            </a:solidFill>
                            <a:latin typeface="Cambria Math" panose="02040503050406030204" pitchFamily="18" charset="0"/>
                          </a:rPr>
                        </m:ctrlPr>
                      </m:sSubPr>
                      <m:e>
                        <m:r>
                          <a:rPr lang="es-ES" sz="2101" i="1">
                            <a:solidFill>
                              <a:schemeClr val="accent3"/>
                            </a:solidFill>
                            <a:latin typeface="Cambria Math" panose="02040503050406030204" pitchFamily="18" charset="0"/>
                          </a:rPr>
                          <m:t>𝑆</m:t>
                        </m:r>
                      </m:e>
                      <m:sub>
                        <m:r>
                          <a:rPr lang="es-ES" sz="2101" i="1">
                            <a:solidFill>
                              <a:schemeClr val="accent3"/>
                            </a:solidFill>
                            <a:latin typeface="Cambria Math" panose="02040503050406030204" pitchFamily="18" charset="0"/>
                          </a:rPr>
                          <m:t>𝐴</m:t>
                        </m:r>
                      </m:sub>
                    </m:sSub>
                  </m:oMath>
                </a14:m>
                <a:r>
                  <a:rPr lang="es-ES" sz="2101" dirty="0">
                    <a:solidFill>
                      <a:schemeClr val="accent3"/>
                    </a:solidFill>
                    <a:latin typeface="Montserrat Light" charset="0"/>
                    <a:ea typeface="Montserrat Light" charset="0"/>
                    <a:cs typeface="Montserrat Light" charset="0"/>
                  </a:rPr>
                  <a:t> por ser resultados similares a los de los conjuntos.</a:t>
                </a:r>
              </a:p>
            </p:txBody>
          </p:sp>
        </mc:Choice>
        <mc:Fallback xmlns="">
          <p:sp>
            <p:nvSpPr>
              <p:cNvPr id="20" name="Subtitle 2">
                <a:extLst>
                  <a:ext uri="{FF2B5EF4-FFF2-40B4-BE49-F238E27FC236}">
                    <a16:creationId xmlns:a16="http://schemas.microsoft.com/office/drawing/2014/main" id="{3F65E017-AE98-4349-A996-6282C37258B1}"/>
                  </a:ext>
                </a:extLst>
              </p:cNvPr>
              <p:cNvSpPr txBox="1">
                <a:spLocks noRot="1" noChangeAspect="1" noMove="1" noResize="1" noEditPoints="1" noAdjustHandles="1" noChangeArrowheads="1" noChangeShapeType="1" noTextEdit="1"/>
              </p:cNvSpPr>
              <p:nvPr/>
            </p:nvSpPr>
            <p:spPr>
              <a:xfrm>
                <a:off x="1433272" y="4009227"/>
                <a:ext cx="15716194" cy="1321312"/>
              </a:xfrm>
              <a:prstGeom prst="rect">
                <a:avLst/>
              </a:prstGeom>
              <a:blipFill>
                <a:blip r:embed="rId3"/>
                <a:stretch>
                  <a:fillRect b="-5556"/>
                </a:stretch>
              </a:blipFill>
            </p:spPr>
            <p:txBody>
              <a:bodyPr/>
              <a:lstStyle/>
              <a:p>
                <a:r>
                  <a:rPr lang="es-ES">
                    <a:noFill/>
                  </a:rPr>
                  <a:t> </a:t>
                </a:r>
              </a:p>
            </p:txBody>
          </p:sp>
        </mc:Fallback>
      </mc:AlternateContent>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8" name="Rectangle 7">
            <a:extLst>
              <a:ext uri="{FF2B5EF4-FFF2-40B4-BE49-F238E27FC236}">
                <a16:creationId xmlns:a16="http://schemas.microsoft.com/office/drawing/2014/main" id="{CB0A9303-B1A6-8E48-B2F5-4E410C749688}"/>
              </a:ext>
            </a:extLst>
          </p:cNvPr>
          <p:cNvSpPr/>
          <p:nvPr/>
        </p:nvSpPr>
        <p:spPr>
          <a:xfrm>
            <a:off x="4562594" y="6236575"/>
            <a:ext cx="9683494"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El recorrido simulado es similar al recorrido real de test</a:t>
            </a:r>
          </a:p>
        </p:txBody>
      </p:sp>
      <p:sp>
        <p:nvSpPr>
          <p:cNvPr id="9" name="Rectangle 8">
            <a:extLst>
              <a:ext uri="{FF2B5EF4-FFF2-40B4-BE49-F238E27FC236}">
                <a16:creationId xmlns:a16="http://schemas.microsoft.com/office/drawing/2014/main" id="{59F20CF9-59CD-6044-AC06-24BB06C74BBA}"/>
              </a:ext>
            </a:extLst>
          </p:cNvPr>
          <p:cNvSpPr/>
          <p:nvPr/>
        </p:nvSpPr>
        <p:spPr>
          <a:xfrm>
            <a:off x="3529301" y="6978045"/>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El recorrido se ha extraído de </a:t>
            </a:r>
            <a:r>
              <a:rPr lang="es-ES" sz="2101" dirty="0" err="1">
                <a:solidFill>
                  <a:schemeClr val="accent3"/>
                </a:solidFill>
                <a:latin typeface="Montserrat Light" charset="0"/>
                <a:ea typeface="Montserrat Light" charset="0"/>
                <a:cs typeface="Montserrat Light" charset="0"/>
              </a:rPr>
              <a:t>OpenStreet</a:t>
            </a:r>
            <a:r>
              <a:rPr lang="es-ES" sz="2101" dirty="0">
                <a:solidFill>
                  <a:schemeClr val="accent3"/>
                </a:solidFill>
                <a:latin typeface="Montserrat Light" charset="0"/>
                <a:ea typeface="Montserrat Light" charset="0"/>
                <a:cs typeface="Montserrat Light" charset="0"/>
              </a:rPr>
              <a:t> </a:t>
            </a:r>
            <a:r>
              <a:rPr lang="es-ES" sz="2101" dirty="0" err="1">
                <a:solidFill>
                  <a:schemeClr val="accent3"/>
                </a:solidFill>
                <a:latin typeface="Montserrat Light" charset="0"/>
                <a:ea typeface="Montserrat Light" charset="0"/>
                <a:cs typeface="Montserrat Light" charset="0"/>
              </a:rPr>
              <a:t>Maps</a:t>
            </a:r>
            <a:r>
              <a:rPr lang="es-ES" sz="2101" dirty="0">
                <a:solidFill>
                  <a:schemeClr val="accent3"/>
                </a:solidFill>
                <a:latin typeface="Montserrat Light" charset="0"/>
                <a:ea typeface="Montserrat Light" charset="0"/>
                <a:cs typeface="Montserrat Light" charset="0"/>
              </a:rPr>
              <a:t> (OSM) y ha sido modificado para corregir los problemas, eliminar las características sobrantes y añadir aquellas que faltan.</a:t>
            </a:r>
          </a:p>
        </p:txBody>
      </p:sp>
      <p:sp>
        <p:nvSpPr>
          <p:cNvPr id="10" name="Rectangle 9">
            <a:extLst>
              <a:ext uri="{FF2B5EF4-FFF2-40B4-BE49-F238E27FC236}">
                <a16:creationId xmlns:a16="http://schemas.microsoft.com/office/drawing/2014/main" id="{CA6AC317-4F6B-F846-AA2D-8A3BC07FFCCB}"/>
              </a:ext>
            </a:extLst>
          </p:cNvPr>
          <p:cNvSpPr/>
          <p:nvPr/>
        </p:nvSpPr>
        <p:spPr>
          <a:xfrm>
            <a:off x="4504822" y="8888010"/>
            <a:ext cx="5036743" cy="507960"/>
          </a:xfrm>
          <a:prstGeom prst="rect">
            <a:avLst/>
          </a:prstGeom>
        </p:spPr>
        <p:txBody>
          <a:bodyPr wrap="square">
            <a:spAutoFit/>
          </a:bodyPr>
          <a:lstStyle/>
          <a:p>
            <a:r>
              <a:rPr lang="es-ES" sz="2701" dirty="0">
                <a:solidFill>
                  <a:schemeClr val="tx2"/>
                </a:solidFill>
                <a:latin typeface="Montserrat" pitchFamily="2" charset="77"/>
                <a:ea typeface="Montserrat Bold" charset="0"/>
                <a:cs typeface="Montserrat Bold" charset="0"/>
              </a:rPr>
              <a:t>Tres recorridos por modelo</a:t>
            </a:r>
          </a:p>
        </p:txBody>
      </p:sp>
      <p:sp>
        <p:nvSpPr>
          <p:cNvPr id="11" name="Rectangle 10">
            <a:extLst>
              <a:ext uri="{FF2B5EF4-FFF2-40B4-BE49-F238E27FC236}">
                <a16:creationId xmlns:a16="http://schemas.microsoft.com/office/drawing/2014/main" id="{4574C72B-2D06-9E44-B4B4-9D036C97A513}"/>
              </a:ext>
            </a:extLst>
          </p:cNvPr>
          <p:cNvSpPr/>
          <p:nvPr/>
        </p:nvSpPr>
        <p:spPr>
          <a:xfrm>
            <a:off x="3529301" y="9736767"/>
            <a:ext cx="11898097" cy="854593"/>
          </a:xfrm>
          <a:prstGeom prst="rect">
            <a:avLst/>
          </a:prstGeom>
        </p:spPr>
        <p:txBody>
          <a:bodyPr wrap="square">
            <a:spAutoFit/>
          </a:bodyPr>
          <a:lstStyle/>
          <a:p>
            <a:pPr>
              <a:lnSpc>
                <a:spcPts val="3061"/>
              </a:lnSpc>
            </a:pPr>
            <a:r>
              <a:rPr lang="es-ES" sz="2101" dirty="0">
                <a:solidFill>
                  <a:schemeClr val="accent3"/>
                </a:solidFill>
                <a:latin typeface="Montserrat Light" charset="0"/>
                <a:ea typeface="Montserrat Light" charset="0"/>
                <a:cs typeface="Montserrat Light" charset="0"/>
              </a:rPr>
              <a:t>Se han utilizado los datos de tres recorridos para cada modelo de conductor simulador en escenarios con diferentes semillas aleatorias.</a:t>
            </a:r>
          </a:p>
        </p:txBody>
      </p:sp>
      <p:sp>
        <p:nvSpPr>
          <p:cNvPr id="16" name="Shape 2534">
            <a:extLst>
              <a:ext uri="{FF2B5EF4-FFF2-40B4-BE49-F238E27FC236}">
                <a16:creationId xmlns:a16="http://schemas.microsoft.com/office/drawing/2014/main" id="{740289E1-DA7F-9548-B2F0-569733C94330}"/>
              </a:ext>
            </a:extLst>
          </p:cNvPr>
          <p:cNvSpPr/>
          <p:nvPr/>
        </p:nvSpPr>
        <p:spPr>
          <a:xfrm>
            <a:off x="3529301" y="8888010"/>
            <a:ext cx="507667" cy="620502"/>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3"/>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
        <p:nvSpPr>
          <p:cNvPr id="18" name="Shape 2536">
            <a:extLst>
              <a:ext uri="{FF2B5EF4-FFF2-40B4-BE49-F238E27FC236}">
                <a16:creationId xmlns:a16="http://schemas.microsoft.com/office/drawing/2014/main" id="{00C30602-AB43-8743-AD95-7D7A543502F9}"/>
              </a:ext>
            </a:extLst>
          </p:cNvPr>
          <p:cNvSpPr/>
          <p:nvPr/>
        </p:nvSpPr>
        <p:spPr>
          <a:xfrm>
            <a:off x="3529301" y="6237560"/>
            <a:ext cx="620481" cy="620481"/>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1"/>
          </a:solidFill>
          <a:ln w="12700">
            <a:miter lim="400000"/>
          </a:ln>
        </p:spPr>
        <p:txBody>
          <a:bodyPr lIns="28575" tIns="28575" rIns="28575" bIns="28575" anchor="ctr"/>
          <a:lstStyle/>
          <a:p>
            <a:pPr defTabSz="34288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s-ES" sz="2250"/>
          </a:p>
        </p:txBody>
      </p:sp>
    </p:spTree>
    <p:extLst>
      <p:ext uri="{BB962C8B-B14F-4D97-AF65-F5344CB8AC3E}">
        <p14:creationId xmlns:p14="http://schemas.microsoft.com/office/powerpoint/2010/main" val="174975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132451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61"/>
              </a:lnSpc>
            </a:pPr>
            <a:r>
              <a:rPr lang="es-ES" sz="2101" dirty="0">
                <a:solidFill>
                  <a:schemeClr val="accent3"/>
                </a:solidFill>
                <a:latin typeface="Montserrat Light" charset="0"/>
                <a:ea typeface="Montserrat Light" charset="0"/>
                <a:cs typeface="Montserrat Light" charset="0"/>
              </a:rPr>
              <a:t>Los comportamientos longitudinales se comparan a partir de indicadores de </a:t>
            </a:r>
            <a:r>
              <a:rPr lang="es-ES" sz="2101" dirty="0">
                <a:solidFill>
                  <a:schemeClr val="accent3"/>
                </a:solidFill>
                <a:latin typeface="Montserrat Bold" panose="00000800000000000000" pitchFamily="2" charset="0"/>
                <a:ea typeface="Montserrat Light" charset="0"/>
                <a:cs typeface="Montserrat Light" charset="0"/>
              </a:rPr>
              <a:t>velocidad</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aceleración</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y sobre-aceleración</a:t>
            </a:r>
            <a:r>
              <a:rPr lang="es-ES" sz="2101" dirty="0">
                <a:solidFill>
                  <a:schemeClr val="accent3"/>
                </a:solidFill>
                <a:latin typeface="Montserrat Light" charset="0"/>
                <a:ea typeface="Montserrat Light" charset="0"/>
                <a:cs typeface="Montserrat Light" charset="0"/>
              </a:rPr>
              <a:t>. Las gráficas muestran los valores para los datos extraídos de los sujetos reales, de los modelos de conductor asociados a dichos sujetos y de los modelos de conductor proporcionados por SUMO.</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3499055638"/>
              </p:ext>
            </p:extLst>
          </p:nvPr>
        </p:nvGraphicFramePr>
        <p:xfrm>
          <a:off x="1592616" y="5802841"/>
          <a:ext cx="14939470"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2091827"/>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velocidades entre modelo real y simulado difieren del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pSp>
        <p:nvGrpSpPr>
          <p:cNvPr id="50" name="Group 49">
            <a:extLst>
              <a:ext uri="{FF2B5EF4-FFF2-40B4-BE49-F238E27FC236}">
                <a16:creationId xmlns:a16="http://schemas.microsoft.com/office/drawing/2014/main" id="{59C7E8A1-C926-4B65-AC24-AC9727B24F75}"/>
              </a:ext>
            </a:extLst>
          </p:cNvPr>
          <p:cNvGrpSpPr/>
          <p:nvPr/>
        </p:nvGrpSpPr>
        <p:grpSpPr>
          <a:xfrm>
            <a:off x="3677157" y="11152663"/>
            <a:ext cx="10933686" cy="523526"/>
            <a:chOff x="4479151" y="11129217"/>
            <a:chExt cx="10933686" cy="523526"/>
          </a:xfrm>
        </p:grpSpPr>
        <p:sp>
          <p:nvSpPr>
            <p:cNvPr id="51" name="TextBox 50">
              <a:extLst>
                <a:ext uri="{FF2B5EF4-FFF2-40B4-BE49-F238E27FC236}">
                  <a16:creationId xmlns:a16="http://schemas.microsoft.com/office/drawing/2014/main" id="{D540C8AB-8069-439F-8645-65701D8A898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52" name="TextBox 51">
              <a:extLst>
                <a:ext uri="{FF2B5EF4-FFF2-40B4-BE49-F238E27FC236}">
                  <a16:creationId xmlns:a16="http://schemas.microsoft.com/office/drawing/2014/main" id="{477F0EC8-ADE4-4D75-A47A-17BF7708733C}"/>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53" name="TextBox 52">
              <a:extLst>
                <a:ext uri="{FF2B5EF4-FFF2-40B4-BE49-F238E27FC236}">
                  <a16:creationId xmlns:a16="http://schemas.microsoft.com/office/drawing/2014/main" id="{B686C7D2-11F9-4533-AEDA-45AB3E0A685A}"/>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54" name="Rectangle 53">
              <a:extLst>
                <a:ext uri="{FF2B5EF4-FFF2-40B4-BE49-F238E27FC236}">
                  <a16:creationId xmlns:a16="http://schemas.microsoft.com/office/drawing/2014/main" id="{895E06B0-9801-40A7-848F-F7AFCFD5451A}"/>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5" name="Rectangle 54">
              <a:extLst>
                <a:ext uri="{FF2B5EF4-FFF2-40B4-BE49-F238E27FC236}">
                  <a16:creationId xmlns:a16="http://schemas.microsoft.com/office/drawing/2014/main" id="{F969216E-FBF9-4F20-ACFD-9DB147C2433C}"/>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56" name="Rectangle 55">
              <a:extLst>
                <a:ext uri="{FF2B5EF4-FFF2-40B4-BE49-F238E27FC236}">
                  <a16:creationId xmlns:a16="http://schemas.microsoft.com/office/drawing/2014/main" id="{789AD4AE-FF9B-4F0F-9341-640837CED52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Tree>
    <p:extLst>
      <p:ext uri="{BB962C8B-B14F-4D97-AF65-F5344CB8AC3E}">
        <p14:creationId xmlns:p14="http://schemas.microsoft.com/office/powerpoint/2010/main" val="2037078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1382457092"/>
              </p:ext>
            </p:extLst>
          </p:nvPr>
        </p:nvGraphicFramePr>
        <p:xfrm>
          <a:off x="1592616" y="4536749"/>
          <a:ext cx="7293476" cy="5287190"/>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592616" y="11558404"/>
            <a:ext cx="14939469"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Las aceleraciones son mucho mayores en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graphicFrame>
        <p:nvGraphicFramePr>
          <p:cNvPr id="7" name="Chart 6">
            <a:extLst>
              <a:ext uri="{FF2B5EF4-FFF2-40B4-BE49-F238E27FC236}">
                <a16:creationId xmlns:a16="http://schemas.microsoft.com/office/drawing/2014/main" id="{CF9ED784-4651-4BB3-A309-0F5C41ADCB0F}"/>
              </a:ext>
            </a:extLst>
          </p:cNvPr>
          <p:cNvGraphicFramePr/>
          <p:nvPr>
            <p:extLst>
              <p:ext uri="{D42A27DB-BD31-4B8C-83A1-F6EECF244321}">
                <p14:modId xmlns:p14="http://schemas.microsoft.com/office/powerpoint/2010/main" val="2497966194"/>
              </p:ext>
            </p:extLst>
          </p:nvPr>
        </p:nvGraphicFramePr>
        <p:xfrm>
          <a:off x="9401910" y="4536749"/>
          <a:ext cx="7293476" cy="528719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a:extLst>
              <a:ext uri="{FF2B5EF4-FFF2-40B4-BE49-F238E27FC236}">
                <a16:creationId xmlns:a16="http://schemas.microsoft.com/office/drawing/2014/main" id="{B37181F9-7033-4EB5-832D-227FE9F5417E}"/>
              </a:ext>
            </a:extLst>
          </p:cNvPr>
          <p:cNvGrpSpPr/>
          <p:nvPr/>
        </p:nvGrpSpPr>
        <p:grpSpPr>
          <a:xfrm>
            <a:off x="3677157" y="98865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5" name="Rectangle 24">
            <a:extLst>
              <a:ext uri="{FF2B5EF4-FFF2-40B4-BE49-F238E27FC236}">
                <a16:creationId xmlns:a16="http://schemas.microsoft.com/office/drawing/2014/main" id="{A8EF21C4-C9F4-47A2-A43B-6F68837C6508}"/>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La varianza de la aceleración positiva es significativamente mayor en el modelo real</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351333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419187"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longitudinal (III)</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43" name="Chart 42">
            <a:extLst>
              <a:ext uri="{FF2B5EF4-FFF2-40B4-BE49-F238E27FC236}">
                <a16:creationId xmlns:a16="http://schemas.microsoft.com/office/drawing/2014/main" id="{5F370D42-8DA8-4789-93ED-E70B65F96F2A}"/>
              </a:ext>
            </a:extLst>
          </p:cNvPr>
          <p:cNvGraphicFramePr/>
          <p:nvPr>
            <p:extLst>
              <p:ext uri="{D42A27DB-BD31-4B8C-83A1-F6EECF244321}">
                <p14:modId xmlns:p14="http://schemas.microsoft.com/office/powerpoint/2010/main" val="73479458"/>
              </p:ext>
            </p:extLst>
          </p:nvPr>
        </p:nvGraphicFramePr>
        <p:xfrm>
          <a:off x="1592616" y="4536749"/>
          <a:ext cx="5258675" cy="3812121"/>
        </p:xfrm>
        <a:graphic>
          <a:graphicData uri="http://schemas.openxmlformats.org/drawingml/2006/chart">
            <c:chart xmlns:c="http://schemas.openxmlformats.org/drawingml/2006/chart" xmlns:r="http://schemas.openxmlformats.org/officeDocument/2006/relationships" r:id="rId3"/>
          </a:graphicData>
        </a:graphic>
      </p:graphicFrame>
      <p:sp>
        <p:nvSpPr>
          <p:cNvPr id="44" name="Rectangle 43">
            <a:extLst>
              <a:ext uri="{FF2B5EF4-FFF2-40B4-BE49-F238E27FC236}">
                <a16:creationId xmlns:a16="http://schemas.microsoft.com/office/drawing/2014/main" id="{28A7144D-7EA7-45FD-A81E-863F4566B69A}"/>
              </a:ext>
            </a:extLst>
          </p:cNvPr>
          <p:cNvSpPr/>
          <p:nvPr/>
        </p:nvSpPr>
        <p:spPr>
          <a:xfrm>
            <a:off x="12984941" y="7841038"/>
            <a:ext cx="4760042" cy="1815882"/>
          </a:xfrm>
          <a:prstGeom prst="rect">
            <a:avLst/>
          </a:prstGeom>
        </p:spPr>
        <p:txBody>
          <a:bodyPr wrap="square">
            <a:spAutoFit/>
          </a:bodyPr>
          <a:lstStyle/>
          <a:p>
            <a:r>
              <a:rPr lang="es-ES" sz="2800" b="1" dirty="0">
                <a:solidFill>
                  <a:schemeClr val="accent1"/>
                </a:solidFill>
                <a:latin typeface="Montserrat" pitchFamily="2" charset="77"/>
                <a:ea typeface="Montserrat" charset="0"/>
                <a:cs typeface="Montserrat" charset="0"/>
              </a:rPr>
              <a:t>Las sobre-aceleraciones son mayores en el caso de los datos de conducción reales.</a:t>
            </a:r>
          </a:p>
        </p:txBody>
      </p:sp>
      <p:grpSp>
        <p:nvGrpSpPr>
          <p:cNvPr id="18" name="Group 17">
            <a:extLst>
              <a:ext uri="{FF2B5EF4-FFF2-40B4-BE49-F238E27FC236}">
                <a16:creationId xmlns:a16="http://schemas.microsoft.com/office/drawing/2014/main" id="{B37181F9-7033-4EB5-832D-227FE9F5417E}"/>
              </a:ext>
            </a:extLst>
          </p:cNvPr>
          <p:cNvGrpSpPr/>
          <p:nvPr/>
        </p:nvGrpSpPr>
        <p:grpSpPr>
          <a:xfrm>
            <a:off x="2018385" y="12858371"/>
            <a:ext cx="10933686" cy="523526"/>
            <a:chOff x="4479151" y="11129217"/>
            <a:chExt cx="10933686" cy="523526"/>
          </a:xfrm>
        </p:grpSpPr>
        <p:sp>
          <p:nvSpPr>
            <p:cNvPr id="19" name="TextBox 18">
              <a:extLst>
                <a:ext uri="{FF2B5EF4-FFF2-40B4-BE49-F238E27FC236}">
                  <a16:creationId xmlns:a16="http://schemas.microsoft.com/office/drawing/2014/main" id="{04FEF173-EFFB-4065-87D2-435710562036}"/>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20" name="TextBox 19">
              <a:extLst>
                <a:ext uri="{FF2B5EF4-FFF2-40B4-BE49-F238E27FC236}">
                  <a16:creationId xmlns:a16="http://schemas.microsoft.com/office/drawing/2014/main" id="{DA511926-9529-4D98-AEE4-6E79825726A1}"/>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21" name="TextBox 20">
              <a:extLst>
                <a:ext uri="{FF2B5EF4-FFF2-40B4-BE49-F238E27FC236}">
                  <a16:creationId xmlns:a16="http://schemas.microsoft.com/office/drawing/2014/main" id="{29117D0E-BEE2-45B1-B3AF-5FE1AC524892}"/>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2" name="Rectangle 21">
              <a:extLst>
                <a:ext uri="{FF2B5EF4-FFF2-40B4-BE49-F238E27FC236}">
                  <a16:creationId xmlns:a16="http://schemas.microsoft.com/office/drawing/2014/main" id="{88673D38-3DFD-4403-BE53-D848B0F3CAED}"/>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3" name="Rectangle 22">
              <a:extLst>
                <a:ext uri="{FF2B5EF4-FFF2-40B4-BE49-F238E27FC236}">
                  <a16:creationId xmlns:a16="http://schemas.microsoft.com/office/drawing/2014/main" id="{74112A5C-7C91-4F0A-8D4A-3A226E9BBBED}"/>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4" name="Rectangle 23">
              <a:extLst>
                <a:ext uri="{FF2B5EF4-FFF2-40B4-BE49-F238E27FC236}">
                  <a16:creationId xmlns:a16="http://schemas.microsoft.com/office/drawing/2014/main" id="{A0E8504D-EFB6-44A0-8334-D54BEEC80B73}"/>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graphicFrame>
        <p:nvGraphicFramePr>
          <p:cNvPr id="15" name="Chart 14">
            <a:extLst>
              <a:ext uri="{FF2B5EF4-FFF2-40B4-BE49-F238E27FC236}">
                <a16:creationId xmlns:a16="http://schemas.microsoft.com/office/drawing/2014/main" id="{7B84BD5C-FF7E-463E-BA0D-97E7D684DDBF}"/>
              </a:ext>
            </a:extLst>
          </p:cNvPr>
          <p:cNvGraphicFramePr/>
          <p:nvPr>
            <p:extLst>
              <p:ext uri="{D42A27DB-BD31-4B8C-83A1-F6EECF244321}">
                <p14:modId xmlns:p14="http://schemas.microsoft.com/office/powerpoint/2010/main" val="3433032575"/>
              </p:ext>
            </p:extLst>
          </p:nvPr>
        </p:nvGraphicFramePr>
        <p:xfrm>
          <a:off x="1592616" y="8680282"/>
          <a:ext cx="5258675" cy="38121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0D270CC7-8C30-46FF-8BB3-577A8B9D39A3}"/>
              </a:ext>
            </a:extLst>
          </p:cNvPr>
          <p:cNvGraphicFramePr/>
          <p:nvPr>
            <p:extLst>
              <p:ext uri="{D42A27DB-BD31-4B8C-83A1-F6EECF244321}">
                <p14:modId xmlns:p14="http://schemas.microsoft.com/office/powerpoint/2010/main" val="3276675260"/>
              </p:ext>
            </p:extLst>
          </p:nvPr>
        </p:nvGraphicFramePr>
        <p:xfrm>
          <a:off x="7288779" y="8680281"/>
          <a:ext cx="5258675" cy="38121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7C898C68-4C89-4F72-A904-6EE51AEBEDB8}"/>
              </a:ext>
            </a:extLst>
          </p:cNvPr>
          <p:cNvGraphicFramePr/>
          <p:nvPr>
            <p:extLst>
              <p:ext uri="{D42A27DB-BD31-4B8C-83A1-F6EECF244321}">
                <p14:modId xmlns:p14="http://schemas.microsoft.com/office/powerpoint/2010/main" val="1710726540"/>
              </p:ext>
            </p:extLst>
          </p:nvPr>
        </p:nvGraphicFramePr>
        <p:xfrm>
          <a:off x="7288778" y="4534213"/>
          <a:ext cx="5258675" cy="381212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824017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0028433"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Validación del modelo lateral</a:t>
            </a:r>
          </a:p>
        </p:txBody>
      </p:sp>
      <p:sp>
        <p:nvSpPr>
          <p:cNvPr id="226" name="Subtitle 2">
            <a:extLst>
              <a:ext uri="{FF2B5EF4-FFF2-40B4-BE49-F238E27FC236}">
                <a16:creationId xmlns:a16="http://schemas.microsoft.com/office/drawing/2014/main" id="{3372100F-7391-4149-B490-F2E276A6947C}"/>
              </a:ext>
            </a:extLst>
          </p:cNvPr>
          <p:cNvSpPr txBox="1">
            <a:spLocks/>
          </p:cNvSpPr>
          <p:nvPr/>
        </p:nvSpPr>
        <p:spPr>
          <a:xfrm>
            <a:off x="1433272" y="4009227"/>
            <a:ext cx="15098813" cy="92697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101" dirty="0">
                <a:solidFill>
                  <a:schemeClr val="tx1"/>
                </a:solidFill>
                <a:latin typeface="Montserrat Light" charset="0"/>
                <a:ea typeface="Montserrat Light" charset="0"/>
                <a:cs typeface="Montserrat Light" charset="0"/>
              </a:rPr>
              <a:t>El comportamiento lateral se compara atendiendo a los valores medios de número de cambios de carril entre todos los modelos.</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14" name="Chart 13">
            <a:extLst>
              <a:ext uri="{FF2B5EF4-FFF2-40B4-BE49-F238E27FC236}">
                <a16:creationId xmlns:a16="http://schemas.microsoft.com/office/drawing/2014/main" id="{470F05AF-2955-4F65-90AE-B1B2FAC87ACC}"/>
              </a:ext>
            </a:extLst>
          </p:cNvPr>
          <p:cNvGraphicFramePr/>
          <p:nvPr>
            <p:extLst>
              <p:ext uri="{D42A27DB-BD31-4B8C-83A1-F6EECF244321}">
                <p14:modId xmlns:p14="http://schemas.microsoft.com/office/powerpoint/2010/main" val="1002928353"/>
              </p:ext>
            </p:extLst>
          </p:nvPr>
        </p:nvGraphicFramePr>
        <p:xfrm>
          <a:off x="1592616" y="5628877"/>
          <a:ext cx="7293476" cy="48046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AA6443D-AEB4-4F42-A583-9D50F84251C8}"/>
              </a:ext>
            </a:extLst>
          </p:cNvPr>
          <p:cNvGraphicFramePr/>
          <p:nvPr>
            <p:extLst>
              <p:ext uri="{D42A27DB-BD31-4B8C-83A1-F6EECF244321}">
                <p14:modId xmlns:p14="http://schemas.microsoft.com/office/powerpoint/2010/main" val="1825918646"/>
              </p:ext>
            </p:extLst>
          </p:nvPr>
        </p:nvGraphicFramePr>
        <p:xfrm>
          <a:off x="9401910" y="5628877"/>
          <a:ext cx="7293476" cy="4804662"/>
        </p:xfrm>
        <a:graphic>
          <a:graphicData uri="http://schemas.openxmlformats.org/drawingml/2006/chart">
            <c:chart xmlns:c="http://schemas.openxmlformats.org/drawingml/2006/chart" xmlns:r="http://schemas.openxmlformats.org/officeDocument/2006/relationships" r:id="rId4"/>
          </a:graphicData>
        </a:graphic>
      </p:graphicFrame>
      <p:grpSp>
        <p:nvGrpSpPr>
          <p:cNvPr id="16" name="Group 15">
            <a:extLst>
              <a:ext uri="{FF2B5EF4-FFF2-40B4-BE49-F238E27FC236}">
                <a16:creationId xmlns:a16="http://schemas.microsoft.com/office/drawing/2014/main" id="{DA3A6BF8-335A-44F3-99D4-33BDEFEB2B02}"/>
              </a:ext>
            </a:extLst>
          </p:cNvPr>
          <p:cNvGrpSpPr/>
          <p:nvPr/>
        </p:nvGrpSpPr>
        <p:grpSpPr>
          <a:xfrm>
            <a:off x="3677157" y="10496171"/>
            <a:ext cx="10933686" cy="523526"/>
            <a:chOff x="4479151" y="11129217"/>
            <a:chExt cx="10933686" cy="523526"/>
          </a:xfrm>
        </p:grpSpPr>
        <p:sp>
          <p:nvSpPr>
            <p:cNvPr id="17" name="TextBox 16">
              <a:extLst>
                <a:ext uri="{FF2B5EF4-FFF2-40B4-BE49-F238E27FC236}">
                  <a16:creationId xmlns:a16="http://schemas.microsoft.com/office/drawing/2014/main" id="{8F550A9A-B6F9-4C49-A891-BF61A9437243}"/>
                </a:ext>
              </a:extLst>
            </p:cNvPr>
            <p:cNvSpPr txBox="1"/>
            <p:nvPr/>
          </p:nvSpPr>
          <p:spPr>
            <a:xfrm>
              <a:off x="4724592" y="11135614"/>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Conductor real</a:t>
              </a:r>
            </a:p>
          </p:txBody>
        </p:sp>
        <p:sp>
          <p:nvSpPr>
            <p:cNvPr id="18" name="TextBox 17">
              <a:extLst>
                <a:ext uri="{FF2B5EF4-FFF2-40B4-BE49-F238E27FC236}">
                  <a16:creationId xmlns:a16="http://schemas.microsoft.com/office/drawing/2014/main" id="{1B9002DE-24D8-450B-9B3F-501E6360834E}"/>
                </a:ext>
              </a:extLst>
            </p:cNvPr>
            <p:cNvSpPr txBox="1"/>
            <p:nvPr/>
          </p:nvSpPr>
          <p:spPr>
            <a:xfrm>
              <a:off x="8529132" y="11129217"/>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Modelo simulado</a:t>
              </a:r>
            </a:p>
          </p:txBody>
        </p:sp>
        <p:sp>
          <p:nvSpPr>
            <p:cNvPr id="19" name="TextBox 18">
              <a:extLst>
                <a:ext uri="{FF2B5EF4-FFF2-40B4-BE49-F238E27FC236}">
                  <a16:creationId xmlns:a16="http://schemas.microsoft.com/office/drawing/2014/main" id="{97E2FACE-418B-40D3-BA87-6F4EFC2C373B}"/>
                </a:ext>
              </a:extLst>
            </p:cNvPr>
            <p:cNvSpPr txBox="1"/>
            <p:nvPr/>
          </p:nvSpPr>
          <p:spPr>
            <a:xfrm>
              <a:off x="12550531" y="11132971"/>
              <a:ext cx="2862306" cy="517129"/>
            </a:xfrm>
            <a:prstGeom prst="rect">
              <a:avLst/>
            </a:prstGeom>
            <a:noFill/>
          </p:spPr>
          <p:txBody>
            <a:bodyPr wrap="square" rtlCol="0">
              <a:spAutoFit/>
            </a:bodyPr>
            <a:lstStyle/>
            <a:p>
              <a:pPr>
                <a:lnSpc>
                  <a:spcPct val="150000"/>
                </a:lnSpc>
              </a:pPr>
              <a:r>
                <a:rPr lang="es-ES" sz="2101" dirty="0">
                  <a:latin typeface="Lato Light" charset="0"/>
                  <a:ea typeface="Lato Light" charset="0"/>
                  <a:cs typeface="Lato Light" charset="0"/>
                </a:rPr>
                <a:t>SUMO</a:t>
              </a:r>
            </a:p>
          </p:txBody>
        </p:sp>
        <p:sp>
          <p:nvSpPr>
            <p:cNvPr id="20" name="Rectangle 19">
              <a:extLst>
                <a:ext uri="{FF2B5EF4-FFF2-40B4-BE49-F238E27FC236}">
                  <a16:creationId xmlns:a16="http://schemas.microsoft.com/office/drawing/2014/main" id="{7715EC72-BEA5-4815-B134-17F90EA704B2}"/>
                </a:ext>
              </a:extLst>
            </p:cNvPr>
            <p:cNvSpPr/>
            <p:nvPr/>
          </p:nvSpPr>
          <p:spPr>
            <a:xfrm>
              <a:off x="4479151" y="11314909"/>
              <a:ext cx="195553" cy="19555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1" name="Rectangle 20">
              <a:extLst>
                <a:ext uri="{FF2B5EF4-FFF2-40B4-BE49-F238E27FC236}">
                  <a16:creationId xmlns:a16="http://schemas.microsoft.com/office/drawing/2014/main" id="{55C1004D-B31D-47A5-B7F4-B5720D83C64E}"/>
                </a:ext>
              </a:extLst>
            </p:cNvPr>
            <p:cNvSpPr/>
            <p:nvPr/>
          </p:nvSpPr>
          <p:spPr>
            <a:xfrm>
              <a:off x="8287222" y="11308615"/>
              <a:ext cx="195553" cy="19555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sp>
          <p:nvSpPr>
            <p:cNvPr id="22" name="Rectangle 21">
              <a:extLst>
                <a:ext uri="{FF2B5EF4-FFF2-40B4-BE49-F238E27FC236}">
                  <a16:creationId xmlns:a16="http://schemas.microsoft.com/office/drawing/2014/main" id="{26B89DB9-08DD-4C04-BFBC-63A7653C6B97}"/>
                </a:ext>
              </a:extLst>
            </p:cNvPr>
            <p:cNvSpPr/>
            <p:nvPr/>
          </p:nvSpPr>
          <p:spPr>
            <a:xfrm>
              <a:off x="12290416" y="11308615"/>
              <a:ext cx="195553" cy="1955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solidFill>
                  <a:schemeClr val="tx1"/>
                </a:solidFill>
                <a:latin typeface="Lato Light" charset="0"/>
                <a:ea typeface="Lato Light" charset="0"/>
                <a:cs typeface="Lato Light" charset="0"/>
              </a:endParaRPr>
            </a:p>
          </p:txBody>
        </p:sp>
      </p:grpSp>
      <p:sp>
        <p:nvSpPr>
          <p:cNvPr id="23" name="Rectangle 22">
            <a:extLst>
              <a:ext uri="{FF2B5EF4-FFF2-40B4-BE49-F238E27FC236}">
                <a16:creationId xmlns:a16="http://schemas.microsoft.com/office/drawing/2014/main" id="{E6FD8A16-F89D-4FFD-8C87-7A20736450AE}"/>
              </a:ext>
            </a:extLst>
          </p:cNvPr>
          <p:cNvSpPr/>
          <p:nvPr/>
        </p:nvSpPr>
        <p:spPr>
          <a:xfrm>
            <a:off x="1192188" y="11558404"/>
            <a:ext cx="16419444" cy="523220"/>
          </a:xfrm>
          <a:prstGeom prst="rect">
            <a:avLst/>
          </a:prstGeom>
        </p:spPr>
        <p:txBody>
          <a:bodyPr wrap="square">
            <a:spAutoFit/>
          </a:bodyPr>
          <a:lstStyle/>
          <a:p>
            <a:pPr algn="ctr"/>
            <a:r>
              <a:rPr lang="es-ES" sz="2800" b="1" dirty="0">
                <a:solidFill>
                  <a:srgbClr val="00B050"/>
                </a:solidFill>
                <a:latin typeface="Montserrat" pitchFamily="2" charset="77"/>
                <a:ea typeface="Montserrat" charset="0"/>
                <a:cs typeface="Montserrat" charset="0"/>
              </a:rPr>
              <a:t>Significativamente más cambios de carril en el modelo de SUMO</a:t>
            </a:r>
            <a:r>
              <a:rPr lang="es-ES" sz="2800" dirty="0">
                <a:solidFill>
                  <a:srgbClr val="00B050"/>
                </a:solidFill>
                <a:latin typeface="Montserrat" pitchFamily="2" charset="77"/>
                <a:ea typeface="Montserrat" charset="0"/>
                <a:cs typeface="Montserrat" charset="0"/>
              </a:rPr>
              <a:t>.</a:t>
            </a:r>
            <a:endParaRPr lang="es-ES" sz="2800" b="1" dirty="0">
              <a:solidFill>
                <a:srgbClr val="00B050"/>
              </a:solidFill>
              <a:latin typeface="Montserrat" pitchFamily="2" charset="77"/>
              <a:ea typeface="Montserrat" charset="0"/>
              <a:cs typeface="Montserrat" charset="0"/>
            </a:endParaRPr>
          </a:p>
        </p:txBody>
      </p:sp>
      <p:sp>
        <p:nvSpPr>
          <p:cNvPr id="24" name="Rectangle 23">
            <a:extLst>
              <a:ext uri="{FF2B5EF4-FFF2-40B4-BE49-F238E27FC236}">
                <a16:creationId xmlns:a16="http://schemas.microsoft.com/office/drawing/2014/main" id="{761E5151-214C-4F53-A5F6-6DE9B78F8A75}"/>
              </a:ext>
            </a:extLst>
          </p:cNvPr>
          <p:cNvSpPr/>
          <p:nvPr/>
        </p:nvSpPr>
        <p:spPr>
          <a:xfrm>
            <a:off x="1192188" y="12232509"/>
            <a:ext cx="16419444" cy="523220"/>
          </a:xfrm>
          <a:prstGeom prst="rect">
            <a:avLst/>
          </a:prstGeom>
        </p:spPr>
        <p:txBody>
          <a:bodyPr wrap="square">
            <a:spAutoFit/>
          </a:bodyPr>
          <a:lstStyle/>
          <a:p>
            <a:pPr algn="ctr"/>
            <a:r>
              <a:rPr lang="es-ES" sz="2800" b="1" dirty="0">
                <a:solidFill>
                  <a:schemeClr val="accent1"/>
                </a:solidFill>
                <a:latin typeface="Montserrat" pitchFamily="2" charset="77"/>
                <a:ea typeface="Montserrat" charset="0"/>
                <a:cs typeface="Montserrat" charset="0"/>
              </a:rPr>
              <a:t>Ligeramente menos cambios de carril en modelo entrenado</a:t>
            </a:r>
            <a:r>
              <a:rPr lang="es-ES" sz="2800" dirty="0">
                <a:solidFill>
                  <a:schemeClr val="accent1"/>
                </a:solidFill>
                <a:latin typeface="Montserrat" pitchFamily="2" charset="77"/>
                <a:ea typeface="Montserrat" charset="0"/>
                <a:cs typeface="Montserrat" charset="0"/>
              </a:rPr>
              <a:t>.</a:t>
            </a:r>
            <a:endParaRPr lang="es-ES" sz="2800" b="1" dirty="0">
              <a:solidFill>
                <a:schemeClr val="accent1"/>
              </a:solidFill>
              <a:latin typeface="Montserrat" pitchFamily="2" charset="77"/>
              <a:ea typeface="Montserrat" charset="0"/>
              <a:cs typeface="Montserrat" charset="0"/>
            </a:endParaRPr>
          </a:p>
        </p:txBody>
      </p:sp>
    </p:spTree>
    <p:extLst>
      <p:ext uri="{BB962C8B-B14F-4D97-AF65-F5344CB8AC3E}">
        <p14:creationId xmlns:p14="http://schemas.microsoft.com/office/powerpoint/2010/main" val="815031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5236201" cy="1015984"/>
          </a:xfrm>
          <a:prstGeom prst="rect">
            <a:avLst/>
          </a:prstGeom>
          <a:noFill/>
        </p:spPr>
        <p:txBody>
          <a:bodyPr wrap="square" rtlCol="0">
            <a:spAutoFit/>
          </a:bodyPr>
          <a:lstStyle/>
          <a:p>
            <a:r>
              <a:rPr lang="en-GB" sz="6002">
                <a:solidFill>
                  <a:schemeClr val="tx2"/>
                </a:solidFill>
                <a:latin typeface="Montserrat" pitchFamily="2" charset="77"/>
                <a:ea typeface="Lato Black" charset="0"/>
                <a:cs typeface="Lato Black" charset="0"/>
              </a:rPr>
              <a:t>Conclusions</a:t>
            </a:r>
            <a:endParaRPr lang="en-GB" sz="6002" dirty="0">
              <a:solidFill>
                <a:schemeClr val="tx2"/>
              </a:solidFill>
              <a:latin typeface="Montserrat" pitchFamily="2" charset="77"/>
              <a:ea typeface="Lato Black" charset="0"/>
              <a:cs typeface="Lato Black" charset="0"/>
            </a:endParaRP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955449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292259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Objectives</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36" name="Subtitle 2">
            <a:extLst>
              <a:ext uri="{FF2B5EF4-FFF2-40B4-BE49-F238E27FC236}">
                <a16:creationId xmlns:a16="http://schemas.microsoft.com/office/drawing/2014/main" id="{CCA7AA6C-1564-4246-BD50-A3114C1F1D42}"/>
              </a:ext>
            </a:extLst>
          </p:cNvPr>
          <p:cNvSpPr txBox="1">
            <a:spLocks/>
          </p:cNvSpPr>
          <p:nvPr/>
        </p:nvSpPr>
        <p:spPr>
          <a:xfrm>
            <a:off x="2938482" y="9187626"/>
            <a:ext cx="13303902"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Simulation models replicate human behavior better than deterministic models already implemented.</a:t>
            </a:r>
          </a:p>
        </p:txBody>
      </p:sp>
      <p:sp>
        <p:nvSpPr>
          <p:cNvPr id="31" name="Subtitle 2">
            <a:extLst>
              <a:ext uri="{FF2B5EF4-FFF2-40B4-BE49-F238E27FC236}">
                <a16:creationId xmlns:a16="http://schemas.microsoft.com/office/drawing/2014/main" id="{B2E2B67A-150F-EC47-9725-CCD6FC988157}"/>
              </a:ext>
            </a:extLst>
          </p:cNvPr>
          <p:cNvSpPr txBox="1">
            <a:spLocks/>
          </p:cNvSpPr>
          <p:nvPr/>
        </p:nvSpPr>
        <p:spPr>
          <a:xfrm>
            <a:off x="2938482" y="7618167"/>
            <a:ext cx="13305101"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The behaviour models have been adapted to specific drivers, differentiating themselves from the models of other drivers.</a:t>
            </a:r>
          </a:p>
        </p:txBody>
      </p:sp>
      <p:sp>
        <p:nvSpPr>
          <p:cNvPr id="30" name="Subtitle 2">
            <a:extLst>
              <a:ext uri="{FF2B5EF4-FFF2-40B4-BE49-F238E27FC236}">
                <a16:creationId xmlns:a16="http://schemas.microsoft.com/office/drawing/2014/main" id="{9403FED2-1F3E-3D4B-B0DE-D6D47BEE971E}"/>
              </a:ext>
            </a:extLst>
          </p:cNvPr>
          <p:cNvSpPr txBox="1">
            <a:spLocks/>
          </p:cNvSpPr>
          <p:nvPr/>
        </p:nvSpPr>
        <p:spPr>
          <a:xfrm>
            <a:off x="2938482" y="6048709"/>
            <a:ext cx="13377457" cy="150608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Those behaviours have been embedded into agents in operation within simulators.</a:t>
            </a:r>
          </a:p>
        </p:txBody>
      </p:sp>
      <p:sp>
        <p:nvSpPr>
          <p:cNvPr id="32" name="Subtitle 2">
            <a:extLst>
              <a:ext uri="{FF2B5EF4-FFF2-40B4-BE49-F238E27FC236}">
                <a16:creationId xmlns:a16="http://schemas.microsoft.com/office/drawing/2014/main" id="{E976E4B6-38FF-DC4B-8D4F-D601592F33FB}"/>
              </a:ext>
            </a:extLst>
          </p:cNvPr>
          <p:cNvSpPr txBox="1">
            <a:spLocks/>
          </p:cNvSpPr>
          <p:nvPr/>
        </p:nvSpPr>
        <p:spPr>
          <a:xfrm>
            <a:off x="2938482" y="4479251"/>
            <a:ext cx="13377456" cy="1501857"/>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GB" sz="2701">
                <a:latin typeface="Montserrat" pitchFamily="2" charset="77"/>
                <a:ea typeface="Lato Regular" charset="0"/>
                <a:cs typeface="Lato Regular" charset="0"/>
              </a:rPr>
              <a:t>Driving models have been developed from actual driver data, mimicking their behaviours.</a:t>
            </a:r>
          </a:p>
        </p:txBody>
      </p:sp>
      <p:sp>
        <p:nvSpPr>
          <p:cNvPr id="19" name="Freeform 118">
            <a:extLst>
              <a:ext uri="{FF2B5EF4-FFF2-40B4-BE49-F238E27FC236}">
                <a16:creationId xmlns:a16="http://schemas.microsoft.com/office/drawing/2014/main" id="{BF192B02-8063-4528-8D16-62D37E0F9E3D}"/>
              </a:ext>
            </a:extLst>
          </p:cNvPr>
          <p:cNvSpPr>
            <a:spLocks noChangeAspect="1" noChangeArrowheads="1"/>
          </p:cNvSpPr>
          <p:nvPr/>
        </p:nvSpPr>
        <p:spPr bwMode="auto">
          <a:xfrm>
            <a:off x="2083566" y="4915495"/>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1" name="Freeform 118">
            <a:extLst>
              <a:ext uri="{FF2B5EF4-FFF2-40B4-BE49-F238E27FC236}">
                <a16:creationId xmlns:a16="http://schemas.microsoft.com/office/drawing/2014/main" id="{86D333BF-BF70-4532-A025-D437D078A665}"/>
              </a:ext>
            </a:extLst>
          </p:cNvPr>
          <p:cNvSpPr>
            <a:spLocks noChangeAspect="1" noChangeArrowheads="1"/>
          </p:cNvSpPr>
          <p:nvPr/>
        </p:nvSpPr>
        <p:spPr bwMode="auto">
          <a:xfrm>
            <a:off x="2083566" y="6484953"/>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2" name="Freeform 118">
            <a:extLst>
              <a:ext uri="{FF2B5EF4-FFF2-40B4-BE49-F238E27FC236}">
                <a16:creationId xmlns:a16="http://schemas.microsoft.com/office/drawing/2014/main" id="{E1E3215B-C017-4264-95AD-F001C019468D}"/>
              </a:ext>
            </a:extLst>
          </p:cNvPr>
          <p:cNvSpPr>
            <a:spLocks noChangeAspect="1" noChangeArrowheads="1"/>
          </p:cNvSpPr>
          <p:nvPr/>
        </p:nvSpPr>
        <p:spPr bwMode="auto">
          <a:xfrm>
            <a:off x="2083566" y="8054411"/>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
        <p:nvSpPr>
          <p:cNvPr id="24" name="Freeform 118">
            <a:extLst>
              <a:ext uri="{FF2B5EF4-FFF2-40B4-BE49-F238E27FC236}">
                <a16:creationId xmlns:a16="http://schemas.microsoft.com/office/drawing/2014/main" id="{F0B6FE2F-4B91-422D-A8BF-75AD21740621}"/>
              </a:ext>
            </a:extLst>
          </p:cNvPr>
          <p:cNvSpPr>
            <a:spLocks noChangeAspect="1" noChangeArrowheads="1"/>
          </p:cNvSpPr>
          <p:nvPr/>
        </p:nvSpPr>
        <p:spPr bwMode="auto">
          <a:xfrm>
            <a:off x="2083566" y="9623870"/>
            <a:ext cx="633600" cy="633600"/>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accent2"/>
          </a:solidFill>
          <a:ln>
            <a:noFill/>
          </a:ln>
        </p:spPr>
        <p:txBody>
          <a:bodyPr wrap="none" anchor="ctr"/>
          <a:lstStyle/>
          <a:p>
            <a:endParaRPr lang="es-ES"/>
          </a:p>
        </p:txBody>
      </p:sp>
    </p:spTree>
    <p:extLst>
      <p:ext uri="{BB962C8B-B14F-4D97-AF65-F5344CB8AC3E}">
        <p14:creationId xmlns:p14="http://schemas.microsoft.com/office/powerpoint/2010/main" val="1323306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3" y="3316549"/>
            <a:ext cx="9349034"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Main contributions to the literature</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Rectangle 21">
            <a:extLst>
              <a:ext uri="{FF2B5EF4-FFF2-40B4-BE49-F238E27FC236}">
                <a16:creationId xmlns:a16="http://schemas.microsoft.com/office/drawing/2014/main" id="{62B120BC-05E9-AC4E-8FBA-6898B346B7C9}"/>
              </a:ext>
            </a:extLst>
          </p:cNvPr>
          <p:cNvSpPr/>
          <p:nvPr/>
        </p:nvSpPr>
        <p:spPr>
          <a:xfrm>
            <a:off x="1592616" y="5501552"/>
            <a:ext cx="7377043" cy="27299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dirty="0"/>
          </a:p>
        </p:txBody>
      </p:sp>
      <p:sp>
        <p:nvSpPr>
          <p:cNvPr id="24" name="Rectangle 23">
            <a:extLst>
              <a:ext uri="{FF2B5EF4-FFF2-40B4-BE49-F238E27FC236}">
                <a16:creationId xmlns:a16="http://schemas.microsoft.com/office/drawing/2014/main" id="{E9EBABFE-86BB-9644-9AC9-54B3220DF67E}"/>
              </a:ext>
            </a:extLst>
          </p:cNvPr>
          <p:cNvSpPr/>
          <p:nvPr/>
        </p:nvSpPr>
        <p:spPr>
          <a:xfrm>
            <a:off x="9235570" y="5501552"/>
            <a:ext cx="7377043" cy="2729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5" name="Rectangle 24">
            <a:extLst>
              <a:ext uri="{FF2B5EF4-FFF2-40B4-BE49-F238E27FC236}">
                <a16:creationId xmlns:a16="http://schemas.microsoft.com/office/drawing/2014/main" id="{83FAE66A-88A4-BD4A-9227-5F261CA24F05}"/>
              </a:ext>
            </a:extLst>
          </p:cNvPr>
          <p:cNvSpPr/>
          <p:nvPr/>
        </p:nvSpPr>
        <p:spPr>
          <a:xfrm>
            <a:off x="1592616" y="8475562"/>
            <a:ext cx="7377043" cy="27299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6" name="Rectangle 25">
            <a:extLst>
              <a:ext uri="{FF2B5EF4-FFF2-40B4-BE49-F238E27FC236}">
                <a16:creationId xmlns:a16="http://schemas.microsoft.com/office/drawing/2014/main" id="{0EE6450E-FA2E-644F-AD5D-0A653701480C}"/>
              </a:ext>
            </a:extLst>
          </p:cNvPr>
          <p:cNvSpPr/>
          <p:nvPr/>
        </p:nvSpPr>
        <p:spPr>
          <a:xfrm>
            <a:off x="9235570" y="8475562"/>
            <a:ext cx="7377043" cy="27299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27" name="Subtitle 2">
            <a:extLst>
              <a:ext uri="{FF2B5EF4-FFF2-40B4-BE49-F238E27FC236}">
                <a16:creationId xmlns:a16="http://schemas.microsoft.com/office/drawing/2014/main" id="{62E76C63-E341-E145-BCF6-37B24F32A3D2}"/>
              </a:ext>
            </a:extLst>
          </p:cNvPr>
          <p:cNvSpPr txBox="1">
            <a:spLocks/>
          </p:cNvSpPr>
          <p:nvPr/>
        </p:nvSpPr>
        <p:spPr>
          <a:xfrm>
            <a:off x="1592615" y="5931350"/>
            <a:ext cx="7377040"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Methodology for generating driver’s behaviour models from actual real data</a:t>
            </a:r>
          </a:p>
        </p:txBody>
      </p:sp>
      <p:sp>
        <p:nvSpPr>
          <p:cNvPr id="29" name="Subtitle 2">
            <a:extLst>
              <a:ext uri="{FF2B5EF4-FFF2-40B4-BE49-F238E27FC236}">
                <a16:creationId xmlns:a16="http://schemas.microsoft.com/office/drawing/2014/main" id="{97FA60C0-2547-A04C-8D6B-A88A7BE7B50C}"/>
              </a:ext>
            </a:extLst>
          </p:cNvPr>
          <p:cNvSpPr txBox="1">
            <a:spLocks/>
          </p:cNvSpPr>
          <p:nvPr/>
        </p:nvSpPr>
        <p:spPr>
          <a:xfrm>
            <a:off x="9235566" y="5998406"/>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dirty="0">
                <a:solidFill>
                  <a:schemeClr val="bg1"/>
                </a:solidFill>
                <a:latin typeface="Montserrat" pitchFamily="2" charset="77"/>
                <a:ea typeface="Lato Regular" charset="0"/>
                <a:cs typeface="Lato Regular" charset="0"/>
              </a:rPr>
              <a:t>Behavioural models capable of being customized at the subject level</a:t>
            </a:r>
          </a:p>
        </p:txBody>
      </p:sp>
      <p:sp>
        <p:nvSpPr>
          <p:cNvPr id="31" name="Subtitle 2">
            <a:extLst>
              <a:ext uri="{FF2B5EF4-FFF2-40B4-BE49-F238E27FC236}">
                <a16:creationId xmlns:a16="http://schemas.microsoft.com/office/drawing/2014/main" id="{612FD758-D7E0-7840-85AD-881FC5B62595}"/>
              </a:ext>
            </a:extLst>
          </p:cNvPr>
          <p:cNvSpPr txBox="1">
            <a:spLocks/>
          </p:cNvSpPr>
          <p:nvPr/>
        </p:nvSpPr>
        <p:spPr>
          <a:xfrm>
            <a:off x="1592614" y="8913911"/>
            <a:ext cx="7377041"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GB" sz="3301">
                <a:solidFill>
                  <a:schemeClr val="bg1"/>
                </a:solidFill>
                <a:latin typeface="Montserrat" pitchFamily="2" charset="77"/>
                <a:ea typeface="Lato Regular" charset="0"/>
                <a:cs typeface="Lato Regular" charset="0"/>
              </a:rPr>
              <a:t>Representation of fuzzy control systems as computational graphs</a:t>
            </a:r>
          </a:p>
        </p:txBody>
      </p:sp>
      <p:sp>
        <p:nvSpPr>
          <p:cNvPr id="34" name="Subtitle 2">
            <a:extLst>
              <a:ext uri="{FF2B5EF4-FFF2-40B4-BE49-F238E27FC236}">
                <a16:creationId xmlns:a16="http://schemas.microsoft.com/office/drawing/2014/main" id="{28E184CE-A205-CB44-9901-9DD00355F1AC}"/>
              </a:ext>
            </a:extLst>
          </p:cNvPr>
          <p:cNvSpPr txBox="1">
            <a:spLocks/>
          </p:cNvSpPr>
          <p:nvPr/>
        </p:nvSpPr>
        <p:spPr>
          <a:xfrm>
            <a:off x="9235566" y="8913911"/>
            <a:ext cx="7377042" cy="1853299"/>
          </a:xfrm>
          <a:prstGeom prst="rect">
            <a:avLst/>
          </a:prstGeom>
        </p:spPr>
        <p:txBody>
          <a:bodyPr vert="horz" wrap="square" lIns="326235" tIns="163117" rIns="326235" bIns="163117"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GB" sz="3301">
                <a:solidFill>
                  <a:schemeClr val="bg1"/>
                </a:solidFill>
                <a:latin typeface="Montserrat" pitchFamily="2" charset="77"/>
                <a:ea typeface="Lato Regular" charset="0"/>
                <a:cs typeface="Lato Regular" charset="0"/>
              </a:rPr>
              <a:t>Adjustment of fuzzy controllers through gradient descent methods</a:t>
            </a:r>
          </a:p>
        </p:txBody>
      </p:sp>
    </p:spTree>
    <p:extLst>
      <p:ext uri="{BB962C8B-B14F-4D97-AF65-F5344CB8AC3E}">
        <p14:creationId xmlns:p14="http://schemas.microsoft.com/office/powerpoint/2010/main" val="1876726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224">
            <a:extLst>
              <a:ext uri="{FF2B5EF4-FFF2-40B4-BE49-F238E27FC236}">
                <a16:creationId xmlns:a16="http://schemas.microsoft.com/office/drawing/2014/main" id="{77E7FC3B-70A7-C140-86E3-6A9646426E9B}"/>
              </a:ext>
            </a:extLst>
          </p:cNvPr>
          <p:cNvSpPr txBox="1"/>
          <p:nvPr/>
        </p:nvSpPr>
        <p:spPr>
          <a:xfrm>
            <a:off x="1525163" y="3316549"/>
            <a:ext cx="15329565" cy="715709"/>
          </a:xfrm>
          <a:prstGeom prst="rect">
            <a:avLst/>
          </a:prstGeom>
          <a:noFill/>
          <a:ln>
            <a:noFill/>
          </a:ln>
        </p:spPr>
        <p:txBody>
          <a:bodyPr wrap="square" rtlCol="0">
            <a:spAutoFit/>
          </a:bodyPr>
          <a:lstStyle/>
          <a:p>
            <a:r>
              <a:rPr lang="es-ES" sz="4051" dirty="0">
                <a:solidFill>
                  <a:schemeClr val="tx2"/>
                </a:solidFill>
                <a:latin typeface="Montserrat" pitchFamily="2" charset="77"/>
                <a:ea typeface="Lato Black" charset="0"/>
                <a:cs typeface="Lato Black" charset="0"/>
              </a:rPr>
              <a:t>Modelos de comportamiento de conductor</a:t>
            </a:r>
          </a:p>
        </p:txBody>
      </p:sp>
      <p:sp>
        <p:nvSpPr>
          <p:cNvPr id="227" name="Rectangle 226">
            <a:extLst>
              <a:ext uri="{FF2B5EF4-FFF2-40B4-BE49-F238E27FC236}">
                <a16:creationId xmlns:a16="http://schemas.microsoft.com/office/drawing/2014/main" id="{5EBF0DAC-2149-BD4B-AAF2-202002C453D3}"/>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40" name="Rectangle 39">
            <a:extLst>
              <a:ext uri="{FF2B5EF4-FFF2-40B4-BE49-F238E27FC236}">
                <a16:creationId xmlns:a16="http://schemas.microsoft.com/office/drawing/2014/main" id="{18715EDD-2F31-492A-AEBB-919939AC665E}"/>
              </a:ext>
            </a:extLst>
          </p:cNvPr>
          <p:cNvSpPr/>
          <p:nvPr/>
        </p:nvSpPr>
        <p:spPr>
          <a:xfrm>
            <a:off x="646042" y="4900165"/>
            <a:ext cx="16995913" cy="507960"/>
          </a:xfrm>
          <a:prstGeom prst="rect">
            <a:avLst/>
          </a:prstGeom>
        </p:spPr>
        <p:txBody>
          <a:bodyPr wrap="square">
            <a:spAutoFit/>
          </a:bodyPr>
          <a:lstStyle/>
          <a:p>
            <a:pPr algn="ctr"/>
            <a:r>
              <a:rPr lang="en-US" sz="2701" dirty="0" err="1">
                <a:solidFill>
                  <a:schemeClr val="tx2"/>
                </a:solidFill>
                <a:latin typeface="Montserrat" pitchFamily="2" charset="77"/>
                <a:ea typeface="Montserrat" charset="0"/>
                <a:cs typeface="Montserrat" charset="0"/>
              </a:rPr>
              <a:t>Niveles</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abstracción</a:t>
            </a:r>
            <a:r>
              <a:rPr lang="en-US" sz="2701" dirty="0">
                <a:solidFill>
                  <a:schemeClr val="tx2"/>
                </a:solidFill>
                <a:latin typeface="Montserrat" pitchFamily="2" charset="77"/>
                <a:ea typeface="Montserrat" charset="0"/>
                <a:cs typeface="Montserrat" charset="0"/>
              </a:rPr>
              <a:t> de [</a:t>
            </a:r>
            <a:r>
              <a:rPr lang="en-US" sz="2701" dirty="0" err="1">
                <a:solidFill>
                  <a:schemeClr val="tx2"/>
                </a:solidFill>
                <a:latin typeface="Montserrat" pitchFamily="2" charset="77"/>
                <a:ea typeface="Montserrat" charset="0"/>
                <a:cs typeface="Montserrat" charset="0"/>
              </a:rPr>
              <a:t>Michon</a:t>
            </a:r>
            <a:r>
              <a:rPr lang="en-US" sz="2701" dirty="0">
                <a:solidFill>
                  <a:schemeClr val="tx2"/>
                </a:solidFill>
                <a:latin typeface="Montserrat" pitchFamily="2" charset="77"/>
                <a:ea typeface="Montserrat" charset="0"/>
                <a:cs typeface="Montserrat" charset="0"/>
              </a:rPr>
              <a:t>, 1985] </a:t>
            </a:r>
            <a:r>
              <a:rPr lang="en-US" sz="2701" dirty="0" err="1">
                <a:solidFill>
                  <a:schemeClr val="tx2"/>
                </a:solidFill>
                <a:latin typeface="Montserrat" pitchFamily="2" charset="77"/>
                <a:ea typeface="Montserrat" charset="0"/>
                <a:cs typeface="Montserrat" charset="0"/>
              </a:rPr>
              <a:t>sobre</a:t>
            </a:r>
            <a:r>
              <a:rPr lang="en-US" sz="2701" dirty="0">
                <a:solidFill>
                  <a:schemeClr val="tx2"/>
                </a:solidFill>
                <a:latin typeface="Montserrat" pitchFamily="2" charset="77"/>
                <a:ea typeface="Montserrat" charset="0"/>
                <a:cs typeface="Montserrat" charset="0"/>
              </a:rPr>
              <a:t> los </a:t>
            </a:r>
            <a:r>
              <a:rPr lang="en-US" sz="2701" dirty="0" err="1">
                <a:solidFill>
                  <a:schemeClr val="tx2"/>
                </a:solidFill>
                <a:latin typeface="Montserrat" pitchFamily="2" charset="77"/>
                <a:ea typeface="Montserrat" charset="0"/>
                <a:cs typeface="Montserrat" charset="0"/>
              </a:rPr>
              <a:t>procesos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cognitivos</a:t>
            </a:r>
            <a:r>
              <a:rPr lang="en-US" sz="2701" dirty="0">
                <a:solidFill>
                  <a:schemeClr val="tx2"/>
                </a:solidFill>
                <a:latin typeface="Montserrat" pitchFamily="2" charset="77"/>
                <a:ea typeface="Montserrat" charset="0"/>
                <a:cs typeface="Montserrat" charset="0"/>
              </a:rPr>
              <a:t> </a:t>
            </a:r>
            <a:r>
              <a:rPr lang="en-US" sz="2701" dirty="0" err="1">
                <a:solidFill>
                  <a:schemeClr val="tx2"/>
                </a:solidFill>
                <a:latin typeface="Montserrat" pitchFamily="2" charset="77"/>
                <a:ea typeface="Montserrat" charset="0"/>
                <a:cs typeface="Montserrat" charset="0"/>
              </a:rPr>
              <a:t>durante</a:t>
            </a:r>
            <a:r>
              <a:rPr lang="en-US" sz="2701" dirty="0">
                <a:solidFill>
                  <a:schemeClr val="tx2"/>
                </a:solidFill>
                <a:latin typeface="Montserrat" pitchFamily="2" charset="77"/>
                <a:ea typeface="Montserrat" charset="0"/>
                <a:cs typeface="Montserrat" charset="0"/>
              </a:rPr>
              <a:t> la </a:t>
            </a:r>
            <a:r>
              <a:rPr lang="en-US" sz="2701" dirty="0" err="1">
                <a:solidFill>
                  <a:schemeClr val="tx2"/>
                </a:solidFill>
                <a:latin typeface="Montserrat" pitchFamily="2" charset="77"/>
                <a:ea typeface="Montserrat" charset="0"/>
                <a:cs typeface="Montserrat" charset="0"/>
              </a:rPr>
              <a:t>conducción</a:t>
            </a:r>
            <a:r>
              <a:rPr lang="en-US" sz="2701" dirty="0">
                <a:solidFill>
                  <a:schemeClr val="tx2"/>
                </a:solidFill>
                <a:latin typeface="Montserrat" pitchFamily="2" charset="77"/>
                <a:ea typeface="Montserrat" charset="0"/>
                <a:cs typeface="Montserrat" charset="0"/>
              </a:rPr>
              <a:t>.</a:t>
            </a:r>
          </a:p>
        </p:txBody>
      </p:sp>
      <p:grpSp>
        <p:nvGrpSpPr>
          <p:cNvPr id="2" name="Group 1">
            <a:extLst>
              <a:ext uri="{FF2B5EF4-FFF2-40B4-BE49-F238E27FC236}">
                <a16:creationId xmlns:a16="http://schemas.microsoft.com/office/drawing/2014/main" id="{F45D41A6-677B-480D-86E3-C812073DD0DE}"/>
              </a:ext>
            </a:extLst>
          </p:cNvPr>
          <p:cNvGrpSpPr/>
          <p:nvPr/>
        </p:nvGrpSpPr>
        <p:grpSpPr>
          <a:xfrm>
            <a:off x="1678795" y="6444355"/>
            <a:ext cx="15963160" cy="3146092"/>
            <a:chOff x="6702287" y="6276032"/>
            <a:chExt cx="15963160" cy="3146092"/>
          </a:xfrm>
        </p:grpSpPr>
        <p:graphicFrame>
          <p:nvGraphicFramePr>
            <p:cNvPr id="3" name="Diagram 2">
              <a:extLst>
                <a:ext uri="{FF2B5EF4-FFF2-40B4-BE49-F238E27FC236}">
                  <a16:creationId xmlns:a16="http://schemas.microsoft.com/office/drawing/2014/main" id="{7B8EBDAF-C760-4EC0-85F3-3234F69D344C}"/>
                </a:ext>
              </a:extLst>
            </p:cNvPr>
            <p:cNvGraphicFramePr/>
            <p:nvPr>
              <p:extLst>
                <p:ext uri="{D42A27DB-BD31-4B8C-83A1-F6EECF244321}">
                  <p14:modId xmlns:p14="http://schemas.microsoft.com/office/powerpoint/2010/main" val="1845804888"/>
                </p:ext>
              </p:extLst>
            </p:nvPr>
          </p:nvGraphicFramePr>
          <p:xfrm>
            <a:off x="6702287" y="6276032"/>
            <a:ext cx="4883425" cy="3146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1" name="Subtitle 2">
              <a:extLst>
                <a:ext uri="{FF2B5EF4-FFF2-40B4-BE49-F238E27FC236}">
                  <a16:creationId xmlns:a16="http://schemas.microsoft.com/office/drawing/2014/main" id="{244C802D-6EDD-4D69-A513-F7596BDC309D}"/>
                </a:ext>
              </a:extLst>
            </p:cNvPr>
            <p:cNvSpPr txBox="1">
              <a:spLocks/>
            </p:cNvSpPr>
            <p:nvPr/>
          </p:nvSpPr>
          <p:spPr>
            <a:xfrm>
              <a:off x="13080863" y="6520457"/>
              <a:ext cx="9580507"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Planificaciones a alto nivel.</a:t>
              </a:r>
            </a:p>
          </p:txBody>
        </p:sp>
        <p:sp>
          <p:nvSpPr>
            <p:cNvPr id="42" name="Oval 41">
              <a:extLst>
                <a:ext uri="{FF2B5EF4-FFF2-40B4-BE49-F238E27FC236}">
                  <a16:creationId xmlns:a16="http://schemas.microsoft.com/office/drawing/2014/main" id="{4EAAE94A-04E3-43EE-B03B-6A33102475F6}"/>
                </a:ext>
              </a:extLst>
            </p:cNvPr>
            <p:cNvSpPr/>
            <p:nvPr/>
          </p:nvSpPr>
          <p:spPr>
            <a:xfrm>
              <a:off x="12530062" y="6678619"/>
              <a:ext cx="221075" cy="221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3" name="Subtitle 2">
              <a:extLst>
                <a:ext uri="{FF2B5EF4-FFF2-40B4-BE49-F238E27FC236}">
                  <a16:creationId xmlns:a16="http://schemas.microsoft.com/office/drawing/2014/main" id="{A28B7C53-C205-456B-8859-AC6560AF7F37}"/>
                </a:ext>
              </a:extLst>
            </p:cNvPr>
            <p:cNvSpPr txBox="1">
              <a:spLocks/>
            </p:cNvSpPr>
            <p:nvPr/>
          </p:nvSpPr>
          <p:spPr>
            <a:xfrm>
              <a:off x="13084938" y="8728208"/>
              <a:ext cx="9580509"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Comportamientos prácticamente automáticos.</a:t>
              </a:r>
            </a:p>
          </p:txBody>
        </p:sp>
        <p:sp>
          <p:nvSpPr>
            <p:cNvPr id="44" name="Oval 43">
              <a:extLst>
                <a:ext uri="{FF2B5EF4-FFF2-40B4-BE49-F238E27FC236}">
                  <a16:creationId xmlns:a16="http://schemas.microsoft.com/office/drawing/2014/main" id="{5A9BECBF-C46F-4F36-8DCF-9553BD5B1A3A}"/>
                </a:ext>
              </a:extLst>
            </p:cNvPr>
            <p:cNvSpPr/>
            <p:nvPr/>
          </p:nvSpPr>
          <p:spPr>
            <a:xfrm>
              <a:off x="12534136" y="8882385"/>
              <a:ext cx="221075" cy="2210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sp>
          <p:nvSpPr>
            <p:cNvPr id="45" name="Subtitle 2">
              <a:extLst>
                <a:ext uri="{FF2B5EF4-FFF2-40B4-BE49-F238E27FC236}">
                  <a16:creationId xmlns:a16="http://schemas.microsoft.com/office/drawing/2014/main" id="{0CEAD301-97CC-49BF-A73E-59E1431695F3}"/>
                </a:ext>
              </a:extLst>
            </p:cNvPr>
            <p:cNvSpPr txBox="1">
              <a:spLocks/>
            </p:cNvSpPr>
            <p:nvPr/>
          </p:nvSpPr>
          <p:spPr>
            <a:xfrm>
              <a:off x="13084939" y="7578158"/>
              <a:ext cx="9580508" cy="562258"/>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s-ES" sz="2800" dirty="0">
                  <a:solidFill>
                    <a:schemeClr val="tx1"/>
                  </a:solidFill>
                  <a:latin typeface="Montserrat Light" charset="0"/>
                  <a:ea typeface="Montserrat Light" charset="0"/>
                  <a:cs typeface="Montserrat Light" charset="0"/>
                </a:rPr>
                <a:t>Decisiones de nivel cognitivo medio.</a:t>
              </a:r>
            </a:p>
          </p:txBody>
        </p:sp>
        <p:sp>
          <p:nvSpPr>
            <p:cNvPr id="49" name="Oval 48">
              <a:extLst>
                <a:ext uri="{FF2B5EF4-FFF2-40B4-BE49-F238E27FC236}">
                  <a16:creationId xmlns:a16="http://schemas.microsoft.com/office/drawing/2014/main" id="{0FDB1A07-C5E3-4C53-8202-1630DBD814CB}"/>
                </a:ext>
              </a:extLst>
            </p:cNvPr>
            <p:cNvSpPr/>
            <p:nvPr/>
          </p:nvSpPr>
          <p:spPr>
            <a:xfrm>
              <a:off x="12530061" y="7764392"/>
              <a:ext cx="221075" cy="221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p>
          </p:txBody>
        </p:sp>
      </p:grpSp>
      <p:sp>
        <p:nvSpPr>
          <p:cNvPr id="51" name="Rectangle 50">
            <a:extLst>
              <a:ext uri="{FF2B5EF4-FFF2-40B4-BE49-F238E27FC236}">
                <a16:creationId xmlns:a16="http://schemas.microsoft.com/office/drawing/2014/main" id="{D1D837AA-F643-4F5E-B168-DF361F2454A5}"/>
              </a:ext>
            </a:extLst>
          </p:cNvPr>
          <p:cNvSpPr/>
          <p:nvPr/>
        </p:nvSpPr>
        <p:spPr>
          <a:xfrm>
            <a:off x="646042" y="10954074"/>
            <a:ext cx="16995913" cy="507960"/>
          </a:xfrm>
          <a:prstGeom prst="rect">
            <a:avLst/>
          </a:prstGeom>
        </p:spPr>
        <p:txBody>
          <a:bodyPr wrap="square">
            <a:spAutoFit/>
          </a:bodyPr>
          <a:lstStyle/>
          <a:p>
            <a:pPr algn="ctr"/>
            <a:r>
              <a:rPr lang="en-US" sz="2701" dirty="0">
                <a:solidFill>
                  <a:schemeClr val="accent6"/>
                </a:solidFill>
                <a:latin typeface="Montserrat Bold" panose="00000800000000000000" pitchFamily="2" charset="0"/>
                <a:ea typeface="Montserrat" charset="0"/>
                <a:cs typeface="Montserrat" charset="0"/>
              </a:rPr>
              <a:t>Los </a:t>
            </a:r>
            <a:r>
              <a:rPr lang="en-US" sz="2701" dirty="0" err="1">
                <a:solidFill>
                  <a:schemeClr val="accent6"/>
                </a:solidFill>
                <a:latin typeface="Montserrat Bold" panose="00000800000000000000" pitchFamily="2" charset="0"/>
                <a:ea typeface="Montserrat" charset="0"/>
                <a:cs typeface="Montserrat" charset="0"/>
              </a:rPr>
              <a:t>modelos</a:t>
            </a:r>
            <a:r>
              <a:rPr lang="en-US" sz="2701" dirty="0">
                <a:solidFill>
                  <a:schemeClr val="accent6"/>
                </a:solidFill>
                <a:latin typeface="Montserrat Bold" panose="00000800000000000000" pitchFamily="2" charset="0"/>
                <a:ea typeface="Montserrat" charset="0"/>
                <a:cs typeface="Montserrat" charset="0"/>
              </a:rPr>
              <a:t> de </a:t>
            </a:r>
            <a:r>
              <a:rPr lang="en-US" sz="2701" dirty="0" err="1">
                <a:solidFill>
                  <a:schemeClr val="accent6"/>
                </a:solidFill>
                <a:latin typeface="Montserrat Bold" panose="00000800000000000000" pitchFamily="2" charset="0"/>
                <a:ea typeface="Montserrat" charset="0"/>
                <a:cs typeface="Montserrat" charset="0"/>
              </a:rPr>
              <a:t>comportamiento</a:t>
            </a:r>
            <a:r>
              <a:rPr lang="en-US" sz="2701" dirty="0">
                <a:solidFill>
                  <a:schemeClr val="accent6"/>
                </a:solidFill>
                <a:latin typeface="Montserrat Bold" panose="00000800000000000000" pitchFamily="2" charset="0"/>
                <a:ea typeface="Montserrat" charset="0"/>
                <a:cs typeface="Montserrat" charset="0"/>
              </a:rPr>
              <a:t> que </a:t>
            </a:r>
            <a:r>
              <a:rPr lang="en-US" sz="2701" dirty="0" err="1">
                <a:solidFill>
                  <a:schemeClr val="accent6"/>
                </a:solidFill>
                <a:latin typeface="Montserrat Bold" panose="00000800000000000000" pitchFamily="2" charset="0"/>
                <a:ea typeface="Montserrat" charset="0"/>
                <a:cs typeface="Montserrat" charset="0"/>
              </a:rPr>
              <a:t>consideraremos</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trabajan</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en</a:t>
            </a:r>
            <a:r>
              <a:rPr lang="en-US" sz="2701" dirty="0">
                <a:solidFill>
                  <a:schemeClr val="accent6"/>
                </a:solidFill>
                <a:latin typeface="Montserrat Bold" panose="00000800000000000000" pitchFamily="2" charset="0"/>
                <a:ea typeface="Montserrat" charset="0"/>
                <a:cs typeface="Montserrat" charset="0"/>
              </a:rPr>
              <a:t> el </a:t>
            </a:r>
            <a:r>
              <a:rPr lang="en-US" sz="2701" dirty="0" err="1">
                <a:solidFill>
                  <a:schemeClr val="accent6"/>
                </a:solidFill>
                <a:latin typeface="Montserrat Bold" panose="00000800000000000000" pitchFamily="2" charset="0"/>
                <a:ea typeface="Montserrat" charset="0"/>
                <a:cs typeface="Montserrat" charset="0"/>
              </a:rPr>
              <a:t>nivel</a:t>
            </a:r>
            <a:r>
              <a:rPr lang="en-US" sz="2701" dirty="0">
                <a:solidFill>
                  <a:schemeClr val="accent6"/>
                </a:solidFill>
                <a:latin typeface="Montserrat Bold" panose="00000800000000000000" pitchFamily="2" charset="0"/>
                <a:ea typeface="Montserrat" charset="0"/>
                <a:cs typeface="Montserrat" charset="0"/>
              </a:rPr>
              <a:t> </a:t>
            </a:r>
            <a:r>
              <a:rPr lang="en-US" sz="2701" dirty="0" err="1">
                <a:solidFill>
                  <a:schemeClr val="accent6"/>
                </a:solidFill>
                <a:latin typeface="Montserrat Bold" panose="00000800000000000000" pitchFamily="2" charset="0"/>
                <a:ea typeface="Montserrat" charset="0"/>
                <a:cs typeface="Montserrat" charset="0"/>
              </a:rPr>
              <a:t>táctico</a:t>
            </a:r>
            <a:r>
              <a:rPr lang="en-US" sz="2701" dirty="0">
                <a:solidFill>
                  <a:schemeClr val="accent6"/>
                </a:solidFill>
                <a:latin typeface="Montserrat Bold" panose="00000800000000000000" pitchFamily="2" charset="0"/>
                <a:ea typeface="Montserrat" charset="0"/>
                <a:cs typeface="Montserrat" charset="0"/>
              </a:rPr>
              <a:t>.</a:t>
            </a:r>
          </a:p>
        </p:txBody>
      </p:sp>
    </p:spTree>
    <p:extLst>
      <p:ext uri="{BB962C8B-B14F-4D97-AF65-F5344CB8AC3E}">
        <p14:creationId xmlns:p14="http://schemas.microsoft.com/office/powerpoint/2010/main" val="1644003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F81ED22F-C922-EC4F-AB89-D970BF4998C9}"/>
              </a:ext>
            </a:extLst>
          </p:cNvPr>
          <p:cNvSpPr txBox="1"/>
          <p:nvPr/>
        </p:nvSpPr>
        <p:spPr>
          <a:xfrm>
            <a:off x="1525163" y="3316549"/>
            <a:ext cx="6301725" cy="715709"/>
          </a:xfrm>
          <a:prstGeom prst="rect">
            <a:avLst/>
          </a:prstGeom>
          <a:noFill/>
          <a:ln>
            <a:noFill/>
          </a:ln>
        </p:spPr>
        <p:txBody>
          <a:bodyPr wrap="none" rtlCol="0">
            <a:spAutoFit/>
          </a:bodyPr>
          <a:lstStyle/>
          <a:p>
            <a:r>
              <a:rPr lang="en-GB" sz="4051">
                <a:solidFill>
                  <a:schemeClr val="tx2"/>
                </a:solidFill>
                <a:latin typeface="Montserrat" pitchFamily="2" charset="77"/>
                <a:ea typeface="Lato Black" charset="0"/>
                <a:cs typeface="Lato Black" charset="0"/>
              </a:rPr>
              <a:t>Future lines of research</a:t>
            </a:r>
          </a:p>
        </p:txBody>
      </p:sp>
      <p:sp>
        <p:nvSpPr>
          <p:cNvPr id="14" name="Rectangle 13">
            <a:extLst>
              <a:ext uri="{FF2B5EF4-FFF2-40B4-BE49-F238E27FC236}">
                <a16:creationId xmlns:a16="http://schemas.microsoft.com/office/drawing/2014/main" id="{A0D4F0FE-BD58-704E-B630-CEAAD61FC9B1}"/>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pSp>
        <p:nvGrpSpPr>
          <p:cNvPr id="2" name="Group 1">
            <a:extLst>
              <a:ext uri="{FF2B5EF4-FFF2-40B4-BE49-F238E27FC236}">
                <a16:creationId xmlns:a16="http://schemas.microsoft.com/office/drawing/2014/main" id="{72498481-549B-4CF0-86D7-355F27FC910C}"/>
              </a:ext>
            </a:extLst>
          </p:cNvPr>
          <p:cNvGrpSpPr/>
          <p:nvPr/>
        </p:nvGrpSpPr>
        <p:grpSpPr>
          <a:xfrm>
            <a:off x="1433273" y="5275837"/>
            <a:ext cx="15174631" cy="6409804"/>
            <a:chOff x="1433273" y="5534016"/>
            <a:chExt cx="15174631" cy="6409804"/>
          </a:xfrm>
        </p:grpSpPr>
        <p:sp>
          <p:nvSpPr>
            <p:cNvPr id="15" name="Subtitle 2">
              <a:extLst>
                <a:ext uri="{FF2B5EF4-FFF2-40B4-BE49-F238E27FC236}">
                  <a16:creationId xmlns:a16="http://schemas.microsoft.com/office/drawing/2014/main" id="{297E2B36-52B4-AB4B-8BF0-0241C3CE1F5C}"/>
                </a:ext>
              </a:extLst>
            </p:cNvPr>
            <p:cNvSpPr txBox="1">
              <a:spLocks/>
            </p:cNvSpPr>
            <p:nvPr/>
          </p:nvSpPr>
          <p:spPr>
            <a:xfrm>
              <a:off x="1433273"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Adaptation of driving simulators to the traffic problem in order to incorporate the models described and thus avoid the limitations of the environment. </a:t>
              </a:r>
            </a:p>
          </p:txBody>
        </p:sp>
        <p:sp>
          <p:nvSpPr>
            <p:cNvPr id="16" name="Rectangle 15">
              <a:extLst>
                <a:ext uri="{FF2B5EF4-FFF2-40B4-BE49-F238E27FC236}">
                  <a16:creationId xmlns:a16="http://schemas.microsoft.com/office/drawing/2014/main" id="{BB0E135B-E94D-3941-AF88-D6F69E40FCF6}"/>
                </a:ext>
              </a:extLst>
            </p:cNvPr>
            <p:cNvSpPr/>
            <p:nvPr/>
          </p:nvSpPr>
          <p:spPr>
            <a:xfrm>
              <a:off x="1505482" y="5534016"/>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More realistic traffic simulators</a:t>
              </a:r>
            </a:p>
          </p:txBody>
        </p:sp>
        <p:sp>
          <p:nvSpPr>
            <p:cNvPr id="56" name="Rectangle 55">
              <a:extLst>
                <a:ext uri="{FF2B5EF4-FFF2-40B4-BE49-F238E27FC236}">
                  <a16:creationId xmlns:a16="http://schemas.microsoft.com/office/drawing/2014/main" id="{1EDAD470-B402-2F48-A490-2623301E372A}"/>
                </a:ext>
              </a:extLst>
            </p:cNvPr>
            <p:cNvSpPr/>
            <p:nvPr/>
          </p:nvSpPr>
          <p:spPr>
            <a:xfrm>
              <a:off x="1592617"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57" name="Subtitle 2">
              <a:extLst>
                <a:ext uri="{FF2B5EF4-FFF2-40B4-BE49-F238E27FC236}">
                  <a16:creationId xmlns:a16="http://schemas.microsoft.com/office/drawing/2014/main" id="{63065E31-CFD1-4844-A65D-8E46F17BCF78}"/>
                </a:ext>
              </a:extLst>
            </p:cNvPr>
            <p:cNvSpPr txBox="1">
              <a:spLocks/>
            </p:cNvSpPr>
            <p:nvPr/>
          </p:nvSpPr>
          <p:spPr>
            <a:xfrm>
              <a:off x="9587032" y="6498295"/>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Work on different vehicle typologies, such as large vehicles, specific scenarios such as roundabouts, or directly on autonomous vehicles.</a:t>
              </a:r>
            </a:p>
          </p:txBody>
        </p:sp>
        <p:sp>
          <p:nvSpPr>
            <p:cNvPr id="58" name="Rectangle 57">
              <a:extLst>
                <a:ext uri="{FF2B5EF4-FFF2-40B4-BE49-F238E27FC236}">
                  <a16:creationId xmlns:a16="http://schemas.microsoft.com/office/drawing/2014/main" id="{1E0B0C45-4DD5-0949-A7C2-F6394ED0376F}"/>
                </a:ext>
              </a:extLst>
            </p:cNvPr>
            <p:cNvSpPr/>
            <p:nvPr/>
          </p:nvSpPr>
          <p:spPr>
            <a:xfrm>
              <a:off x="9659241" y="5534016"/>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Different scenarios and actors</a:t>
              </a:r>
            </a:p>
          </p:txBody>
        </p:sp>
        <p:sp>
          <p:nvSpPr>
            <p:cNvPr id="59" name="Rectangle 58">
              <a:extLst>
                <a:ext uri="{FF2B5EF4-FFF2-40B4-BE49-F238E27FC236}">
                  <a16:creationId xmlns:a16="http://schemas.microsoft.com/office/drawing/2014/main" id="{8535959A-3E5F-C24F-BEDC-94336F8F5FD9}"/>
                </a:ext>
              </a:extLst>
            </p:cNvPr>
            <p:cNvSpPr/>
            <p:nvPr/>
          </p:nvSpPr>
          <p:spPr>
            <a:xfrm>
              <a:off x="9746376" y="625762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1" name="Subtitle 2">
              <a:extLst>
                <a:ext uri="{FF2B5EF4-FFF2-40B4-BE49-F238E27FC236}">
                  <a16:creationId xmlns:a16="http://schemas.microsoft.com/office/drawing/2014/main" id="{C4AE1CBB-162E-D14B-BF41-4F348AA2D451}"/>
                </a:ext>
              </a:extLst>
            </p:cNvPr>
            <p:cNvSpPr txBox="1">
              <a:spLocks/>
            </p:cNvSpPr>
            <p:nvPr/>
          </p:nvSpPr>
          <p:spPr>
            <a:xfrm>
              <a:off x="1433273" y="10215987"/>
              <a:ext cx="6822453" cy="1727833"/>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Modelling characteristics profiles such as fuel consumption, gas emission or noise emission from the exact data of the vehicle under study.</a:t>
              </a:r>
              <a:endParaRPr lang="es-ES" dirty="0">
                <a:solidFill>
                  <a:schemeClr val="accent3"/>
                </a:solidFill>
                <a:latin typeface="Montserrat Light" charset="0"/>
                <a:ea typeface="Montserrat Light" charset="0"/>
                <a:cs typeface="Montserrat Light" charset="0"/>
              </a:endParaRPr>
            </a:p>
          </p:txBody>
        </p:sp>
        <p:sp>
          <p:nvSpPr>
            <p:cNvPr id="62" name="Rectangle 61">
              <a:extLst>
                <a:ext uri="{FF2B5EF4-FFF2-40B4-BE49-F238E27FC236}">
                  <a16:creationId xmlns:a16="http://schemas.microsoft.com/office/drawing/2014/main" id="{A17F784B-6F8D-6F42-9F07-92AEEBC852B4}"/>
                </a:ext>
              </a:extLst>
            </p:cNvPr>
            <p:cNvSpPr/>
            <p:nvPr/>
          </p:nvSpPr>
          <p:spPr>
            <a:xfrm>
              <a:off x="1505482" y="9251707"/>
              <a:ext cx="7020872"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Other vehicle characteristics</a:t>
              </a:r>
            </a:p>
          </p:txBody>
        </p:sp>
        <p:sp>
          <p:nvSpPr>
            <p:cNvPr id="63" name="Rectangle 62">
              <a:extLst>
                <a:ext uri="{FF2B5EF4-FFF2-40B4-BE49-F238E27FC236}">
                  <a16:creationId xmlns:a16="http://schemas.microsoft.com/office/drawing/2014/main" id="{F1C5B11E-8CBC-F74D-BF60-2D05B820B0E0}"/>
                </a:ext>
              </a:extLst>
            </p:cNvPr>
            <p:cNvSpPr/>
            <p:nvPr/>
          </p:nvSpPr>
          <p:spPr>
            <a:xfrm>
              <a:off x="1592617"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sp>
          <p:nvSpPr>
            <p:cNvPr id="65" name="Subtitle 2">
              <a:extLst>
                <a:ext uri="{FF2B5EF4-FFF2-40B4-BE49-F238E27FC236}">
                  <a16:creationId xmlns:a16="http://schemas.microsoft.com/office/drawing/2014/main" id="{E0405A07-84B1-C44B-96C7-67E67CEBF771}"/>
                </a:ext>
              </a:extLst>
            </p:cNvPr>
            <p:cNvSpPr txBox="1">
              <a:spLocks/>
            </p:cNvSpPr>
            <p:nvPr/>
          </p:nvSpPr>
          <p:spPr>
            <a:xfrm>
              <a:off x="9587032" y="10215987"/>
              <a:ext cx="6822453" cy="1357347"/>
            </a:xfrm>
            <a:prstGeom prst="rect">
              <a:avLst/>
            </a:prstGeom>
          </p:spPr>
          <p:txBody>
            <a:bodyPr vert="horz" wrap="square" lIns="163117" tIns="81560" rIns="163117" bIns="8156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61"/>
                </a:lnSpc>
              </a:pPr>
              <a:r>
                <a:rPr lang="en-US" dirty="0">
                  <a:solidFill>
                    <a:schemeClr val="accent3"/>
                  </a:solidFill>
                  <a:latin typeface="Montserrat Light" charset="0"/>
                  <a:ea typeface="Montserrat Light" charset="0"/>
                  <a:cs typeface="Montserrat Light" charset="0"/>
                </a:rPr>
                <a:t>The use of recurring networks can further assist in the customization of each subject's time window.</a:t>
              </a:r>
              <a:endParaRPr lang="es-ES" dirty="0">
                <a:solidFill>
                  <a:schemeClr val="accent3"/>
                </a:solidFill>
                <a:latin typeface="Montserrat Light" charset="0"/>
                <a:ea typeface="Montserrat Light" charset="0"/>
                <a:cs typeface="Montserrat Light" charset="0"/>
              </a:endParaRPr>
            </a:p>
          </p:txBody>
        </p:sp>
        <p:sp>
          <p:nvSpPr>
            <p:cNvPr id="66" name="Rectangle 65">
              <a:extLst>
                <a:ext uri="{FF2B5EF4-FFF2-40B4-BE49-F238E27FC236}">
                  <a16:creationId xmlns:a16="http://schemas.microsoft.com/office/drawing/2014/main" id="{6A81AA69-C9CA-7B45-9BAE-2CB0B953EDBF}"/>
                </a:ext>
              </a:extLst>
            </p:cNvPr>
            <p:cNvSpPr/>
            <p:nvPr/>
          </p:nvSpPr>
          <p:spPr>
            <a:xfrm>
              <a:off x="9659241" y="9251707"/>
              <a:ext cx="6948663" cy="523220"/>
            </a:xfrm>
            <a:prstGeom prst="rect">
              <a:avLst/>
            </a:prstGeom>
          </p:spPr>
          <p:txBody>
            <a:bodyPr wrap="square">
              <a:spAutoFit/>
            </a:bodyPr>
            <a:lstStyle/>
            <a:p>
              <a:r>
                <a:rPr lang="en-GB" sz="2800">
                  <a:solidFill>
                    <a:schemeClr val="accent3">
                      <a:lumMod val="50000"/>
                    </a:schemeClr>
                  </a:solidFill>
                  <a:latin typeface="Montserrat" pitchFamily="2" charset="77"/>
                  <a:ea typeface="Montserrat Bold" charset="0"/>
                  <a:cs typeface="Montserrat Bold" charset="0"/>
                </a:rPr>
                <a:t>Recurrent Neural Networks</a:t>
              </a:r>
            </a:p>
          </p:txBody>
        </p:sp>
        <p:sp>
          <p:nvSpPr>
            <p:cNvPr id="67" name="Rectangle 66">
              <a:extLst>
                <a:ext uri="{FF2B5EF4-FFF2-40B4-BE49-F238E27FC236}">
                  <a16:creationId xmlns:a16="http://schemas.microsoft.com/office/drawing/2014/main" id="{C752740C-2BFD-5445-AC6C-B53F9A5B6F08}"/>
                </a:ext>
              </a:extLst>
            </p:cNvPr>
            <p:cNvSpPr/>
            <p:nvPr/>
          </p:nvSpPr>
          <p:spPr>
            <a:xfrm>
              <a:off x="9746376" y="9975318"/>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a:solidFill>
                  <a:schemeClr val="accent3"/>
                </a:solidFill>
                <a:latin typeface="Montserrat Light" charset="0"/>
              </a:endParaRPr>
            </a:p>
          </p:txBody>
        </p:sp>
      </p:grpSp>
    </p:spTree>
    <p:extLst>
      <p:ext uri="{BB962C8B-B14F-4D97-AF65-F5344CB8AC3E}">
        <p14:creationId xmlns:p14="http://schemas.microsoft.com/office/powerpoint/2010/main" val="23060135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44810B1-DB69-1B4D-AF9F-AD7B037A9D4F}"/>
              </a:ext>
            </a:extLst>
          </p:cNvPr>
          <p:cNvSpPr>
            <a:spLocks noGrp="1"/>
          </p:cNvSpPr>
          <p:nvPr>
            <p:ph type="pic" sz="quarter" idx="22"/>
          </p:nvPr>
        </p:nvSpPr>
        <p:spPr/>
      </p:sp>
      <p:sp>
        <p:nvSpPr>
          <p:cNvPr id="9" name="Rectangle 8">
            <a:extLst>
              <a:ext uri="{FF2B5EF4-FFF2-40B4-BE49-F238E27FC236}">
                <a16:creationId xmlns:a16="http://schemas.microsoft.com/office/drawing/2014/main" id="{04A1C29F-AE60-2E4C-BC89-78E9407F0BFE}"/>
              </a:ext>
            </a:extLst>
          </p:cNvPr>
          <p:cNvSpPr/>
          <p:nvPr/>
        </p:nvSpPr>
        <p:spPr>
          <a:xfrm>
            <a:off x="1" y="0"/>
            <a:ext cx="18288000" cy="13715996"/>
          </a:xfrm>
          <a:prstGeom prst="rect">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p>
        </p:txBody>
      </p:sp>
      <p:sp>
        <p:nvSpPr>
          <p:cNvPr id="8" name="TextBox 7">
            <a:extLst>
              <a:ext uri="{FF2B5EF4-FFF2-40B4-BE49-F238E27FC236}">
                <a16:creationId xmlns:a16="http://schemas.microsoft.com/office/drawing/2014/main" id="{3FBFEEA7-B710-5B44-872D-F347AF721C54}"/>
              </a:ext>
            </a:extLst>
          </p:cNvPr>
          <p:cNvSpPr txBox="1"/>
          <p:nvPr/>
        </p:nvSpPr>
        <p:spPr>
          <a:xfrm>
            <a:off x="1592616" y="5490894"/>
            <a:ext cx="9028225" cy="1015984"/>
          </a:xfrm>
          <a:prstGeom prst="rect">
            <a:avLst/>
          </a:prstGeom>
          <a:noFill/>
        </p:spPr>
        <p:txBody>
          <a:bodyPr wrap="square" rtlCol="0">
            <a:spAutoFit/>
          </a:bodyPr>
          <a:lstStyle/>
          <a:p>
            <a:r>
              <a:rPr lang="es-ES" sz="6002" dirty="0">
                <a:solidFill>
                  <a:schemeClr val="tx2"/>
                </a:solidFill>
                <a:latin typeface="Montserrat" pitchFamily="2" charset="77"/>
                <a:ea typeface="Lato Black" charset="0"/>
                <a:cs typeface="Lato Black" charset="0"/>
              </a:rPr>
              <a:t>Publicaciones</a:t>
            </a:r>
          </a:p>
        </p:txBody>
      </p:sp>
      <p:sp>
        <p:nvSpPr>
          <p:cNvPr id="15" name="Rectangle 14">
            <a:extLst>
              <a:ext uri="{FF2B5EF4-FFF2-40B4-BE49-F238E27FC236}">
                <a16:creationId xmlns:a16="http://schemas.microsoft.com/office/drawing/2014/main" id="{3A98735B-B99E-DF42-8673-01E6D30D0B02}"/>
              </a:ext>
            </a:extLst>
          </p:cNvPr>
          <p:cNvSpPr/>
          <p:nvPr/>
        </p:nvSpPr>
        <p:spPr>
          <a:xfrm>
            <a:off x="1592616" y="6907652"/>
            <a:ext cx="16695384" cy="34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455156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914877" y="8344791"/>
            <a:ext cx="10693715" cy="487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5326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38637" y="6794921"/>
            <a:ext cx="727326"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50714" y="9829569"/>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6459289" cy="294734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Díaz-Álvarez, A., </a:t>
            </a: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Jiménez, F. Talavera, E., &amp;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t>
            </a:r>
            <a:r>
              <a:rPr lang="en-US" sz="2101" b="1" i="1" dirty="0">
                <a:solidFill>
                  <a:schemeClr val="accent3"/>
                </a:solidFill>
                <a:latin typeface="Montserrat Light" charset="0"/>
                <a:ea typeface="Montserrat Light" charset="0"/>
                <a:cs typeface="Montserrat Light" charset="0"/>
              </a:rPr>
              <a:t>Modelling the human lane-change execution </a:t>
            </a:r>
            <a:r>
              <a:rPr lang="en-US" sz="2101" b="1" i="1" dirty="0" err="1">
                <a:solidFill>
                  <a:schemeClr val="accent3"/>
                </a:solidFill>
                <a:latin typeface="Montserrat Light" charset="0"/>
                <a:ea typeface="Montserrat Light" charset="0"/>
                <a:cs typeface="Montserrat Light" charset="0"/>
              </a:rPr>
              <a:t>behaviour</a:t>
            </a:r>
            <a:r>
              <a:rPr lang="en-US" sz="2101" b="1" i="1" dirty="0">
                <a:solidFill>
                  <a:schemeClr val="accent3"/>
                </a:solidFill>
                <a:latin typeface="Montserrat Light" charset="0"/>
                <a:ea typeface="Montserrat Light" charset="0"/>
                <a:cs typeface="Montserrat Light" charset="0"/>
              </a:rPr>
              <a:t> through Multilayer </a:t>
            </a:r>
            <a:r>
              <a:rPr lang="en-US" sz="2101" b="1" i="1" dirty="0" err="1">
                <a:solidFill>
                  <a:schemeClr val="accent3"/>
                </a:solidFill>
                <a:latin typeface="Montserrat Light" charset="0"/>
                <a:ea typeface="Montserrat Light" charset="0"/>
                <a:cs typeface="Montserrat Light" charset="0"/>
              </a:rPr>
              <a:t>Perceptrons</a:t>
            </a:r>
            <a:r>
              <a:rPr lang="en-US" sz="2101" b="1" i="1" dirty="0">
                <a:solidFill>
                  <a:schemeClr val="accent3"/>
                </a:solidFill>
                <a:latin typeface="Montserrat Light" charset="0"/>
                <a:ea typeface="Montserrat Light" charset="0"/>
                <a:cs typeface="Montserrat Light" charset="0"/>
              </a:rPr>
              <a:t> and Convolutional Neural Networks</a:t>
            </a:r>
            <a:r>
              <a:rPr lang="en-US" sz="2101" dirty="0">
                <a:solidFill>
                  <a:schemeClr val="accent3"/>
                </a:solidFill>
                <a:latin typeface="Montserrat Light" charset="0"/>
                <a:ea typeface="Montserrat Light" charset="0"/>
                <a:cs typeface="Montserrat Light" charset="0"/>
              </a:rPr>
              <a:t>. Transportation Research Part F: Psychology and </a:t>
            </a:r>
            <a:r>
              <a:rPr lang="en-US" sz="2101" dirty="0" err="1">
                <a:solidFill>
                  <a:schemeClr val="accent3"/>
                </a:solidFill>
                <a:latin typeface="Montserrat Light" charset="0"/>
                <a:ea typeface="Montserrat Light" charset="0"/>
                <a:cs typeface="Montserrat Light" charset="0"/>
              </a:rPr>
              <a:t>Behaviour</a:t>
            </a:r>
            <a:r>
              <a:rPr lang="en-US" sz="2101" dirty="0">
                <a:solidFill>
                  <a:schemeClr val="accent3"/>
                </a:solidFill>
                <a:latin typeface="Montserrat Light" charset="0"/>
                <a:ea typeface="Montserrat Light" charset="0"/>
                <a:cs typeface="Montserrat Light" charset="0"/>
              </a:rPr>
              <a:t>, 2018.</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E6F6BC0A-56C5-A246-A431-A783F77979FB}"/>
              </a:ext>
            </a:extLst>
          </p:cNvPr>
          <p:cNvSpPr txBox="1"/>
          <p:nvPr/>
        </p:nvSpPr>
        <p:spPr>
          <a:xfrm>
            <a:off x="1851128" y="7053602"/>
            <a:ext cx="6112186" cy="2944139"/>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Talavera, E., Díaz-Álvarez, A., Jiménez, F., &amp; Naranjo, J. E. </a:t>
            </a:r>
            <a:r>
              <a:rPr lang="en-US" sz="2101" b="1" i="1" dirty="0">
                <a:solidFill>
                  <a:schemeClr val="accent3"/>
                </a:solidFill>
                <a:latin typeface="Montserrat Light" charset="0"/>
                <a:ea typeface="Montserrat Light" charset="0"/>
                <a:cs typeface="Montserrat Light" charset="0"/>
              </a:rPr>
              <a:t>Impact on Congestion and Fuel Consumption of a Cooperative Adaptive Cruise Control System with Lane-Level Position Estimation</a:t>
            </a:r>
            <a:r>
              <a:rPr lang="en-US" sz="2101" dirty="0">
                <a:solidFill>
                  <a:schemeClr val="accent3"/>
                </a:solidFill>
                <a:latin typeface="Montserrat Light" charset="0"/>
                <a:ea typeface="Montserrat Light" charset="0"/>
                <a:cs typeface="Montserrat Light" charset="0"/>
              </a:rPr>
              <a:t>. Energies, 11(1), 194, 2018.</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63622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 (</a:t>
            </a:r>
            <a:r>
              <a:rPr lang="en-US" sz="2701" b="1" dirty="0">
                <a:solidFill>
                  <a:schemeClr val="accent3"/>
                </a:solidFill>
                <a:latin typeface="Montserrat" pitchFamily="2" charset="77"/>
                <a:ea typeface="Lato Black" charset="0"/>
                <a:cs typeface="Lato Black" charset="0"/>
              </a:rPr>
              <a:t>Q2</a:t>
            </a:r>
            <a:r>
              <a:rPr lang="en-US" sz="2701" dirty="0">
                <a:solidFill>
                  <a:schemeClr val="accent3"/>
                </a:solidFill>
                <a:latin typeface="Montserrat" pitchFamily="2" charset="77"/>
                <a:ea typeface="Lato Black" charset="0"/>
                <a:cs typeface="Lato Black" charset="0"/>
              </a:rPr>
              <a:t>)</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10118185"/>
            <a:ext cx="6459289" cy="2944139"/>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Olaverri-Monreal</a:t>
            </a:r>
            <a:r>
              <a:rPr lang="en-US" sz="2101" dirty="0">
                <a:solidFill>
                  <a:schemeClr val="accent3"/>
                </a:solidFill>
                <a:latin typeface="Montserrat Light" charset="0"/>
                <a:ea typeface="Montserrat Light" charset="0"/>
                <a:cs typeface="Montserrat Light" charset="0"/>
              </a:rPr>
              <a:t>, C., </a:t>
            </a:r>
            <a:r>
              <a:rPr lang="en-US" sz="2101" dirty="0" err="1">
                <a:solidFill>
                  <a:schemeClr val="accent3"/>
                </a:solidFill>
                <a:latin typeface="Montserrat Light" charset="0"/>
                <a:ea typeface="Montserrat Light" charset="0"/>
                <a:cs typeface="Montserrat Light" charset="0"/>
              </a:rPr>
              <a:t>Errea</a:t>
            </a:r>
            <a:r>
              <a:rPr lang="en-US" sz="2101" dirty="0">
                <a:solidFill>
                  <a:schemeClr val="accent3"/>
                </a:solidFill>
                <a:latin typeface="Montserrat Light" charset="0"/>
                <a:ea typeface="Montserrat Light" charset="0"/>
                <a:cs typeface="Montserrat Light" charset="0"/>
              </a:rPr>
              <a:t>-Moreno, J., &amp; Díaz-Álvarez, A</a:t>
            </a:r>
            <a:r>
              <a:rPr lang="en-US" sz="2101" b="1" i="1" dirty="0">
                <a:solidFill>
                  <a:schemeClr val="accent3"/>
                </a:solidFill>
                <a:latin typeface="Montserrat Light" charset="0"/>
                <a:ea typeface="Montserrat Light" charset="0"/>
                <a:cs typeface="Montserrat Light" charset="0"/>
              </a:rPr>
              <a:t>. Implementation and Evaluation of a Traffic Light Assistance System Based on V2I Communication in a Simulation Framework</a:t>
            </a:r>
            <a:r>
              <a:rPr lang="en-US" sz="2101" dirty="0">
                <a:solidFill>
                  <a:schemeClr val="accent3"/>
                </a:solidFill>
                <a:latin typeface="Montserrat Light" charset="0"/>
                <a:ea typeface="Montserrat Light" charset="0"/>
                <a:cs typeface="Montserrat Light" charset="0"/>
              </a:rPr>
              <a:t>. Journal of Advanced Transportation, 2018</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319866"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Revistas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Tree>
    <p:extLst>
      <p:ext uri="{BB962C8B-B14F-4D97-AF65-F5344CB8AC3E}">
        <p14:creationId xmlns:p14="http://schemas.microsoft.com/office/powerpoint/2010/main" val="230947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3162883" y="6146894"/>
            <a:ext cx="123395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3" name="Rectangle 2">
            <a:extLst>
              <a:ext uri="{FF2B5EF4-FFF2-40B4-BE49-F238E27FC236}">
                <a16:creationId xmlns:a16="http://schemas.microsoft.com/office/drawing/2014/main" id="{F134D63C-D775-2F4A-844A-4FDCA2B0BF59}"/>
              </a:ext>
            </a:extLst>
          </p:cNvPr>
          <p:cNvSpPr/>
          <p:nvPr/>
        </p:nvSpPr>
        <p:spPr>
          <a:xfrm>
            <a:off x="8614837" y="2541077"/>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4" name="Rectangle 3">
            <a:extLst>
              <a:ext uri="{FF2B5EF4-FFF2-40B4-BE49-F238E27FC236}">
                <a16:creationId xmlns:a16="http://schemas.microsoft.com/office/drawing/2014/main" id="{F7B12F38-7165-0343-9BBD-C6D28083EC57}"/>
              </a:ext>
            </a:extLst>
          </p:cNvPr>
          <p:cNvSpPr/>
          <p:nvPr/>
        </p:nvSpPr>
        <p:spPr>
          <a:xfrm>
            <a:off x="9345964" y="5748172"/>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5" name="Rectangle 4">
            <a:extLst>
              <a:ext uri="{FF2B5EF4-FFF2-40B4-BE49-F238E27FC236}">
                <a16:creationId xmlns:a16="http://schemas.microsoft.com/office/drawing/2014/main" id="{78BCE40F-978C-D646-8BE5-81C637A7F43E}"/>
              </a:ext>
            </a:extLst>
          </p:cNvPr>
          <p:cNvSpPr/>
          <p:nvPr/>
        </p:nvSpPr>
        <p:spPr>
          <a:xfrm>
            <a:off x="8612283" y="9149633"/>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TextBox 6">
            <a:extLst>
              <a:ext uri="{FF2B5EF4-FFF2-40B4-BE49-F238E27FC236}">
                <a16:creationId xmlns:a16="http://schemas.microsoft.com/office/drawing/2014/main" id="{F99A528B-76EB-4D44-A8FB-E6A32BA47A90}"/>
              </a:ext>
            </a:extLst>
          </p:cNvPr>
          <p:cNvSpPr txBox="1"/>
          <p:nvPr/>
        </p:nvSpPr>
        <p:spPr>
          <a:xfrm>
            <a:off x="3902850" y="2295988"/>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2016 (</a:t>
            </a:r>
            <a:r>
              <a:rPr lang="en-US" sz="2701" b="1" dirty="0">
                <a:solidFill>
                  <a:schemeClr val="accent3"/>
                </a:solidFill>
                <a:latin typeface="Montserrat" pitchFamily="2" charset="77"/>
                <a:ea typeface="Lato Black" charset="0"/>
                <a:cs typeface="Lato Black" charset="0"/>
              </a:rPr>
              <a:t>Q1</a:t>
            </a:r>
            <a:r>
              <a:rPr lang="en-US" sz="2701" dirty="0">
                <a:solidFill>
                  <a:schemeClr val="accent3"/>
                </a:solidFill>
                <a:latin typeface="Montserrat" pitchFamily="2" charset="77"/>
                <a:ea typeface="Lato Black" charset="0"/>
                <a:cs typeface="Lato Black" charset="0"/>
              </a:rPr>
              <a:t>)</a:t>
            </a:r>
          </a:p>
        </p:txBody>
      </p:sp>
      <p:sp>
        <p:nvSpPr>
          <p:cNvPr id="8" name="TextBox 7">
            <a:extLst>
              <a:ext uri="{FF2B5EF4-FFF2-40B4-BE49-F238E27FC236}">
                <a16:creationId xmlns:a16="http://schemas.microsoft.com/office/drawing/2014/main" id="{A07D2015-306D-5848-8613-4A5A64C5D2EE}"/>
              </a:ext>
            </a:extLst>
          </p:cNvPr>
          <p:cNvSpPr txBox="1"/>
          <p:nvPr/>
        </p:nvSpPr>
        <p:spPr>
          <a:xfrm>
            <a:off x="818271" y="2777944"/>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Jiménez, F.,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Pérez, E., Hernández, M. J., Ruiz, T., ... &amp; Díaz-Álvarez, A. </a:t>
            </a:r>
            <a:r>
              <a:rPr lang="en-US" sz="2101" b="1" i="1" dirty="0">
                <a:solidFill>
                  <a:schemeClr val="accent3"/>
                </a:solidFill>
                <a:latin typeface="Montserrat Light" charset="0"/>
                <a:ea typeface="Montserrat Light" charset="0"/>
                <a:cs typeface="Montserrat Light" charset="0"/>
              </a:rPr>
              <a:t>Intravehicular, short-and long-range communication information fusion for providing safe speed warnings</a:t>
            </a:r>
            <a:r>
              <a:rPr lang="en-US" sz="2101" dirty="0">
                <a:solidFill>
                  <a:schemeClr val="accent3"/>
                </a:solidFill>
                <a:latin typeface="Montserrat Light" charset="0"/>
                <a:ea typeface="Montserrat Light" charset="0"/>
                <a:cs typeface="Montserrat Light" charset="0"/>
              </a:rPr>
              <a:t>. Sensors, 16(1), 131, 2016.</a:t>
            </a:r>
          </a:p>
        </p:txBody>
      </p:sp>
      <p:sp>
        <p:nvSpPr>
          <p:cNvPr id="10" name="TextBox 9">
            <a:extLst>
              <a:ext uri="{FF2B5EF4-FFF2-40B4-BE49-F238E27FC236}">
                <a16:creationId xmlns:a16="http://schemas.microsoft.com/office/drawing/2014/main" id="{CC632EDE-97C0-764D-83EB-6333D88F8918}"/>
              </a:ext>
            </a:extLst>
          </p:cNvPr>
          <p:cNvSpPr txBox="1"/>
          <p:nvPr/>
        </p:nvSpPr>
        <p:spPr>
          <a:xfrm>
            <a:off x="10213627" y="555543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 (</a:t>
            </a:r>
            <a:r>
              <a:rPr lang="en-US" sz="2701" b="1" dirty="0">
                <a:solidFill>
                  <a:schemeClr val="accent3"/>
                </a:solidFill>
                <a:latin typeface="Montserrat" pitchFamily="2" charset="77"/>
                <a:ea typeface="Lato Black" charset="0"/>
                <a:cs typeface="Lato Black" charset="0"/>
              </a:rPr>
              <a:t>Q4</a:t>
            </a:r>
            <a:r>
              <a:rPr lang="en-US" sz="2701" dirty="0">
                <a:solidFill>
                  <a:schemeClr val="accent3"/>
                </a:solidFill>
                <a:latin typeface="Montserrat" pitchFamily="2" charset="77"/>
                <a:ea typeface="Lato Black" charset="0"/>
                <a:cs typeface="Lato Black" charset="0"/>
              </a:rPr>
              <a:t>)</a:t>
            </a:r>
          </a:p>
        </p:txBody>
      </p:sp>
      <p:sp>
        <p:nvSpPr>
          <p:cNvPr id="11" name="TextBox 10">
            <a:extLst>
              <a:ext uri="{FF2B5EF4-FFF2-40B4-BE49-F238E27FC236}">
                <a16:creationId xmlns:a16="http://schemas.microsoft.com/office/drawing/2014/main" id="{A97CA16B-65F9-EC44-B2E0-54C90371FA8C}"/>
              </a:ext>
            </a:extLst>
          </p:cNvPr>
          <p:cNvSpPr txBox="1"/>
          <p:nvPr/>
        </p:nvSpPr>
        <p:spPr>
          <a:xfrm>
            <a:off x="10213627" y="6037395"/>
            <a:ext cx="7233828" cy="2462405"/>
          </a:xfrm>
          <a:prstGeom prst="rect">
            <a:avLst/>
          </a:prstGeom>
          <a:noFill/>
        </p:spPr>
        <p:txBody>
          <a:bodyPr wrap="square" rtlCol="0">
            <a:spAutoFit/>
          </a:bodyPr>
          <a:lstStyle/>
          <a:p>
            <a:pPr>
              <a:lnSpc>
                <a:spcPct val="150000"/>
              </a:lnSpc>
            </a:pPr>
            <a:r>
              <a:rPr lang="es-ES" sz="2101" dirty="0">
                <a:solidFill>
                  <a:schemeClr val="accent3"/>
                </a:solidFill>
                <a:latin typeface="Montserrat Light" charset="0"/>
                <a:ea typeface="Montserrat Light" charset="0"/>
                <a:cs typeface="Montserrat Light" charset="0"/>
              </a:rPr>
              <a:t>Díaz-Álvarez, A., </a:t>
            </a:r>
            <a:r>
              <a:rPr lang="es-ES" sz="2101" dirty="0" err="1">
                <a:solidFill>
                  <a:schemeClr val="accent3"/>
                </a:solidFill>
                <a:latin typeface="Montserrat Light" charset="0"/>
                <a:ea typeface="Montserrat Light" charset="0"/>
                <a:cs typeface="Montserrat Light" charset="0"/>
              </a:rPr>
              <a:t>Serradilla</a:t>
            </a:r>
            <a:r>
              <a:rPr lang="es-ES" sz="2101" dirty="0">
                <a:solidFill>
                  <a:schemeClr val="accent3"/>
                </a:solidFill>
                <a:latin typeface="Montserrat Light" charset="0"/>
                <a:ea typeface="Montserrat Light" charset="0"/>
                <a:cs typeface="Montserrat Light" charset="0"/>
              </a:rPr>
              <a:t>-García, F., Anaya-Catalán, J. J., Jiménez-Alonso, F., &amp; Naranjo-Hernández, J. E. </a:t>
            </a:r>
            <a:r>
              <a:rPr lang="es-ES" sz="2101" b="1" i="1" dirty="0">
                <a:solidFill>
                  <a:schemeClr val="accent3"/>
                </a:solidFill>
                <a:latin typeface="Montserrat Light" charset="0"/>
                <a:ea typeface="Montserrat Light" charset="0"/>
                <a:cs typeface="Montserrat Light" charset="0"/>
              </a:rPr>
              <a:t>Estimación de la autonomía de un vehículo eléctrico según el estilo de conducción</a:t>
            </a:r>
            <a:r>
              <a:rPr lang="es-ES" sz="2101" dirty="0">
                <a:solidFill>
                  <a:schemeClr val="accent3"/>
                </a:solidFill>
                <a:latin typeface="Montserrat Light" charset="0"/>
                <a:ea typeface="Montserrat Light" charset="0"/>
                <a:cs typeface="Montserrat Light" charset="0"/>
              </a:rPr>
              <a:t>. DYNA-Ingeniería e Industria, 90(3), 2015.</a:t>
            </a:r>
          </a:p>
        </p:txBody>
      </p:sp>
      <p:sp>
        <p:nvSpPr>
          <p:cNvPr id="13" name="TextBox 12">
            <a:extLst>
              <a:ext uri="{FF2B5EF4-FFF2-40B4-BE49-F238E27FC236}">
                <a16:creationId xmlns:a16="http://schemas.microsoft.com/office/drawing/2014/main" id="{7F5C231D-294E-7F45-A2A5-C38C5D78B50E}"/>
              </a:ext>
            </a:extLst>
          </p:cNvPr>
          <p:cNvSpPr txBox="1"/>
          <p:nvPr/>
        </p:nvSpPr>
        <p:spPr>
          <a:xfrm>
            <a:off x="3902850" y="8910202"/>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2014 (</a:t>
            </a:r>
            <a:r>
              <a:rPr lang="en-US" sz="2701" b="1" dirty="0">
                <a:solidFill>
                  <a:schemeClr val="accent3"/>
                </a:solidFill>
                <a:latin typeface="Montserrat" pitchFamily="2" charset="77"/>
                <a:ea typeface="Lato Black" charset="0"/>
                <a:cs typeface="Lato Black" charset="0"/>
              </a:rPr>
              <a:t>Q3</a:t>
            </a:r>
            <a:r>
              <a:rPr lang="en-US" sz="2701" dirty="0">
                <a:solidFill>
                  <a:schemeClr val="accent3"/>
                </a:solidFill>
                <a:latin typeface="Montserrat" pitchFamily="2" charset="77"/>
                <a:ea typeface="Lato Black" charset="0"/>
                <a:cs typeface="Lato Black" charset="0"/>
              </a:rPr>
              <a:t>)</a:t>
            </a:r>
          </a:p>
        </p:txBody>
      </p:sp>
      <p:sp>
        <p:nvSpPr>
          <p:cNvPr id="14" name="TextBox 13">
            <a:extLst>
              <a:ext uri="{FF2B5EF4-FFF2-40B4-BE49-F238E27FC236}">
                <a16:creationId xmlns:a16="http://schemas.microsoft.com/office/drawing/2014/main" id="{2ACD8C5D-FC39-4847-8632-13CCC12A15AA}"/>
              </a:ext>
            </a:extLst>
          </p:cNvPr>
          <p:cNvSpPr txBox="1"/>
          <p:nvPr/>
        </p:nvSpPr>
        <p:spPr>
          <a:xfrm>
            <a:off x="818271" y="9392159"/>
            <a:ext cx="7145043" cy="2462405"/>
          </a:xfrm>
          <a:prstGeom prst="rect">
            <a:avLst/>
          </a:prstGeom>
          <a:noFill/>
        </p:spPr>
        <p:txBody>
          <a:bodyPr wrap="square" rtlCol="0">
            <a:spAutoFit/>
          </a:bodyPr>
          <a:lstStyle/>
          <a:p>
            <a:pPr algn="r">
              <a:lnSpc>
                <a:spcPct val="150000"/>
              </a:lnSpc>
            </a:pPr>
            <a:r>
              <a:rPr lang="en-US" sz="2101" dirty="0">
                <a:solidFill>
                  <a:schemeClr val="accent3"/>
                </a:solidFill>
                <a:latin typeface="Montserrat Light" charset="0"/>
                <a:ea typeface="Montserrat Light" charset="0"/>
                <a:cs typeface="Montserrat Light" charset="0"/>
              </a:rPr>
              <a:t>Díaz-Álvarez, A., Garcia, F. S., Naranjo, J. E., Anaya, J. J., &amp; Jimenez, F. (2014). </a:t>
            </a:r>
            <a:r>
              <a:rPr lang="en-US" sz="2101" b="1" i="1" dirty="0">
                <a:solidFill>
                  <a:schemeClr val="accent3"/>
                </a:solidFill>
                <a:latin typeface="Montserrat Light" charset="0"/>
                <a:ea typeface="Montserrat Light" charset="0"/>
                <a:cs typeface="Montserrat Light" charset="0"/>
              </a:rPr>
              <a:t>Modeling the driving behavior of electric vehicles using smartphones and neural networks</a:t>
            </a:r>
            <a:r>
              <a:rPr lang="en-US" sz="2101" dirty="0">
                <a:solidFill>
                  <a:schemeClr val="accent3"/>
                </a:solidFill>
                <a:latin typeface="Montserrat Light" charset="0"/>
                <a:ea typeface="Montserrat Light" charset="0"/>
                <a:cs typeface="Montserrat Light" charset="0"/>
              </a:rPr>
              <a:t>. IEEE Intelligent Transportation Systems Magazine, 6(3), 44-53, 2014</a:t>
            </a:r>
          </a:p>
        </p:txBody>
      </p:sp>
      <p:sp>
        <p:nvSpPr>
          <p:cNvPr id="12" name="Rectangle 11">
            <a:extLst>
              <a:ext uri="{FF2B5EF4-FFF2-40B4-BE49-F238E27FC236}">
                <a16:creationId xmlns:a16="http://schemas.microsoft.com/office/drawing/2014/main" id="{34C7AE8C-1EFE-4BC1-98E7-61F61190A2EE}"/>
              </a:ext>
            </a:extLst>
          </p:cNvPr>
          <p:cNvSpPr/>
          <p:nvPr/>
        </p:nvSpPr>
        <p:spPr>
          <a:xfrm>
            <a:off x="85932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5" name="Rectangle 14">
            <a:extLst>
              <a:ext uri="{FF2B5EF4-FFF2-40B4-BE49-F238E27FC236}">
                <a16:creationId xmlns:a16="http://schemas.microsoft.com/office/drawing/2014/main" id="{ED1CFCAA-E543-4AB4-B78A-48DF5BC94714}"/>
              </a:ext>
            </a:extLst>
          </p:cNvPr>
          <p:cNvSpPr/>
          <p:nvPr/>
        </p:nvSpPr>
        <p:spPr>
          <a:xfrm>
            <a:off x="93212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292137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BBCDD7-F798-0F4B-9655-ECE10EB450E2}"/>
              </a:ext>
            </a:extLst>
          </p:cNvPr>
          <p:cNvSpPr/>
          <p:nvPr/>
        </p:nvSpPr>
        <p:spPr>
          <a:xfrm rot="5400000" flipV="1">
            <a:off x="4578589" y="7681080"/>
            <a:ext cx="936331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7" name="Rectangle 6">
            <a:extLst>
              <a:ext uri="{FF2B5EF4-FFF2-40B4-BE49-F238E27FC236}">
                <a16:creationId xmlns:a16="http://schemas.microsoft.com/office/drawing/2014/main" id="{A2F63260-4247-0742-8E8E-8B6F14706EB5}"/>
              </a:ext>
            </a:extLst>
          </p:cNvPr>
          <p:cNvSpPr/>
          <p:nvPr/>
        </p:nvSpPr>
        <p:spPr>
          <a:xfrm>
            <a:off x="9272319" y="3760276"/>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8" name="Rectangle 7">
            <a:extLst>
              <a:ext uri="{FF2B5EF4-FFF2-40B4-BE49-F238E27FC236}">
                <a16:creationId xmlns:a16="http://schemas.microsoft.com/office/drawing/2014/main" id="{B672F04A-3B9B-9642-B332-10B7B29704B8}"/>
              </a:ext>
            </a:extLst>
          </p:cNvPr>
          <p:cNvSpPr/>
          <p:nvPr/>
        </p:nvSpPr>
        <p:spPr>
          <a:xfrm>
            <a:off x="8557687" y="680324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9" name="Rectangle 8">
            <a:extLst>
              <a:ext uri="{FF2B5EF4-FFF2-40B4-BE49-F238E27FC236}">
                <a16:creationId xmlns:a16="http://schemas.microsoft.com/office/drawing/2014/main" id="{9101F1B2-CCD3-CD4B-8A62-824070D90398}"/>
              </a:ext>
            </a:extLst>
          </p:cNvPr>
          <p:cNvSpPr/>
          <p:nvPr/>
        </p:nvSpPr>
        <p:spPr>
          <a:xfrm>
            <a:off x="9269764" y="9595110"/>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11" name="TextBox 10">
            <a:extLst>
              <a:ext uri="{FF2B5EF4-FFF2-40B4-BE49-F238E27FC236}">
                <a16:creationId xmlns:a16="http://schemas.microsoft.com/office/drawing/2014/main" id="{A26A7E31-21F9-F542-B636-C840F6302EB0}"/>
              </a:ext>
            </a:extLst>
          </p:cNvPr>
          <p:cNvSpPr txBox="1"/>
          <p:nvPr/>
        </p:nvSpPr>
        <p:spPr>
          <a:xfrm>
            <a:off x="10213627" y="3548689"/>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2018</a:t>
            </a:r>
          </a:p>
        </p:txBody>
      </p:sp>
      <p:sp>
        <p:nvSpPr>
          <p:cNvPr id="12" name="TextBox 11">
            <a:extLst>
              <a:ext uri="{FF2B5EF4-FFF2-40B4-BE49-F238E27FC236}">
                <a16:creationId xmlns:a16="http://schemas.microsoft.com/office/drawing/2014/main" id="{4F4AFDC6-1F33-9946-A3C8-C0DBD8FFAE22}"/>
              </a:ext>
            </a:extLst>
          </p:cNvPr>
          <p:cNvSpPr txBox="1"/>
          <p:nvPr/>
        </p:nvSpPr>
        <p:spPr>
          <a:xfrm>
            <a:off x="10213627" y="4030645"/>
            <a:ext cx="7419053" cy="2462405"/>
          </a:xfrm>
          <a:prstGeom prst="rect">
            <a:avLst/>
          </a:prstGeom>
          <a:noFill/>
        </p:spPr>
        <p:txBody>
          <a:bodyPr wrap="square" rtlCol="0">
            <a:spAutoFit/>
          </a:bodyPr>
          <a:lstStyle/>
          <a:p>
            <a:pP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Díaz-Álvarez, A.,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Jiménez F., Naranjo, J.E. </a:t>
            </a:r>
            <a:r>
              <a:rPr lang="en-US" sz="2101" b="1" i="1" dirty="0">
                <a:solidFill>
                  <a:schemeClr val="accent3"/>
                </a:solidFill>
                <a:latin typeface="Montserrat Light" charset="0"/>
                <a:ea typeface="Montserrat Light" charset="0"/>
                <a:cs typeface="Montserrat Light" charset="0"/>
              </a:rPr>
              <a:t>Deep learning application for 3D LiDAR odometry estimation in autonomous vehicles</a:t>
            </a:r>
            <a:r>
              <a:rPr lang="en-US" sz="2101" dirty="0">
                <a:solidFill>
                  <a:schemeClr val="accent3"/>
                </a:solidFill>
                <a:latin typeface="Montserrat Light" charset="0"/>
                <a:ea typeface="Montserrat Light" charset="0"/>
                <a:cs typeface="Montserrat Light" charset="0"/>
              </a:rPr>
              <a:t>. Connected and Automated Transport, 2018 Transport Research Arena (TRA).</a:t>
            </a:r>
          </a:p>
        </p:txBody>
      </p:sp>
      <p:sp>
        <p:nvSpPr>
          <p:cNvPr id="13" name="TextBox 12">
            <a:extLst>
              <a:ext uri="{FF2B5EF4-FFF2-40B4-BE49-F238E27FC236}">
                <a16:creationId xmlns:a16="http://schemas.microsoft.com/office/drawing/2014/main" id="{B69659F3-ADE8-6848-87B1-E93C31DADCC4}"/>
              </a:ext>
            </a:extLst>
          </p:cNvPr>
          <p:cNvSpPr txBox="1"/>
          <p:nvPr/>
        </p:nvSpPr>
        <p:spPr>
          <a:xfrm>
            <a:off x="3902850" y="6571645"/>
            <a:ext cx="4060464" cy="507960"/>
          </a:xfrm>
          <a:prstGeom prst="rect">
            <a:avLst/>
          </a:prstGeom>
          <a:noFill/>
        </p:spPr>
        <p:txBody>
          <a:bodyPr wrap="square" rtlCol="0">
            <a:spAutoFit/>
          </a:bodyPr>
          <a:lstStyle/>
          <a:p>
            <a:pPr algn="r"/>
            <a:r>
              <a:rPr lang="en-US" sz="2701" dirty="0">
                <a:solidFill>
                  <a:schemeClr val="accent3"/>
                </a:solidFill>
                <a:latin typeface="Montserrat" pitchFamily="2" charset="77"/>
                <a:ea typeface="Lato Black" charset="0"/>
                <a:cs typeface="Lato Black" charset="0"/>
              </a:rPr>
              <a:t>2017</a:t>
            </a:r>
          </a:p>
        </p:txBody>
      </p:sp>
      <p:sp>
        <p:nvSpPr>
          <p:cNvPr id="14" name="TextBox 13">
            <a:extLst>
              <a:ext uri="{FF2B5EF4-FFF2-40B4-BE49-F238E27FC236}">
                <a16:creationId xmlns:a16="http://schemas.microsoft.com/office/drawing/2014/main" id="{E6F6BC0A-56C5-A246-A431-A783F77979FB}"/>
              </a:ext>
            </a:extLst>
          </p:cNvPr>
          <p:cNvSpPr txBox="1"/>
          <p:nvPr/>
        </p:nvSpPr>
        <p:spPr>
          <a:xfrm>
            <a:off x="492369" y="7053602"/>
            <a:ext cx="7470945" cy="2462405"/>
          </a:xfrm>
          <a:prstGeom prst="rect">
            <a:avLst/>
          </a:prstGeom>
          <a:noFill/>
        </p:spPr>
        <p:txBody>
          <a:bodyPr wrap="square" rtlCol="0">
            <a:spAutoFit/>
          </a:bodyPr>
          <a:lstStyle/>
          <a:p>
            <a:pPr algn="r">
              <a:lnSpc>
                <a:spcPct val="150000"/>
              </a:lnSpc>
            </a:pPr>
            <a:r>
              <a:rPr lang="en-US" sz="2101" dirty="0" err="1">
                <a:solidFill>
                  <a:schemeClr val="accent3"/>
                </a:solidFill>
                <a:latin typeface="Montserrat Light" charset="0"/>
                <a:ea typeface="Montserrat Light" charset="0"/>
                <a:cs typeface="Montserrat Light" charset="0"/>
              </a:rPr>
              <a:t>Clavijo</a:t>
            </a:r>
            <a:r>
              <a:rPr lang="en-US" sz="2101" dirty="0">
                <a:solidFill>
                  <a:schemeClr val="accent3"/>
                </a:solidFill>
                <a:latin typeface="Montserrat Light" charset="0"/>
                <a:ea typeface="Montserrat Light" charset="0"/>
                <a:cs typeface="Montserrat Light" charset="0"/>
              </a:rPr>
              <a:t>, M.,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Naranjo, J.E., Jiménez F., &amp; Díaz-Álvarez, A. </a:t>
            </a:r>
            <a:r>
              <a:rPr lang="en-US" sz="2101" b="1" i="1" dirty="0">
                <a:solidFill>
                  <a:schemeClr val="accent3"/>
                </a:solidFill>
                <a:latin typeface="Montserrat Light" charset="0"/>
                <a:ea typeface="Montserrat Light" charset="0"/>
                <a:cs typeface="Montserrat Light" charset="0"/>
              </a:rPr>
              <a:t>Application of Deep Learning to Route Odometry Estimation from LiDAR Data</a:t>
            </a:r>
            <a:r>
              <a:rPr lang="en-US" sz="2101" dirty="0">
                <a:solidFill>
                  <a:schemeClr val="accent3"/>
                </a:solidFill>
                <a:latin typeface="Montserrat Light" charset="0"/>
                <a:ea typeface="Montserrat Light" charset="0"/>
                <a:cs typeface="Montserrat Light" charset="0"/>
              </a:rPr>
              <a:t>. Advances in Vehicular Systems, Technologies and Applications, 2017 The Sixth International Conference on (pp. 60-65).</a:t>
            </a:r>
          </a:p>
        </p:txBody>
      </p:sp>
      <p:sp>
        <p:nvSpPr>
          <p:cNvPr id="15" name="TextBox 14">
            <a:extLst>
              <a:ext uri="{FF2B5EF4-FFF2-40B4-BE49-F238E27FC236}">
                <a16:creationId xmlns:a16="http://schemas.microsoft.com/office/drawing/2014/main" id="{75A7F20A-7433-3749-A62E-165F1B67CFA9}"/>
              </a:ext>
            </a:extLst>
          </p:cNvPr>
          <p:cNvSpPr txBox="1"/>
          <p:nvPr/>
        </p:nvSpPr>
        <p:spPr>
          <a:xfrm>
            <a:off x="10213627" y="9401770"/>
            <a:ext cx="4060464" cy="507960"/>
          </a:xfrm>
          <a:prstGeom prst="rect">
            <a:avLst/>
          </a:prstGeom>
          <a:noFill/>
        </p:spPr>
        <p:txBody>
          <a:bodyPr wrap="square" rtlCol="0">
            <a:spAutoFit/>
          </a:bodyPr>
          <a:lstStyle/>
          <a:p>
            <a:r>
              <a:rPr lang="en-US" sz="2701" dirty="0">
                <a:solidFill>
                  <a:schemeClr val="accent3"/>
                </a:solidFill>
                <a:latin typeface="Montserrat" pitchFamily="2" charset="77"/>
                <a:ea typeface="Lato Black" charset="0"/>
                <a:cs typeface="Lato Black" charset="0"/>
              </a:rPr>
              <a:t>2015</a:t>
            </a:r>
          </a:p>
        </p:txBody>
      </p:sp>
      <p:sp>
        <p:nvSpPr>
          <p:cNvPr id="16" name="TextBox 15">
            <a:extLst>
              <a:ext uri="{FF2B5EF4-FFF2-40B4-BE49-F238E27FC236}">
                <a16:creationId xmlns:a16="http://schemas.microsoft.com/office/drawing/2014/main" id="{5CA792DE-C329-CD42-BA4B-B413E59999AE}"/>
              </a:ext>
            </a:extLst>
          </p:cNvPr>
          <p:cNvSpPr txBox="1"/>
          <p:nvPr/>
        </p:nvSpPr>
        <p:spPr>
          <a:xfrm>
            <a:off x="10213627" y="9883726"/>
            <a:ext cx="7419053" cy="2462405"/>
          </a:xfrm>
          <a:prstGeom prst="rect">
            <a:avLst/>
          </a:prstGeom>
          <a:noFill/>
        </p:spPr>
        <p:txBody>
          <a:bodyPr wrap="square" rtlCol="0">
            <a:spAutoFit/>
          </a:bodyPr>
          <a:lstStyle/>
          <a:p>
            <a:pPr>
              <a:lnSpc>
                <a:spcPct val="150000"/>
              </a:lnSpc>
            </a:pPr>
            <a:r>
              <a:rPr lang="en-US" sz="2101" dirty="0">
                <a:solidFill>
                  <a:schemeClr val="accent3"/>
                </a:solidFill>
                <a:latin typeface="Montserrat Light" charset="0"/>
                <a:ea typeface="Montserrat Light" charset="0"/>
                <a:cs typeface="Montserrat Light" charset="0"/>
              </a:rPr>
              <a:t>Jiménez, F., Amarillo, J. C., Naranjo, J. E., </a:t>
            </a:r>
            <a:r>
              <a:rPr lang="en-US" sz="2101" dirty="0" err="1">
                <a:solidFill>
                  <a:schemeClr val="accent3"/>
                </a:solidFill>
                <a:latin typeface="Montserrat Light" charset="0"/>
                <a:ea typeface="Montserrat Light" charset="0"/>
                <a:cs typeface="Montserrat Light" charset="0"/>
              </a:rPr>
              <a:t>Serradilla</a:t>
            </a:r>
            <a:r>
              <a:rPr lang="en-US" sz="2101" dirty="0">
                <a:solidFill>
                  <a:schemeClr val="accent3"/>
                </a:solidFill>
                <a:latin typeface="Montserrat Light" charset="0"/>
                <a:ea typeface="Montserrat Light" charset="0"/>
                <a:cs typeface="Montserrat Light" charset="0"/>
              </a:rPr>
              <a:t>, F., &amp; Díaz-Álvarez, A. </a:t>
            </a:r>
            <a:r>
              <a:rPr lang="en-US" sz="2101" b="1" i="1" dirty="0">
                <a:solidFill>
                  <a:schemeClr val="accent3"/>
                </a:solidFill>
                <a:latin typeface="Montserrat Light" charset="0"/>
                <a:ea typeface="Montserrat Light" charset="0"/>
                <a:cs typeface="Montserrat Light" charset="0"/>
              </a:rPr>
              <a:t>Energy consumption estimation in electric vehicles considering driving style</a:t>
            </a:r>
            <a:r>
              <a:rPr lang="en-US" sz="2101" dirty="0">
                <a:solidFill>
                  <a:schemeClr val="accent3"/>
                </a:solidFill>
                <a:latin typeface="Montserrat Light" charset="0"/>
                <a:ea typeface="Montserrat Light" charset="0"/>
                <a:cs typeface="Montserrat Light" charset="0"/>
              </a:rPr>
              <a:t>. In Intelligent Transportation Systems (ITSC), 2015 IEEE 18th International Conference on (pp. 101-106). IEEE.</a:t>
            </a:r>
          </a:p>
        </p:txBody>
      </p:sp>
      <p:sp>
        <p:nvSpPr>
          <p:cNvPr id="18" name="TextBox 17">
            <a:extLst>
              <a:ext uri="{FF2B5EF4-FFF2-40B4-BE49-F238E27FC236}">
                <a16:creationId xmlns:a16="http://schemas.microsoft.com/office/drawing/2014/main" id="{C45CD28B-9854-4699-A09E-9938E87C169F}"/>
              </a:ext>
            </a:extLst>
          </p:cNvPr>
          <p:cNvSpPr txBox="1"/>
          <p:nvPr/>
        </p:nvSpPr>
        <p:spPr>
          <a:xfrm>
            <a:off x="1525163" y="3316549"/>
            <a:ext cx="2945037" cy="715709"/>
          </a:xfrm>
          <a:prstGeom prst="rect">
            <a:avLst/>
          </a:prstGeom>
          <a:noFill/>
          <a:ln>
            <a:noFill/>
          </a:ln>
        </p:spPr>
        <p:txBody>
          <a:bodyPr wrap="none" rtlCol="0">
            <a:spAutoFit/>
          </a:bodyPr>
          <a:lstStyle/>
          <a:p>
            <a:r>
              <a:rPr lang="en-US" sz="4051" dirty="0" err="1">
                <a:solidFill>
                  <a:schemeClr val="tx2"/>
                </a:solidFill>
                <a:latin typeface="Montserrat" pitchFamily="2" charset="77"/>
                <a:ea typeface="Lato Black" charset="0"/>
                <a:cs typeface="Lato Black" charset="0"/>
              </a:rPr>
              <a:t>Congresos</a:t>
            </a:r>
            <a:endParaRPr lang="en-US" sz="4051" dirty="0">
              <a:solidFill>
                <a:schemeClr val="tx2"/>
              </a:solidFill>
              <a:latin typeface="Montserrat" pitchFamily="2" charset="77"/>
              <a:ea typeface="Lato Black" charset="0"/>
              <a:cs typeface="Lato Black" charset="0"/>
            </a:endParaRPr>
          </a:p>
        </p:txBody>
      </p:sp>
      <p:sp>
        <p:nvSpPr>
          <p:cNvPr id="19" name="Rectangle 18">
            <a:extLst>
              <a:ext uri="{FF2B5EF4-FFF2-40B4-BE49-F238E27FC236}">
                <a16:creationId xmlns:a16="http://schemas.microsoft.com/office/drawing/2014/main" id="{5C4713BE-BF25-4CFC-A9CB-26B42C0A40E9}"/>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0" name="Rectangle 19">
            <a:extLst>
              <a:ext uri="{FF2B5EF4-FFF2-40B4-BE49-F238E27FC236}">
                <a16:creationId xmlns:a16="http://schemas.microsoft.com/office/drawing/2014/main" id="{527302E2-5272-4485-836C-621A8FA627EE}"/>
              </a:ext>
            </a:extLst>
          </p:cNvPr>
          <p:cNvSpPr/>
          <p:nvPr/>
        </p:nvSpPr>
        <p:spPr>
          <a:xfrm flipV="1">
            <a:off x="1601308" y="3013845"/>
            <a:ext cx="768477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7" name="Rectangle 16">
            <a:extLst>
              <a:ext uri="{FF2B5EF4-FFF2-40B4-BE49-F238E27FC236}">
                <a16:creationId xmlns:a16="http://schemas.microsoft.com/office/drawing/2014/main" id="{25F032E8-53DA-413D-8868-2105EBAA21BE}"/>
              </a:ext>
            </a:extLst>
          </p:cNvPr>
          <p:cNvSpPr/>
          <p:nvPr/>
        </p:nvSpPr>
        <p:spPr>
          <a:xfrm>
            <a:off x="855513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
        <p:nvSpPr>
          <p:cNvPr id="21" name="Rectangle 20">
            <a:extLst>
              <a:ext uri="{FF2B5EF4-FFF2-40B4-BE49-F238E27FC236}">
                <a16:creationId xmlns:a16="http://schemas.microsoft.com/office/drawing/2014/main" id="{0B29511E-9A9D-4B14-9291-50615F529AF0}"/>
              </a:ext>
            </a:extLst>
          </p:cNvPr>
          <p:cNvSpPr/>
          <p:nvPr/>
        </p:nvSpPr>
        <p:spPr>
          <a:xfrm>
            <a:off x="9245003" y="12339504"/>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bg1"/>
              </a:solidFill>
              <a:latin typeface="Montserrat Light" charset="0"/>
            </a:endParaRPr>
          </a:p>
        </p:txBody>
      </p:sp>
    </p:spTree>
    <p:extLst>
      <p:ext uri="{BB962C8B-B14F-4D97-AF65-F5344CB8AC3E}">
        <p14:creationId xmlns:p14="http://schemas.microsoft.com/office/powerpoint/2010/main" val="2528386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lose up of a person holding a cell phone&#10;&#10;Description generated with high confidence">
            <a:extLst>
              <a:ext uri="{FF2B5EF4-FFF2-40B4-BE49-F238E27FC236}">
                <a16:creationId xmlns:a16="http://schemas.microsoft.com/office/drawing/2014/main" id="{B41F38A6-56E3-4281-8771-4C9C35EB084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5556" r="5556"/>
          <a:stretch>
            <a:fillRect/>
          </a:stretch>
        </p:blipFill>
        <p:spPr/>
      </p:pic>
      <p:sp>
        <p:nvSpPr>
          <p:cNvPr id="12" name="Rectangle 11"/>
          <p:cNvSpPr/>
          <p:nvPr/>
        </p:nvSpPr>
        <p:spPr>
          <a:xfrm>
            <a:off x="0" y="1"/>
            <a:ext cx="18288000" cy="13716000"/>
          </a:xfrm>
          <a:prstGeom prst="rect">
            <a:avLst/>
          </a:prstGeom>
          <a:solidFill>
            <a:srgbClr val="29335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latin typeface="Lato Light" charset="0"/>
            </a:endParaRPr>
          </a:p>
        </p:txBody>
      </p:sp>
      <p:sp>
        <p:nvSpPr>
          <p:cNvPr id="19" name="TextBox 18"/>
          <p:cNvSpPr txBox="1"/>
          <p:nvPr/>
        </p:nvSpPr>
        <p:spPr>
          <a:xfrm>
            <a:off x="519160" y="3429627"/>
            <a:ext cx="17258572" cy="1938992"/>
          </a:xfrm>
          <a:prstGeom prst="rect">
            <a:avLst/>
          </a:prstGeom>
          <a:noFill/>
        </p:spPr>
        <p:txBody>
          <a:bodyPr wrap="none" rtlCol="0">
            <a:spAutoFit/>
          </a:bodyPr>
          <a:lstStyle/>
          <a:p>
            <a:pPr algn="ctr"/>
            <a:r>
              <a:rPr lang="en-US" sz="6000" b="1" dirty="0" err="1">
                <a:solidFill>
                  <a:schemeClr val="bg1"/>
                </a:solidFill>
                <a:latin typeface="Lato Light" charset="0"/>
                <a:ea typeface="Lato Light" charset="0"/>
                <a:cs typeface="Lato Light" charset="0"/>
              </a:rPr>
              <a:t>Modelado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Comportamiento</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Conductores</a:t>
            </a:r>
            <a:br>
              <a:rPr lang="en-US" sz="6000" b="1" dirty="0">
                <a:solidFill>
                  <a:schemeClr val="bg1"/>
                </a:solidFill>
                <a:latin typeface="Lato Light" charset="0"/>
                <a:ea typeface="Lato Light" charset="0"/>
                <a:cs typeface="Lato Light" charset="0"/>
              </a:rPr>
            </a:br>
            <a:r>
              <a:rPr lang="en-US" sz="6000" b="1" dirty="0">
                <a:solidFill>
                  <a:schemeClr val="bg1"/>
                </a:solidFill>
                <a:latin typeface="Lato Light" charset="0"/>
                <a:ea typeface="Lato Light" charset="0"/>
                <a:cs typeface="Lato Light" charset="0"/>
              </a:rPr>
              <a:t>con </a:t>
            </a:r>
            <a:r>
              <a:rPr lang="en-US" sz="6000" b="1" dirty="0" err="1">
                <a:solidFill>
                  <a:schemeClr val="bg1"/>
                </a:solidFill>
                <a:latin typeface="Lato Light" charset="0"/>
                <a:ea typeface="Lato Light" charset="0"/>
                <a:cs typeface="Lato Light" charset="0"/>
              </a:rPr>
              <a:t>Técnicas</a:t>
            </a:r>
            <a:r>
              <a:rPr lang="en-US" sz="6000" b="1" dirty="0">
                <a:solidFill>
                  <a:schemeClr val="bg1"/>
                </a:solidFill>
                <a:latin typeface="Lato Light" charset="0"/>
                <a:ea typeface="Lato Light" charset="0"/>
                <a:cs typeface="Lato Light" charset="0"/>
              </a:rPr>
              <a:t> de </a:t>
            </a:r>
            <a:r>
              <a:rPr lang="en-US" sz="6000" b="1" dirty="0" err="1">
                <a:solidFill>
                  <a:schemeClr val="bg1"/>
                </a:solidFill>
                <a:latin typeface="Lato Light" charset="0"/>
                <a:ea typeface="Lato Light" charset="0"/>
                <a:cs typeface="Lato Light" charset="0"/>
              </a:rPr>
              <a:t>Inteligencia</a:t>
            </a:r>
            <a:r>
              <a:rPr lang="en-US" sz="6000" b="1" dirty="0">
                <a:solidFill>
                  <a:schemeClr val="bg1"/>
                </a:solidFill>
                <a:latin typeface="Lato Light" charset="0"/>
                <a:ea typeface="Lato Light" charset="0"/>
                <a:cs typeface="Lato Light" charset="0"/>
              </a:rPr>
              <a:t> </a:t>
            </a:r>
            <a:r>
              <a:rPr lang="en-US" sz="6000" b="1" dirty="0" err="1">
                <a:solidFill>
                  <a:schemeClr val="bg1"/>
                </a:solidFill>
                <a:latin typeface="Lato Light" charset="0"/>
                <a:ea typeface="Lato Light" charset="0"/>
                <a:cs typeface="Lato Light" charset="0"/>
              </a:rPr>
              <a:t>Computacional</a:t>
            </a:r>
            <a:endParaRPr lang="en-US" sz="6000" b="1" dirty="0">
              <a:solidFill>
                <a:schemeClr val="bg1"/>
              </a:solidFill>
              <a:latin typeface="Lato Light" charset="0"/>
              <a:ea typeface="Lato Light" charset="0"/>
              <a:cs typeface="Lato Light" charset="0"/>
            </a:endParaRPr>
          </a:p>
        </p:txBody>
      </p:sp>
      <p:sp>
        <p:nvSpPr>
          <p:cNvPr id="20" name="TextBox 19"/>
          <p:cNvSpPr txBox="1"/>
          <p:nvPr/>
        </p:nvSpPr>
        <p:spPr>
          <a:xfrm>
            <a:off x="5787407" y="6311632"/>
            <a:ext cx="6713184"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DEFENSA PARA LA OBTENCIÓN DEL TÍTULO DE</a:t>
            </a:r>
          </a:p>
        </p:txBody>
      </p:sp>
      <p:sp>
        <p:nvSpPr>
          <p:cNvPr id="6" name="TextBox 5">
            <a:extLst>
              <a:ext uri="{FF2B5EF4-FFF2-40B4-BE49-F238E27FC236}">
                <a16:creationId xmlns:a16="http://schemas.microsoft.com/office/drawing/2014/main" id="{05CF5017-798D-4B62-8F77-D16B1BC5E11B}"/>
              </a:ext>
            </a:extLst>
          </p:cNvPr>
          <p:cNvSpPr txBox="1"/>
          <p:nvPr/>
        </p:nvSpPr>
        <p:spPr>
          <a:xfrm>
            <a:off x="3860421" y="1254094"/>
            <a:ext cx="10567188" cy="415627"/>
          </a:xfrm>
          <a:prstGeom prst="rect">
            <a:avLst/>
          </a:prstGeom>
          <a:noFill/>
        </p:spPr>
        <p:txBody>
          <a:bodyPr wrap="none" rtlCol="0">
            <a:spAutoFit/>
          </a:bodyPr>
          <a:lstStyle/>
          <a:p>
            <a:pPr algn="ctr"/>
            <a:r>
              <a:rPr lang="en-US" sz="2101" spc="450" dirty="0">
                <a:solidFill>
                  <a:schemeClr val="bg1"/>
                </a:solidFill>
                <a:latin typeface="Lato Light" charset="0"/>
                <a:ea typeface="Lato Light" charset="0"/>
                <a:cs typeface="Lato Light" charset="0"/>
              </a:rPr>
              <a:t>ESCUELA TÉCNICA SUPERIOR DE INGENIEROS INFORMÁTICOS</a:t>
            </a:r>
          </a:p>
        </p:txBody>
      </p:sp>
      <p:sp>
        <p:nvSpPr>
          <p:cNvPr id="7" name="TextBox 6">
            <a:extLst>
              <a:ext uri="{FF2B5EF4-FFF2-40B4-BE49-F238E27FC236}">
                <a16:creationId xmlns:a16="http://schemas.microsoft.com/office/drawing/2014/main" id="{306228D5-3F12-4560-BB09-7072E421653C}"/>
              </a:ext>
            </a:extLst>
          </p:cNvPr>
          <p:cNvSpPr txBox="1"/>
          <p:nvPr/>
        </p:nvSpPr>
        <p:spPr>
          <a:xfrm>
            <a:off x="4585604" y="6866915"/>
            <a:ext cx="911679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DOCTORADO EN INTELIGENCIA ARTIFICIAL</a:t>
            </a:r>
          </a:p>
        </p:txBody>
      </p:sp>
      <p:sp>
        <p:nvSpPr>
          <p:cNvPr id="8" name="TextBox 7">
            <a:extLst>
              <a:ext uri="{FF2B5EF4-FFF2-40B4-BE49-F238E27FC236}">
                <a16:creationId xmlns:a16="http://schemas.microsoft.com/office/drawing/2014/main" id="{879370A8-CF40-4F9F-97B5-2E92568372CA}"/>
              </a:ext>
            </a:extLst>
          </p:cNvPr>
          <p:cNvSpPr txBox="1"/>
          <p:nvPr/>
        </p:nvSpPr>
        <p:spPr>
          <a:xfrm>
            <a:off x="6556630" y="8536635"/>
            <a:ext cx="5174751"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ALBERTO DÍAZ ÁLVAREZ</a:t>
            </a:r>
          </a:p>
        </p:txBody>
      </p:sp>
      <p:sp>
        <p:nvSpPr>
          <p:cNvPr id="9" name="TextBox 8">
            <a:extLst>
              <a:ext uri="{FF2B5EF4-FFF2-40B4-BE49-F238E27FC236}">
                <a16:creationId xmlns:a16="http://schemas.microsoft.com/office/drawing/2014/main" id="{4741236F-9509-4A87-BD0A-08EE7AA33181}"/>
              </a:ext>
            </a:extLst>
          </p:cNvPr>
          <p:cNvSpPr txBox="1"/>
          <p:nvPr/>
        </p:nvSpPr>
        <p:spPr>
          <a:xfrm>
            <a:off x="5633019" y="10206355"/>
            <a:ext cx="7021987"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FRANCISCO SERRADILLA GARCÍA</a:t>
            </a:r>
          </a:p>
        </p:txBody>
      </p:sp>
      <p:sp>
        <p:nvSpPr>
          <p:cNvPr id="10" name="TextBox 9">
            <a:extLst>
              <a:ext uri="{FF2B5EF4-FFF2-40B4-BE49-F238E27FC236}">
                <a16:creationId xmlns:a16="http://schemas.microsoft.com/office/drawing/2014/main" id="{130702A1-7514-4F92-A480-D8A56578547D}"/>
              </a:ext>
            </a:extLst>
          </p:cNvPr>
          <p:cNvSpPr txBox="1"/>
          <p:nvPr/>
        </p:nvSpPr>
        <p:spPr>
          <a:xfrm>
            <a:off x="6460924" y="10954403"/>
            <a:ext cx="5366149" cy="523220"/>
          </a:xfrm>
          <a:prstGeom prst="rect">
            <a:avLst/>
          </a:prstGeom>
          <a:noFill/>
        </p:spPr>
        <p:txBody>
          <a:bodyPr wrap="none" rtlCol="0">
            <a:spAutoFit/>
          </a:bodyPr>
          <a:lstStyle/>
          <a:p>
            <a:pPr algn="ctr"/>
            <a:r>
              <a:rPr lang="en-US" sz="2800" spc="450" dirty="0">
                <a:solidFill>
                  <a:schemeClr val="bg1"/>
                </a:solidFill>
                <a:latin typeface="Lato Light" charset="0"/>
                <a:ea typeface="Lato Light" charset="0"/>
                <a:cs typeface="Lato Light" charset="0"/>
              </a:rPr>
              <a:t>FELIPE JIMÉNEZ ALONSO</a:t>
            </a:r>
          </a:p>
        </p:txBody>
      </p:sp>
      <p:sp>
        <p:nvSpPr>
          <p:cNvPr id="11" name="TextBox 10">
            <a:extLst>
              <a:ext uri="{FF2B5EF4-FFF2-40B4-BE49-F238E27FC236}">
                <a16:creationId xmlns:a16="http://schemas.microsoft.com/office/drawing/2014/main" id="{D9E47B1D-3599-4143-A44B-F7D057DFAA6C}"/>
              </a:ext>
            </a:extLst>
          </p:cNvPr>
          <p:cNvSpPr txBox="1"/>
          <p:nvPr/>
        </p:nvSpPr>
        <p:spPr>
          <a:xfrm>
            <a:off x="8583141" y="7982202"/>
            <a:ext cx="1121717"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AUTOR</a:t>
            </a:r>
          </a:p>
        </p:txBody>
      </p:sp>
      <p:sp>
        <p:nvSpPr>
          <p:cNvPr id="13" name="TextBox 12">
            <a:extLst>
              <a:ext uri="{FF2B5EF4-FFF2-40B4-BE49-F238E27FC236}">
                <a16:creationId xmlns:a16="http://schemas.microsoft.com/office/drawing/2014/main" id="{2FD11410-68C3-4678-80B9-47D3F5C3201E}"/>
              </a:ext>
            </a:extLst>
          </p:cNvPr>
          <p:cNvSpPr txBox="1"/>
          <p:nvPr/>
        </p:nvSpPr>
        <p:spPr>
          <a:xfrm>
            <a:off x="8191464" y="9645857"/>
            <a:ext cx="1905073" cy="338554"/>
          </a:xfrm>
          <a:prstGeom prst="rect">
            <a:avLst/>
          </a:prstGeom>
          <a:noFill/>
        </p:spPr>
        <p:txBody>
          <a:bodyPr wrap="none" rtlCol="0">
            <a:spAutoFit/>
          </a:bodyPr>
          <a:lstStyle/>
          <a:p>
            <a:pPr algn="ctr"/>
            <a:r>
              <a:rPr lang="en-US" sz="1600" spc="450" dirty="0">
                <a:solidFill>
                  <a:schemeClr val="bg1">
                    <a:lumMod val="65000"/>
                  </a:schemeClr>
                </a:solidFill>
                <a:latin typeface="Lato Light" charset="0"/>
                <a:ea typeface="Lato Light" charset="0"/>
                <a:cs typeface="Lato Light" charset="0"/>
              </a:rPr>
              <a:t>DIRECTORES</a:t>
            </a:r>
          </a:p>
        </p:txBody>
      </p:sp>
    </p:spTree>
    <p:extLst>
      <p:ext uri="{BB962C8B-B14F-4D97-AF65-F5344CB8AC3E}">
        <p14:creationId xmlns:p14="http://schemas.microsoft.com/office/powerpoint/2010/main" val="163280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AE224C4-D76F-CE48-B4D8-4FA0F6E7AF23}"/>
              </a:ext>
            </a:extLst>
          </p:cNvPr>
          <p:cNvSpPr txBox="1"/>
          <p:nvPr/>
        </p:nvSpPr>
        <p:spPr>
          <a:xfrm>
            <a:off x="1525164" y="3316549"/>
            <a:ext cx="5695790"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Simulación de tráfico</a:t>
            </a:r>
          </a:p>
        </p:txBody>
      </p:sp>
      <p:sp>
        <p:nvSpPr>
          <p:cNvPr id="23" name="Rectangle 22">
            <a:extLst>
              <a:ext uri="{FF2B5EF4-FFF2-40B4-BE49-F238E27FC236}">
                <a16:creationId xmlns:a16="http://schemas.microsoft.com/office/drawing/2014/main" id="{F5E9F367-D482-3349-A202-A6116E197B8D}"/>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B0E16A1F-2612-4D87-B271-6E1590F11A31}"/>
              </a:ext>
            </a:extLst>
          </p:cNvPr>
          <p:cNvSpPr/>
          <p:nvPr/>
        </p:nvSpPr>
        <p:spPr>
          <a:xfrm>
            <a:off x="646042" y="458138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El tráfico es un sistema que emerge de la interacción de actores en algún tipo de camino o vía.</a:t>
            </a:r>
          </a:p>
        </p:txBody>
      </p:sp>
      <p:graphicFrame>
        <p:nvGraphicFramePr>
          <p:cNvPr id="2" name="Diagram 1">
            <a:extLst>
              <a:ext uri="{FF2B5EF4-FFF2-40B4-BE49-F238E27FC236}">
                <a16:creationId xmlns:a16="http://schemas.microsoft.com/office/drawing/2014/main" id="{5C0F14E3-2F4F-4718-8396-9F8A49BB4922}"/>
              </a:ext>
            </a:extLst>
          </p:cNvPr>
          <p:cNvGraphicFramePr/>
          <p:nvPr>
            <p:extLst>
              <p:ext uri="{D42A27DB-BD31-4B8C-83A1-F6EECF244321}">
                <p14:modId xmlns:p14="http://schemas.microsoft.com/office/powerpoint/2010/main" val="1897229768"/>
              </p:ext>
            </p:extLst>
          </p:nvPr>
        </p:nvGraphicFramePr>
        <p:xfrm>
          <a:off x="1378330" y="5638473"/>
          <a:ext cx="15531335" cy="2439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a:extLst>
              <a:ext uri="{FF2B5EF4-FFF2-40B4-BE49-F238E27FC236}">
                <a16:creationId xmlns:a16="http://schemas.microsoft.com/office/drawing/2014/main" id="{0A5D91E9-6E50-41C0-AD1C-D389144BA255}"/>
              </a:ext>
            </a:extLst>
          </p:cNvPr>
          <p:cNvSpPr/>
          <p:nvPr/>
        </p:nvSpPr>
        <p:spPr>
          <a:xfrm>
            <a:off x="798442" y="8626655"/>
            <a:ext cx="16995913" cy="507960"/>
          </a:xfrm>
          <a:prstGeom prst="rect">
            <a:avLst/>
          </a:prstGeom>
        </p:spPr>
        <p:txBody>
          <a:bodyPr wrap="square">
            <a:spAutoFit/>
          </a:bodyPr>
          <a:lstStyle/>
          <a:p>
            <a:pPr algn="ctr"/>
            <a:r>
              <a:rPr lang="es-ES" sz="2701" dirty="0">
                <a:solidFill>
                  <a:schemeClr val="tx2"/>
                </a:solidFill>
                <a:latin typeface="Montserrat" pitchFamily="2" charset="77"/>
                <a:ea typeface="Montserrat" charset="0"/>
                <a:cs typeface="Montserrat" charset="0"/>
              </a:rPr>
              <a:t>La simulación es una de las soluciones para el estudio del tráfico.</a:t>
            </a:r>
          </a:p>
        </p:txBody>
      </p:sp>
      <p:sp>
        <p:nvSpPr>
          <p:cNvPr id="18" name="Rectangle 17">
            <a:extLst>
              <a:ext uri="{FF2B5EF4-FFF2-40B4-BE49-F238E27FC236}">
                <a16:creationId xmlns:a16="http://schemas.microsoft.com/office/drawing/2014/main" id="{A12A5F4C-1B36-454D-9306-90AADEF1F518}"/>
              </a:ext>
            </a:extLst>
          </p:cNvPr>
          <p:cNvSpPr/>
          <p:nvPr/>
        </p:nvSpPr>
        <p:spPr>
          <a:xfrm>
            <a:off x="798441" y="11614837"/>
            <a:ext cx="16995913" cy="507960"/>
          </a:xfrm>
          <a:prstGeom prst="rect">
            <a:avLst/>
          </a:prstGeom>
        </p:spPr>
        <p:txBody>
          <a:bodyPr wrap="square">
            <a:spAutoFit/>
          </a:bodyPr>
          <a:lstStyle/>
          <a:p>
            <a:pPr algn="ctr"/>
            <a:r>
              <a:rPr lang="es-ES" sz="2701" b="1" dirty="0">
                <a:solidFill>
                  <a:schemeClr val="tx2"/>
                </a:solidFill>
                <a:latin typeface="Montserrat Bold" panose="00000800000000000000"/>
                <a:ea typeface="Montserrat" charset="0"/>
                <a:cs typeface="Montserrat" charset="0"/>
              </a:rPr>
              <a:t>La micro-simulación permite el estudio del tráfico a nivel de modelos de conductor.</a:t>
            </a:r>
          </a:p>
        </p:txBody>
      </p:sp>
      <p:graphicFrame>
        <p:nvGraphicFramePr>
          <p:cNvPr id="3" name="Diagram 2">
            <a:extLst>
              <a:ext uri="{FF2B5EF4-FFF2-40B4-BE49-F238E27FC236}">
                <a16:creationId xmlns:a16="http://schemas.microsoft.com/office/drawing/2014/main" id="{FFF86255-E3D4-43CC-B9DD-E64A727E5451}"/>
              </a:ext>
            </a:extLst>
          </p:cNvPr>
          <p:cNvGraphicFramePr/>
          <p:nvPr>
            <p:extLst>
              <p:ext uri="{D42A27DB-BD31-4B8C-83A1-F6EECF244321}">
                <p14:modId xmlns:p14="http://schemas.microsoft.com/office/powerpoint/2010/main" val="2722817172"/>
              </p:ext>
            </p:extLst>
          </p:nvPr>
        </p:nvGraphicFramePr>
        <p:xfrm>
          <a:off x="3048000" y="9683742"/>
          <a:ext cx="12192000" cy="13818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0925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3906432"/>
            <a:chOff x="0" y="5210891"/>
            <a:chExt cx="24377650" cy="5207220"/>
          </a:xfrm>
        </p:grpSpPr>
        <p:sp>
          <p:nvSpPr>
            <p:cNvPr id="12" name="TextBox 11">
              <a:extLst>
                <a:ext uri="{FF2B5EF4-FFF2-40B4-BE49-F238E27FC236}">
                  <a16:creationId xmlns:a16="http://schemas.microsoft.com/office/drawing/2014/main" id="{4F4AFDC6-1F33-9946-A3C8-C0DBD8FFAE22}"/>
                </a:ext>
              </a:extLst>
            </p:cNvPr>
            <p:cNvSpPr txBox="1"/>
            <p:nvPr/>
          </p:nvSpPr>
          <p:spPr>
            <a:xfrm>
              <a:off x="1962362" y="7135759"/>
              <a:ext cx="6909367"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Primeros modelos propuestos en la bibliografía. </a:t>
              </a:r>
              <a:r>
                <a:rPr lang="es-ES" sz="2101" dirty="0">
                  <a:solidFill>
                    <a:schemeClr val="accent3"/>
                  </a:solidFill>
                  <a:latin typeface="Montserrat Bold" panose="00000800000000000000" pitchFamily="2" charset="0"/>
                  <a:ea typeface="Montserrat Light" charset="0"/>
                  <a:cs typeface="Montserrat Light" charset="0"/>
                </a:rPr>
                <a:t>Mantenimiento de medida</a:t>
              </a:r>
              <a:r>
                <a:rPr lang="es-ES" sz="2101" dirty="0">
                  <a:solidFill>
                    <a:schemeClr val="accent3"/>
                  </a:solidFill>
                  <a:latin typeface="Montserrat Light" charset="0"/>
                  <a:ea typeface="Montserrat Light" charset="0"/>
                  <a:cs typeface="Montserrat Light" charset="0"/>
                </a:rPr>
                <a:t> [Pipes, 1953]. Modelos de </a:t>
              </a:r>
              <a:r>
                <a:rPr lang="es-ES" sz="2101" dirty="0">
                  <a:solidFill>
                    <a:schemeClr val="accent3"/>
                  </a:solidFill>
                  <a:latin typeface="Montserrat Bold" panose="00000800000000000000" pitchFamily="2" charset="0"/>
                  <a:ea typeface="Montserrat Light" charset="0"/>
                  <a:cs typeface="Montserrat Light" charset="0"/>
                </a:rPr>
                <a:t>car-</a:t>
              </a:r>
              <a:r>
                <a:rPr lang="es-ES" sz="2101" dirty="0" err="1">
                  <a:solidFill>
                    <a:schemeClr val="accent3"/>
                  </a:solidFill>
                  <a:latin typeface="Montserrat Bold" panose="00000800000000000000" pitchFamily="2"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a:t>
              </a:r>
            </a:p>
          </p:txBody>
        </p:sp>
        <p:sp>
          <p:nvSpPr>
            <p:cNvPr id="17" name="TextBox 16">
              <a:extLst>
                <a:ext uri="{FF2B5EF4-FFF2-40B4-BE49-F238E27FC236}">
                  <a16:creationId xmlns:a16="http://schemas.microsoft.com/office/drawing/2014/main" id="{586E692F-FF38-4141-B93A-83D740A3EE11}"/>
                </a:ext>
              </a:extLst>
            </p:cNvPr>
            <p:cNvSpPr txBox="1"/>
            <p:nvPr/>
          </p:nvSpPr>
          <p:spPr>
            <a:xfrm>
              <a:off x="1997692"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1950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181007" y="7135759"/>
              <a:ext cx="6540811" cy="32823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Bold" panose="00000800000000000000" pitchFamily="2" charset="0"/>
                  <a:ea typeface="Montserrat Light" charset="0"/>
                  <a:cs typeface="Montserrat Light" charset="0"/>
                </a:rPr>
                <a:t>Estímulo – respuesta</a:t>
              </a:r>
              <a:r>
                <a:rPr lang="es-ES" sz="2101" dirty="0">
                  <a:solidFill>
                    <a:schemeClr val="accent3"/>
                  </a:solidFill>
                  <a:latin typeface="Montserrat Light" charset="0"/>
                  <a:ea typeface="Montserrat Light" charset="0"/>
                  <a:cs typeface="Montserrat Light" charset="0"/>
                </a:rPr>
                <a:t>. Car-</a:t>
              </a:r>
              <a:r>
                <a:rPr lang="es-ES" sz="2101" dirty="0" err="1">
                  <a:solidFill>
                    <a:schemeClr val="accent3"/>
                  </a:solidFill>
                  <a:latin typeface="Montserrat Light" charset="0"/>
                  <a:ea typeface="Montserrat Light" charset="0"/>
                  <a:cs typeface="Montserrat Light" charset="0"/>
                </a:rPr>
                <a:t>following</a:t>
              </a:r>
              <a:r>
                <a:rPr lang="es-ES" sz="2101" dirty="0">
                  <a:solidFill>
                    <a:schemeClr val="accent3"/>
                  </a:solidFill>
                  <a:latin typeface="Montserrat Light" charset="0"/>
                  <a:ea typeface="Montserrat Light" charset="0"/>
                  <a:cs typeface="Montserrat Light" charset="0"/>
                </a:rPr>
                <a:t> como sistema de control [Chandler, 1958]. Nuevos regímenes (</a:t>
              </a:r>
              <a:r>
                <a:rPr lang="es-ES" sz="2101" dirty="0" err="1">
                  <a:solidFill>
                    <a:schemeClr val="accent3"/>
                  </a:solidFill>
                  <a:latin typeface="Montserrat Light" charset="0"/>
                  <a:ea typeface="Montserrat Light" charset="0"/>
                  <a:cs typeface="Montserrat Light" charset="0"/>
                </a:rPr>
                <a:t>e.g</a:t>
              </a:r>
              <a:r>
                <a:rPr lang="es-ES" sz="2101" dirty="0">
                  <a:solidFill>
                    <a:schemeClr val="accent3"/>
                  </a:solidFill>
                  <a:latin typeface="Montserrat Light" charset="0"/>
                  <a:ea typeface="Montserrat Light" charset="0"/>
                  <a:cs typeface="Montserrat Light" charset="0"/>
                </a:rPr>
                <a:t>. free-</a:t>
              </a:r>
              <a:r>
                <a:rPr lang="es-ES" sz="2101" dirty="0" err="1">
                  <a:solidFill>
                    <a:schemeClr val="accent3"/>
                  </a:solidFill>
                  <a:latin typeface="Montserrat Light" charset="0"/>
                  <a:ea typeface="Montserrat Light" charset="0"/>
                  <a:cs typeface="Montserrat Light" charset="0"/>
                </a:rPr>
                <a:t>flow</a:t>
              </a:r>
              <a:r>
                <a:rPr lang="es-ES" sz="2101" dirty="0">
                  <a:solidFill>
                    <a:schemeClr val="accent3"/>
                  </a:solidFill>
                  <a:latin typeface="Montserrat Light" charset="0"/>
                  <a:ea typeface="Montserrat Light" charset="0"/>
                  <a:cs typeface="Montserrat Light" charset="0"/>
                </a:rPr>
                <a:t>). </a:t>
              </a:r>
              <a:r>
                <a:rPr lang="es-ES" sz="2101" dirty="0">
                  <a:solidFill>
                    <a:schemeClr val="accent3"/>
                  </a:solidFill>
                  <a:latin typeface="Montserrat Bold" panose="00000800000000000000" pitchFamily="2" charset="0"/>
                  <a:ea typeface="Montserrat Light" charset="0"/>
                  <a:cs typeface="Montserrat Light" charset="0"/>
                </a:rPr>
                <a:t>Modelos longitudinales</a:t>
              </a:r>
              <a:r>
                <a:rPr lang="es-ES" sz="2101" dirty="0">
                  <a:solidFill>
                    <a:schemeClr val="accent3"/>
                  </a:solidFill>
                  <a:latin typeface="Montserrat Light"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234003"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1960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7" y="7135759"/>
              <a:ext cx="6540811" cy="263593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101" dirty="0">
                  <a:solidFill>
                    <a:schemeClr val="accent3"/>
                  </a:solidFill>
                  <a:latin typeface="Montserrat Light" charset="0"/>
                  <a:ea typeface="Montserrat Light" charset="0"/>
                  <a:cs typeface="Montserrat Light" charset="0"/>
                </a:rPr>
                <a:t>Modelos </a:t>
              </a:r>
              <a:r>
                <a:rPr lang="es-ES" sz="2101" dirty="0">
                  <a:solidFill>
                    <a:schemeClr val="accent3"/>
                  </a:solidFill>
                  <a:latin typeface="Montserrat Bold" panose="00000800000000000000" pitchFamily="2" charset="0"/>
                  <a:ea typeface="Montserrat Light" charset="0"/>
                  <a:cs typeface="Montserrat Light" charset="0"/>
                </a:rPr>
                <a:t>Psicofísicos</a:t>
              </a:r>
              <a:r>
                <a:rPr lang="es-ES" sz="2101" dirty="0">
                  <a:solidFill>
                    <a:schemeClr val="accent3"/>
                  </a:solidFill>
                  <a:latin typeface="Montserrat Light" charset="0"/>
                  <a:ea typeface="Montserrat Light" charset="0"/>
                  <a:cs typeface="Montserrat Light" charset="0"/>
                </a:rPr>
                <a:t>. Los estímulos no son exactos, existe </a:t>
              </a:r>
              <a:r>
                <a:rPr lang="es-ES" sz="2101" dirty="0">
                  <a:solidFill>
                    <a:schemeClr val="accent3"/>
                  </a:solidFill>
                  <a:latin typeface="Montserrat Bold" panose="00000800000000000000" pitchFamily="2" charset="0"/>
                  <a:ea typeface="Montserrat Light" charset="0"/>
                  <a:cs typeface="Montserrat Light" charset="0"/>
                </a:rPr>
                <a:t>incertidumbre</a:t>
              </a:r>
              <a:r>
                <a:rPr lang="es-ES" sz="2101" dirty="0">
                  <a:solidFill>
                    <a:schemeClr val="accent3"/>
                  </a:solidFill>
                  <a:latin typeface="Montserrat Light" charset="0"/>
                  <a:ea typeface="Montserrat Light" charset="0"/>
                  <a:cs typeface="Montserrat Light" charset="0"/>
                </a:rPr>
                <a:t> en los sentidos [</a:t>
              </a:r>
              <a:r>
                <a:rPr lang="es-ES" sz="2101" dirty="0" err="1">
                  <a:solidFill>
                    <a:schemeClr val="accent3"/>
                  </a:solidFill>
                  <a:latin typeface="Montserrat Light" charset="0"/>
                  <a:ea typeface="Montserrat Light" charset="0"/>
                  <a:cs typeface="Montserrat Light" charset="0"/>
                </a:rPr>
                <a:t>Wiedemann</a:t>
              </a:r>
              <a:r>
                <a:rPr lang="es-ES" sz="2101" dirty="0">
                  <a:solidFill>
                    <a:schemeClr val="accent3"/>
                  </a:solidFill>
                  <a:latin typeface="Montserrat Light" charset="0"/>
                  <a:ea typeface="Montserrat Light" charset="0"/>
                  <a:cs typeface="Montserrat Light" charset="0"/>
                </a:rPr>
                <a:t>, 1974].</a:t>
              </a: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1970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49488"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673808"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432117"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1" name="Rectangle 20">
            <a:extLst>
              <a:ext uri="{FF2B5EF4-FFF2-40B4-BE49-F238E27FC236}">
                <a16:creationId xmlns:a16="http://schemas.microsoft.com/office/drawing/2014/main" id="{29EBE5CC-457F-40CD-AF5B-D5BA13D75ACA}"/>
              </a:ext>
            </a:extLst>
          </p:cNvPr>
          <p:cNvSpPr/>
          <p:nvPr/>
        </p:nvSpPr>
        <p:spPr>
          <a:xfrm>
            <a:off x="822931" y="10185755"/>
            <a:ext cx="16995913" cy="507960"/>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Modelos deterministas, con carencias para replicar comportamiento real.</a:t>
            </a:r>
          </a:p>
        </p:txBody>
      </p:sp>
    </p:spTree>
    <p:extLst>
      <p:ext uri="{BB962C8B-B14F-4D97-AF65-F5344CB8AC3E}">
        <p14:creationId xmlns:p14="http://schemas.microsoft.com/office/powerpoint/2010/main" val="81549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33A6376-F5FA-9740-A0A5-0A6CC8F24712}"/>
              </a:ext>
            </a:extLst>
          </p:cNvPr>
          <p:cNvGrpSpPr/>
          <p:nvPr/>
        </p:nvGrpSpPr>
        <p:grpSpPr>
          <a:xfrm>
            <a:off x="0" y="5131604"/>
            <a:ext cx="18288000" cy="6559530"/>
            <a:chOff x="0" y="5210891"/>
            <a:chExt cx="24377650" cy="8743763"/>
          </a:xfrm>
        </p:grpSpPr>
        <p:sp>
          <p:nvSpPr>
            <p:cNvPr id="12" name="TextBox 11">
              <a:extLst>
                <a:ext uri="{FF2B5EF4-FFF2-40B4-BE49-F238E27FC236}">
                  <a16:creationId xmlns:a16="http://schemas.microsoft.com/office/drawing/2014/main" id="{4F4AFDC6-1F33-9946-A3C8-C0DBD8FFAE22}"/>
                </a:ext>
              </a:extLst>
            </p:cNvPr>
            <p:cNvSpPr txBox="1"/>
            <p:nvPr/>
          </p:nvSpPr>
          <p:spPr>
            <a:xfrm>
              <a:off x="2033020" y="7135759"/>
              <a:ext cx="6790630"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Primer trabajo real que integra comportamientos </a:t>
              </a:r>
              <a:r>
                <a:rPr lang="es-ES" sz="2000" dirty="0">
                  <a:solidFill>
                    <a:schemeClr val="accent3"/>
                  </a:solidFill>
                  <a:latin typeface="Montserrat Bold" panose="00000800000000000000" pitchFamily="2" charset="0"/>
                  <a:ea typeface="Montserrat Light" charset="0"/>
                  <a:cs typeface="Montserrat Light" charset="0"/>
                </a:rPr>
                <a:t>longitudinal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1981] y </a:t>
              </a:r>
              <a:r>
                <a:rPr lang="es-ES" sz="2000" dirty="0">
                  <a:solidFill>
                    <a:schemeClr val="accent3"/>
                  </a:solidFill>
                  <a:latin typeface="Montserrat Bold" panose="00000800000000000000" pitchFamily="2" charset="0"/>
                  <a:ea typeface="Montserrat Light" charset="0"/>
                  <a:cs typeface="Montserrat Light" charset="0"/>
                </a:rPr>
                <a:t>lateral</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1986]. Problemas que se heredan: interbloqueos y acciones en secuencia.</a:t>
              </a:r>
            </a:p>
          </p:txBody>
        </p:sp>
        <p:sp>
          <p:nvSpPr>
            <p:cNvPr id="17" name="TextBox 16">
              <a:extLst>
                <a:ext uri="{FF2B5EF4-FFF2-40B4-BE49-F238E27FC236}">
                  <a16:creationId xmlns:a16="http://schemas.microsoft.com/office/drawing/2014/main" id="{586E692F-FF38-4141-B93A-83D740A3EE11}"/>
                </a:ext>
              </a:extLst>
            </p:cNvPr>
            <p:cNvSpPr txBox="1"/>
            <p:nvPr/>
          </p:nvSpPr>
          <p:spPr>
            <a:xfrm>
              <a:off x="2033021" y="5210891"/>
              <a:ext cx="2786523" cy="677104"/>
            </a:xfrm>
            <a:prstGeom prst="rect">
              <a:avLst/>
            </a:prstGeom>
            <a:noFill/>
          </p:spPr>
          <p:txBody>
            <a:bodyPr wrap="square" rtlCol="0">
              <a:spAutoFit/>
            </a:bodyPr>
            <a:lstStyle/>
            <a:p>
              <a:r>
                <a:rPr lang="es-ES" sz="2701" dirty="0">
                  <a:solidFill>
                    <a:schemeClr val="accent1"/>
                  </a:solidFill>
                  <a:latin typeface="Montserrat" pitchFamily="2" charset="77"/>
                  <a:ea typeface="Lato Black" charset="0"/>
                  <a:cs typeface="Lato Black" charset="0"/>
                </a:rPr>
                <a:t>1980</a:t>
              </a:r>
            </a:p>
          </p:txBody>
        </p:sp>
        <p:sp>
          <p:nvSpPr>
            <p:cNvPr id="20" name="Rectangle 19">
              <a:extLst>
                <a:ext uri="{FF2B5EF4-FFF2-40B4-BE49-F238E27FC236}">
                  <a16:creationId xmlns:a16="http://schemas.microsoft.com/office/drawing/2014/main" id="{9CB1589D-33A5-9C41-9B08-EE53008BB72B}"/>
                </a:ext>
              </a:extLst>
            </p:cNvPr>
            <p:cNvSpPr/>
            <p:nvPr/>
          </p:nvSpPr>
          <p:spPr>
            <a:xfrm flipV="1">
              <a:off x="0" y="6527729"/>
              <a:ext cx="24377650" cy="472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22" name="TextBox 21">
              <a:extLst>
                <a:ext uri="{FF2B5EF4-FFF2-40B4-BE49-F238E27FC236}">
                  <a16:creationId xmlns:a16="http://schemas.microsoft.com/office/drawing/2014/main" id="{5F0912C6-4512-C744-A1B2-8FDBBC1C816A}"/>
                </a:ext>
              </a:extLst>
            </p:cNvPr>
            <p:cNvSpPr txBox="1"/>
            <p:nvPr/>
          </p:nvSpPr>
          <p:spPr>
            <a:xfrm>
              <a:off x="9057354" y="7135759"/>
              <a:ext cx="6790628" cy="374193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Light" panose="00000400000000000000" pitchFamily="2" charset="0"/>
                  <a:ea typeface="Montserrat Light" charset="0"/>
                  <a:cs typeface="Montserrat Light" charset="0"/>
                </a:rPr>
                <a:t>Primeros trabajos con datos reales en simuladores top-</a:t>
              </a:r>
              <a:r>
                <a:rPr lang="es-ES" sz="2000" dirty="0" err="1">
                  <a:solidFill>
                    <a:schemeClr val="accent3"/>
                  </a:solidFill>
                  <a:latin typeface="Montserrat Light" panose="00000400000000000000" pitchFamily="2" charset="0"/>
                  <a:ea typeface="Montserrat Light" charset="0"/>
                  <a:cs typeface="Montserrat Light" charset="0"/>
                </a:rPr>
                <a:t>view</a:t>
              </a:r>
              <a:r>
                <a:rPr lang="es-ES" sz="2000" dirty="0">
                  <a:solidFill>
                    <a:schemeClr val="accent3"/>
                  </a:solidFill>
                  <a:latin typeface="Montserrat Light" panose="00000400000000000000" pitchFamily="2" charset="0"/>
                  <a:ea typeface="Montserrat Light" charset="0"/>
                  <a:cs typeface="Montserrat Light" charset="0"/>
                </a:rPr>
                <a:t> de </a:t>
              </a:r>
              <a:r>
                <a:rPr lang="es-ES" sz="2000" dirty="0">
                  <a:solidFill>
                    <a:schemeClr val="accent3"/>
                  </a:solidFill>
                  <a:latin typeface="Montserrat Bold" panose="00000800000000000000" pitchFamily="2" charset="0"/>
                  <a:ea typeface="Montserrat Light" charset="0"/>
                  <a:cs typeface="Montserrat Light" charset="0"/>
                </a:rPr>
                <a:t>redes neuronales</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Fix</a:t>
              </a:r>
              <a:r>
                <a:rPr lang="es-ES" sz="2000" dirty="0">
                  <a:solidFill>
                    <a:schemeClr val="accent3"/>
                  </a:solidFill>
                  <a:latin typeface="Montserrat Light" panose="00000400000000000000" pitchFamily="2" charset="0"/>
                  <a:ea typeface="Montserrat Light" charset="0"/>
                  <a:cs typeface="Montserrat Light" charset="0"/>
                </a:rPr>
                <a:t> &amp; Armstrong] y </a:t>
              </a:r>
              <a:r>
                <a:rPr lang="es-ES" sz="2000" dirty="0">
                  <a:solidFill>
                    <a:schemeClr val="accent3"/>
                  </a:solidFill>
                  <a:latin typeface="Montserrat Bold" panose="00000800000000000000" pitchFamily="2" charset="0"/>
                  <a:ea typeface="Montserrat Light" charset="0"/>
                  <a:cs typeface="Montserrat Light" charset="0"/>
                </a:rPr>
                <a:t>lógica borrosa</a:t>
              </a:r>
              <a:r>
                <a:rPr lang="es-ES" sz="2000" dirty="0">
                  <a:solidFill>
                    <a:schemeClr val="accent3"/>
                  </a:solidFill>
                  <a:latin typeface="Montserrat Light" panose="00000400000000000000" pitchFamily="2" charset="0"/>
                  <a:ea typeface="Montserrat Light" charset="0"/>
                  <a:cs typeface="Montserrat Light" charset="0"/>
                </a:rPr>
                <a:t> [</a:t>
              </a:r>
              <a:r>
                <a:rPr lang="es-ES" sz="2000" dirty="0" err="1">
                  <a:solidFill>
                    <a:schemeClr val="accent3"/>
                  </a:solidFill>
                  <a:latin typeface="Montserrat Light" panose="00000400000000000000" pitchFamily="2" charset="0"/>
                  <a:ea typeface="Montserrat Light" charset="0"/>
                  <a:cs typeface="Montserrat Light" charset="0"/>
                </a:rPr>
                <a:t>Kikuchi</a:t>
              </a:r>
              <a:r>
                <a:rPr lang="es-ES" sz="2000" dirty="0">
                  <a:solidFill>
                    <a:schemeClr val="accent3"/>
                  </a:solidFill>
                  <a:latin typeface="Montserrat Light" panose="00000400000000000000" pitchFamily="2" charset="0"/>
                  <a:ea typeface="Montserrat Light" charset="0"/>
                  <a:cs typeface="Montserrat Light" charset="0"/>
                </a:rPr>
                <a:t> &amp; </a:t>
              </a:r>
              <a:r>
                <a:rPr lang="es-ES" sz="2000" dirty="0" err="1">
                  <a:solidFill>
                    <a:schemeClr val="accent3"/>
                  </a:solidFill>
                  <a:latin typeface="Montserrat Light" panose="00000400000000000000" pitchFamily="2" charset="0"/>
                  <a:ea typeface="Montserrat Light" charset="0"/>
                  <a:cs typeface="Montserrat Light" charset="0"/>
                </a:rPr>
                <a:t>Chakroborty</a:t>
              </a:r>
              <a:r>
                <a:rPr lang="es-ES" sz="2000" dirty="0">
                  <a:solidFill>
                    <a:schemeClr val="accent3"/>
                  </a:solidFill>
                  <a:latin typeface="Montserrat Light" panose="00000400000000000000" pitchFamily="2" charset="0"/>
                  <a:ea typeface="Montserrat Light" charset="0"/>
                  <a:cs typeface="Montserrat Light" charset="0"/>
                </a:rPr>
                <a:t>, 1992]. </a:t>
              </a:r>
              <a:r>
                <a:rPr lang="es-ES" sz="2000" dirty="0">
                  <a:solidFill>
                    <a:schemeClr val="accent3"/>
                  </a:solidFill>
                  <a:latin typeface="Montserrat Bold" panose="00000800000000000000" pitchFamily="2" charset="0"/>
                  <a:ea typeface="Montserrat Light" charset="0"/>
                  <a:cs typeface="Montserrat Light" charset="0"/>
                </a:rPr>
                <a:t>Problemas de falta de datos</a:t>
              </a:r>
              <a:r>
                <a:rPr lang="es-ES" sz="2000" dirty="0">
                  <a:solidFill>
                    <a:schemeClr val="accent3"/>
                  </a:solidFill>
                  <a:latin typeface="Montserrat Light" panose="00000400000000000000" pitchFamily="2" charset="0"/>
                  <a:ea typeface="Montserrat Light" charset="0"/>
                  <a:cs typeface="Montserrat Light" charset="0"/>
                </a:rPr>
                <a:t>.</a:t>
              </a:r>
            </a:p>
          </p:txBody>
        </p:sp>
        <p:sp>
          <p:nvSpPr>
            <p:cNvPr id="23" name="TextBox 22">
              <a:extLst>
                <a:ext uri="{FF2B5EF4-FFF2-40B4-BE49-F238E27FC236}">
                  <a16:creationId xmlns:a16="http://schemas.microsoft.com/office/drawing/2014/main" id="{EF6B5D4F-21B3-A34F-98C1-755B8A6723E1}"/>
                </a:ext>
              </a:extLst>
            </p:cNvPr>
            <p:cNvSpPr txBox="1"/>
            <p:nvPr/>
          </p:nvSpPr>
          <p:spPr>
            <a:xfrm>
              <a:off x="9057354" y="5210891"/>
              <a:ext cx="2786523" cy="677104"/>
            </a:xfrm>
            <a:prstGeom prst="rect">
              <a:avLst/>
            </a:prstGeom>
            <a:noFill/>
          </p:spPr>
          <p:txBody>
            <a:bodyPr wrap="square" rtlCol="0">
              <a:spAutoFit/>
            </a:bodyPr>
            <a:lstStyle/>
            <a:p>
              <a:r>
                <a:rPr lang="es-ES" sz="2701" dirty="0">
                  <a:solidFill>
                    <a:schemeClr val="accent2"/>
                  </a:solidFill>
                  <a:latin typeface="Montserrat" pitchFamily="2" charset="77"/>
                  <a:ea typeface="Lato Black" charset="0"/>
                  <a:cs typeface="Lato Black" charset="0"/>
                </a:rPr>
                <a:t>1990</a:t>
              </a:r>
            </a:p>
          </p:txBody>
        </p:sp>
        <p:sp>
          <p:nvSpPr>
            <p:cNvPr id="24" name="TextBox 23">
              <a:extLst>
                <a:ext uri="{FF2B5EF4-FFF2-40B4-BE49-F238E27FC236}">
                  <a16:creationId xmlns:a16="http://schemas.microsoft.com/office/drawing/2014/main" id="{48553CF8-93A0-A443-B03D-5BAF4CA58A6B}"/>
                </a:ext>
              </a:extLst>
            </p:cNvPr>
            <p:cNvSpPr txBox="1"/>
            <p:nvPr/>
          </p:nvSpPr>
          <p:spPr>
            <a:xfrm>
              <a:off x="16081686" y="7135759"/>
              <a:ext cx="6262945" cy="68188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Árboles de secuencia </a:t>
              </a:r>
              <a:r>
                <a:rPr lang="es-ES" sz="2000" dirty="0">
                  <a:solidFill>
                    <a:schemeClr val="accent3"/>
                  </a:solidFill>
                  <a:latin typeface="Montserrat Light" charset="0"/>
                  <a:ea typeface="Montserrat Light" charset="0"/>
                  <a:cs typeface="Montserrat Light" charset="0"/>
                </a:rPr>
                <a:t>para solucionar problemas de modelos basados en </a:t>
              </a:r>
              <a:r>
                <a:rPr lang="es-ES" sz="2000" dirty="0" err="1">
                  <a:solidFill>
                    <a:schemeClr val="accent3"/>
                  </a:solidFill>
                  <a:latin typeface="Montserrat Light" charset="0"/>
                  <a:ea typeface="Montserrat Light" charset="0"/>
                  <a:cs typeface="Montserrat Light" charset="0"/>
                </a:rPr>
                <a:t>Gipps</a:t>
              </a:r>
              <a:r>
                <a:rPr lang="es-ES" sz="2000" dirty="0">
                  <a:solidFill>
                    <a:schemeClr val="accent3"/>
                  </a:solidFill>
                  <a:latin typeface="Montserrat Light" charset="0"/>
                  <a:ea typeface="Montserrat Light" charset="0"/>
                  <a:cs typeface="Montserrat Light" charset="0"/>
                </a:rPr>
                <a:t> [</a:t>
              </a:r>
              <a:r>
                <a:rPr lang="es-ES" sz="2000" dirty="0" err="1">
                  <a:solidFill>
                    <a:schemeClr val="accent3"/>
                  </a:solidFill>
                  <a:latin typeface="Montserrat Light" charset="0"/>
                  <a:ea typeface="Montserrat Light" charset="0"/>
                  <a:cs typeface="Montserrat Light" charset="0"/>
                </a:rPr>
                <a:t>Hidas</a:t>
              </a:r>
              <a:r>
                <a:rPr lang="es-ES" sz="2000" dirty="0">
                  <a:solidFill>
                    <a:schemeClr val="accent3"/>
                  </a:solidFill>
                  <a:latin typeface="Montserrat Light" charset="0"/>
                  <a:ea typeface="Montserrat Light" charset="0"/>
                  <a:cs typeface="Montserrat Light" charset="0"/>
                </a:rPr>
                <a:t>, 2002]. Mitiga el efecto pero no lo elimina.</a:t>
              </a:r>
            </a:p>
            <a:p>
              <a:pPr marL="342900" indent="-342900">
                <a:lnSpc>
                  <a:spcPct val="150000"/>
                </a:lnSpc>
                <a:buFont typeface="Arial" panose="020B0604020202020204" pitchFamily="34" charset="0"/>
                <a:buChar char="•"/>
              </a:pPr>
              <a:r>
                <a:rPr lang="es-ES" sz="2000" dirty="0">
                  <a:solidFill>
                    <a:schemeClr val="accent3"/>
                  </a:solidFill>
                  <a:latin typeface="Montserrat Light" charset="0"/>
                  <a:ea typeface="Montserrat Light" charset="0"/>
                  <a:cs typeface="Montserrat Light" charset="0"/>
                </a:rPr>
                <a:t>Comportamiento lateral con </a:t>
              </a:r>
              <a:r>
                <a:rPr lang="es-ES" sz="2000" dirty="0">
                  <a:solidFill>
                    <a:schemeClr val="accent3"/>
                  </a:solidFill>
                  <a:latin typeface="Montserrat Bold" panose="00000800000000000000" pitchFamily="2" charset="0"/>
                  <a:ea typeface="Montserrat Light" charset="0"/>
                  <a:cs typeface="Montserrat Light" charset="0"/>
                </a:rPr>
                <a:t>lógica borrosa </a:t>
              </a:r>
              <a:r>
                <a:rPr lang="es-ES" sz="2000" dirty="0">
                  <a:solidFill>
                    <a:schemeClr val="accent3"/>
                  </a:solidFill>
                  <a:latin typeface="Montserrat Light" charset="0"/>
                  <a:ea typeface="Montserrat Light" charset="0"/>
                  <a:cs typeface="Montserrat Light" charset="0"/>
                </a:rPr>
                <a:t>(sin datos reales) </a:t>
              </a:r>
              <a:r>
                <a:rPr lang="da-DK" sz="2000" dirty="0">
                  <a:solidFill>
                    <a:schemeClr val="accent3"/>
                  </a:solidFill>
                  <a:latin typeface="Montserrat Light" charset="0"/>
                  <a:ea typeface="Montserrat Light" charset="0"/>
                  <a:cs typeface="Montserrat Light" charset="0"/>
                </a:rPr>
                <a:t>[McDonald et al., 1997]</a:t>
              </a:r>
              <a:r>
                <a:rPr lang="es-ES" sz="2000" dirty="0">
                  <a:solidFill>
                    <a:schemeClr val="accent3"/>
                  </a:solidFill>
                  <a:latin typeface="Montserrat Light" charset="0"/>
                  <a:ea typeface="Montserrat Light" charset="0"/>
                  <a:cs typeface="Montserrat Light" charset="0"/>
                </a:rPr>
                <a:t>.</a:t>
              </a:r>
            </a:p>
            <a:p>
              <a:pPr marL="342900" indent="-342900">
                <a:lnSpc>
                  <a:spcPct val="150000"/>
                </a:lnSpc>
                <a:buFont typeface="Arial" panose="020B0604020202020204" pitchFamily="34" charset="0"/>
                <a:buChar char="•"/>
              </a:pPr>
              <a:r>
                <a:rPr lang="es-ES" sz="2000" dirty="0">
                  <a:solidFill>
                    <a:schemeClr val="accent3"/>
                  </a:solidFill>
                  <a:latin typeface="Montserrat Bold" panose="00000800000000000000" pitchFamily="2" charset="0"/>
                  <a:ea typeface="Montserrat Light" charset="0"/>
                  <a:cs typeface="Montserrat Light" charset="0"/>
                </a:rPr>
                <a:t>Datos reales</a:t>
              </a:r>
              <a:r>
                <a:rPr lang="es-ES" sz="2000" dirty="0">
                  <a:solidFill>
                    <a:schemeClr val="accent3"/>
                  </a:solidFill>
                  <a:latin typeface="Montserrat Light" charset="0"/>
                  <a:ea typeface="Montserrat Light" charset="0"/>
                  <a:cs typeface="Montserrat Light" charset="0"/>
                </a:rPr>
                <a:t> para control longitudinal y lateral con redes neuronales [Jia et al., 2003].</a:t>
              </a:r>
              <a:endParaRPr lang="da-DK" sz="2000" dirty="0">
                <a:solidFill>
                  <a:schemeClr val="accent3"/>
                </a:solidFill>
                <a:latin typeface="Montserrat Light" charset="0"/>
                <a:ea typeface="Montserrat Light" charset="0"/>
                <a:cs typeface="Montserrat Light" charset="0"/>
              </a:endParaRPr>
            </a:p>
          </p:txBody>
        </p:sp>
        <p:sp>
          <p:nvSpPr>
            <p:cNvPr id="25" name="TextBox 24">
              <a:extLst>
                <a:ext uri="{FF2B5EF4-FFF2-40B4-BE49-F238E27FC236}">
                  <a16:creationId xmlns:a16="http://schemas.microsoft.com/office/drawing/2014/main" id="{83409997-B246-584E-A6E2-899F9A641258}"/>
                </a:ext>
              </a:extLst>
            </p:cNvPr>
            <p:cNvSpPr txBox="1"/>
            <p:nvPr/>
          </p:nvSpPr>
          <p:spPr>
            <a:xfrm>
              <a:off x="16081687" y="5210891"/>
              <a:ext cx="2786523" cy="677104"/>
            </a:xfrm>
            <a:prstGeom prst="rect">
              <a:avLst/>
            </a:prstGeom>
            <a:noFill/>
          </p:spPr>
          <p:txBody>
            <a:bodyPr wrap="square" rtlCol="0">
              <a:spAutoFit/>
            </a:bodyPr>
            <a:lstStyle/>
            <a:p>
              <a:r>
                <a:rPr lang="es-ES" sz="2701" dirty="0">
                  <a:solidFill>
                    <a:schemeClr val="accent3"/>
                  </a:solidFill>
                  <a:latin typeface="Montserrat" pitchFamily="2" charset="77"/>
                  <a:ea typeface="Lato Black" charset="0"/>
                  <a:cs typeface="Lato Black" charset="0"/>
                </a:rPr>
                <a:t>2000</a:t>
              </a:r>
            </a:p>
          </p:txBody>
        </p:sp>
      </p:grpSp>
      <p:sp>
        <p:nvSpPr>
          <p:cNvPr id="10" name="Rectangle 9">
            <a:extLst>
              <a:ext uri="{FF2B5EF4-FFF2-40B4-BE49-F238E27FC236}">
                <a16:creationId xmlns:a16="http://schemas.microsoft.com/office/drawing/2014/main" id="{A2F63260-4247-0742-8E8E-8B6F14706EB5}"/>
              </a:ext>
            </a:extLst>
          </p:cNvPr>
          <p:cNvSpPr/>
          <p:nvPr/>
        </p:nvSpPr>
        <p:spPr>
          <a:xfrm rot="16200000">
            <a:off x="1275992" y="6109016"/>
            <a:ext cx="727326" cy="721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1" name="Rectangle 10">
            <a:extLst>
              <a:ext uri="{FF2B5EF4-FFF2-40B4-BE49-F238E27FC236}">
                <a16:creationId xmlns:a16="http://schemas.microsoft.com/office/drawing/2014/main" id="{A2F63260-4247-0742-8E8E-8B6F14706EB5}"/>
              </a:ext>
            </a:extLst>
          </p:cNvPr>
          <p:cNvSpPr/>
          <p:nvPr/>
        </p:nvSpPr>
        <p:spPr>
          <a:xfrm rot="16200000">
            <a:off x="6554539" y="6109016"/>
            <a:ext cx="727326" cy="721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3" name="Rectangle 12">
            <a:extLst>
              <a:ext uri="{FF2B5EF4-FFF2-40B4-BE49-F238E27FC236}">
                <a16:creationId xmlns:a16="http://schemas.microsoft.com/office/drawing/2014/main" id="{A2F63260-4247-0742-8E8E-8B6F14706EB5}"/>
              </a:ext>
            </a:extLst>
          </p:cNvPr>
          <p:cNvSpPr/>
          <p:nvPr/>
        </p:nvSpPr>
        <p:spPr>
          <a:xfrm rot="16200000">
            <a:off x="11831298" y="6109016"/>
            <a:ext cx="727326" cy="721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sp>
        <p:nvSpPr>
          <p:cNvPr id="14" name="TextBox 13">
            <a:extLst>
              <a:ext uri="{FF2B5EF4-FFF2-40B4-BE49-F238E27FC236}">
                <a16:creationId xmlns:a16="http://schemas.microsoft.com/office/drawing/2014/main" id="{090530DC-3776-4C0E-8144-39AD9FC996A8}"/>
              </a:ext>
            </a:extLst>
          </p:cNvPr>
          <p:cNvSpPr txBox="1"/>
          <p:nvPr/>
        </p:nvSpPr>
        <p:spPr>
          <a:xfrm>
            <a:off x="1525164" y="3316549"/>
            <a:ext cx="8589211" cy="715709"/>
          </a:xfrm>
          <a:prstGeom prst="rect">
            <a:avLst/>
          </a:prstGeom>
          <a:noFill/>
          <a:ln>
            <a:noFill/>
          </a:ln>
        </p:spPr>
        <p:txBody>
          <a:bodyPr wrap="none" rtlCol="0">
            <a:spAutoFit/>
          </a:bodyPr>
          <a:lstStyle/>
          <a:p>
            <a:r>
              <a:rPr lang="es-ES" sz="4051" dirty="0">
                <a:solidFill>
                  <a:schemeClr val="tx2"/>
                </a:solidFill>
                <a:latin typeface="Montserrat" pitchFamily="2" charset="77"/>
                <a:ea typeface="Lato Black" charset="0"/>
                <a:cs typeface="Lato Black" charset="0"/>
              </a:rPr>
              <a:t>Modelos de comportamiento (II)</a:t>
            </a:r>
          </a:p>
        </p:txBody>
      </p:sp>
      <p:sp>
        <p:nvSpPr>
          <p:cNvPr id="15" name="Rectangle 14">
            <a:extLst>
              <a:ext uri="{FF2B5EF4-FFF2-40B4-BE49-F238E27FC236}">
                <a16:creationId xmlns:a16="http://schemas.microsoft.com/office/drawing/2014/main" id="{B21D0F46-5439-461F-9551-1A570C2CB8B7}"/>
              </a:ext>
            </a:extLst>
          </p:cNvPr>
          <p:cNvSpPr/>
          <p:nvPr/>
        </p:nvSpPr>
        <p:spPr>
          <a:xfrm>
            <a:off x="1592616" y="3022285"/>
            <a:ext cx="727326" cy="34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701">
              <a:solidFill>
                <a:schemeClr val="bg1"/>
              </a:solidFill>
              <a:latin typeface="Montserrat Light" charset="0"/>
            </a:endParaRPr>
          </a:p>
        </p:txBody>
      </p:sp>
      <p:graphicFrame>
        <p:nvGraphicFramePr>
          <p:cNvPr id="2" name="Diagram 1">
            <a:extLst>
              <a:ext uri="{FF2B5EF4-FFF2-40B4-BE49-F238E27FC236}">
                <a16:creationId xmlns:a16="http://schemas.microsoft.com/office/drawing/2014/main" id="{39121E56-FF79-48FC-A63F-E7751793A286}"/>
              </a:ext>
            </a:extLst>
          </p:cNvPr>
          <p:cNvGraphicFramePr/>
          <p:nvPr>
            <p:extLst>
              <p:ext uri="{D42A27DB-BD31-4B8C-83A1-F6EECF244321}">
                <p14:modId xmlns:p14="http://schemas.microsoft.com/office/powerpoint/2010/main" val="814628701"/>
              </p:ext>
            </p:extLst>
          </p:nvPr>
        </p:nvGraphicFramePr>
        <p:xfrm>
          <a:off x="1627670" y="9971578"/>
          <a:ext cx="9803352" cy="149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9">
            <a:extLst>
              <a:ext uri="{FF2B5EF4-FFF2-40B4-BE49-F238E27FC236}">
                <a16:creationId xmlns:a16="http://schemas.microsoft.com/office/drawing/2014/main" id="{B18F12C9-4A06-47AB-94F1-55170E2386CF}"/>
              </a:ext>
            </a:extLst>
          </p:cNvPr>
          <p:cNvSpPr/>
          <p:nvPr/>
        </p:nvSpPr>
        <p:spPr>
          <a:xfrm>
            <a:off x="1459222" y="11993974"/>
            <a:ext cx="9971799" cy="923586"/>
          </a:xfrm>
          <a:prstGeom prst="rect">
            <a:avLst/>
          </a:prstGeom>
        </p:spPr>
        <p:txBody>
          <a:bodyPr wrap="square">
            <a:spAutoFit/>
          </a:bodyPr>
          <a:lstStyle/>
          <a:p>
            <a:pPr algn="ctr"/>
            <a:r>
              <a:rPr lang="es-ES" sz="2701" b="1" dirty="0">
                <a:solidFill>
                  <a:schemeClr val="tx2"/>
                </a:solidFill>
                <a:latin typeface="Montserrat" pitchFamily="2" charset="77"/>
                <a:ea typeface="Montserrat" charset="0"/>
                <a:cs typeface="Montserrat" charset="0"/>
              </a:rPr>
              <a:t>No replican suficientemente bien comportamientos humanos en simulación</a:t>
            </a:r>
          </a:p>
        </p:txBody>
      </p:sp>
    </p:spTree>
    <p:extLst>
      <p:ext uri="{BB962C8B-B14F-4D97-AF65-F5344CB8AC3E}">
        <p14:creationId xmlns:p14="http://schemas.microsoft.com/office/powerpoint/2010/main" val="1159237929"/>
      </p:ext>
    </p:extLst>
  </p:cSld>
  <p:clrMapOvr>
    <a:masterClrMapping/>
  </p:clrMapOvr>
</p:sld>
</file>

<file path=ppt/theme/theme1.xml><?xml version="1.0" encoding="utf-8"?>
<a:theme xmlns:a="http://schemas.openxmlformats.org/drawingml/2006/main" name="Default Theme">
  <a:themeElements>
    <a:clrScheme name="Company Profile LT Light 1">
      <a:dk1>
        <a:srgbClr val="737572"/>
      </a:dk1>
      <a:lt1>
        <a:srgbClr val="FFFFFF"/>
      </a:lt1>
      <a:dk2>
        <a:srgbClr val="333B3B"/>
      </a:dk2>
      <a:lt2>
        <a:srgbClr val="FEFFFE"/>
      </a:lt2>
      <a:accent1>
        <a:srgbClr val="FC2D0E"/>
      </a:accent1>
      <a:accent2>
        <a:srgbClr val="FF6902"/>
      </a:accent2>
      <a:accent3>
        <a:srgbClr val="5C6878"/>
      </a:accent3>
      <a:accent4>
        <a:srgbClr val="6F7E92"/>
      </a:accent4>
      <a:accent5>
        <a:srgbClr val="DBDDDD"/>
      </a:accent5>
      <a:accent6>
        <a:srgbClr val="333C3C"/>
      </a:accent6>
      <a:hlink>
        <a:srgbClr val="216BA9"/>
      </a:hlink>
      <a:folHlink>
        <a:srgbClr val="1FB18A"/>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66102</TotalTime>
  <Words>4775</Words>
  <Application>Microsoft Office PowerPoint</Application>
  <PresentationFormat>Custom</PresentationFormat>
  <Paragraphs>726</Paragraphs>
  <Slides>65</Slides>
  <Notes>30</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65</vt:i4>
      </vt:variant>
    </vt:vector>
  </HeadingPairs>
  <TitlesOfParts>
    <vt:vector size="80" baseType="lpstr">
      <vt:lpstr>Arial</vt:lpstr>
      <vt:lpstr>Arial Unicode MS</vt:lpstr>
      <vt:lpstr>Calibri</vt:lpstr>
      <vt:lpstr>Calibri Light</vt:lpstr>
      <vt:lpstr>Cambria Math</vt:lpstr>
      <vt:lpstr>Gill Sans</vt:lpstr>
      <vt:lpstr>Lato</vt:lpstr>
      <vt:lpstr>Lato Black</vt:lpstr>
      <vt:lpstr>Lato Light</vt:lpstr>
      <vt:lpstr>Lato Regular</vt:lpstr>
      <vt:lpstr>Montserrat</vt:lpstr>
      <vt:lpstr>Montserrat Bold</vt:lpstr>
      <vt:lpstr>Montserrat Light</vt:lpstr>
      <vt:lpstr>Open Sans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blazaid</cp:lastModifiedBy>
  <cp:revision>10818</cp:revision>
  <dcterms:created xsi:type="dcterms:W3CDTF">2014-11-12T21:47:38Z</dcterms:created>
  <dcterms:modified xsi:type="dcterms:W3CDTF">2018-07-24T04:23:12Z</dcterms:modified>
  <cp:category/>
</cp:coreProperties>
</file>