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27.xml"/>
  <Override ContentType="application/vnd.openxmlformats-officedocument.presentationml.slide+xml" PartName="/ppt/slides/slide28.xml"/>
  <Override ContentType="application/vnd.openxmlformats-officedocument.presentationml.slide+xml" PartName="/ppt/slides/slide29.xml"/>
  <Override ContentType="application/vnd.openxmlformats-officedocument.presentationml.slide+xml" PartName="/ppt/slides/slide30.xml"/>
  <Override ContentType="application/vnd.openxmlformats-officedocument.presentationml.slide+xml" PartName="/ppt/slides/slide31.xml"/>
  <Override ContentType="application/vnd.openxmlformats-officedocument.presentationml.slide+xml" PartName="/ppt/slides/slide32.xml"/>
  <Override ContentType="application/vnd.openxmlformats-officedocument.presentationml.slide+xml" PartName="/ppt/slides/slide33.xml"/>
  <Override ContentType="application/vnd.openxmlformats-officedocument.presentationml.slide+xml" PartName="/ppt/slides/slide34.xml"/>
  <Override ContentType="application/vnd.openxmlformats-officedocument.presentationml.slide+xml" PartName="/ppt/slides/slide35.xml"/>
  <Override ContentType="application/vnd.openxmlformats-officedocument.presentationml.slide+xml" PartName="/ppt/slides/slide36.xml"/>
  <Override ContentType="application/vnd.openxmlformats-officedocument.presentationml.slide+xml" PartName="/ppt/slides/slide37.xml"/>
  <Override ContentType="application/vnd.openxmlformats-officedocument.presentationml.slide+xml" PartName="/ppt/slides/slide38.xml"/>
  <Override ContentType="application/vnd.openxmlformats-officedocument.presentationml.slide+xml" PartName="/ppt/slides/slide39.xml"/>
  <Override ContentType="application/vnd.openxmlformats-officedocument.presentationml.slide+xml" PartName="/ppt/slides/slide40.xml"/>
  <Override ContentType="application/vnd.openxmlformats-officedocument.presentationml.slide+xml" PartName="/ppt/slides/slide41.xml"/>
  <Override ContentType="application/vnd.openxmlformats-officedocument.presentationml.slide+xml" PartName="/ppt/slides/slide4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</p:sldIdLst>
  <p:sldSz cx="18288000" cy="10287000"/>
  <p:notesSz cx="6858000" cy="9144000"/>
  <p:embeddedFontLst>
    <p:embeddedFont>
      <p:font typeface="Bobby Jones" charset="1" panose="00000000000000000000"/>
      <p:regular r:id="rId48"/>
    </p:embeddedFont>
    <p:embeddedFont>
      <p:font typeface="Sniglet" charset="1" panose="04070505030100020000"/>
      <p:regular r:id="rId49"/>
    </p:embeddedFont>
    <p:embeddedFont>
      <p:font typeface="Canva Sans" charset="1" panose="020B0503030501040103"/>
      <p:regular r:id="rId50"/>
    </p:embeddedFont>
    <p:embeddedFont>
      <p:font typeface="Canva Sans Bold" charset="1" panose="020B0803030501040103"/>
      <p:regular r:id="rId5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slides/slide20.xml" Type="http://schemas.openxmlformats.org/officeDocument/2006/relationships/slide"/><Relationship Id="rId26" Target="slides/slide21.xml" Type="http://schemas.openxmlformats.org/officeDocument/2006/relationships/slide"/><Relationship Id="rId27" Target="slides/slide22.xml" Type="http://schemas.openxmlformats.org/officeDocument/2006/relationships/slide"/><Relationship Id="rId28" Target="slides/slide23.xml" Type="http://schemas.openxmlformats.org/officeDocument/2006/relationships/slide"/><Relationship Id="rId29" Target="slides/slide24.xml" Type="http://schemas.openxmlformats.org/officeDocument/2006/relationships/slide"/><Relationship Id="rId3" Target="viewProps.xml" Type="http://schemas.openxmlformats.org/officeDocument/2006/relationships/viewProps"/><Relationship Id="rId30" Target="slides/slide25.xml" Type="http://schemas.openxmlformats.org/officeDocument/2006/relationships/slide"/><Relationship Id="rId31" Target="slides/slide26.xml" Type="http://schemas.openxmlformats.org/officeDocument/2006/relationships/slide"/><Relationship Id="rId32" Target="slides/slide27.xml" Type="http://schemas.openxmlformats.org/officeDocument/2006/relationships/slide"/><Relationship Id="rId33" Target="slides/slide28.xml" Type="http://schemas.openxmlformats.org/officeDocument/2006/relationships/slide"/><Relationship Id="rId34" Target="slides/slide29.xml" Type="http://schemas.openxmlformats.org/officeDocument/2006/relationships/slide"/><Relationship Id="rId35" Target="slides/slide30.xml" Type="http://schemas.openxmlformats.org/officeDocument/2006/relationships/slide"/><Relationship Id="rId36" Target="slides/slide31.xml" Type="http://schemas.openxmlformats.org/officeDocument/2006/relationships/slide"/><Relationship Id="rId37" Target="slides/slide32.xml" Type="http://schemas.openxmlformats.org/officeDocument/2006/relationships/slide"/><Relationship Id="rId38" Target="slides/slide33.xml" Type="http://schemas.openxmlformats.org/officeDocument/2006/relationships/slide"/><Relationship Id="rId39" Target="slides/slide34.xml" Type="http://schemas.openxmlformats.org/officeDocument/2006/relationships/slide"/><Relationship Id="rId4" Target="theme/theme1.xml" Type="http://schemas.openxmlformats.org/officeDocument/2006/relationships/theme"/><Relationship Id="rId40" Target="slides/slide35.xml" Type="http://schemas.openxmlformats.org/officeDocument/2006/relationships/slide"/><Relationship Id="rId41" Target="slides/slide36.xml" Type="http://schemas.openxmlformats.org/officeDocument/2006/relationships/slide"/><Relationship Id="rId42" Target="slides/slide37.xml" Type="http://schemas.openxmlformats.org/officeDocument/2006/relationships/slide"/><Relationship Id="rId43" Target="slides/slide38.xml" Type="http://schemas.openxmlformats.org/officeDocument/2006/relationships/slide"/><Relationship Id="rId44" Target="slides/slide39.xml" Type="http://schemas.openxmlformats.org/officeDocument/2006/relationships/slide"/><Relationship Id="rId45" Target="slides/slide40.xml" Type="http://schemas.openxmlformats.org/officeDocument/2006/relationships/slide"/><Relationship Id="rId46" Target="slides/slide41.xml" Type="http://schemas.openxmlformats.org/officeDocument/2006/relationships/slide"/><Relationship Id="rId47" Target="slides/slide42.xml" Type="http://schemas.openxmlformats.org/officeDocument/2006/relationships/slide"/><Relationship Id="rId48" Target="fonts/font48.fntdata" Type="http://schemas.openxmlformats.org/officeDocument/2006/relationships/font"/><Relationship Id="rId49" Target="fonts/font49.fntdata" Type="http://schemas.openxmlformats.org/officeDocument/2006/relationships/font"/><Relationship Id="rId5" Target="tableStyles.xml" Type="http://schemas.openxmlformats.org/officeDocument/2006/relationships/tableStyles"/><Relationship Id="rId50" Target="fonts/font50.fntdata" Type="http://schemas.openxmlformats.org/officeDocument/2006/relationships/font"/><Relationship Id="rId51" Target="fonts/font51.fntdata" Type="http://schemas.openxmlformats.org/officeDocument/2006/relationships/font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4.png" Type="http://schemas.openxmlformats.org/officeDocument/2006/relationships/image"/><Relationship Id="rId5" Target="../media/image15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6.png" Type="http://schemas.openxmlformats.org/officeDocument/2006/relationships/image"/><Relationship Id="rId5" Target="../media/image17.sv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jpeg" Type="http://schemas.openxmlformats.org/officeDocument/2006/relationships/image"/><Relationship Id="rId3" Target="../media/image19.jpe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jpeg" Type="http://schemas.openxmlformats.org/officeDocument/2006/relationships/image"/><Relationship Id="rId3" Target="../media/image20.jpe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1.jpeg" Type="http://schemas.openxmlformats.org/officeDocument/2006/relationships/image"/><Relationship Id="rId3" Target="../media/image22.jpe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1.jpeg" Type="http://schemas.openxmlformats.org/officeDocument/2006/relationships/image"/><Relationship Id="rId3" Target="../media/image22.jpeg" Type="http://schemas.openxmlformats.org/officeDocument/2006/relationships/image"/><Relationship Id="rId4" Target="../media/image23.png" Type="http://schemas.openxmlformats.org/officeDocument/2006/relationships/image"/><Relationship Id="rId5" Target="../media/image24.svg" Type="http://schemas.openxmlformats.org/officeDocument/2006/relationships/image"/><Relationship Id="rId6" Target="../media/image25.jpe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3.png" Type="http://schemas.openxmlformats.org/officeDocument/2006/relationships/image"/><Relationship Id="rId3" Target="../media/image24.svg" Type="http://schemas.openxmlformats.org/officeDocument/2006/relationships/image"/><Relationship Id="rId4" Target="../media/image26.jpeg" Type="http://schemas.openxmlformats.org/officeDocument/2006/relationships/image"/></Relationships>
</file>

<file path=ppt/slides/_rels/slide2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3.png" Type="http://schemas.openxmlformats.org/officeDocument/2006/relationships/image"/><Relationship Id="rId3" Target="../media/image24.svg" Type="http://schemas.openxmlformats.org/officeDocument/2006/relationships/image"/><Relationship Id="rId4" Target="../media/image26.jpeg" Type="http://schemas.openxmlformats.org/officeDocument/2006/relationships/image"/><Relationship Id="rId5" Target="../media/image27.jpeg" Type="http://schemas.openxmlformats.org/officeDocument/2006/relationships/image"/></Relationships>
</file>

<file path=ppt/slides/_rels/slide2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2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28.jpeg" Type="http://schemas.openxmlformats.org/officeDocument/2006/relationships/image"/></Relationships>
</file>

<file path=ppt/slides/_rels/slide2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28.jpeg" Type="http://schemas.openxmlformats.org/officeDocument/2006/relationships/image"/></Relationships>
</file>

<file path=ppt/slides/_rels/slide2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28.jpeg" Type="http://schemas.openxmlformats.org/officeDocument/2006/relationships/image"/></Relationships>
</file>

<file path=ppt/slides/_rels/slide2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28.jpeg" Type="http://schemas.openxmlformats.org/officeDocument/2006/relationships/image"/></Relationships>
</file>

<file path=ppt/slides/_rels/slide2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28.jpeg" Type="http://schemas.openxmlformats.org/officeDocument/2006/relationships/image"/></Relationships>
</file>

<file path=ppt/slides/_rels/slide2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3.png" Type="http://schemas.openxmlformats.org/officeDocument/2006/relationships/image"/><Relationship Id="rId11" Target="../media/image34.svg" Type="http://schemas.openxmlformats.org/officeDocument/2006/relationships/image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29.png" Type="http://schemas.openxmlformats.org/officeDocument/2006/relationships/image"/><Relationship Id="rId5" Target="../media/image30.svg" Type="http://schemas.openxmlformats.org/officeDocument/2006/relationships/image"/><Relationship Id="rId6" Target="../media/image31.png" Type="http://schemas.openxmlformats.org/officeDocument/2006/relationships/image"/><Relationship Id="rId7" Target="../media/image32.svg" Type="http://schemas.openxmlformats.org/officeDocument/2006/relationships/image"/><Relationship Id="rId8" Target="../media/image16.png" Type="http://schemas.openxmlformats.org/officeDocument/2006/relationships/image"/><Relationship Id="rId9" Target="../media/image17.svg" Type="http://schemas.openxmlformats.org/officeDocument/2006/relationships/image"/></Relationships>
</file>

<file path=ppt/slides/_rels/slide2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9.png" Type="http://schemas.openxmlformats.org/officeDocument/2006/relationships/image"/><Relationship Id="rId11" Target="../media/image40.svg" Type="http://schemas.openxmlformats.org/officeDocument/2006/relationships/image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31.png" Type="http://schemas.openxmlformats.org/officeDocument/2006/relationships/image"/><Relationship Id="rId5" Target="../media/image32.svg" Type="http://schemas.openxmlformats.org/officeDocument/2006/relationships/image"/><Relationship Id="rId6" Target="../media/image35.png" Type="http://schemas.openxmlformats.org/officeDocument/2006/relationships/image"/><Relationship Id="rId7" Target="../media/image36.svg" Type="http://schemas.openxmlformats.org/officeDocument/2006/relationships/image"/><Relationship Id="rId8" Target="../media/image37.png" Type="http://schemas.openxmlformats.org/officeDocument/2006/relationships/image"/><Relationship Id="rId9" Target="../media/image38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jpeg" Type="http://schemas.openxmlformats.org/officeDocument/2006/relationships/image"/></Relationships>
</file>

<file path=ppt/slides/_rels/slide3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41.png" Type="http://schemas.openxmlformats.org/officeDocument/2006/relationships/image"/><Relationship Id="rId5" Target="../media/image42.svg" Type="http://schemas.openxmlformats.org/officeDocument/2006/relationships/image"/><Relationship Id="rId6" Target="../media/image43.png" Type="http://schemas.openxmlformats.org/officeDocument/2006/relationships/image"/><Relationship Id="rId7" Target="../media/image44.svg" Type="http://schemas.openxmlformats.org/officeDocument/2006/relationships/image"/></Relationships>
</file>

<file path=ppt/slides/_rels/slide3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1.png" Type="http://schemas.openxmlformats.org/officeDocument/2006/relationships/image"/><Relationship Id="rId11" Target="../media/image52.svg" Type="http://schemas.openxmlformats.org/officeDocument/2006/relationships/image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45.png" Type="http://schemas.openxmlformats.org/officeDocument/2006/relationships/image"/><Relationship Id="rId5" Target="../media/image46.svg" Type="http://schemas.openxmlformats.org/officeDocument/2006/relationships/image"/><Relationship Id="rId6" Target="../media/image47.png" Type="http://schemas.openxmlformats.org/officeDocument/2006/relationships/image"/><Relationship Id="rId7" Target="../media/image48.svg" Type="http://schemas.openxmlformats.org/officeDocument/2006/relationships/image"/><Relationship Id="rId8" Target="../media/image49.png" Type="http://schemas.openxmlformats.org/officeDocument/2006/relationships/image"/><Relationship Id="rId9" Target="../media/image50.svg" Type="http://schemas.openxmlformats.org/officeDocument/2006/relationships/image"/></Relationships>
</file>

<file path=ppt/slides/_rels/slide3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3.png" Type="http://schemas.openxmlformats.org/officeDocument/2006/relationships/image"/><Relationship Id="rId5" Target="../media/image54.png" Type="http://schemas.openxmlformats.org/officeDocument/2006/relationships/image"/></Relationships>
</file>

<file path=ppt/slides/_rels/slide3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5.png" Type="http://schemas.openxmlformats.org/officeDocument/2006/relationships/image"/><Relationship Id="rId5" Target="../media/image56.svg" Type="http://schemas.openxmlformats.org/officeDocument/2006/relationships/image"/><Relationship Id="rId6" Target="../media/image57.png" Type="http://schemas.openxmlformats.org/officeDocument/2006/relationships/image"/></Relationships>
</file>

<file path=ppt/slides/_rels/slide3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5.png" Type="http://schemas.openxmlformats.org/officeDocument/2006/relationships/image"/><Relationship Id="rId5" Target="../media/image56.svg" Type="http://schemas.openxmlformats.org/officeDocument/2006/relationships/image"/><Relationship Id="rId6" Target="../media/image58.png" Type="http://schemas.openxmlformats.org/officeDocument/2006/relationships/image"/></Relationships>
</file>

<file path=ppt/slides/_rels/slide3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61.png" Type="http://schemas.openxmlformats.org/officeDocument/2006/relationships/image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5.png" Type="http://schemas.openxmlformats.org/officeDocument/2006/relationships/image"/><Relationship Id="rId5" Target="../media/image56.svg" Type="http://schemas.openxmlformats.org/officeDocument/2006/relationships/image"/><Relationship Id="rId6" Target="../media/image35.png" Type="http://schemas.openxmlformats.org/officeDocument/2006/relationships/image"/><Relationship Id="rId7" Target="../media/image36.svg" Type="http://schemas.openxmlformats.org/officeDocument/2006/relationships/image"/><Relationship Id="rId8" Target="../media/image59.png" Type="http://schemas.openxmlformats.org/officeDocument/2006/relationships/image"/><Relationship Id="rId9" Target="../media/image60.svg" Type="http://schemas.openxmlformats.org/officeDocument/2006/relationships/image"/></Relationships>
</file>

<file path=ppt/slides/_rels/slide3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62.png" Type="http://schemas.openxmlformats.org/officeDocument/2006/relationships/image"/><Relationship Id="rId11" Target="../media/image39.png" Type="http://schemas.openxmlformats.org/officeDocument/2006/relationships/image"/><Relationship Id="rId12" Target="../media/image40.svg" Type="http://schemas.openxmlformats.org/officeDocument/2006/relationships/image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5.png" Type="http://schemas.openxmlformats.org/officeDocument/2006/relationships/image"/><Relationship Id="rId5" Target="../media/image56.svg" Type="http://schemas.openxmlformats.org/officeDocument/2006/relationships/image"/><Relationship Id="rId6" Target="../media/image35.png" Type="http://schemas.openxmlformats.org/officeDocument/2006/relationships/image"/><Relationship Id="rId7" Target="../media/image36.svg" Type="http://schemas.openxmlformats.org/officeDocument/2006/relationships/image"/><Relationship Id="rId8" Target="../media/image59.png" Type="http://schemas.openxmlformats.org/officeDocument/2006/relationships/image"/><Relationship Id="rId9" Target="../media/image60.svg" Type="http://schemas.openxmlformats.org/officeDocument/2006/relationships/image"/></Relationships>
</file>

<file path=ppt/slides/_rels/slide3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9.png" Type="http://schemas.openxmlformats.org/officeDocument/2006/relationships/image"/><Relationship Id="rId11" Target="../media/image40.svg" Type="http://schemas.openxmlformats.org/officeDocument/2006/relationships/image"/><Relationship Id="rId12" Target="../media/image67.png" Type="http://schemas.openxmlformats.org/officeDocument/2006/relationships/image"/><Relationship Id="rId13" Target="../media/image68.svg" Type="http://schemas.openxmlformats.org/officeDocument/2006/relationships/image"/><Relationship Id="rId14" Target="../media/image69.png" Type="http://schemas.openxmlformats.org/officeDocument/2006/relationships/image"/><Relationship Id="rId15" Target="../media/image70.svg" Type="http://schemas.openxmlformats.org/officeDocument/2006/relationships/image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63.png" Type="http://schemas.openxmlformats.org/officeDocument/2006/relationships/image"/><Relationship Id="rId5" Target="../media/image64.svg" Type="http://schemas.openxmlformats.org/officeDocument/2006/relationships/image"/><Relationship Id="rId6" Target="../media/image35.png" Type="http://schemas.openxmlformats.org/officeDocument/2006/relationships/image"/><Relationship Id="rId7" Target="../media/image36.svg" Type="http://schemas.openxmlformats.org/officeDocument/2006/relationships/image"/><Relationship Id="rId8" Target="../media/image65.png" Type="http://schemas.openxmlformats.org/officeDocument/2006/relationships/image"/><Relationship Id="rId9" Target="../media/image66.svg" Type="http://schemas.openxmlformats.org/officeDocument/2006/relationships/image"/></Relationships>
</file>

<file path=ppt/slides/_rels/slide3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71.png" Type="http://schemas.openxmlformats.org/officeDocument/2006/relationships/image"/><Relationship Id="rId5" Target="../media/image72.svg" Type="http://schemas.openxmlformats.org/officeDocument/2006/relationships/image"/><Relationship Id="rId6" Target="../media/image73.png" Type="http://schemas.openxmlformats.org/officeDocument/2006/relationships/image"/><Relationship Id="rId7" Target="../media/image74.svg" Type="http://schemas.openxmlformats.org/officeDocument/2006/relationships/image"/><Relationship Id="rId8" Target="../media/image75.png" Type="http://schemas.openxmlformats.org/officeDocument/2006/relationships/image"/><Relationship Id="rId9" Target="../media/image76.svg" Type="http://schemas.openxmlformats.org/officeDocument/2006/relationships/image"/></Relationships>
</file>

<file path=ppt/slides/_rels/slide3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83.png" Type="http://schemas.openxmlformats.org/officeDocument/2006/relationships/image"/><Relationship Id="rId11" Target="../media/image84.svg" Type="http://schemas.openxmlformats.org/officeDocument/2006/relationships/image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77.png" Type="http://schemas.openxmlformats.org/officeDocument/2006/relationships/image"/><Relationship Id="rId5" Target="../media/image78.svg" Type="http://schemas.openxmlformats.org/officeDocument/2006/relationships/image"/><Relationship Id="rId6" Target="../media/image79.png" Type="http://schemas.openxmlformats.org/officeDocument/2006/relationships/image"/><Relationship Id="rId7" Target="../media/image80.svg" Type="http://schemas.openxmlformats.org/officeDocument/2006/relationships/image"/><Relationship Id="rId8" Target="../media/image81.png" Type="http://schemas.openxmlformats.org/officeDocument/2006/relationships/image"/><Relationship Id="rId9" Target="../media/image82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svg" Type="http://schemas.openxmlformats.org/officeDocument/2006/relationships/image"/><Relationship Id="rId4" Target="../media/image10.jpeg" Type="http://schemas.openxmlformats.org/officeDocument/2006/relationships/image"/></Relationships>
</file>

<file path=ppt/slides/_rels/slide4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85.png" Type="http://schemas.openxmlformats.org/officeDocument/2006/relationships/image"/><Relationship Id="rId5" Target="../media/image86.svg" Type="http://schemas.openxmlformats.org/officeDocument/2006/relationships/image"/><Relationship Id="rId6" Target="../media/image87.png" Type="http://schemas.openxmlformats.org/officeDocument/2006/relationships/image"/><Relationship Id="rId7" Target="../media/image88.svg" Type="http://schemas.openxmlformats.org/officeDocument/2006/relationships/image"/></Relationships>
</file>

<file path=ppt/slides/_rels/slide4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5.png" Type="http://schemas.openxmlformats.org/officeDocument/2006/relationships/image"/><Relationship Id="rId11" Target="../media/image96.svg" Type="http://schemas.openxmlformats.org/officeDocument/2006/relationships/image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89.png" Type="http://schemas.openxmlformats.org/officeDocument/2006/relationships/image"/><Relationship Id="rId5" Target="../media/image90.svg" Type="http://schemas.openxmlformats.org/officeDocument/2006/relationships/image"/><Relationship Id="rId6" Target="../media/image91.png" Type="http://schemas.openxmlformats.org/officeDocument/2006/relationships/image"/><Relationship Id="rId7" Target="../media/image92.svg" Type="http://schemas.openxmlformats.org/officeDocument/2006/relationships/image"/><Relationship Id="rId8" Target="../media/image93.png" Type="http://schemas.openxmlformats.org/officeDocument/2006/relationships/image"/><Relationship Id="rId9" Target="../media/image94.svg" Type="http://schemas.openxmlformats.org/officeDocument/2006/relationships/image"/></Relationships>
</file>

<file path=ppt/slides/_rels/slide4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svg" Type="http://schemas.openxmlformats.org/officeDocument/2006/relationships/image"/><Relationship Id="rId4" Target="../media/image11.jpe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svg" Type="http://schemas.openxmlformats.org/officeDocument/2006/relationships/image"/><Relationship Id="rId4" Target="../media/image12.jpe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svg" Type="http://schemas.openxmlformats.org/officeDocument/2006/relationships/image"/><Relationship Id="rId4" Target="../media/image13.jpe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858E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15733" y="616771"/>
            <a:ext cx="17256534" cy="9053457"/>
            <a:chOff x="0" y="0"/>
            <a:chExt cx="4544931" cy="238445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544931" cy="2384450"/>
            </a:xfrm>
            <a:custGeom>
              <a:avLst/>
              <a:gdLst/>
              <a:ahLst/>
              <a:cxnLst/>
              <a:rect r="r" b="b" t="t" l="l"/>
              <a:pathLst>
                <a:path h="2384450" w="4544931">
                  <a:moveTo>
                    <a:pt x="11216" y="0"/>
                  </a:moveTo>
                  <a:lnTo>
                    <a:pt x="4533715" y="0"/>
                  </a:lnTo>
                  <a:cubicBezTo>
                    <a:pt x="4539909" y="0"/>
                    <a:pt x="4544931" y="5022"/>
                    <a:pt x="4544931" y="11216"/>
                  </a:cubicBezTo>
                  <a:lnTo>
                    <a:pt x="4544931" y="2373234"/>
                  </a:lnTo>
                  <a:cubicBezTo>
                    <a:pt x="4544931" y="2376208"/>
                    <a:pt x="4543749" y="2379061"/>
                    <a:pt x="4541646" y="2381165"/>
                  </a:cubicBezTo>
                  <a:cubicBezTo>
                    <a:pt x="4539542" y="2383268"/>
                    <a:pt x="4536689" y="2384450"/>
                    <a:pt x="4533715" y="2384450"/>
                  </a:cubicBezTo>
                  <a:lnTo>
                    <a:pt x="11216" y="2384450"/>
                  </a:lnTo>
                  <a:cubicBezTo>
                    <a:pt x="5022" y="2384450"/>
                    <a:pt x="0" y="2379428"/>
                    <a:pt x="0" y="2373234"/>
                  </a:cubicBezTo>
                  <a:lnTo>
                    <a:pt x="0" y="11216"/>
                  </a:lnTo>
                  <a:cubicBezTo>
                    <a:pt x="0" y="5022"/>
                    <a:pt x="5022" y="0"/>
                    <a:pt x="11216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544931" cy="2422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800764" y="5918784"/>
            <a:ext cx="5414211" cy="4114800"/>
          </a:xfrm>
          <a:custGeom>
            <a:avLst/>
            <a:gdLst/>
            <a:ahLst/>
            <a:cxnLst/>
            <a:rect r="r" b="b" t="t" l="l"/>
            <a:pathLst>
              <a:path h="4114800" w="5414211">
                <a:moveTo>
                  <a:pt x="0" y="0"/>
                </a:moveTo>
                <a:lnTo>
                  <a:pt x="5414211" y="0"/>
                </a:lnTo>
                <a:lnTo>
                  <a:pt x="541421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735066" y="1509266"/>
            <a:ext cx="14090572" cy="24749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9713"/>
              </a:lnSpc>
            </a:pPr>
            <a:r>
              <a:rPr lang="en-US" sz="7897">
                <a:solidFill>
                  <a:srgbClr val="000000"/>
                </a:solidFill>
                <a:latin typeface="Bobby Jones"/>
                <a:ea typeface="Bobby Jones"/>
                <a:cs typeface="Bobby Jones"/>
                <a:sym typeface="Bobby Jones"/>
              </a:rPr>
              <a:t>Dynamic Programming</a:t>
            </a:r>
          </a:p>
          <a:p>
            <a:pPr algn="r" marL="0" indent="0" lvl="0">
              <a:lnSpc>
                <a:spcPts val="9713"/>
              </a:lnSpc>
            </a:pPr>
            <a:r>
              <a:rPr lang="en-US" sz="7897">
                <a:solidFill>
                  <a:srgbClr val="000000"/>
                </a:solidFill>
                <a:latin typeface="Bobby Jones"/>
                <a:ea typeface="Bobby Jones"/>
                <a:cs typeface="Bobby Jones"/>
                <a:sym typeface="Bobby Jones"/>
              </a:rPr>
              <a:t>Over SubSets (Steiner Tree)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7862305" y="4871539"/>
            <a:ext cx="8818500" cy="36588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Sniglet"/>
                <a:ea typeface="Sniglet"/>
                <a:cs typeface="Sniglet"/>
                <a:sym typeface="Sniglet"/>
              </a:rPr>
              <a:t>Presented By</a:t>
            </a:r>
          </a:p>
          <a:p>
            <a:pPr algn="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Sniglet"/>
                <a:ea typeface="Sniglet"/>
                <a:cs typeface="Sniglet"/>
                <a:sym typeface="Sniglet"/>
              </a:rPr>
              <a:t>Soumya Swagata Biswas</a:t>
            </a:r>
          </a:p>
          <a:p>
            <a:pPr algn="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Sniglet"/>
                <a:ea typeface="Sniglet"/>
                <a:cs typeface="Sniglet"/>
                <a:sym typeface="Sniglet"/>
              </a:rPr>
              <a:t>Group ID: 7</a:t>
            </a:r>
          </a:p>
          <a:p>
            <a:pPr algn="r" marL="0" indent="0" lvl="0">
              <a:lnSpc>
                <a:spcPts val="7279"/>
              </a:lnSpc>
              <a:spcBef>
                <a:spcPct val="0"/>
              </a:spcBef>
            </a:pPr>
            <a:r>
              <a:rPr lang="en-US" sz="5199">
                <a:solidFill>
                  <a:srgbClr val="000000"/>
                </a:solidFill>
                <a:latin typeface="Sniglet"/>
                <a:ea typeface="Sniglet"/>
                <a:cs typeface="Sniglet"/>
                <a:sym typeface="Sniglet"/>
              </a:rPr>
              <a:t>Student ID: 1905093 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838C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15733" y="616771"/>
            <a:ext cx="17256534" cy="9053457"/>
            <a:chOff x="0" y="0"/>
            <a:chExt cx="4544931" cy="238445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544931" cy="2384450"/>
            </a:xfrm>
            <a:custGeom>
              <a:avLst/>
              <a:gdLst/>
              <a:ahLst/>
              <a:cxnLst/>
              <a:rect r="r" b="b" t="t" l="l"/>
              <a:pathLst>
                <a:path h="2384450" w="4544931">
                  <a:moveTo>
                    <a:pt x="11216" y="0"/>
                  </a:moveTo>
                  <a:lnTo>
                    <a:pt x="4533715" y="0"/>
                  </a:lnTo>
                  <a:cubicBezTo>
                    <a:pt x="4539909" y="0"/>
                    <a:pt x="4544931" y="5022"/>
                    <a:pt x="4544931" y="11216"/>
                  </a:cubicBezTo>
                  <a:lnTo>
                    <a:pt x="4544931" y="2373234"/>
                  </a:lnTo>
                  <a:cubicBezTo>
                    <a:pt x="4544931" y="2376208"/>
                    <a:pt x="4543749" y="2379061"/>
                    <a:pt x="4541646" y="2381165"/>
                  </a:cubicBezTo>
                  <a:cubicBezTo>
                    <a:pt x="4539542" y="2383268"/>
                    <a:pt x="4536689" y="2384450"/>
                    <a:pt x="4533715" y="2384450"/>
                  </a:cubicBezTo>
                  <a:lnTo>
                    <a:pt x="11216" y="2384450"/>
                  </a:lnTo>
                  <a:cubicBezTo>
                    <a:pt x="5022" y="2384450"/>
                    <a:pt x="0" y="2379428"/>
                    <a:pt x="0" y="2373234"/>
                  </a:cubicBezTo>
                  <a:lnTo>
                    <a:pt x="0" y="11216"/>
                  </a:lnTo>
                  <a:cubicBezTo>
                    <a:pt x="0" y="5022"/>
                    <a:pt x="5022" y="0"/>
                    <a:pt x="11216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544931" cy="2422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772216" y="1556059"/>
            <a:ext cx="16743567" cy="8557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639"/>
              </a:lnSpc>
            </a:pPr>
            <a:r>
              <a:rPr lang="en-US" sz="5397">
                <a:solidFill>
                  <a:srgbClr val="000000"/>
                </a:solidFill>
                <a:latin typeface="Bobby Jones"/>
                <a:ea typeface="Bobby Jones"/>
                <a:cs typeface="Bobby Jones"/>
                <a:sym typeface="Bobby Jones"/>
              </a:rPr>
              <a:t>WHy Steiner TRee Minimum WEight is a NP-HARD problem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3737955"/>
            <a:ext cx="12502273" cy="3171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300"/>
              </a:lnSpc>
              <a:spcBef>
                <a:spcPct val="0"/>
              </a:spcBef>
            </a:pPr>
            <a:r>
              <a:rPr lang="en-US" sz="4500">
                <a:solidFill>
                  <a:srgbClr val="000000"/>
                </a:solidFill>
                <a:latin typeface="Sniglet"/>
                <a:ea typeface="Sniglet"/>
                <a:cs typeface="Sniglet"/>
                <a:sym typeface="Sniglet"/>
              </a:rPr>
              <a:t>Put simply, as the size of the graph increaase, so does our choice for steiner vertices. Because of the exponential choices of Steiner vertices, this is a NP-Hard problem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14256390" y="7207710"/>
            <a:ext cx="4303993" cy="3271035"/>
          </a:xfrm>
          <a:custGeom>
            <a:avLst/>
            <a:gdLst/>
            <a:ahLst/>
            <a:cxnLst/>
            <a:rect r="r" b="b" t="t" l="l"/>
            <a:pathLst>
              <a:path h="3271035" w="4303993">
                <a:moveTo>
                  <a:pt x="0" y="0"/>
                </a:moveTo>
                <a:lnTo>
                  <a:pt x="4303993" y="0"/>
                </a:lnTo>
                <a:lnTo>
                  <a:pt x="4303993" y="3271035"/>
                </a:lnTo>
                <a:lnTo>
                  <a:pt x="0" y="32710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BE6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15733" y="616771"/>
            <a:ext cx="17256534" cy="9053457"/>
            <a:chOff x="0" y="0"/>
            <a:chExt cx="4544931" cy="238445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544931" cy="2384450"/>
            </a:xfrm>
            <a:custGeom>
              <a:avLst/>
              <a:gdLst/>
              <a:ahLst/>
              <a:cxnLst/>
              <a:rect r="r" b="b" t="t" l="l"/>
              <a:pathLst>
                <a:path h="2384450" w="4544931">
                  <a:moveTo>
                    <a:pt x="11216" y="0"/>
                  </a:moveTo>
                  <a:lnTo>
                    <a:pt x="4533715" y="0"/>
                  </a:lnTo>
                  <a:cubicBezTo>
                    <a:pt x="4539909" y="0"/>
                    <a:pt x="4544931" y="5022"/>
                    <a:pt x="4544931" y="11216"/>
                  </a:cubicBezTo>
                  <a:lnTo>
                    <a:pt x="4544931" y="2373234"/>
                  </a:lnTo>
                  <a:cubicBezTo>
                    <a:pt x="4544931" y="2376208"/>
                    <a:pt x="4543749" y="2379061"/>
                    <a:pt x="4541646" y="2381165"/>
                  </a:cubicBezTo>
                  <a:cubicBezTo>
                    <a:pt x="4539542" y="2383268"/>
                    <a:pt x="4536689" y="2384450"/>
                    <a:pt x="4533715" y="2384450"/>
                  </a:cubicBezTo>
                  <a:lnTo>
                    <a:pt x="11216" y="2384450"/>
                  </a:lnTo>
                  <a:cubicBezTo>
                    <a:pt x="5022" y="2384450"/>
                    <a:pt x="0" y="2379428"/>
                    <a:pt x="0" y="2373234"/>
                  </a:cubicBezTo>
                  <a:lnTo>
                    <a:pt x="0" y="11216"/>
                  </a:lnTo>
                  <a:cubicBezTo>
                    <a:pt x="0" y="5022"/>
                    <a:pt x="5022" y="0"/>
                    <a:pt x="11216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544931" cy="2422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3740981" y="8680711"/>
            <a:ext cx="5679857" cy="2676633"/>
          </a:xfrm>
          <a:custGeom>
            <a:avLst/>
            <a:gdLst/>
            <a:ahLst/>
            <a:cxnLst/>
            <a:rect r="r" b="b" t="t" l="l"/>
            <a:pathLst>
              <a:path h="2676633" w="5679857">
                <a:moveTo>
                  <a:pt x="0" y="0"/>
                </a:moveTo>
                <a:lnTo>
                  <a:pt x="5679857" y="0"/>
                </a:lnTo>
                <a:lnTo>
                  <a:pt x="5679857" y="2676633"/>
                </a:lnTo>
                <a:lnTo>
                  <a:pt x="0" y="267663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28700" y="990600"/>
            <a:ext cx="14090572" cy="10972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607"/>
              </a:lnSpc>
            </a:pPr>
            <a:r>
              <a:rPr lang="en-US" sz="6997">
                <a:solidFill>
                  <a:srgbClr val="000000"/>
                </a:solidFill>
                <a:latin typeface="Bobby Jones"/>
                <a:ea typeface="Bobby Jones"/>
                <a:cs typeface="Bobby Jones"/>
                <a:sym typeface="Bobby Jones"/>
              </a:rPr>
              <a:t>Some Terms before we go forward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2606116"/>
            <a:ext cx="15797181" cy="771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300"/>
              </a:lnSpc>
              <a:spcBef>
                <a:spcPct val="0"/>
              </a:spcBef>
            </a:pPr>
            <a:r>
              <a:rPr lang="en-US" sz="4500" strike="noStrike" u="none">
                <a:solidFill>
                  <a:srgbClr val="004AAD"/>
                </a:solidFill>
                <a:latin typeface="Sniglet"/>
                <a:ea typeface="Sniglet"/>
                <a:cs typeface="Sniglet"/>
                <a:sym typeface="Sniglet"/>
              </a:rPr>
              <a:t>dist(u,v)</a:t>
            </a:r>
            <a:r>
              <a:rPr lang="en-US" sz="4500" strike="noStrike" u="none">
                <a:solidFill>
                  <a:srgbClr val="000000"/>
                </a:solidFill>
                <a:latin typeface="Sniglet"/>
                <a:ea typeface="Sniglet"/>
                <a:cs typeface="Sniglet"/>
                <a:sym typeface="Sniglet"/>
              </a:rPr>
              <a:t> = Min distance between vertice u and v (Using Dijkstra)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3578602"/>
            <a:ext cx="15797181" cy="771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300"/>
              </a:lnSpc>
              <a:spcBef>
                <a:spcPct val="0"/>
              </a:spcBef>
            </a:pPr>
            <a:r>
              <a:rPr lang="en-US" sz="4500">
                <a:solidFill>
                  <a:srgbClr val="004AAD"/>
                </a:solidFill>
                <a:latin typeface="Sniglet"/>
                <a:ea typeface="Sniglet"/>
                <a:cs typeface="Sniglet"/>
                <a:sym typeface="Sniglet"/>
              </a:rPr>
              <a:t>G(V)</a:t>
            </a:r>
            <a:r>
              <a:rPr lang="en-US" sz="4500">
                <a:solidFill>
                  <a:srgbClr val="000000"/>
                </a:solidFill>
                <a:latin typeface="Sniglet"/>
                <a:ea typeface="Sniglet"/>
                <a:cs typeface="Sniglet"/>
                <a:sym typeface="Sniglet"/>
              </a:rPr>
              <a:t> = Initial Graph G with all V vertices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28700" y="5905711"/>
            <a:ext cx="15797181" cy="771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300"/>
              </a:lnSpc>
              <a:spcBef>
                <a:spcPct val="0"/>
              </a:spcBef>
            </a:pPr>
            <a:r>
              <a:rPr lang="en-US" sz="4500">
                <a:solidFill>
                  <a:srgbClr val="004AAD"/>
                </a:solidFill>
                <a:latin typeface="Sniglet"/>
                <a:ea typeface="Sniglet"/>
                <a:cs typeface="Sniglet"/>
                <a:sym typeface="Sniglet"/>
              </a:rPr>
              <a:t>D </a:t>
            </a:r>
            <a:r>
              <a:rPr lang="en-US" sz="4500">
                <a:solidFill>
                  <a:srgbClr val="000000"/>
                </a:solidFill>
                <a:latin typeface="Sniglet"/>
                <a:ea typeface="Sniglet"/>
                <a:cs typeface="Sniglet"/>
                <a:sym typeface="Sniglet"/>
              </a:rPr>
              <a:t>= Subset of the terminal vertices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28700" y="7109087"/>
            <a:ext cx="13810175" cy="1571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300"/>
              </a:lnSpc>
              <a:spcBef>
                <a:spcPct val="0"/>
              </a:spcBef>
            </a:pPr>
            <a:r>
              <a:rPr lang="en-US" sz="4500">
                <a:solidFill>
                  <a:srgbClr val="004AAD"/>
                </a:solidFill>
                <a:latin typeface="Sniglet"/>
                <a:ea typeface="Sniglet"/>
                <a:cs typeface="Sniglet"/>
                <a:sym typeface="Sniglet"/>
              </a:rPr>
              <a:t>H </a:t>
            </a:r>
            <a:r>
              <a:rPr lang="en-US" sz="4500">
                <a:solidFill>
                  <a:srgbClr val="000000"/>
                </a:solidFill>
                <a:latin typeface="Sniglet"/>
                <a:ea typeface="Sniglet"/>
                <a:cs typeface="Sniglet"/>
                <a:sym typeface="Sniglet"/>
              </a:rPr>
              <a:t>= The steiner tree, containing all K + none or any of Steiner Vertices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28700" y="4705562"/>
            <a:ext cx="15797181" cy="771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300"/>
              </a:lnSpc>
              <a:spcBef>
                <a:spcPct val="0"/>
              </a:spcBef>
            </a:pPr>
            <a:r>
              <a:rPr lang="en-US" sz="4500">
                <a:solidFill>
                  <a:srgbClr val="004AAD"/>
                </a:solidFill>
                <a:latin typeface="Sniglet"/>
                <a:ea typeface="Sniglet"/>
                <a:cs typeface="Sniglet"/>
                <a:sym typeface="Sniglet"/>
              </a:rPr>
              <a:t>K</a:t>
            </a:r>
            <a:r>
              <a:rPr lang="en-US" sz="4500">
                <a:solidFill>
                  <a:srgbClr val="000000"/>
                </a:solidFill>
                <a:latin typeface="Sniglet"/>
                <a:ea typeface="Sniglet"/>
                <a:cs typeface="Sniglet"/>
                <a:sym typeface="Sniglet"/>
              </a:rPr>
              <a:t>= Set of all the terminal vertices  </a:t>
            </a:r>
          </a:p>
        </p:txBody>
      </p:sp>
      <p:grpSp>
        <p:nvGrpSpPr>
          <p:cNvPr name="Group 12" id="12"/>
          <p:cNvGrpSpPr/>
          <p:nvPr/>
        </p:nvGrpSpPr>
        <p:grpSpPr>
          <a:xfrm rot="0">
            <a:off x="9714313" y="4791287"/>
            <a:ext cx="2786022" cy="754548"/>
            <a:chOff x="0" y="0"/>
            <a:chExt cx="3714696" cy="1006064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3714696" cy="1006064"/>
            </a:xfrm>
            <a:custGeom>
              <a:avLst/>
              <a:gdLst/>
              <a:ahLst/>
              <a:cxnLst/>
              <a:rect r="r" b="b" t="t" l="l"/>
              <a:pathLst>
                <a:path h="1006064" w="3714696">
                  <a:moveTo>
                    <a:pt x="0" y="0"/>
                  </a:moveTo>
                  <a:lnTo>
                    <a:pt x="3714696" y="0"/>
                  </a:lnTo>
                  <a:lnTo>
                    <a:pt x="3714696" y="1006064"/>
                  </a:lnTo>
                  <a:lnTo>
                    <a:pt x="0" y="100606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</p:grp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BE6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15733" y="616771"/>
            <a:ext cx="17256534" cy="9053457"/>
            <a:chOff x="0" y="0"/>
            <a:chExt cx="4544931" cy="238445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544931" cy="2384450"/>
            </a:xfrm>
            <a:custGeom>
              <a:avLst/>
              <a:gdLst/>
              <a:ahLst/>
              <a:cxnLst/>
              <a:rect r="r" b="b" t="t" l="l"/>
              <a:pathLst>
                <a:path h="2384450" w="4544931">
                  <a:moveTo>
                    <a:pt x="11216" y="0"/>
                  </a:moveTo>
                  <a:lnTo>
                    <a:pt x="4533715" y="0"/>
                  </a:lnTo>
                  <a:cubicBezTo>
                    <a:pt x="4539909" y="0"/>
                    <a:pt x="4544931" y="5022"/>
                    <a:pt x="4544931" y="11216"/>
                  </a:cubicBezTo>
                  <a:lnTo>
                    <a:pt x="4544931" y="2373234"/>
                  </a:lnTo>
                  <a:cubicBezTo>
                    <a:pt x="4544931" y="2376208"/>
                    <a:pt x="4543749" y="2379061"/>
                    <a:pt x="4541646" y="2381165"/>
                  </a:cubicBezTo>
                  <a:cubicBezTo>
                    <a:pt x="4539542" y="2383268"/>
                    <a:pt x="4536689" y="2384450"/>
                    <a:pt x="4533715" y="2384450"/>
                  </a:cubicBezTo>
                  <a:lnTo>
                    <a:pt x="11216" y="2384450"/>
                  </a:lnTo>
                  <a:cubicBezTo>
                    <a:pt x="5022" y="2384450"/>
                    <a:pt x="0" y="2379428"/>
                    <a:pt x="0" y="2373234"/>
                  </a:cubicBezTo>
                  <a:lnTo>
                    <a:pt x="0" y="11216"/>
                  </a:lnTo>
                  <a:cubicBezTo>
                    <a:pt x="0" y="5022"/>
                    <a:pt x="5022" y="0"/>
                    <a:pt x="11216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544931" cy="2422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3289777" y="8175739"/>
            <a:ext cx="5679857" cy="2676633"/>
          </a:xfrm>
          <a:custGeom>
            <a:avLst/>
            <a:gdLst/>
            <a:ahLst/>
            <a:cxnLst/>
            <a:rect r="r" b="b" t="t" l="l"/>
            <a:pathLst>
              <a:path h="2676633" w="5679857">
                <a:moveTo>
                  <a:pt x="0" y="0"/>
                </a:moveTo>
                <a:lnTo>
                  <a:pt x="5679857" y="0"/>
                </a:lnTo>
                <a:lnTo>
                  <a:pt x="5679857" y="2676632"/>
                </a:lnTo>
                <a:lnTo>
                  <a:pt x="0" y="26766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5821001" y="5143500"/>
            <a:ext cx="1543050" cy="1543050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966C18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  <a:r>
                <a:rPr lang="en-US" sz="1899">
                  <a:solidFill>
                    <a:srgbClr val="FFFFFF"/>
                  </a:solidFill>
                  <a:latin typeface="Canva Sans"/>
                  <a:ea typeface="Canva Sans"/>
                  <a:cs typeface="Canva Sans"/>
                  <a:sym typeface="Canva Sans"/>
                </a:rPr>
                <a:t>U</a:t>
              </a: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1028700" y="990600"/>
            <a:ext cx="14090572" cy="10972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607"/>
              </a:lnSpc>
            </a:pPr>
            <a:r>
              <a:rPr lang="en-US" sz="6997">
                <a:solidFill>
                  <a:srgbClr val="000000"/>
                </a:solidFill>
                <a:latin typeface="Bobby Jones"/>
                <a:ea typeface="Bobby Jones"/>
                <a:cs typeface="Bobby Jones"/>
                <a:sym typeface="Bobby Jones"/>
              </a:rPr>
              <a:t>Trivial Cases (1)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28700" y="2481124"/>
            <a:ext cx="13810175" cy="1571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300"/>
              </a:lnSpc>
              <a:spcBef>
                <a:spcPct val="0"/>
              </a:spcBef>
            </a:pPr>
            <a:r>
              <a:rPr lang="en-US" sz="4500">
                <a:solidFill>
                  <a:srgbClr val="000000"/>
                </a:solidFill>
                <a:latin typeface="Sniglet"/>
                <a:ea typeface="Sniglet"/>
                <a:cs typeface="Sniglet"/>
                <a:sym typeface="Sniglet"/>
              </a:rPr>
              <a:t>If K=1, then the answer is trivial with a graph only containing K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BE6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15733" y="616771"/>
            <a:ext cx="17256534" cy="9053457"/>
            <a:chOff x="0" y="0"/>
            <a:chExt cx="4544931" cy="238445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544931" cy="2384450"/>
            </a:xfrm>
            <a:custGeom>
              <a:avLst/>
              <a:gdLst/>
              <a:ahLst/>
              <a:cxnLst/>
              <a:rect r="r" b="b" t="t" l="l"/>
              <a:pathLst>
                <a:path h="2384450" w="4544931">
                  <a:moveTo>
                    <a:pt x="11216" y="0"/>
                  </a:moveTo>
                  <a:lnTo>
                    <a:pt x="4533715" y="0"/>
                  </a:lnTo>
                  <a:cubicBezTo>
                    <a:pt x="4539909" y="0"/>
                    <a:pt x="4544931" y="5022"/>
                    <a:pt x="4544931" y="11216"/>
                  </a:cubicBezTo>
                  <a:lnTo>
                    <a:pt x="4544931" y="2373234"/>
                  </a:lnTo>
                  <a:cubicBezTo>
                    <a:pt x="4544931" y="2376208"/>
                    <a:pt x="4543749" y="2379061"/>
                    <a:pt x="4541646" y="2381165"/>
                  </a:cubicBezTo>
                  <a:cubicBezTo>
                    <a:pt x="4539542" y="2383268"/>
                    <a:pt x="4536689" y="2384450"/>
                    <a:pt x="4533715" y="2384450"/>
                  </a:cubicBezTo>
                  <a:lnTo>
                    <a:pt x="11216" y="2384450"/>
                  </a:lnTo>
                  <a:cubicBezTo>
                    <a:pt x="5022" y="2384450"/>
                    <a:pt x="0" y="2379428"/>
                    <a:pt x="0" y="2373234"/>
                  </a:cubicBezTo>
                  <a:lnTo>
                    <a:pt x="0" y="11216"/>
                  </a:lnTo>
                  <a:cubicBezTo>
                    <a:pt x="0" y="5022"/>
                    <a:pt x="5022" y="0"/>
                    <a:pt x="11216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544931" cy="2422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3289777" y="8175739"/>
            <a:ext cx="5679857" cy="2676633"/>
          </a:xfrm>
          <a:custGeom>
            <a:avLst/>
            <a:gdLst/>
            <a:ahLst/>
            <a:cxnLst/>
            <a:rect r="r" b="b" t="t" l="l"/>
            <a:pathLst>
              <a:path h="2676633" w="5679857">
                <a:moveTo>
                  <a:pt x="0" y="0"/>
                </a:moveTo>
                <a:lnTo>
                  <a:pt x="5679857" y="0"/>
                </a:lnTo>
                <a:lnTo>
                  <a:pt x="5679857" y="2676632"/>
                </a:lnTo>
                <a:lnTo>
                  <a:pt x="0" y="26766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4302808" y="5143500"/>
            <a:ext cx="1345414" cy="1345414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966C18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  <a:r>
                <a:rPr lang="en-US" sz="1899">
                  <a:solidFill>
                    <a:srgbClr val="FFFFFF"/>
                  </a:solidFill>
                  <a:latin typeface="Canva Sans"/>
                  <a:ea typeface="Canva Sans"/>
                  <a:cs typeface="Canva Sans"/>
                  <a:sym typeface="Canva Sans"/>
                </a:rPr>
                <a:t>U</a:t>
              </a: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1028700" y="990600"/>
            <a:ext cx="14090572" cy="10972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607"/>
              </a:lnSpc>
            </a:pPr>
            <a:r>
              <a:rPr lang="en-US" sz="6997">
                <a:solidFill>
                  <a:srgbClr val="000000"/>
                </a:solidFill>
                <a:latin typeface="Bobby Jones"/>
                <a:ea typeface="Bobby Jones"/>
                <a:cs typeface="Bobby Jones"/>
                <a:sym typeface="Bobby Jones"/>
              </a:rPr>
              <a:t>Trivial Cases (2)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28700" y="2481124"/>
            <a:ext cx="13810175" cy="1571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300"/>
              </a:lnSpc>
              <a:spcBef>
                <a:spcPct val="0"/>
              </a:spcBef>
            </a:pPr>
            <a:r>
              <a:rPr lang="en-US" sz="4500">
                <a:solidFill>
                  <a:srgbClr val="000000"/>
                </a:solidFill>
                <a:latin typeface="Sniglet"/>
                <a:ea typeface="Sniglet"/>
                <a:cs typeface="Sniglet"/>
                <a:sym typeface="Sniglet"/>
              </a:rPr>
              <a:t>If K=2, then the graph is simply the minimum distance between these two vertices</a:t>
            </a:r>
          </a:p>
        </p:txBody>
      </p:sp>
      <p:grpSp>
        <p:nvGrpSpPr>
          <p:cNvPr name="Group 11" id="11"/>
          <p:cNvGrpSpPr/>
          <p:nvPr/>
        </p:nvGrpSpPr>
        <p:grpSpPr>
          <a:xfrm rot="0">
            <a:off x="7798586" y="5143500"/>
            <a:ext cx="1345414" cy="1345414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4B9A2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  <a:r>
                <a:rPr lang="en-US" sz="1899">
                  <a:solidFill>
                    <a:srgbClr val="FFFFFF"/>
                  </a:solidFill>
                  <a:latin typeface="Canva Sans"/>
                  <a:ea typeface="Canva Sans"/>
                  <a:cs typeface="Canva Sans"/>
                  <a:sym typeface="Canva Sans"/>
                </a:rPr>
                <a:t>V</a:t>
              </a:r>
            </a:p>
          </p:txBody>
        </p:sp>
      </p:grpSp>
      <p:sp>
        <p:nvSpPr>
          <p:cNvPr name="AutoShape 14" id="14"/>
          <p:cNvSpPr/>
          <p:nvPr/>
        </p:nvSpPr>
        <p:spPr>
          <a:xfrm>
            <a:off x="5648223" y="5816207"/>
            <a:ext cx="2150363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BE6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15733" y="459717"/>
            <a:ext cx="17256534" cy="9053457"/>
            <a:chOff x="0" y="0"/>
            <a:chExt cx="4544931" cy="238445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544931" cy="2384450"/>
            </a:xfrm>
            <a:custGeom>
              <a:avLst/>
              <a:gdLst/>
              <a:ahLst/>
              <a:cxnLst/>
              <a:rect r="r" b="b" t="t" l="l"/>
              <a:pathLst>
                <a:path h="2384450" w="4544931">
                  <a:moveTo>
                    <a:pt x="11216" y="0"/>
                  </a:moveTo>
                  <a:lnTo>
                    <a:pt x="4533715" y="0"/>
                  </a:lnTo>
                  <a:cubicBezTo>
                    <a:pt x="4539909" y="0"/>
                    <a:pt x="4544931" y="5022"/>
                    <a:pt x="4544931" y="11216"/>
                  </a:cubicBezTo>
                  <a:lnTo>
                    <a:pt x="4544931" y="2373234"/>
                  </a:lnTo>
                  <a:cubicBezTo>
                    <a:pt x="4544931" y="2376208"/>
                    <a:pt x="4543749" y="2379061"/>
                    <a:pt x="4541646" y="2381165"/>
                  </a:cubicBezTo>
                  <a:cubicBezTo>
                    <a:pt x="4539542" y="2383268"/>
                    <a:pt x="4536689" y="2384450"/>
                    <a:pt x="4533715" y="2384450"/>
                  </a:cubicBezTo>
                  <a:lnTo>
                    <a:pt x="11216" y="2384450"/>
                  </a:lnTo>
                  <a:cubicBezTo>
                    <a:pt x="5022" y="2384450"/>
                    <a:pt x="0" y="2379428"/>
                    <a:pt x="0" y="2373234"/>
                  </a:cubicBezTo>
                  <a:lnTo>
                    <a:pt x="0" y="11216"/>
                  </a:lnTo>
                  <a:cubicBezTo>
                    <a:pt x="0" y="5022"/>
                    <a:pt x="5022" y="0"/>
                    <a:pt x="11216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544931" cy="2422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4032151" y="8708296"/>
            <a:ext cx="5679857" cy="2676633"/>
          </a:xfrm>
          <a:custGeom>
            <a:avLst/>
            <a:gdLst/>
            <a:ahLst/>
            <a:cxnLst/>
            <a:rect r="r" b="b" t="t" l="l"/>
            <a:pathLst>
              <a:path h="2676633" w="5679857">
                <a:moveTo>
                  <a:pt x="0" y="0"/>
                </a:moveTo>
                <a:lnTo>
                  <a:pt x="5679857" y="0"/>
                </a:lnTo>
                <a:lnTo>
                  <a:pt x="5679857" y="2676633"/>
                </a:lnTo>
                <a:lnTo>
                  <a:pt x="0" y="267663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28700" y="3941426"/>
            <a:ext cx="14514431" cy="1571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300"/>
              </a:lnSpc>
              <a:spcBef>
                <a:spcPct val="0"/>
              </a:spcBef>
            </a:pPr>
            <a:r>
              <a:rPr lang="en-US" sz="4500">
                <a:solidFill>
                  <a:srgbClr val="000000"/>
                </a:solidFill>
                <a:latin typeface="Sniglet"/>
                <a:ea typeface="Sniglet"/>
                <a:cs typeface="Sniglet"/>
                <a:sym typeface="Sniglet"/>
              </a:rPr>
              <a:t>This is simply the Minimum Spanning Tree Problem, since the Set of Steiner vertices will be V(G)/V = 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11323711" y="4770101"/>
            <a:ext cx="980912" cy="754548"/>
            <a:chOff x="0" y="0"/>
            <a:chExt cx="1307883" cy="1006064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307883" cy="1006064"/>
            </a:xfrm>
            <a:custGeom>
              <a:avLst/>
              <a:gdLst/>
              <a:ahLst/>
              <a:cxnLst/>
              <a:rect r="r" b="b" t="t" l="l"/>
              <a:pathLst>
                <a:path h="1006064" w="1307883">
                  <a:moveTo>
                    <a:pt x="0" y="0"/>
                  </a:moveTo>
                  <a:lnTo>
                    <a:pt x="1307883" y="0"/>
                  </a:lnTo>
                  <a:lnTo>
                    <a:pt x="1307883" y="1006064"/>
                  </a:lnTo>
                  <a:lnTo>
                    <a:pt x="0" y="100606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9" id="9"/>
          <p:cNvGrpSpPr/>
          <p:nvPr/>
        </p:nvGrpSpPr>
        <p:grpSpPr>
          <a:xfrm rot="0">
            <a:off x="4250457" y="7160349"/>
            <a:ext cx="821900" cy="821900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966C18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1028700" y="990600"/>
            <a:ext cx="14090572" cy="10972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607"/>
              </a:lnSpc>
            </a:pPr>
            <a:r>
              <a:rPr lang="en-US" sz="6997">
                <a:solidFill>
                  <a:srgbClr val="000000"/>
                </a:solidFill>
                <a:latin typeface="Bobby Jones"/>
                <a:ea typeface="Bobby Jones"/>
                <a:cs typeface="Bobby Jones"/>
                <a:sym typeface="Bobby Jones"/>
              </a:rPr>
              <a:t>Trivial Cases (3)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028700" y="2481124"/>
            <a:ext cx="14514431" cy="771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300"/>
              </a:lnSpc>
              <a:spcBef>
                <a:spcPct val="0"/>
              </a:spcBef>
            </a:pPr>
            <a:r>
              <a:rPr lang="en-US" sz="4500">
                <a:solidFill>
                  <a:srgbClr val="000000"/>
                </a:solidFill>
                <a:latin typeface="Sniglet"/>
                <a:ea typeface="Sniglet"/>
                <a:cs typeface="Sniglet"/>
                <a:sym typeface="Sniglet"/>
              </a:rPr>
              <a:t>If K=V, this means the steiner tree has all the vertices of G.</a:t>
            </a:r>
          </a:p>
        </p:txBody>
      </p:sp>
      <p:grpSp>
        <p:nvGrpSpPr>
          <p:cNvPr name="Group 14" id="14"/>
          <p:cNvGrpSpPr/>
          <p:nvPr/>
        </p:nvGrpSpPr>
        <p:grpSpPr>
          <a:xfrm rot="0">
            <a:off x="6010646" y="6284576"/>
            <a:ext cx="821900" cy="821900"/>
            <a:chOff x="0" y="0"/>
            <a:chExt cx="812800" cy="81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966C18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6832545" y="8297347"/>
            <a:ext cx="821900" cy="821900"/>
            <a:chOff x="0" y="0"/>
            <a:chExt cx="812800" cy="8128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966C18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8322100" y="7106476"/>
            <a:ext cx="821900" cy="821900"/>
            <a:chOff x="0" y="0"/>
            <a:chExt cx="812800" cy="8128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966C18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AutoShape 23" id="23"/>
          <p:cNvSpPr/>
          <p:nvPr/>
        </p:nvSpPr>
        <p:spPr>
          <a:xfrm flipH="true">
            <a:off x="4661407" y="6695526"/>
            <a:ext cx="1349239" cy="464823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4" id="24"/>
          <p:cNvSpPr/>
          <p:nvPr/>
        </p:nvSpPr>
        <p:spPr>
          <a:xfrm flipH="true">
            <a:off x="7654445" y="7928375"/>
            <a:ext cx="667656" cy="779921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5" id="25"/>
          <p:cNvSpPr/>
          <p:nvPr/>
        </p:nvSpPr>
        <p:spPr>
          <a:xfrm>
            <a:off x="6832545" y="6695526"/>
            <a:ext cx="1489555" cy="82190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BE6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15733" y="616771"/>
            <a:ext cx="17256534" cy="9053457"/>
            <a:chOff x="0" y="0"/>
            <a:chExt cx="4544931" cy="238445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544931" cy="2384450"/>
            </a:xfrm>
            <a:custGeom>
              <a:avLst/>
              <a:gdLst/>
              <a:ahLst/>
              <a:cxnLst/>
              <a:rect r="r" b="b" t="t" l="l"/>
              <a:pathLst>
                <a:path h="2384450" w="4544931">
                  <a:moveTo>
                    <a:pt x="11216" y="0"/>
                  </a:moveTo>
                  <a:lnTo>
                    <a:pt x="4533715" y="0"/>
                  </a:lnTo>
                  <a:cubicBezTo>
                    <a:pt x="4539909" y="0"/>
                    <a:pt x="4544931" y="5022"/>
                    <a:pt x="4544931" y="11216"/>
                  </a:cubicBezTo>
                  <a:lnTo>
                    <a:pt x="4544931" y="2373234"/>
                  </a:lnTo>
                  <a:cubicBezTo>
                    <a:pt x="4544931" y="2376208"/>
                    <a:pt x="4543749" y="2379061"/>
                    <a:pt x="4541646" y="2381165"/>
                  </a:cubicBezTo>
                  <a:cubicBezTo>
                    <a:pt x="4539542" y="2383268"/>
                    <a:pt x="4536689" y="2384450"/>
                    <a:pt x="4533715" y="2384450"/>
                  </a:cubicBezTo>
                  <a:lnTo>
                    <a:pt x="11216" y="2384450"/>
                  </a:lnTo>
                  <a:cubicBezTo>
                    <a:pt x="5022" y="2384450"/>
                    <a:pt x="0" y="2379428"/>
                    <a:pt x="0" y="2373234"/>
                  </a:cubicBezTo>
                  <a:lnTo>
                    <a:pt x="0" y="11216"/>
                  </a:lnTo>
                  <a:cubicBezTo>
                    <a:pt x="0" y="5022"/>
                    <a:pt x="5022" y="0"/>
                    <a:pt x="11216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544931" cy="2422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3289777" y="8175739"/>
            <a:ext cx="5679857" cy="2676633"/>
          </a:xfrm>
          <a:custGeom>
            <a:avLst/>
            <a:gdLst/>
            <a:ahLst/>
            <a:cxnLst/>
            <a:rect r="r" b="b" t="t" l="l"/>
            <a:pathLst>
              <a:path h="2676633" w="5679857">
                <a:moveTo>
                  <a:pt x="0" y="0"/>
                </a:moveTo>
                <a:lnTo>
                  <a:pt x="5679857" y="0"/>
                </a:lnTo>
                <a:lnTo>
                  <a:pt x="5679857" y="2676632"/>
                </a:lnTo>
                <a:lnTo>
                  <a:pt x="0" y="26766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28700" y="990600"/>
            <a:ext cx="14090572" cy="10972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607"/>
              </a:lnSpc>
            </a:pPr>
            <a:r>
              <a:rPr lang="en-US" sz="6997">
                <a:solidFill>
                  <a:srgbClr val="000000"/>
                </a:solidFill>
                <a:latin typeface="Bobby Jones"/>
                <a:ea typeface="Bobby Jones"/>
                <a:cs typeface="Bobby Jones"/>
                <a:sym typeface="Bobby Jones"/>
              </a:rPr>
              <a:t>Working through an Example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171521" y="4401564"/>
            <a:ext cx="14514431" cy="13842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600"/>
              </a:lnSpc>
              <a:spcBef>
                <a:spcPct val="0"/>
              </a:spcBef>
            </a:pPr>
            <a:r>
              <a:rPr lang="en-US" sz="4000">
                <a:solidFill>
                  <a:srgbClr val="000000"/>
                </a:solidFill>
                <a:latin typeface="Sniglet"/>
                <a:ea typeface="Sniglet"/>
                <a:cs typeface="Sniglet"/>
                <a:sym typeface="Sniglet"/>
              </a:rPr>
              <a:t>Now we will go through the graph below to find out the minimum weight steiner tree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BE6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15733" y="616771"/>
            <a:ext cx="17256534" cy="9053457"/>
            <a:chOff x="0" y="0"/>
            <a:chExt cx="4544931" cy="238445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544931" cy="2384450"/>
            </a:xfrm>
            <a:custGeom>
              <a:avLst/>
              <a:gdLst/>
              <a:ahLst/>
              <a:cxnLst/>
              <a:rect r="r" b="b" t="t" l="l"/>
              <a:pathLst>
                <a:path h="2384450" w="4544931">
                  <a:moveTo>
                    <a:pt x="11216" y="0"/>
                  </a:moveTo>
                  <a:lnTo>
                    <a:pt x="4533715" y="0"/>
                  </a:lnTo>
                  <a:cubicBezTo>
                    <a:pt x="4539909" y="0"/>
                    <a:pt x="4544931" y="5022"/>
                    <a:pt x="4544931" y="11216"/>
                  </a:cubicBezTo>
                  <a:lnTo>
                    <a:pt x="4544931" y="2373234"/>
                  </a:lnTo>
                  <a:cubicBezTo>
                    <a:pt x="4544931" y="2376208"/>
                    <a:pt x="4543749" y="2379061"/>
                    <a:pt x="4541646" y="2381165"/>
                  </a:cubicBezTo>
                  <a:cubicBezTo>
                    <a:pt x="4539542" y="2383268"/>
                    <a:pt x="4536689" y="2384450"/>
                    <a:pt x="4533715" y="2384450"/>
                  </a:cubicBezTo>
                  <a:lnTo>
                    <a:pt x="11216" y="2384450"/>
                  </a:lnTo>
                  <a:cubicBezTo>
                    <a:pt x="5022" y="2384450"/>
                    <a:pt x="0" y="2379428"/>
                    <a:pt x="0" y="2373234"/>
                  </a:cubicBezTo>
                  <a:lnTo>
                    <a:pt x="0" y="11216"/>
                  </a:lnTo>
                  <a:cubicBezTo>
                    <a:pt x="0" y="5022"/>
                    <a:pt x="5022" y="0"/>
                    <a:pt x="11216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544931" cy="2422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3471280" y="6526232"/>
            <a:ext cx="4300987" cy="3143997"/>
          </a:xfrm>
          <a:custGeom>
            <a:avLst/>
            <a:gdLst/>
            <a:ahLst/>
            <a:cxnLst/>
            <a:rect r="r" b="b" t="t" l="l"/>
            <a:pathLst>
              <a:path h="3143997" w="4300987">
                <a:moveTo>
                  <a:pt x="0" y="0"/>
                </a:moveTo>
                <a:lnTo>
                  <a:pt x="4300987" y="0"/>
                </a:lnTo>
                <a:lnTo>
                  <a:pt x="4300987" y="3143997"/>
                </a:lnTo>
                <a:lnTo>
                  <a:pt x="0" y="314399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6021" t="-21060" r="-79238" b="-89535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6000">
            <a:off x="13545001" y="6444499"/>
            <a:ext cx="4230143" cy="3307463"/>
          </a:xfrm>
          <a:custGeom>
            <a:avLst/>
            <a:gdLst/>
            <a:ahLst/>
            <a:cxnLst/>
            <a:rect r="r" b="b" t="t" l="l"/>
            <a:pathLst>
              <a:path h="3307463" w="4230143">
                <a:moveTo>
                  <a:pt x="0" y="7373"/>
                </a:moveTo>
                <a:lnTo>
                  <a:pt x="4224383" y="0"/>
                </a:lnTo>
                <a:lnTo>
                  <a:pt x="4230143" y="3300090"/>
                </a:lnTo>
                <a:lnTo>
                  <a:pt x="5759" y="3307463"/>
                </a:lnTo>
                <a:lnTo>
                  <a:pt x="0" y="7373"/>
                </a:lnTo>
                <a:close/>
              </a:path>
            </a:pathLst>
          </a:custGeom>
          <a:blipFill>
            <a:blip r:embed="rId3"/>
            <a:stretch>
              <a:fillRect l="-29459" t="-20228" r="-105738" b="-105379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028700" y="990600"/>
            <a:ext cx="14090572" cy="10972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607"/>
              </a:lnSpc>
            </a:pPr>
            <a:r>
              <a:rPr lang="en-US" sz="6997">
                <a:solidFill>
                  <a:srgbClr val="000000"/>
                </a:solidFill>
                <a:latin typeface="Bobby Jones"/>
                <a:ea typeface="Bobby Jones"/>
                <a:cs typeface="Bobby Jones"/>
                <a:sym typeface="Bobby Jones"/>
              </a:rPr>
              <a:t>PreProcessing (1)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2490649"/>
            <a:ext cx="14514431" cy="13842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600"/>
              </a:lnSpc>
              <a:spcBef>
                <a:spcPct val="0"/>
              </a:spcBef>
            </a:pPr>
            <a:r>
              <a:rPr lang="en-US" sz="4000">
                <a:solidFill>
                  <a:srgbClr val="000000"/>
                </a:solidFill>
                <a:latin typeface="Sniglet"/>
                <a:ea typeface="Sniglet"/>
                <a:cs typeface="Sniglet"/>
                <a:sym typeface="Sniglet"/>
              </a:rPr>
              <a:t>First we check if all our Terminal vertices K are in the same connected component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28700" y="4274998"/>
            <a:ext cx="14514431" cy="6794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600"/>
              </a:lnSpc>
              <a:spcBef>
                <a:spcPct val="0"/>
              </a:spcBef>
            </a:pPr>
            <a:r>
              <a:rPr lang="en-US" sz="4000">
                <a:solidFill>
                  <a:srgbClr val="000000"/>
                </a:solidFill>
                <a:latin typeface="Sniglet"/>
                <a:ea typeface="Sniglet"/>
                <a:cs typeface="Sniglet"/>
                <a:sym typeface="Sniglet"/>
              </a:rPr>
              <a:t>If so, we only work with that component and discard the rest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BE6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15733" y="616771"/>
            <a:ext cx="17256534" cy="9053457"/>
            <a:chOff x="0" y="0"/>
            <a:chExt cx="4544931" cy="238445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544931" cy="2384450"/>
            </a:xfrm>
            <a:custGeom>
              <a:avLst/>
              <a:gdLst/>
              <a:ahLst/>
              <a:cxnLst/>
              <a:rect r="r" b="b" t="t" l="l"/>
              <a:pathLst>
                <a:path h="2384450" w="4544931">
                  <a:moveTo>
                    <a:pt x="11216" y="0"/>
                  </a:moveTo>
                  <a:lnTo>
                    <a:pt x="4533715" y="0"/>
                  </a:lnTo>
                  <a:cubicBezTo>
                    <a:pt x="4539909" y="0"/>
                    <a:pt x="4544931" y="5022"/>
                    <a:pt x="4544931" y="11216"/>
                  </a:cubicBezTo>
                  <a:lnTo>
                    <a:pt x="4544931" y="2373234"/>
                  </a:lnTo>
                  <a:cubicBezTo>
                    <a:pt x="4544931" y="2376208"/>
                    <a:pt x="4543749" y="2379061"/>
                    <a:pt x="4541646" y="2381165"/>
                  </a:cubicBezTo>
                  <a:cubicBezTo>
                    <a:pt x="4539542" y="2383268"/>
                    <a:pt x="4536689" y="2384450"/>
                    <a:pt x="4533715" y="2384450"/>
                  </a:cubicBezTo>
                  <a:lnTo>
                    <a:pt x="11216" y="2384450"/>
                  </a:lnTo>
                  <a:cubicBezTo>
                    <a:pt x="5022" y="2384450"/>
                    <a:pt x="0" y="2379428"/>
                    <a:pt x="0" y="2373234"/>
                  </a:cubicBezTo>
                  <a:lnTo>
                    <a:pt x="0" y="11216"/>
                  </a:lnTo>
                  <a:cubicBezTo>
                    <a:pt x="0" y="5022"/>
                    <a:pt x="5022" y="0"/>
                    <a:pt x="11216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544931" cy="2422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3471280" y="6526232"/>
            <a:ext cx="4300987" cy="3143997"/>
          </a:xfrm>
          <a:custGeom>
            <a:avLst/>
            <a:gdLst/>
            <a:ahLst/>
            <a:cxnLst/>
            <a:rect r="r" b="b" t="t" l="l"/>
            <a:pathLst>
              <a:path h="3143997" w="4300987">
                <a:moveTo>
                  <a:pt x="0" y="0"/>
                </a:moveTo>
                <a:lnTo>
                  <a:pt x="4300987" y="0"/>
                </a:lnTo>
                <a:lnTo>
                  <a:pt x="4300987" y="3143997"/>
                </a:lnTo>
                <a:lnTo>
                  <a:pt x="0" y="314399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6021" t="-21060" r="-79238" b="-89535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3771962" y="7016749"/>
            <a:ext cx="4024316" cy="2631548"/>
          </a:xfrm>
          <a:custGeom>
            <a:avLst/>
            <a:gdLst/>
            <a:ahLst/>
            <a:cxnLst/>
            <a:rect r="r" b="b" t="t" l="l"/>
            <a:pathLst>
              <a:path h="2631548" w="4024316">
                <a:moveTo>
                  <a:pt x="0" y="0"/>
                </a:moveTo>
                <a:lnTo>
                  <a:pt x="4024316" y="0"/>
                </a:lnTo>
                <a:lnTo>
                  <a:pt x="4024316" y="2631548"/>
                </a:lnTo>
                <a:lnTo>
                  <a:pt x="0" y="263154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30048" t="-18097" r="-89322" b="-133508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028700" y="990600"/>
            <a:ext cx="14090572" cy="10972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607"/>
              </a:lnSpc>
            </a:pPr>
            <a:r>
              <a:rPr lang="en-US" sz="6997">
                <a:solidFill>
                  <a:srgbClr val="000000"/>
                </a:solidFill>
                <a:latin typeface="Bobby Jones"/>
                <a:ea typeface="Bobby Jones"/>
                <a:cs typeface="Bobby Jones"/>
                <a:sym typeface="Bobby Jones"/>
              </a:rPr>
              <a:t>PreProcessing (2)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2490649"/>
            <a:ext cx="14514431" cy="13842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63606" indent="-431803" lvl="1">
              <a:lnSpc>
                <a:spcPts val="5600"/>
              </a:lnSpc>
              <a:buFont typeface="Arial"/>
              <a:buChar char="•"/>
            </a:pPr>
            <a:r>
              <a:rPr lang="en-US" sz="4000">
                <a:solidFill>
                  <a:srgbClr val="000000"/>
                </a:solidFill>
                <a:latin typeface="Sniglet"/>
                <a:ea typeface="Sniglet"/>
                <a:cs typeface="Sniglet"/>
                <a:sym typeface="Sniglet"/>
              </a:rPr>
              <a:t>We make sure that the terminal vertices have a degree of only 1, with no connection to another terminal vertice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28700" y="4131399"/>
            <a:ext cx="14514431" cy="6794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63606" indent="-431803" lvl="1">
              <a:lnSpc>
                <a:spcPts val="5600"/>
              </a:lnSpc>
              <a:buFont typeface="Arial"/>
              <a:buChar char="•"/>
            </a:pPr>
            <a:r>
              <a:rPr lang="en-US" sz="4000">
                <a:solidFill>
                  <a:srgbClr val="000000"/>
                </a:solidFill>
                <a:latin typeface="Sniglet"/>
                <a:ea typeface="Sniglet"/>
                <a:cs typeface="Sniglet"/>
                <a:sym typeface="Sniglet"/>
              </a:rPr>
              <a:t>For this, we add dummy vectices with the terminal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28700" y="5067300"/>
            <a:ext cx="14514431" cy="6794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63606" indent="-431803" lvl="1">
              <a:lnSpc>
                <a:spcPts val="5600"/>
              </a:lnSpc>
              <a:buFont typeface="Arial"/>
              <a:buChar char="•"/>
            </a:pPr>
            <a:r>
              <a:rPr lang="en-US" sz="4000">
                <a:solidFill>
                  <a:srgbClr val="000000"/>
                </a:solidFill>
                <a:latin typeface="Sniglet"/>
                <a:ea typeface="Sniglet"/>
                <a:cs typeface="Sniglet"/>
                <a:sym typeface="Sniglet"/>
              </a:rPr>
              <a:t>After that, we connect them with edge cost 0.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28700" y="5861049"/>
            <a:ext cx="14514431" cy="6794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63606" indent="-431803" lvl="1">
              <a:lnSpc>
                <a:spcPts val="5600"/>
              </a:lnSpc>
              <a:buFont typeface="Arial"/>
              <a:buChar char="•"/>
            </a:pPr>
            <a:r>
              <a:rPr lang="en-US" sz="4000">
                <a:solidFill>
                  <a:srgbClr val="000000"/>
                </a:solidFill>
                <a:latin typeface="Sniglet"/>
                <a:ea typeface="Sniglet"/>
                <a:cs typeface="Sniglet"/>
                <a:sym typeface="Sniglet"/>
              </a:rPr>
              <a:t>These Dummy vertices become the new terminals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BE6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15733" y="616771"/>
            <a:ext cx="17256534" cy="9053457"/>
            <a:chOff x="0" y="0"/>
            <a:chExt cx="4544931" cy="238445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544931" cy="2384450"/>
            </a:xfrm>
            <a:custGeom>
              <a:avLst/>
              <a:gdLst/>
              <a:ahLst/>
              <a:cxnLst/>
              <a:rect r="r" b="b" t="t" l="l"/>
              <a:pathLst>
                <a:path h="2384450" w="4544931">
                  <a:moveTo>
                    <a:pt x="11216" y="0"/>
                  </a:moveTo>
                  <a:lnTo>
                    <a:pt x="4533715" y="0"/>
                  </a:lnTo>
                  <a:cubicBezTo>
                    <a:pt x="4539909" y="0"/>
                    <a:pt x="4544931" y="5022"/>
                    <a:pt x="4544931" y="11216"/>
                  </a:cubicBezTo>
                  <a:lnTo>
                    <a:pt x="4544931" y="2373234"/>
                  </a:lnTo>
                  <a:cubicBezTo>
                    <a:pt x="4544931" y="2376208"/>
                    <a:pt x="4543749" y="2379061"/>
                    <a:pt x="4541646" y="2381165"/>
                  </a:cubicBezTo>
                  <a:cubicBezTo>
                    <a:pt x="4539542" y="2383268"/>
                    <a:pt x="4536689" y="2384450"/>
                    <a:pt x="4533715" y="2384450"/>
                  </a:cubicBezTo>
                  <a:lnTo>
                    <a:pt x="11216" y="2384450"/>
                  </a:lnTo>
                  <a:cubicBezTo>
                    <a:pt x="5022" y="2384450"/>
                    <a:pt x="0" y="2379428"/>
                    <a:pt x="0" y="2373234"/>
                  </a:cubicBezTo>
                  <a:lnTo>
                    <a:pt x="0" y="11216"/>
                  </a:lnTo>
                  <a:cubicBezTo>
                    <a:pt x="0" y="5022"/>
                    <a:pt x="5022" y="0"/>
                    <a:pt x="11216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544931" cy="2422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1862208" y="5704154"/>
            <a:ext cx="5910059" cy="3966075"/>
          </a:xfrm>
          <a:custGeom>
            <a:avLst/>
            <a:gdLst/>
            <a:ahLst/>
            <a:cxnLst/>
            <a:rect r="r" b="b" t="t" l="l"/>
            <a:pathLst>
              <a:path h="3966075" w="5910059">
                <a:moveTo>
                  <a:pt x="0" y="0"/>
                </a:moveTo>
                <a:lnTo>
                  <a:pt x="5910059" y="0"/>
                </a:lnTo>
                <a:lnTo>
                  <a:pt x="5910059" y="3966075"/>
                </a:lnTo>
                <a:lnTo>
                  <a:pt x="0" y="396607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1862208" y="5704154"/>
            <a:ext cx="5906189" cy="3963477"/>
          </a:xfrm>
          <a:custGeom>
            <a:avLst/>
            <a:gdLst/>
            <a:ahLst/>
            <a:cxnLst/>
            <a:rect r="r" b="b" t="t" l="l"/>
            <a:pathLst>
              <a:path h="3963477" w="5906189">
                <a:moveTo>
                  <a:pt x="0" y="0"/>
                </a:moveTo>
                <a:lnTo>
                  <a:pt x="5906188" y="0"/>
                </a:lnTo>
                <a:lnTo>
                  <a:pt x="5906188" y="3963477"/>
                </a:lnTo>
                <a:lnTo>
                  <a:pt x="0" y="396347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028700" y="990600"/>
            <a:ext cx="14090572" cy="10972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607"/>
              </a:lnSpc>
            </a:pPr>
            <a:r>
              <a:rPr lang="en-US" sz="6997">
                <a:solidFill>
                  <a:srgbClr val="000000"/>
                </a:solidFill>
                <a:latin typeface="Bobby Jones"/>
                <a:ea typeface="Bobby Jones"/>
                <a:cs typeface="Bobby Jones"/>
                <a:sym typeface="Bobby Jones"/>
              </a:rPr>
              <a:t>Intuition behind DP approach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2401814"/>
            <a:ext cx="14514431" cy="6794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600"/>
              </a:lnSpc>
              <a:spcBef>
                <a:spcPct val="0"/>
              </a:spcBef>
            </a:pPr>
            <a:r>
              <a:rPr lang="en-US" sz="4000">
                <a:solidFill>
                  <a:srgbClr val="000000"/>
                </a:solidFill>
                <a:latin typeface="Sniglet"/>
                <a:ea typeface="Sniglet"/>
                <a:cs typeface="Sniglet"/>
                <a:sym typeface="Sniglet"/>
              </a:rPr>
              <a:t>We take D as the subset of the terminals 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BE6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15733" y="616771"/>
            <a:ext cx="17256534" cy="9053457"/>
            <a:chOff x="0" y="0"/>
            <a:chExt cx="4544931" cy="238445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544931" cy="2384450"/>
            </a:xfrm>
            <a:custGeom>
              <a:avLst/>
              <a:gdLst/>
              <a:ahLst/>
              <a:cxnLst/>
              <a:rect r="r" b="b" t="t" l="l"/>
              <a:pathLst>
                <a:path h="2384450" w="4544931">
                  <a:moveTo>
                    <a:pt x="11216" y="0"/>
                  </a:moveTo>
                  <a:lnTo>
                    <a:pt x="4533715" y="0"/>
                  </a:lnTo>
                  <a:cubicBezTo>
                    <a:pt x="4539909" y="0"/>
                    <a:pt x="4544931" y="5022"/>
                    <a:pt x="4544931" y="11216"/>
                  </a:cubicBezTo>
                  <a:lnTo>
                    <a:pt x="4544931" y="2373234"/>
                  </a:lnTo>
                  <a:cubicBezTo>
                    <a:pt x="4544931" y="2376208"/>
                    <a:pt x="4543749" y="2379061"/>
                    <a:pt x="4541646" y="2381165"/>
                  </a:cubicBezTo>
                  <a:cubicBezTo>
                    <a:pt x="4539542" y="2383268"/>
                    <a:pt x="4536689" y="2384450"/>
                    <a:pt x="4533715" y="2384450"/>
                  </a:cubicBezTo>
                  <a:lnTo>
                    <a:pt x="11216" y="2384450"/>
                  </a:lnTo>
                  <a:cubicBezTo>
                    <a:pt x="5022" y="2384450"/>
                    <a:pt x="0" y="2379428"/>
                    <a:pt x="0" y="2373234"/>
                  </a:cubicBezTo>
                  <a:lnTo>
                    <a:pt x="0" y="11216"/>
                  </a:lnTo>
                  <a:cubicBezTo>
                    <a:pt x="0" y="5022"/>
                    <a:pt x="5022" y="0"/>
                    <a:pt x="11216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544931" cy="2422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1862208" y="5704154"/>
            <a:ext cx="5910059" cy="3966075"/>
          </a:xfrm>
          <a:custGeom>
            <a:avLst/>
            <a:gdLst/>
            <a:ahLst/>
            <a:cxnLst/>
            <a:rect r="r" b="b" t="t" l="l"/>
            <a:pathLst>
              <a:path h="3966075" w="5910059">
                <a:moveTo>
                  <a:pt x="0" y="0"/>
                </a:moveTo>
                <a:lnTo>
                  <a:pt x="5910059" y="0"/>
                </a:lnTo>
                <a:lnTo>
                  <a:pt x="5910059" y="3966075"/>
                </a:lnTo>
                <a:lnTo>
                  <a:pt x="0" y="396607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1862208" y="5704154"/>
            <a:ext cx="5906189" cy="3963477"/>
          </a:xfrm>
          <a:custGeom>
            <a:avLst/>
            <a:gdLst/>
            <a:ahLst/>
            <a:cxnLst/>
            <a:rect r="r" b="b" t="t" l="l"/>
            <a:pathLst>
              <a:path h="3963477" w="5906189">
                <a:moveTo>
                  <a:pt x="0" y="0"/>
                </a:moveTo>
                <a:lnTo>
                  <a:pt x="5906188" y="0"/>
                </a:lnTo>
                <a:lnTo>
                  <a:pt x="5906188" y="3963477"/>
                </a:lnTo>
                <a:lnTo>
                  <a:pt x="0" y="396347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028700" y="3219524"/>
            <a:ext cx="15922941" cy="6794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600"/>
              </a:lnSpc>
              <a:spcBef>
                <a:spcPct val="0"/>
              </a:spcBef>
            </a:pPr>
            <a:r>
              <a:rPr lang="en-US" sz="4000">
                <a:solidFill>
                  <a:srgbClr val="000000"/>
                </a:solidFill>
                <a:latin typeface="Sniglet"/>
                <a:ea typeface="Sniglet"/>
                <a:cs typeface="Sniglet"/>
                <a:sym typeface="Sniglet"/>
              </a:rPr>
              <a:t>For every                                           , we consider an optimum steiner tree H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3401168" y="3295724"/>
            <a:ext cx="4291490" cy="754548"/>
            <a:chOff x="0" y="0"/>
            <a:chExt cx="5721987" cy="1006064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721987" cy="1006064"/>
            </a:xfrm>
            <a:custGeom>
              <a:avLst/>
              <a:gdLst/>
              <a:ahLst/>
              <a:cxnLst/>
              <a:rect r="r" b="b" t="t" l="l"/>
              <a:pathLst>
                <a:path h="1006064" w="5721987">
                  <a:moveTo>
                    <a:pt x="0" y="0"/>
                  </a:moveTo>
                  <a:lnTo>
                    <a:pt x="5721987" y="0"/>
                  </a:lnTo>
                  <a:lnTo>
                    <a:pt x="5721987" y="1006064"/>
                  </a:lnTo>
                  <a:lnTo>
                    <a:pt x="0" y="100606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10" id="10"/>
          <p:cNvSpPr/>
          <p:nvPr/>
        </p:nvSpPr>
        <p:spPr>
          <a:xfrm flipH="false" flipV="false" rot="0">
            <a:off x="11862208" y="5704154"/>
            <a:ext cx="5916222" cy="3970211"/>
          </a:xfrm>
          <a:custGeom>
            <a:avLst/>
            <a:gdLst/>
            <a:ahLst/>
            <a:cxnLst/>
            <a:rect r="r" b="b" t="t" l="l"/>
            <a:pathLst>
              <a:path h="3970211" w="5916222">
                <a:moveTo>
                  <a:pt x="0" y="0"/>
                </a:moveTo>
                <a:lnTo>
                  <a:pt x="5916222" y="0"/>
                </a:lnTo>
                <a:lnTo>
                  <a:pt x="5916222" y="3970210"/>
                </a:lnTo>
                <a:lnTo>
                  <a:pt x="0" y="397021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1028700" y="990600"/>
            <a:ext cx="14090572" cy="10972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607"/>
              </a:lnSpc>
            </a:pPr>
            <a:r>
              <a:rPr lang="en-US" sz="6997">
                <a:solidFill>
                  <a:srgbClr val="000000"/>
                </a:solidFill>
                <a:latin typeface="Bobby Jones"/>
                <a:ea typeface="Bobby Jones"/>
                <a:cs typeface="Bobby Jones"/>
                <a:sym typeface="Bobby Jones"/>
              </a:rPr>
              <a:t>Intuition behind DP approach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28700" y="2401814"/>
            <a:ext cx="14514431" cy="6794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600"/>
              </a:lnSpc>
              <a:spcBef>
                <a:spcPct val="0"/>
              </a:spcBef>
            </a:pPr>
            <a:r>
              <a:rPr lang="en-US" sz="4000">
                <a:solidFill>
                  <a:srgbClr val="000000"/>
                </a:solidFill>
                <a:latin typeface="Sniglet"/>
                <a:ea typeface="Sniglet"/>
                <a:cs typeface="Sniglet"/>
                <a:sym typeface="Sniglet"/>
              </a:rPr>
              <a:t>We take D as the subset of the terminals 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BE6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15733" y="616771"/>
            <a:ext cx="17256534" cy="9053457"/>
            <a:chOff x="0" y="0"/>
            <a:chExt cx="4544931" cy="238445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544931" cy="2384450"/>
            </a:xfrm>
            <a:custGeom>
              <a:avLst/>
              <a:gdLst/>
              <a:ahLst/>
              <a:cxnLst/>
              <a:rect r="r" b="b" t="t" l="l"/>
              <a:pathLst>
                <a:path h="2384450" w="4544931">
                  <a:moveTo>
                    <a:pt x="11216" y="0"/>
                  </a:moveTo>
                  <a:lnTo>
                    <a:pt x="4533715" y="0"/>
                  </a:lnTo>
                  <a:cubicBezTo>
                    <a:pt x="4539909" y="0"/>
                    <a:pt x="4544931" y="5022"/>
                    <a:pt x="4544931" y="11216"/>
                  </a:cubicBezTo>
                  <a:lnTo>
                    <a:pt x="4544931" y="2373234"/>
                  </a:lnTo>
                  <a:cubicBezTo>
                    <a:pt x="4544931" y="2376208"/>
                    <a:pt x="4543749" y="2379061"/>
                    <a:pt x="4541646" y="2381165"/>
                  </a:cubicBezTo>
                  <a:cubicBezTo>
                    <a:pt x="4539542" y="2383268"/>
                    <a:pt x="4536689" y="2384450"/>
                    <a:pt x="4533715" y="2384450"/>
                  </a:cubicBezTo>
                  <a:lnTo>
                    <a:pt x="11216" y="2384450"/>
                  </a:lnTo>
                  <a:cubicBezTo>
                    <a:pt x="5022" y="2384450"/>
                    <a:pt x="0" y="2379428"/>
                    <a:pt x="0" y="2373234"/>
                  </a:cubicBezTo>
                  <a:lnTo>
                    <a:pt x="0" y="11216"/>
                  </a:lnTo>
                  <a:cubicBezTo>
                    <a:pt x="0" y="5022"/>
                    <a:pt x="5022" y="0"/>
                    <a:pt x="11216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544931" cy="2422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r>
                <a:rPr lang="en-US" sz="1899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d</a:t>
              </a: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3541296" y="8125435"/>
            <a:ext cx="5679857" cy="2676633"/>
          </a:xfrm>
          <a:custGeom>
            <a:avLst/>
            <a:gdLst/>
            <a:ahLst/>
            <a:cxnLst/>
            <a:rect r="r" b="b" t="t" l="l"/>
            <a:pathLst>
              <a:path h="2676633" w="5679857">
                <a:moveTo>
                  <a:pt x="0" y="0"/>
                </a:moveTo>
                <a:lnTo>
                  <a:pt x="5679858" y="0"/>
                </a:lnTo>
                <a:lnTo>
                  <a:pt x="5679858" y="2676632"/>
                </a:lnTo>
                <a:lnTo>
                  <a:pt x="0" y="26766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28700" y="981075"/>
            <a:ext cx="14090572" cy="12462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713"/>
              </a:lnSpc>
            </a:pPr>
            <a:r>
              <a:rPr lang="en-US" sz="7897">
                <a:solidFill>
                  <a:srgbClr val="000000"/>
                </a:solidFill>
                <a:latin typeface="Bobby Jones"/>
                <a:ea typeface="Bobby Jones"/>
                <a:cs typeface="Bobby Jones"/>
                <a:sym typeface="Bobby Jones"/>
              </a:rPr>
              <a:t>What is a Steiner Tree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2536762"/>
            <a:ext cx="13659264" cy="1749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000"/>
              </a:lnSpc>
              <a:spcBef>
                <a:spcPct val="0"/>
              </a:spcBef>
            </a:pPr>
            <a:r>
              <a:rPr lang="en-US" sz="5000">
                <a:solidFill>
                  <a:srgbClr val="000000"/>
                </a:solidFill>
                <a:latin typeface="Sniglet"/>
                <a:ea typeface="Sniglet"/>
                <a:cs typeface="Sniglet"/>
                <a:sym typeface="Sniglet"/>
              </a:rPr>
              <a:t>A Steiner Tree is a generalization of the Minimum Spanning Tree (MST).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5038725"/>
            <a:ext cx="13659264" cy="1749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000"/>
              </a:lnSpc>
              <a:spcBef>
                <a:spcPct val="0"/>
              </a:spcBef>
            </a:pPr>
            <a:r>
              <a:rPr lang="en-US" sz="5000">
                <a:solidFill>
                  <a:srgbClr val="000000"/>
                </a:solidFill>
                <a:latin typeface="Sniglet"/>
                <a:ea typeface="Sniglet"/>
                <a:cs typeface="Sniglet"/>
                <a:sym typeface="Sniglet"/>
              </a:rPr>
              <a:t>A Steiner Tree allows for additional “vertices” which allows us to lessen the cost of path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BE6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15733" y="616771"/>
            <a:ext cx="17256534" cy="9053457"/>
            <a:chOff x="0" y="0"/>
            <a:chExt cx="4544931" cy="238445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544931" cy="2384450"/>
            </a:xfrm>
            <a:custGeom>
              <a:avLst/>
              <a:gdLst/>
              <a:ahLst/>
              <a:cxnLst/>
              <a:rect r="r" b="b" t="t" l="l"/>
              <a:pathLst>
                <a:path h="2384450" w="4544931">
                  <a:moveTo>
                    <a:pt x="11216" y="0"/>
                  </a:moveTo>
                  <a:lnTo>
                    <a:pt x="4533715" y="0"/>
                  </a:lnTo>
                  <a:cubicBezTo>
                    <a:pt x="4539909" y="0"/>
                    <a:pt x="4544931" y="5022"/>
                    <a:pt x="4544931" y="11216"/>
                  </a:cubicBezTo>
                  <a:lnTo>
                    <a:pt x="4544931" y="2373234"/>
                  </a:lnTo>
                  <a:cubicBezTo>
                    <a:pt x="4544931" y="2376208"/>
                    <a:pt x="4543749" y="2379061"/>
                    <a:pt x="4541646" y="2381165"/>
                  </a:cubicBezTo>
                  <a:cubicBezTo>
                    <a:pt x="4539542" y="2383268"/>
                    <a:pt x="4536689" y="2384450"/>
                    <a:pt x="4533715" y="2384450"/>
                  </a:cubicBezTo>
                  <a:lnTo>
                    <a:pt x="11216" y="2384450"/>
                  </a:lnTo>
                  <a:cubicBezTo>
                    <a:pt x="5022" y="2384450"/>
                    <a:pt x="0" y="2379428"/>
                    <a:pt x="0" y="2373234"/>
                  </a:cubicBezTo>
                  <a:lnTo>
                    <a:pt x="0" y="11216"/>
                  </a:lnTo>
                  <a:cubicBezTo>
                    <a:pt x="0" y="5022"/>
                    <a:pt x="5022" y="0"/>
                    <a:pt x="11216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544931" cy="2422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028700" y="3219524"/>
            <a:ext cx="15922941" cy="6794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600"/>
              </a:lnSpc>
              <a:spcBef>
                <a:spcPct val="0"/>
              </a:spcBef>
            </a:pPr>
            <a:r>
              <a:rPr lang="en-US" sz="4000">
                <a:solidFill>
                  <a:srgbClr val="000000"/>
                </a:solidFill>
                <a:latin typeface="Sniglet"/>
                <a:ea typeface="Sniglet"/>
                <a:cs typeface="Sniglet"/>
                <a:sym typeface="Sniglet"/>
              </a:rPr>
              <a:t>For every                                           , we consider an optimum steiner tree H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3401168" y="3295724"/>
            <a:ext cx="4291490" cy="754548"/>
            <a:chOff x="0" y="0"/>
            <a:chExt cx="5721987" cy="1006064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721987" cy="1006064"/>
            </a:xfrm>
            <a:custGeom>
              <a:avLst/>
              <a:gdLst/>
              <a:ahLst/>
              <a:cxnLst/>
              <a:rect r="r" b="b" t="t" l="l"/>
              <a:pathLst>
                <a:path h="1006064" w="5721987">
                  <a:moveTo>
                    <a:pt x="0" y="0"/>
                  </a:moveTo>
                  <a:lnTo>
                    <a:pt x="5721987" y="0"/>
                  </a:lnTo>
                  <a:lnTo>
                    <a:pt x="5721987" y="1006064"/>
                  </a:lnTo>
                  <a:lnTo>
                    <a:pt x="0" y="100606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11866537" y="5707059"/>
            <a:ext cx="5905730" cy="3963170"/>
          </a:xfrm>
          <a:custGeom>
            <a:avLst/>
            <a:gdLst/>
            <a:ahLst/>
            <a:cxnLst/>
            <a:rect r="r" b="b" t="t" l="l"/>
            <a:pathLst>
              <a:path h="3963170" w="5905730">
                <a:moveTo>
                  <a:pt x="0" y="0"/>
                </a:moveTo>
                <a:lnTo>
                  <a:pt x="5905730" y="0"/>
                </a:lnTo>
                <a:lnTo>
                  <a:pt x="5905730" y="3963170"/>
                </a:lnTo>
                <a:lnTo>
                  <a:pt x="0" y="396317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028700" y="990600"/>
            <a:ext cx="14090572" cy="10972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607"/>
              </a:lnSpc>
            </a:pPr>
            <a:r>
              <a:rPr lang="en-US" sz="6997">
                <a:solidFill>
                  <a:srgbClr val="000000"/>
                </a:solidFill>
                <a:latin typeface="Bobby Jones"/>
                <a:ea typeface="Bobby Jones"/>
                <a:cs typeface="Bobby Jones"/>
                <a:sym typeface="Bobby Jones"/>
              </a:rPr>
              <a:t>Intuition behind DP approach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28700" y="2401814"/>
            <a:ext cx="14514431" cy="6794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600"/>
              </a:lnSpc>
              <a:spcBef>
                <a:spcPct val="0"/>
              </a:spcBef>
            </a:pPr>
            <a:r>
              <a:rPr lang="en-US" sz="4000">
                <a:solidFill>
                  <a:srgbClr val="000000"/>
                </a:solidFill>
                <a:latin typeface="Sniglet"/>
                <a:ea typeface="Sniglet"/>
                <a:cs typeface="Sniglet"/>
                <a:sym typeface="Sniglet"/>
              </a:rPr>
              <a:t>We take D as the subset of the terminals 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28700" y="4193147"/>
            <a:ext cx="14514431" cy="6794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600"/>
              </a:lnSpc>
              <a:spcBef>
                <a:spcPct val="0"/>
              </a:spcBef>
            </a:pPr>
            <a:r>
              <a:rPr lang="en-US" sz="4000">
                <a:solidFill>
                  <a:srgbClr val="000000"/>
                </a:solidFill>
                <a:latin typeface="Sniglet"/>
                <a:ea typeface="Sniglet"/>
                <a:cs typeface="Sniglet"/>
                <a:sym typeface="Sniglet"/>
              </a:rPr>
              <a:t>We assume that a subtree of H contains D, let’s call it Y</a:t>
            </a: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BE6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15733" y="616771"/>
            <a:ext cx="17256534" cy="9053457"/>
            <a:chOff x="0" y="0"/>
            <a:chExt cx="4544931" cy="238445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544931" cy="2384450"/>
            </a:xfrm>
            <a:custGeom>
              <a:avLst/>
              <a:gdLst/>
              <a:ahLst/>
              <a:cxnLst/>
              <a:rect r="r" b="b" t="t" l="l"/>
              <a:pathLst>
                <a:path h="2384450" w="4544931">
                  <a:moveTo>
                    <a:pt x="11216" y="0"/>
                  </a:moveTo>
                  <a:lnTo>
                    <a:pt x="4533715" y="0"/>
                  </a:lnTo>
                  <a:cubicBezTo>
                    <a:pt x="4539909" y="0"/>
                    <a:pt x="4544931" y="5022"/>
                    <a:pt x="4544931" y="11216"/>
                  </a:cubicBezTo>
                  <a:lnTo>
                    <a:pt x="4544931" y="2373234"/>
                  </a:lnTo>
                  <a:cubicBezTo>
                    <a:pt x="4544931" y="2376208"/>
                    <a:pt x="4543749" y="2379061"/>
                    <a:pt x="4541646" y="2381165"/>
                  </a:cubicBezTo>
                  <a:cubicBezTo>
                    <a:pt x="4539542" y="2383268"/>
                    <a:pt x="4536689" y="2384450"/>
                    <a:pt x="4533715" y="2384450"/>
                  </a:cubicBezTo>
                  <a:lnTo>
                    <a:pt x="11216" y="2384450"/>
                  </a:lnTo>
                  <a:cubicBezTo>
                    <a:pt x="5022" y="2384450"/>
                    <a:pt x="0" y="2379428"/>
                    <a:pt x="0" y="2373234"/>
                  </a:cubicBezTo>
                  <a:lnTo>
                    <a:pt x="0" y="11216"/>
                  </a:lnTo>
                  <a:cubicBezTo>
                    <a:pt x="0" y="5022"/>
                    <a:pt x="5022" y="0"/>
                    <a:pt x="11216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544931" cy="2422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028700" y="3219524"/>
            <a:ext cx="15922941" cy="6794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600"/>
              </a:lnSpc>
              <a:spcBef>
                <a:spcPct val="0"/>
              </a:spcBef>
            </a:pPr>
            <a:r>
              <a:rPr lang="en-US" sz="4000">
                <a:solidFill>
                  <a:srgbClr val="000000"/>
                </a:solidFill>
                <a:latin typeface="Sniglet"/>
                <a:ea typeface="Sniglet"/>
                <a:cs typeface="Sniglet"/>
                <a:sym typeface="Sniglet"/>
              </a:rPr>
              <a:t>For every                                           , we consider an optimum steiner tree H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3401168" y="3295724"/>
            <a:ext cx="4291490" cy="754548"/>
            <a:chOff x="0" y="0"/>
            <a:chExt cx="5721987" cy="1006064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721987" cy="1006064"/>
            </a:xfrm>
            <a:custGeom>
              <a:avLst/>
              <a:gdLst/>
              <a:ahLst/>
              <a:cxnLst/>
              <a:rect r="r" b="b" t="t" l="l"/>
              <a:pathLst>
                <a:path h="1006064" w="5721987">
                  <a:moveTo>
                    <a:pt x="0" y="0"/>
                  </a:moveTo>
                  <a:lnTo>
                    <a:pt x="5721987" y="0"/>
                  </a:lnTo>
                  <a:lnTo>
                    <a:pt x="5721987" y="1006064"/>
                  </a:lnTo>
                  <a:lnTo>
                    <a:pt x="0" y="100606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11866537" y="5707059"/>
            <a:ext cx="5905730" cy="3963170"/>
          </a:xfrm>
          <a:custGeom>
            <a:avLst/>
            <a:gdLst/>
            <a:ahLst/>
            <a:cxnLst/>
            <a:rect r="r" b="b" t="t" l="l"/>
            <a:pathLst>
              <a:path h="3963170" w="5905730">
                <a:moveTo>
                  <a:pt x="0" y="0"/>
                </a:moveTo>
                <a:lnTo>
                  <a:pt x="5905730" y="0"/>
                </a:lnTo>
                <a:lnTo>
                  <a:pt x="5905730" y="3963170"/>
                </a:lnTo>
                <a:lnTo>
                  <a:pt x="0" y="396317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1843949" y="5691901"/>
            <a:ext cx="5928318" cy="3978328"/>
          </a:xfrm>
          <a:custGeom>
            <a:avLst/>
            <a:gdLst/>
            <a:ahLst/>
            <a:cxnLst/>
            <a:rect r="r" b="b" t="t" l="l"/>
            <a:pathLst>
              <a:path h="3978328" w="5928318">
                <a:moveTo>
                  <a:pt x="0" y="0"/>
                </a:moveTo>
                <a:lnTo>
                  <a:pt x="5928318" y="0"/>
                </a:lnTo>
                <a:lnTo>
                  <a:pt x="5928318" y="3978328"/>
                </a:lnTo>
                <a:lnTo>
                  <a:pt x="0" y="397832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028700" y="990600"/>
            <a:ext cx="14090572" cy="10972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607"/>
              </a:lnSpc>
            </a:pPr>
            <a:r>
              <a:rPr lang="en-US" sz="6997">
                <a:solidFill>
                  <a:srgbClr val="000000"/>
                </a:solidFill>
                <a:latin typeface="Bobby Jones"/>
                <a:ea typeface="Bobby Jones"/>
                <a:cs typeface="Bobby Jones"/>
                <a:sym typeface="Bobby Jones"/>
              </a:rPr>
              <a:t>Intuition behind DP approach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28700" y="2401814"/>
            <a:ext cx="14514431" cy="6794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600"/>
              </a:lnSpc>
              <a:spcBef>
                <a:spcPct val="0"/>
              </a:spcBef>
            </a:pPr>
            <a:r>
              <a:rPr lang="en-US" sz="4000">
                <a:solidFill>
                  <a:srgbClr val="000000"/>
                </a:solidFill>
                <a:latin typeface="Sniglet"/>
                <a:ea typeface="Sniglet"/>
                <a:cs typeface="Sniglet"/>
                <a:sym typeface="Sniglet"/>
              </a:rPr>
              <a:t>We take D as the subset of the terminals 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28700" y="4193147"/>
            <a:ext cx="14514431" cy="6794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600"/>
              </a:lnSpc>
              <a:spcBef>
                <a:spcPct val="0"/>
              </a:spcBef>
            </a:pPr>
            <a:r>
              <a:rPr lang="en-US" sz="4000">
                <a:solidFill>
                  <a:srgbClr val="000000"/>
                </a:solidFill>
                <a:latin typeface="Sniglet"/>
                <a:ea typeface="Sniglet"/>
                <a:cs typeface="Sniglet"/>
                <a:sym typeface="Sniglet"/>
              </a:rPr>
              <a:t>We assume that a subtree of H contains D, let’s call it Y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028700" y="5067300"/>
            <a:ext cx="14514431" cy="6794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600"/>
              </a:lnSpc>
              <a:spcBef>
                <a:spcPct val="0"/>
              </a:spcBef>
            </a:pPr>
            <a:r>
              <a:rPr lang="en-US" sz="4000">
                <a:solidFill>
                  <a:srgbClr val="000000"/>
                </a:solidFill>
                <a:latin typeface="Sniglet"/>
                <a:ea typeface="Sniglet"/>
                <a:cs typeface="Sniglet"/>
                <a:sym typeface="Sniglet"/>
              </a:rPr>
              <a:t>We say Y is connected to H-Y by the vertex v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028700" y="6476135"/>
            <a:ext cx="14514431" cy="6794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600"/>
              </a:lnSpc>
              <a:spcBef>
                <a:spcPct val="0"/>
              </a:spcBef>
            </a:pPr>
            <a:r>
              <a:rPr lang="en-US" sz="4000">
                <a:solidFill>
                  <a:srgbClr val="000000"/>
                </a:solidFill>
                <a:latin typeface="Sniglet"/>
                <a:ea typeface="Sniglet"/>
                <a:cs typeface="Sniglet"/>
                <a:sym typeface="Sniglet"/>
              </a:rPr>
              <a:t>DP Base Case: T[{t},v] = dist(t,v) where D={t}</a:t>
            </a:r>
          </a:p>
        </p:txBody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BE6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15733" y="616771"/>
            <a:ext cx="17256534" cy="9053457"/>
            <a:chOff x="0" y="0"/>
            <a:chExt cx="4544931" cy="238445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544931" cy="2384450"/>
            </a:xfrm>
            <a:custGeom>
              <a:avLst/>
              <a:gdLst/>
              <a:ahLst/>
              <a:cxnLst/>
              <a:rect r="r" b="b" t="t" l="l"/>
              <a:pathLst>
                <a:path h="2384450" w="4544931">
                  <a:moveTo>
                    <a:pt x="11216" y="0"/>
                  </a:moveTo>
                  <a:lnTo>
                    <a:pt x="4533715" y="0"/>
                  </a:lnTo>
                  <a:cubicBezTo>
                    <a:pt x="4539909" y="0"/>
                    <a:pt x="4544931" y="5022"/>
                    <a:pt x="4544931" y="11216"/>
                  </a:cubicBezTo>
                  <a:lnTo>
                    <a:pt x="4544931" y="2373234"/>
                  </a:lnTo>
                  <a:cubicBezTo>
                    <a:pt x="4544931" y="2376208"/>
                    <a:pt x="4543749" y="2379061"/>
                    <a:pt x="4541646" y="2381165"/>
                  </a:cubicBezTo>
                  <a:cubicBezTo>
                    <a:pt x="4539542" y="2383268"/>
                    <a:pt x="4536689" y="2384450"/>
                    <a:pt x="4533715" y="2384450"/>
                  </a:cubicBezTo>
                  <a:lnTo>
                    <a:pt x="11216" y="2384450"/>
                  </a:lnTo>
                  <a:cubicBezTo>
                    <a:pt x="5022" y="2384450"/>
                    <a:pt x="0" y="2379428"/>
                    <a:pt x="0" y="2373234"/>
                  </a:cubicBezTo>
                  <a:lnTo>
                    <a:pt x="0" y="11216"/>
                  </a:lnTo>
                  <a:cubicBezTo>
                    <a:pt x="0" y="5022"/>
                    <a:pt x="5022" y="0"/>
                    <a:pt x="11216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544931" cy="2422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3289777" y="8175739"/>
            <a:ext cx="5679857" cy="2676633"/>
          </a:xfrm>
          <a:custGeom>
            <a:avLst/>
            <a:gdLst/>
            <a:ahLst/>
            <a:cxnLst/>
            <a:rect r="r" b="b" t="t" l="l"/>
            <a:pathLst>
              <a:path h="2676633" w="5679857">
                <a:moveTo>
                  <a:pt x="0" y="0"/>
                </a:moveTo>
                <a:lnTo>
                  <a:pt x="5679857" y="0"/>
                </a:lnTo>
                <a:lnTo>
                  <a:pt x="5679857" y="2676632"/>
                </a:lnTo>
                <a:lnTo>
                  <a:pt x="0" y="26766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28700" y="990600"/>
            <a:ext cx="14090572" cy="10972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607"/>
              </a:lnSpc>
            </a:pPr>
            <a:r>
              <a:rPr lang="en-US" sz="6997">
                <a:solidFill>
                  <a:srgbClr val="000000"/>
                </a:solidFill>
                <a:latin typeface="Bobby Jones"/>
                <a:ea typeface="Bobby Jones"/>
                <a:cs typeface="Bobby Jones"/>
                <a:sym typeface="Bobby Jones"/>
              </a:rPr>
              <a:t>sIMULATION OF dp TABLE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2490649"/>
            <a:ext cx="14514431" cy="13842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63606" indent="-431803" lvl="1">
              <a:lnSpc>
                <a:spcPts val="5600"/>
              </a:lnSpc>
              <a:buFont typeface="Arial"/>
              <a:buChar char="•"/>
            </a:pPr>
            <a:r>
              <a:rPr lang="en-US" sz="4000">
                <a:solidFill>
                  <a:srgbClr val="000000"/>
                </a:solidFill>
                <a:latin typeface="Sniglet"/>
                <a:ea typeface="Sniglet"/>
                <a:cs typeface="Sniglet"/>
                <a:sym typeface="Sniglet"/>
              </a:rPr>
              <a:t>First we check if all our Terminal vertices K are in the same connected component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4274998"/>
            <a:ext cx="14514431" cy="6794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63606" indent="-431803" lvl="1">
              <a:lnSpc>
                <a:spcPts val="5600"/>
              </a:lnSpc>
              <a:buFont typeface="Arial"/>
              <a:buChar char="•"/>
            </a:pPr>
            <a:r>
              <a:rPr lang="en-US" sz="4000">
                <a:solidFill>
                  <a:srgbClr val="000000"/>
                </a:solidFill>
                <a:latin typeface="Sniglet"/>
                <a:ea typeface="Sniglet"/>
                <a:cs typeface="Sniglet"/>
                <a:sym typeface="Sniglet"/>
              </a:rPr>
              <a:t>If so, we only work with that component and discard the rest</a:t>
            </a:r>
          </a:p>
        </p:txBody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BE6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16771" y="616771"/>
            <a:ext cx="17256534" cy="9053457"/>
            <a:chOff x="0" y="0"/>
            <a:chExt cx="4544931" cy="238445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544931" cy="2384450"/>
            </a:xfrm>
            <a:custGeom>
              <a:avLst/>
              <a:gdLst/>
              <a:ahLst/>
              <a:cxnLst/>
              <a:rect r="r" b="b" t="t" l="l"/>
              <a:pathLst>
                <a:path h="2384450" w="4544931">
                  <a:moveTo>
                    <a:pt x="11216" y="0"/>
                  </a:moveTo>
                  <a:lnTo>
                    <a:pt x="4533715" y="0"/>
                  </a:lnTo>
                  <a:cubicBezTo>
                    <a:pt x="4539909" y="0"/>
                    <a:pt x="4544931" y="5022"/>
                    <a:pt x="4544931" y="11216"/>
                  </a:cubicBezTo>
                  <a:lnTo>
                    <a:pt x="4544931" y="2373234"/>
                  </a:lnTo>
                  <a:cubicBezTo>
                    <a:pt x="4544931" y="2376208"/>
                    <a:pt x="4543749" y="2379061"/>
                    <a:pt x="4541646" y="2381165"/>
                  </a:cubicBezTo>
                  <a:cubicBezTo>
                    <a:pt x="4539542" y="2383268"/>
                    <a:pt x="4536689" y="2384450"/>
                    <a:pt x="4533715" y="2384450"/>
                  </a:cubicBezTo>
                  <a:lnTo>
                    <a:pt x="11216" y="2384450"/>
                  </a:lnTo>
                  <a:cubicBezTo>
                    <a:pt x="5022" y="2384450"/>
                    <a:pt x="0" y="2379428"/>
                    <a:pt x="0" y="2373234"/>
                  </a:cubicBezTo>
                  <a:lnTo>
                    <a:pt x="0" y="11216"/>
                  </a:lnTo>
                  <a:cubicBezTo>
                    <a:pt x="0" y="5022"/>
                    <a:pt x="5022" y="0"/>
                    <a:pt x="11216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544931" cy="2422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4195248" y="8948684"/>
            <a:ext cx="5679857" cy="2676633"/>
          </a:xfrm>
          <a:custGeom>
            <a:avLst/>
            <a:gdLst/>
            <a:ahLst/>
            <a:cxnLst/>
            <a:rect r="r" b="b" t="t" l="l"/>
            <a:pathLst>
              <a:path h="2676633" w="5679857">
                <a:moveTo>
                  <a:pt x="0" y="0"/>
                </a:moveTo>
                <a:lnTo>
                  <a:pt x="5679857" y="0"/>
                </a:lnTo>
                <a:lnTo>
                  <a:pt x="5679857" y="2676632"/>
                </a:lnTo>
                <a:lnTo>
                  <a:pt x="0" y="26766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4706664" y="1028700"/>
            <a:ext cx="3024506" cy="2515775"/>
          </a:xfrm>
          <a:custGeom>
            <a:avLst/>
            <a:gdLst/>
            <a:ahLst/>
            <a:cxnLst/>
            <a:rect r="r" b="b" t="t" l="l"/>
            <a:pathLst>
              <a:path h="2515775" w="3024506">
                <a:moveTo>
                  <a:pt x="0" y="0"/>
                </a:moveTo>
                <a:lnTo>
                  <a:pt x="3024506" y="0"/>
                </a:lnTo>
                <a:lnTo>
                  <a:pt x="3024506" y="2515775"/>
                </a:lnTo>
                <a:lnTo>
                  <a:pt x="0" y="251577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graphicFrame>
        <p:nvGraphicFramePr>
          <p:cNvPr name="Table 7" id="7"/>
          <p:cNvGraphicFramePr>
            <a:graphicFrameLocks noGrp="true"/>
          </p:cNvGraphicFramePr>
          <p:nvPr/>
        </p:nvGraphicFramePr>
        <p:xfrm>
          <a:off x="4103042" y="4599901"/>
          <a:ext cx="9387951" cy="3457575"/>
        </p:xfrm>
        <a:graphic>
          <a:graphicData uri="http://schemas.openxmlformats.org/drawingml/2006/table">
            <a:tbl>
              <a:tblPr/>
              <a:tblGrid>
                <a:gridCol w="2346988"/>
                <a:gridCol w="2346988"/>
                <a:gridCol w="2346988"/>
                <a:gridCol w="2346988"/>
              </a:tblGrid>
              <a:tr h="809015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 b="true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Terminal Subset 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 b="true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Ending at a’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 b="true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Ending at c’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 b="true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Ending at f’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09015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{a’}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inf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inf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09015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{c’}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inf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inf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30531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{f’}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inf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inf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8" id="8"/>
          <p:cNvSpPr txBox="true"/>
          <p:nvPr/>
        </p:nvSpPr>
        <p:spPr>
          <a:xfrm rot="0">
            <a:off x="1028700" y="990600"/>
            <a:ext cx="14090572" cy="10972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607"/>
              </a:lnSpc>
            </a:pPr>
            <a:r>
              <a:rPr lang="en-US" sz="6997">
                <a:solidFill>
                  <a:srgbClr val="000000"/>
                </a:solidFill>
                <a:latin typeface="Bobby Jones"/>
                <a:ea typeface="Bobby Jones"/>
                <a:cs typeface="Bobby Jones"/>
                <a:sym typeface="Bobby Jones"/>
              </a:rPr>
              <a:t>sIMULATION OF dp TABLE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816771" y="2967952"/>
            <a:ext cx="14514431" cy="6794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600"/>
              </a:lnSpc>
              <a:spcBef>
                <a:spcPct val="0"/>
              </a:spcBef>
            </a:pPr>
            <a:r>
              <a:rPr lang="en-US" sz="4000">
                <a:solidFill>
                  <a:srgbClr val="000000"/>
                </a:solidFill>
                <a:latin typeface="Sniglet"/>
                <a:ea typeface="Sniglet"/>
                <a:cs typeface="Sniglet"/>
                <a:sym typeface="Sniglet"/>
              </a:rPr>
              <a:t>The Initial DP table would be like</a:t>
            </a:r>
          </a:p>
        </p:txBody>
      </p:sp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BE6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15733" y="616771"/>
            <a:ext cx="17256534" cy="9053457"/>
            <a:chOff x="0" y="0"/>
            <a:chExt cx="4544931" cy="238445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544931" cy="2384450"/>
            </a:xfrm>
            <a:custGeom>
              <a:avLst/>
              <a:gdLst/>
              <a:ahLst/>
              <a:cxnLst/>
              <a:rect r="r" b="b" t="t" l="l"/>
              <a:pathLst>
                <a:path h="2384450" w="4544931">
                  <a:moveTo>
                    <a:pt x="11216" y="0"/>
                  </a:moveTo>
                  <a:lnTo>
                    <a:pt x="4533715" y="0"/>
                  </a:lnTo>
                  <a:cubicBezTo>
                    <a:pt x="4539909" y="0"/>
                    <a:pt x="4544931" y="5022"/>
                    <a:pt x="4544931" y="11216"/>
                  </a:cubicBezTo>
                  <a:lnTo>
                    <a:pt x="4544931" y="2373234"/>
                  </a:lnTo>
                  <a:cubicBezTo>
                    <a:pt x="4544931" y="2376208"/>
                    <a:pt x="4543749" y="2379061"/>
                    <a:pt x="4541646" y="2381165"/>
                  </a:cubicBezTo>
                  <a:cubicBezTo>
                    <a:pt x="4539542" y="2383268"/>
                    <a:pt x="4536689" y="2384450"/>
                    <a:pt x="4533715" y="2384450"/>
                  </a:cubicBezTo>
                  <a:lnTo>
                    <a:pt x="11216" y="2384450"/>
                  </a:lnTo>
                  <a:cubicBezTo>
                    <a:pt x="5022" y="2384450"/>
                    <a:pt x="0" y="2379428"/>
                    <a:pt x="0" y="2373234"/>
                  </a:cubicBezTo>
                  <a:lnTo>
                    <a:pt x="0" y="11216"/>
                  </a:lnTo>
                  <a:cubicBezTo>
                    <a:pt x="0" y="5022"/>
                    <a:pt x="5022" y="0"/>
                    <a:pt x="11216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544931" cy="2422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4195248" y="8948684"/>
            <a:ext cx="5679857" cy="2676633"/>
          </a:xfrm>
          <a:custGeom>
            <a:avLst/>
            <a:gdLst/>
            <a:ahLst/>
            <a:cxnLst/>
            <a:rect r="r" b="b" t="t" l="l"/>
            <a:pathLst>
              <a:path h="2676633" w="5679857">
                <a:moveTo>
                  <a:pt x="0" y="0"/>
                </a:moveTo>
                <a:lnTo>
                  <a:pt x="5679857" y="0"/>
                </a:lnTo>
                <a:lnTo>
                  <a:pt x="5679857" y="2676632"/>
                </a:lnTo>
                <a:lnTo>
                  <a:pt x="0" y="26766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4418731" y="830002"/>
            <a:ext cx="3024506" cy="2515775"/>
          </a:xfrm>
          <a:custGeom>
            <a:avLst/>
            <a:gdLst/>
            <a:ahLst/>
            <a:cxnLst/>
            <a:rect r="r" b="b" t="t" l="l"/>
            <a:pathLst>
              <a:path h="2515775" w="3024506">
                <a:moveTo>
                  <a:pt x="0" y="0"/>
                </a:moveTo>
                <a:lnTo>
                  <a:pt x="3024506" y="0"/>
                </a:lnTo>
                <a:lnTo>
                  <a:pt x="3024506" y="2515775"/>
                </a:lnTo>
                <a:lnTo>
                  <a:pt x="0" y="251577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graphicFrame>
        <p:nvGraphicFramePr>
          <p:cNvPr name="Table 7" id="7"/>
          <p:cNvGraphicFramePr>
            <a:graphicFrameLocks noGrp="true"/>
          </p:cNvGraphicFramePr>
          <p:nvPr/>
        </p:nvGraphicFramePr>
        <p:xfrm>
          <a:off x="4103042" y="4599901"/>
          <a:ext cx="9387951" cy="4257675"/>
        </p:xfrm>
        <a:graphic>
          <a:graphicData uri="http://schemas.openxmlformats.org/drawingml/2006/table">
            <a:tbl>
              <a:tblPr/>
              <a:tblGrid>
                <a:gridCol w="2346988"/>
                <a:gridCol w="2346988"/>
                <a:gridCol w="2346988"/>
                <a:gridCol w="2346988"/>
              </a:tblGrid>
              <a:tr h="807324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 b="true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Terminal Subset 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 b="true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Ending at a’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 b="true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Ending at c’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 b="true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Ending at f’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07324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{a’}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inf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inf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07324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{c’}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inf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inf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07324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{f’}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inf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inf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28377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{a’,c’}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3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inf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8" id="8"/>
          <p:cNvSpPr txBox="true"/>
          <p:nvPr/>
        </p:nvSpPr>
        <p:spPr>
          <a:xfrm rot="0">
            <a:off x="1028700" y="990600"/>
            <a:ext cx="14090572" cy="10972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607"/>
              </a:lnSpc>
            </a:pPr>
            <a:r>
              <a:rPr lang="en-US" sz="6997">
                <a:solidFill>
                  <a:srgbClr val="000000"/>
                </a:solidFill>
                <a:latin typeface="Bobby Jones"/>
                <a:ea typeface="Bobby Jones"/>
                <a:cs typeface="Bobby Jones"/>
                <a:sym typeface="Bobby Jones"/>
              </a:rPr>
              <a:t>sIMULATION OF dp TABLE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816771" y="2339008"/>
            <a:ext cx="11043459" cy="6794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63606" indent="-431803" lvl="1">
              <a:lnSpc>
                <a:spcPts val="5600"/>
              </a:lnSpc>
              <a:spcBef>
                <a:spcPct val="0"/>
              </a:spcBef>
              <a:buAutoNum type="arabicPeriod" startAt="1"/>
            </a:pPr>
            <a:r>
              <a:rPr lang="en-US" sz="4000">
                <a:solidFill>
                  <a:srgbClr val="000000"/>
                </a:solidFill>
                <a:latin typeface="Sniglet"/>
                <a:ea typeface="Sniglet"/>
                <a:cs typeface="Sniglet"/>
                <a:sym typeface="Sniglet"/>
              </a:rPr>
              <a:t> Considering Subset {a’,c’}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319810" y="3266108"/>
            <a:ext cx="11043459" cy="6794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600"/>
              </a:lnSpc>
              <a:spcBef>
                <a:spcPct val="0"/>
              </a:spcBef>
            </a:pPr>
            <a:r>
              <a:rPr lang="en-US" sz="4000">
                <a:solidFill>
                  <a:srgbClr val="000000"/>
                </a:solidFill>
                <a:latin typeface="Sniglet"/>
                <a:ea typeface="Sniglet"/>
                <a:cs typeface="Sniglet"/>
                <a:sym typeface="Sniglet"/>
              </a:rPr>
              <a:t>Path: a’ -&gt; a-&gt; b -&gt; c -&gt; c’   Cost: 1+2 = 3</a:t>
            </a:r>
          </a:p>
        </p:txBody>
      </p:sp>
      <p:grpSp>
        <p:nvGrpSpPr>
          <p:cNvPr name="Group 11" id="11"/>
          <p:cNvGrpSpPr/>
          <p:nvPr/>
        </p:nvGrpSpPr>
        <p:grpSpPr>
          <a:xfrm rot="0">
            <a:off x="14625638" y="1219200"/>
            <a:ext cx="2525078" cy="690562"/>
            <a:chOff x="0" y="0"/>
            <a:chExt cx="3366770" cy="92075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-13970" y="-21590"/>
              <a:ext cx="3412490" cy="914400"/>
            </a:xfrm>
            <a:custGeom>
              <a:avLst/>
              <a:gdLst/>
              <a:ahLst/>
              <a:cxnLst/>
              <a:rect r="r" b="b" t="t" l="l"/>
              <a:pathLst>
                <a:path h="914400" w="3412490">
                  <a:moveTo>
                    <a:pt x="525780" y="72390"/>
                  </a:moveTo>
                  <a:cubicBezTo>
                    <a:pt x="570230" y="481330"/>
                    <a:pt x="676910" y="386080"/>
                    <a:pt x="763270" y="381000"/>
                  </a:cubicBezTo>
                  <a:cubicBezTo>
                    <a:pt x="867410" y="374650"/>
                    <a:pt x="962660" y="425450"/>
                    <a:pt x="1108710" y="436880"/>
                  </a:cubicBezTo>
                  <a:cubicBezTo>
                    <a:pt x="1361440" y="457200"/>
                    <a:pt x="1921510" y="440690"/>
                    <a:pt x="2146300" y="434340"/>
                  </a:cubicBezTo>
                  <a:cubicBezTo>
                    <a:pt x="2254250" y="431800"/>
                    <a:pt x="2303780" y="433070"/>
                    <a:pt x="2387600" y="421640"/>
                  </a:cubicBezTo>
                  <a:cubicBezTo>
                    <a:pt x="2479040" y="408940"/>
                    <a:pt x="2555240" y="373380"/>
                    <a:pt x="2669540" y="360680"/>
                  </a:cubicBezTo>
                  <a:cubicBezTo>
                    <a:pt x="2843530" y="341630"/>
                    <a:pt x="3229610" y="255270"/>
                    <a:pt x="3329940" y="354330"/>
                  </a:cubicBezTo>
                  <a:cubicBezTo>
                    <a:pt x="3412490" y="436880"/>
                    <a:pt x="3406140" y="735330"/>
                    <a:pt x="3329940" y="811530"/>
                  </a:cubicBezTo>
                  <a:cubicBezTo>
                    <a:pt x="3252470" y="887730"/>
                    <a:pt x="3002280" y="806450"/>
                    <a:pt x="2871470" y="811530"/>
                  </a:cubicBezTo>
                  <a:cubicBezTo>
                    <a:pt x="2772410" y="814070"/>
                    <a:pt x="2702560" y="816610"/>
                    <a:pt x="2609850" y="828040"/>
                  </a:cubicBezTo>
                  <a:cubicBezTo>
                    <a:pt x="2501900" y="842010"/>
                    <a:pt x="2409190" y="878840"/>
                    <a:pt x="2260600" y="891540"/>
                  </a:cubicBezTo>
                  <a:cubicBezTo>
                    <a:pt x="2004060" y="914400"/>
                    <a:pt x="1437640" y="913130"/>
                    <a:pt x="1202690" y="890270"/>
                  </a:cubicBezTo>
                  <a:cubicBezTo>
                    <a:pt x="1083310" y="877570"/>
                    <a:pt x="1040130" y="845820"/>
                    <a:pt x="934720" y="834390"/>
                  </a:cubicBezTo>
                  <a:cubicBezTo>
                    <a:pt x="784860" y="820420"/>
                    <a:pt x="534670" y="868680"/>
                    <a:pt x="388620" y="835660"/>
                  </a:cubicBezTo>
                  <a:cubicBezTo>
                    <a:pt x="283210" y="812800"/>
                    <a:pt x="180340" y="778510"/>
                    <a:pt x="127000" y="712470"/>
                  </a:cubicBezTo>
                  <a:cubicBezTo>
                    <a:pt x="74930" y="647700"/>
                    <a:pt x="80010" y="544830"/>
                    <a:pt x="68580" y="448310"/>
                  </a:cubicBezTo>
                  <a:cubicBezTo>
                    <a:pt x="55880" y="335280"/>
                    <a:pt x="0" y="138430"/>
                    <a:pt x="64770" y="72390"/>
                  </a:cubicBezTo>
                  <a:cubicBezTo>
                    <a:pt x="137160" y="0"/>
                    <a:pt x="525780" y="72390"/>
                    <a:pt x="525780" y="72390"/>
                  </a:cubicBezTo>
                </a:path>
              </a:pathLst>
            </a:custGeom>
            <a:solidFill>
              <a:srgbClr val="7EFFF7">
                <a:alpha val="49804"/>
              </a:srgbClr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13" id="13"/>
          <p:cNvGrpSpPr/>
          <p:nvPr/>
        </p:nvGrpSpPr>
        <p:grpSpPr>
          <a:xfrm rot="0">
            <a:off x="16822102" y="1118235"/>
            <a:ext cx="441960" cy="515303"/>
            <a:chOff x="0" y="0"/>
            <a:chExt cx="589280" cy="68707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78740" y="-27940"/>
              <a:ext cx="496570" cy="684530"/>
            </a:xfrm>
            <a:custGeom>
              <a:avLst/>
              <a:gdLst/>
              <a:ahLst/>
              <a:cxnLst/>
              <a:rect r="r" b="b" t="t" l="l"/>
              <a:pathLst>
                <a:path h="684530" w="496570">
                  <a:moveTo>
                    <a:pt x="0" y="664210"/>
                  </a:moveTo>
                  <a:cubicBezTo>
                    <a:pt x="49530" y="0"/>
                    <a:pt x="354330" y="6350"/>
                    <a:pt x="429260" y="78740"/>
                  </a:cubicBezTo>
                  <a:cubicBezTo>
                    <a:pt x="496570" y="143510"/>
                    <a:pt x="431800" y="353060"/>
                    <a:pt x="439420" y="452120"/>
                  </a:cubicBezTo>
                  <a:cubicBezTo>
                    <a:pt x="444500" y="520700"/>
                    <a:pt x="490220" y="584200"/>
                    <a:pt x="459740" y="622300"/>
                  </a:cubicBezTo>
                  <a:cubicBezTo>
                    <a:pt x="408940" y="684530"/>
                    <a:pt x="0" y="664210"/>
                    <a:pt x="0" y="664210"/>
                  </a:cubicBezTo>
                </a:path>
              </a:pathLst>
            </a:custGeom>
            <a:solidFill>
              <a:srgbClr val="7EFFF7">
                <a:alpha val="49804"/>
              </a:srgbClr>
            </a:solidFill>
            <a:ln cap="sq">
              <a:noFill/>
              <a:prstDash val="solid"/>
              <a:miter/>
            </a:ln>
          </p:spPr>
        </p:sp>
      </p:grpSp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BE6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15733" y="616771"/>
            <a:ext cx="17256534" cy="9053457"/>
            <a:chOff x="0" y="0"/>
            <a:chExt cx="4544931" cy="238445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544931" cy="2384450"/>
            </a:xfrm>
            <a:custGeom>
              <a:avLst/>
              <a:gdLst/>
              <a:ahLst/>
              <a:cxnLst/>
              <a:rect r="r" b="b" t="t" l="l"/>
              <a:pathLst>
                <a:path h="2384450" w="4544931">
                  <a:moveTo>
                    <a:pt x="11216" y="0"/>
                  </a:moveTo>
                  <a:lnTo>
                    <a:pt x="4533715" y="0"/>
                  </a:lnTo>
                  <a:cubicBezTo>
                    <a:pt x="4539909" y="0"/>
                    <a:pt x="4544931" y="5022"/>
                    <a:pt x="4544931" y="11216"/>
                  </a:cubicBezTo>
                  <a:lnTo>
                    <a:pt x="4544931" y="2373234"/>
                  </a:lnTo>
                  <a:cubicBezTo>
                    <a:pt x="4544931" y="2376208"/>
                    <a:pt x="4543749" y="2379061"/>
                    <a:pt x="4541646" y="2381165"/>
                  </a:cubicBezTo>
                  <a:cubicBezTo>
                    <a:pt x="4539542" y="2383268"/>
                    <a:pt x="4536689" y="2384450"/>
                    <a:pt x="4533715" y="2384450"/>
                  </a:cubicBezTo>
                  <a:lnTo>
                    <a:pt x="11216" y="2384450"/>
                  </a:lnTo>
                  <a:cubicBezTo>
                    <a:pt x="5022" y="2384450"/>
                    <a:pt x="0" y="2379428"/>
                    <a:pt x="0" y="2373234"/>
                  </a:cubicBezTo>
                  <a:lnTo>
                    <a:pt x="0" y="11216"/>
                  </a:lnTo>
                  <a:cubicBezTo>
                    <a:pt x="0" y="5022"/>
                    <a:pt x="5022" y="0"/>
                    <a:pt x="11216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544931" cy="2422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4195248" y="8948684"/>
            <a:ext cx="5679857" cy="2676633"/>
          </a:xfrm>
          <a:custGeom>
            <a:avLst/>
            <a:gdLst/>
            <a:ahLst/>
            <a:cxnLst/>
            <a:rect r="r" b="b" t="t" l="l"/>
            <a:pathLst>
              <a:path h="2676633" w="5679857">
                <a:moveTo>
                  <a:pt x="0" y="0"/>
                </a:moveTo>
                <a:lnTo>
                  <a:pt x="5679857" y="0"/>
                </a:lnTo>
                <a:lnTo>
                  <a:pt x="5679857" y="2676632"/>
                </a:lnTo>
                <a:lnTo>
                  <a:pt x="0" y="26766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4418731" y="830002"/>
            <a:ext cx="3024506" cy="2515775"/>
          </a:xfrm>
          <a:custGeom>
            <a:avLst/>
            <a:gdLst/>
            <a:ahLst/>
            <a:cxnLst/>
            <a:rect r="r" b="b" t="t" l="l"/>
            <a:pathLst>
              <a:path h="2515775" w="3024506">
                <a:moveTo>
                  <a:pt x="0" y="0"/>
                </a:moveTo>
                <a:lnTo>
                  <a:pt x="3024506" y="0"/>
                </a:lnTo>
                <a:lnTo>
                  <a:pt x="3024506" y="2515775"/>
                </a:lnTo>
                <a:lnTo>
                  <a:pt x="0" y="251577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graphicFrame>
        <p:nvGraphicFramePr>
          <p:cNvPr name="Table 7" id="7"/>
          <p:cNvGraphicFramePr>
            <a:graphicFrameLocks noGrp="true"/>
          </p:cNvGraphicFramePr>
          <p:nvPr/>
        </p:nvGraphicFramePr>
        <p:xfrm>
          <a:off x="3926978" y="4109984"/>
          <a:ext cx="9387951" cy="4838700"/>
        </p:xfrm>
        <a:graphic>
          <a:graphicData uri="http://schemas.openxmlformats.org/drawingml/2006/table">
            <a:tbl>
              <a:tblPr/>
              <a:tblGrid>
                <a:gridCol w="2346988"/>
                <a:gridCol w="2346988"/>
                <a:gridCol w="2346988"/>
                <a:gridCol w="2346988"/>
              </a:tblGrid>
              <a:tr h="80645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 b="true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Terminal Subset 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 b="true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Ending at a’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 b="true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Ending at c’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 b="true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Ending at f’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0645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{a’}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inf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inf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0645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{c’}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inf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inf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0645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{f’}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inf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inf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0645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{a’,c’}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3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inf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0645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{a’,f’}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inf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4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8" id="8"/>
          <p:cNvSpPr txBox="true"/>
          <p:nvPr/>
        </p:nvSpPr>
        <p:spPr>
          <a:xfrm rot="0">
            <a:off x="1028700" y="990600"/>
            <a:ext cx="14090572" cy="10972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607"/>
              </a:lnSpc>
            </a:pPr>
            <a:r>
              <a:rPr lang="en-US" sz="6997">
                <a:solidFill>
                  <a:srgbClr val="000000"/>
                </a:solidFill>
                <a:latin typeface="Bobby Jones"/>
                <a:ea typeface="Bobby Jones"/>
                <a:cs typeface="Bobby Jones"/>
                <a:sym typeface="Bobby Jones"/>
              </a:rPr>
              <a:t>sIMULATION OF dp TABLE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319810" y="2337274"/>
            <a:ext cx="11043459" cy="6794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600"/>
              </a:lnSpc>
              <a:spcBef>
                <a:spcPct val="0"/>
              </a:spcBef>
            </a:pPr>
            <a:r>
              <a:rPr lang="en-US" sz="4000">
                <a:solidFill>
                  <a:srgbClr val="000000"/>
                </a:solidFill>
                <a:latin typeface="Sniglet"/>
                <a:ea typeface="Sniglet"/>
                <a:cs typeface="Sniglet"/>
                <a:sym typeface="Sniglet"/>
              </a:rPr>
              <a:t>2. Considering subset {a’,f’}: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319810" y="3266108"/>
            <a:ext cx="11043459" cy="6794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600"/>
              </a:lnSpc>
              <a:spcBef>
                <a:spcPct val="0"/>
              </a:spcBef>
            </a:pPr>
            <a:r>
              <a:rPr lang="en-US" sz="4000">
                <a:solidFill>
                  <a:srgbClr val="000000"/>
                </a:solidFill>
                <a:latin typeface="Sniglet"/>
                <a:ea typeface="Sniglet"/>
                <a:cs typeface="Sniglet"/>
                <a:sym typeface="Sniglet"/>
              </a:rPr>
              <a:t>Path: a’ -&gt; a-&gt; d -&gt; e -&gt; f -&gt; f’   Cost: 1+1+2 = 4</a:t>
            </a:r>
          </a:p>
        </p:txBody>
      </p:sp>
      <p:grpSp>
        <p:nvGrpSpPr>
          <p:cNvPr name="Group 11" id="11"/>
          <p:cNvGrpSpPr/>
          <p:nvPr/>
        </p:nvGrpSpPr>
        <p:grpSpPr>
          <a:xfrm rot="0">
            <a:off x="14746605" y="1018223"/>
            <a:ext cx="2599372" cy="2176462"/>
            <a:chOff x="0" y="0"/>
            <a:chExt cx="3465830" cy="290195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-158750" y="-52070"/>
              <a:ext cx="3585210" cy="2952750"/>
            </a:xfrm>
            <a:custGeom>
              <a:avLst/>
              <a:gdLst/>
              <a:ahLst/>
              <a:cxnLst/>
              <a:rect r="r" b="b" t="t" l="l"/>
              <a:pathLst>
                <a:path h="2952750" w="3585210">
                  <a:moveTo>
                    <a:pt x="670560" y="102870"/>
                  </a:moveTo>
                  <a:cubicBezTo>
                    <a:pt x="735330" y="2058670"/>
                    <a:pt x="847090" y="1973580"/>
                    <a:pt x="934720" y="1967230"/>
                  </a:cubicBezTo>
                  <a:cubicBezTo>
                    <a:pt x="1024890" y="1960880"/>
                    <a:pt x="1101090" y="1960880"/>
                    <a:pt x="1203960" y="1967230"/>
                  </a:cubicBezTo>
                  <a:cubicBezTo>
                    <a:pt x="1342390" y="1974850"/>
                    <a:pt x="1480820" y="2009140"/>
                    <a:pt x="1689100" y="2019300"/>
                  </a:cubicBezTo>
                  <a:cubicBezTo>
                    <a:pt x="2058670" y="2039620"/>
                    <a:pt x="2945130" y="1968500"/>
                    <a:pt x="3232150" y="2020570"/>
                  </a:cubicBezTo>
                  <a:cubicBezTo>
                    <a:pt x="3348990" y="2042160"/>
                    <a:pt x="3412490" y="2049780"/>
                    <a:pt x="3469640" y="2110740"/>
                  </a:cubicBezTo>
                  <a:cubicBezTo>
                    <a:pt x="3535680" y="2183130"/>
                    <a:pt x="3557270" y="2349500"/>
                    <a:pt x="3572510" y="2456180"/>
                  </a:cubicBezTo>
                  <a:cubicBezTo>
                    <a:pt x="3585210" y="2545080"/>
                    <a:pt x="3575050" y="2626360"/>
                    <a:pt x="3568700" y="2705100"/>
                  </a:cubicBezTo>
                  <a:cubicBezTo>
                    <a:pt x="3562350" y="2774950"/>
                    <a:pt x="3583940" y="2868930"/>
                    <a:pt x="3538220" y="2903220"/>
                  </a:cubicBezTo>
                  <a:cubicBezTo>
                    <a:pt x="3469640" y="2952750"/>
                    <a:pt x="3129280" y="2890520"/>
                    <a:pt x="3087370" y="2829560"/>
                  </a:cubicBezTo>
                  <a:cubicBezTo>
                    <a:pt x="3064510" y="2797810"/>
                    <a:pt x="3094990" y="2750820"/>
                    <a:pt x="3111500" y="2703830"/>
                  </a:cubicBezTo>
                  <a:cubicBezTo>
                    <a:pt x="3134360" y="2637790"/>
                    <a:pt x="3263900" y="2531110"/>
                    <a:pt x="3232150" y="2477770"/>
                  </a:cubicBezTo>
                  <a:cubicBezTo>
                    <a:pt x="3155950" y="2350770"/>
                    <a:pt x="2120900" y="2496820"/>
                    <a:pt x="1756410" y="2477770"/>
                  </a:cubicBezTo>
                  <a:cubicBezTo>
                    <a:pt x="1541780" y="2466340"/>
                    <a:pt x="1430020" y="2434590"/>
                    <a:pt x="1244600" y="2424430"/>
                  </a:cubicBezTo>
                  <a:cubicBezTo>
                    <a:pt x="1021080" y="2411730"/>
                    <a:pt x="685800" y="2465070"/>
                    <a:pt x="510540" y="2418080"/>
                  </a:cubicBezTo>
                  <a:cubicBezTo>
                    <a:pt x="401320" y="2390140"/>
                    <a:pt x="312420" y="2350770"/>
                    <a:pt x="262890" y="2280920"/>
                  </a:cubicBezTo>
                  <a:cubicBezTo>
                    <a:pt x="213360" y="2212340"/>
                    <a:pt x="226060" y="2137410"/>
                    <a:pt x="213360" y="2002790"/>
                  </a:cubicBezTo>
                  <a:cubicBezTo>
                    <a:pt x="182880" y="1653540"/>
                    <a:pt x="0" y="312420"/>
                    <a:pt x="209550" y="102870"/>
                  </a:cubicBezTo>
                  <a:cubicBezTo>
                    <a:pt x="312420" y="0"/>
                    <a:pt x="670560" y="102870"/>
                    <a:pt x="670560" y="102870"/>
                  </a:cubicBezTo>
                </a:path>
              </a:pathLst>
            </a:custGeom>
            <a:solidFill>
              <a:srgbClr val="7EFFF7">
                <a:alpha val="49804"/>
              </a:srgbClr>
            </a:solidFill>
            <a:ln cap="sq">
              <a:noFill/>
              <a:prstDash val="solid"/>
              <a:miter/>
            </a:ln>
          </p:spPr>
        </p:sp>
      </p:grpSp>
    </p:spTree>
  </p:cSld>
  <p:clrMapOvr>
    <a:masterClrMapping/>
  </p:clrMapOvr>
</p:sld>
</file>

<file path=ppt/slides/slide2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BE6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15733" y="616771"/>
            <a:ext cx="17256534" cy="9053457"/>
            <a:chOff x="0" y="0"/>
            <a:chExt cx="4544931" cy="238445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544931" cy="2384450"/>
            </a:xfrm>
            <a:custGeom>
              <a:avLst/>
              <a:gdLst/>
              <a:ahLst/>
              <a:cxnLst/>
              <a:rect r="r" b="b" t="t" l="l"/>
              <a:pathLst>
                <a:path h="2384450" w="4544931">
                  <a:moveTo>
                    <a:pt x="11216" y="0"/>
                  </a:moveTo>
                  <a:lnTo>
                    <a:pt x="4533715" y="0"/>
                  </a:lnTo>
                  <a:cubicBezTo>
                    <a:pt x="4539909" y="0"/>
                    <a:pt x="4544931" y="5022"/>
                    <a:pt x="4544931" y="11216"/>
                  </a:cubicBezTo>
                  <a:lnTo>
                    <a:pt x="4544931" y="2373234"/>
                  </a:lnTo>
                  <a:cubicBezTo>
                    <a:pt x="4544931" y="2376208"/>
                    <a:pt x="4543749" y="2379061"/>
                    <a:pt x="4541646" y="2381165"/>
                  </a:cubicBezTo>
                  <a:cubicBezTo>
                    <a:pt x="4539542" y="2383268"/>
                    <a:pt x="4536689" y="2384450"/>
                    <a:pt x="4533715" y="2384450"/>
                  </a:cubicBezTo>
                  <a:lnTo>
                    <a:pt x="11216" y="2384450"/>
                  </a:lnTo>
                  <a:cubicBezTo>
                    <a:pt x="5022" y="2384450"/>
                    <a:pt x="0" y="2379428"/>
                    <a:pt x="0" y="2373234"/>
                  </a:cubicBezTo>
                  <a:lnTo>
                    <a:pt x="0" y="11216"/>
                  </a:lnTo>
                  <a:cubicBezTo>
                    <a:pt x="0" y="5022"/>
                    <a:pt x="5022" y="0"/>
                    <a:pt x="11216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544931" cy="2422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4195248" y="8948684"/>
            <a:ext cx="5679857" cy="2676633"/>
          </a:xfrm>
          <a:custGeom>
            <a:avLst/>
            <a:gdLst/>
            <a:ahLst/>
            <a:cxnLst/>
            <a:rect r="r" b="b" t="t" l="l"/>
            <a:pathLst>
              <a:path h="2676633" w="5679857">
                <a:moveTo>
                  <a:pt x="0" y="0"/>
                </a:moveTo>
                <a:lnTo>
                  <a:pt x="5679857" y="0"/>
                </a:lnTo>
                <a:lnTo>
                  <a:pt x="5679857" y="2676632"/>
                </a:lnTo>
                <a:lnTo>
                  <a:pt x="0" y="26766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4418731" y="830002"/>
            <a:ext cx="3024506" cy="2515775"/>
          </a:xfrm>
          <a:custGeom>
            <a:avLst/>
            <a:gdLst/>
            <a:ahLst/>
            <a:cxnLst/>
            <a:rect r="r" b="b" t="t" l="l"/>
            <a:pathLst>
              <a:path h="2515775" w="3024506">
                <a:moveTo>
                  <a:pt x="0" y="0"/>
                </a:moveTo>
                <a:lnTo>
                  <a:pt x="3024506" y="0"/>
                </a:lnTo>
                <a:lnTo>
                  <a:pt x="3024506" y="2515775"/>
                </a:lnTo>
                <a:lnTo>
                  <a:pt x="0" y="251577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graphicFrame>
        <p:nvGraphicFramePr>
          <p:cNvPr name="Table 7" id="7"/>
          <p:cNvGraphicFramePr>
            <a:graphicFrameLocks noGrp="true"/>
          </p:cNvGraphicFramePr>
          <p:nvPr/>
        </p:nvGraphicFramePr>
        <p:xfrm>
          <a:off x="3926978" y="4109984"/>
          <a:ext cx="9387951" cy="5638800"/>
        </p:xfrm>
        <a:graphic>
          <a:graphicData uri="http://schemas.openxmlformats.org/drawingml/2006/table">
            <a:tbl>
              <a:tblPr/>
              <a:tblGrid>
                <a:gridCol w="2346988"/>
                <a:gridCol w="2346988"/>
                <a:gridCol w="2346988"/>
                <a:gridCol w="2346988"/>
              </a:tblGrid>
              <a:tr h="805543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 b="true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Terminal Subset 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 b="true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Ending at a’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 b="true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Ending at c’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 b="true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Ending at f’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05543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{a’}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inf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inf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05543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{c’}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inf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inf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05543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{f’}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inf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inf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05543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{a’,c’}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3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inf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05543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{a’,f’}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inf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4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05543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{c’,f’}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inf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6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8" id="8"/>
          <p:cNvSpPr txBox="true"/>
          <p:nvPr/>
        </p:nvSpPr>
        <p:spPr>
          <a:xfrm rot="0">
            <a:off x="1028700" y="990600"/>
            <a:ext cx="14090572" cy="10972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607"/>
              </a:lnSpc>
            </a:pPr>
            <a:r>
              <a:rPr lang="en-US" sz="6997">
                <a:solidFill>
                  <a:srgbClr val="000000"/>
                </a:solidFill>
                <a:latin typeface="Bobby Jones"/>
                <a:ea typeface="Bobby Jones"/>
                <a:cs typeface="Bobby Jones"/>
                <a:sym typeface="Bobby Jones"/>
              </a:rPr>
              <a:t>sIMULATION OF dp TABLE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319810" y="2337274"/>
            <a:ext cx="11043459" cy="6794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600"/>
              </a:lnSpc>
              <a:spcBef>
                <a:spcPct val="0"/>
              </a:spcBef>
            </a:pPr>
            <a:r>
              <a:rPr lang="en-US" sz="4000">
                <a:solidFill>
                  <a:srgbClr val="000000"/>
                </a:solidFill>
                <a:latin typeface="Sniglet"/>
                <a:ea typeface="Sniglet"/>
                <a:cs typeface="Sniglet"/>
                <a:sym typeface="Sniglet"/>
              </a:rPr>
              <a:t>3. Considering Subset {c’,f’}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319810" y="3266108"/>
            <a:ext cx="11043459" cy="6794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600"/>
              </a:lnSpc>
              <a:spcBef>
                <a:spcPct val="0"/>
              </a:spcBef>
            </a:pPr>
            <a:r>
              <a:rPr lang="en-US" sz="4000">
                <a:solidFill>
                  <a:srgbClr val="000000"/>
                </a:solidFill>
                <a:latin typeface="Sniglet"/>
                <a:ea typeface="Sniglet"/>
                <a:cs typeface="Sniglet"/>
                <a:sym typeface="Sniglet"/>
              </a:rPr>
              <a:t>Path: c’ -&gt; c-&gt; b -&gt; e -&gt; f -&gt; f’   Cost: 2+3+1 = 6</a:t>
            </a:r>
          </a:p>
        </p:txBody>
      </p:sp>
      <p:grpSp>
        <p:nvGrpSpPr>
          <p:cNvPr name="Group 11" id="11"/>
          <p:cNvGrpSpPr/>
          <p:nvPr/>
        </p:nvGrpSpPr>
        <p:grpSpPr>
          <a:xfrm rot="0">
            <a:off x="15715298" y="978218"/>
            <a:ext cx="1525905" cy="2189798"/>
            <a:chOff x="0" y="0"/>
            <a:chExt cx="2034540" cy="291973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35560" y="-35560"/>
              <a:ext cx="1998980" cy="2979420"/>
            </a:xfrm>
            <a:custGeom>
              <a:avLst/>
              <a:gdLst/>
              <a:ahLst/>
              <a:cxnLst/>
              <a:rect r="r" b="b" t="t" l="l"/>
              <a:pathLst>
                <a:path h="2979420" w="1998980">
                  <a:moveTo>
                    <a:pt x="1948180" y="86360"/>
                  </a:moveTo>
                  <a:cubicBezTo>
                    <a:pt x="1902460" y="946150"/>
                    <a:pt x="1826260" y="1036320"/>
                    <a:pt x="1723390" y="1094740"/>
                  </a:cubicBezTo>
                  <a:cubicBezTo>
                    <a:pt x="1604010" y="1163320"/>
                    <a:pt x="1428750" y="1158240"/>
                    <a:pt x="1253490" y="1172210"/>
                  </a:cubicBezTo>
                  <a:cubicBezTo>
                    <a:pt x="1033780" y="1189990"/>
                    <a:pt x="610870" y="1085850"/>
                    <a:pt x="508000" y="1173480"/>
                  </a:cubicBezTo>
                  <a:cubicBezTo>
                    <a:pt x="452120" y="1221740"/>
                    <a:pt x="480060" y="1309370"/>
                    <a:pt x="472440" y="1400810"/>
                  </a:cubicBezTo>
                  <a:cubicBezTo>
                    <a:pt x="462280" y="1534160"/>
                    <a:pt x="405130" y="1828800"/>
                    <a:pt x="472440" y="1902460"/>
                  </a:cubicBezTo>
                  <a:cubicBezTo>
                    <a:pt x="519430" y="1953260"/>
                    <a:pt x="607060" y="1918970"/>
                    <a:pt x="708660" y="1922780"/>
                  </a:cubicBezTo>
                  <a:cubicBezTo>
                    <a:pt x="887730" y="1930400"/>
                    <a:pt x="1280160" y="1897380"/>
                    <a:pt x="1461770" y="1922780"/>
                  </a:cubicBezTo>
                  <a:cubicBezTo>
                    <a:pt x="1567180" y="1938020"/>
                    <a:pt x="1637030" y="1953260"/>
                    <a:pt x="1709420" y="1995170"/>
                  </a:cubicBezTo>
                  <a:cubicBezTo>
                    <a:pt x="1780540" y="2035810"/>
                    <a:pt x="1854200" y="2099310"/>
                    <a:pt x="1889760" y="2171700"/>
                  </a:cubicBezTo>
                  <a:cubicBezTo>
                    <a:pt x="1926590" y="2246630"/>
                    <a:pt x="1915160" y="2338070"/>
                    <a:pt x="1921510" y="2438400"/>
                  </a:cubicBezTo>
                  <a:cubicBezTo>
                    <a:pt x="1929130" y="2571750"/>
                    <a:pt x="1998980" y="2825750"/>
                    <a:pt x="1921510" y="2903220"/>
                  </a:cubicBezTo>
                  <a:cubicBezTo>
                    <a:pt x="1845310" y="2979420"/>
                    <a:pt x="1531620" y="2970530"/>
                    <a:pt x="1464310" y="2903220"/>
                  </a:cubicBezTo>
                  <a:cubicBezTo>
                    <a:pt x="1409700" y="2848610"/>
                    <a:pt x="1456690" y="2700020"/>
                    <a:pt x="1464310" y="2608580"/>
                  </a:cubicBezTo>
                  <a:cubicBezTo>
                    <a:pt x="1470660" y="2527300"/>
                    <a:pt x="1543050" y="2429510"/>
                    <a:pt x="1502410" y="2379980"/>
                  </a:cubicBezTo>
                  <a:cubicBezTo>
                    <a:pt x="1427480" y="2293620"/>
                    <a:pt x="985520" y="2390140"/>
                    <a:pt x="763270" y="2379980"/>
                  </a:cubicBezTo>
                  <a:cubicBezTo>
                    <a:pt x="576580" y="2372360"/>
                    <a:pt x="379730" y="2385060"/>
                    <a:pt x="254000" y="2334260"/>
                  </a:cubicBezTo>
                  <a:cubicBezTo>
                    <a:pt x="163830" y="2297430"/>
                    <a:pt x="91440" y="2237740"/>
                    <a:pt x="52070" y="2169160"/>
                  </a:cubicBezTo>
                  <a:cubicBezTo>
                    <a:pt x="15240" y="2104390"/>
                    <a:pt x="22860" y="2037080"/>
                    <a:pt x="15240" y="1938020"/>
                  </a:cubicBezTo>
                  <a:cubicBezTo>
                    <a:pt x="1270" y="1765300"/>
                    <a:pt x="10160" y="1394460"/>
                    <a:pt x="16510" y="1220470"/>
                  </a:cubicBezTo>
                  <a:cubicBezTo>
                    <a:pt x="20320" y="1118870"/>
                    <a:pt x="0" y="1056640"/>
                    <a:pt x="33020" y="981710"/>
                  </a:cubicBezTo>
                  <a:cubicBezTo>
                    <a:pt x="71120" y="891540"/>
                    <a:pt x="172720" y="774700"/>
                    <a:pt x="262890" y="731520"/>
                  </a:cubicBezTo>
                  <a:cubicBezTo>
                    <a:pt x="344170" y="693420"/>
                    <a:pt x="425450" y="718820"/>
                    <a:pt x="539750" y="716280"/>
                  </a:cubicBezTo>
                  <a:cubicBezTo>
                    <a:pt x="727710" y="709930"/>
                    <a:pt x="1113790" y="676910"/>
                    <a:pt x="1282700" y="713740"/>
                  </a:cubicBezTo>
                  <a:cubicBezTo>
                    <a:pt x="1376680" y="735330"/>
                    <a:pt x="1447800" y="842010"/>
                    <a:pt x="1492250" y="814070"/>
                  </a:cubicBezTo>
                  <a:cubicBezTo>
                    <a:pt x="1569720" y="764540"/>
                    <a:pt x="1379220" y="194310"/>
                    <a:pt x="1485900" y="86360"/>
                  </a:cubicBezTo>
                  <a:cubicBezTo>
                    <a:pt x="1570990" y="0"/>
                    <a:pt x="1948180" y="86360"/>
                    <a:pt x="1948180" y="86360"/>
                  </a:cubicBezTo>
                </a:path>
              </a:pathLst>
            </a:custGeom>
            <a:solidFill>
              <a:srgbClr val="7EFFF7">
                <a:alpha val="49804"/>
              </a:srgbClr>
            </a:solidFill>
            <a:ln cap="sq">
              <a:noFill/>
              <a:prstDash val="solid"/>
              <a:miter/>
            </a:ln>
          </p:spPr>
        </p:sp>
      </p:grpSp>
    </p:spTree>
  </p:cSld>
  <p:clrMapOvr>
    <a:masterClrMapping/>
  </p:clrMapOvr>
</p:sld>
</file>

<file path=ppt/slides/slide2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BE6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15733" y="616771"/>
            <a:ext cx="17256534" cy="9053457"/>
            <a:chOff x="0" y="0"/>
            <a:chExt cx="4544931" cy="238445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544931" cy="2384450"/>
            </a:xfrm>
            <a:custGeom>
              <a:avLst/>
              <a:gdLst/>
              <a:ahLst/>
              <a:cxnLst/>
              <a:rect r="r" b="b" t="t" l="l"/>
              <a:pathLst>
                <a:path h="2384450" w="4544931">
                  <a:moveTo>
                    <a:pt x="11216" y="0"/>
                  </a:moveTo>
                  <a:lnTo>
                    <a:pt x="4533715" y="0"/>
                  </a:lnTo>
                  <a:cubicBezTo>
                    <a:pt x="4539909" y="0"/>
                    <a:pt x="4544931" y="5022"/>
                    <a:pt x="4544931" y="11216"/>
                  </a:cubicBezTo>
                  <a:lnTo>
                    <a:pt x="4544931" y="2373234"/>
                  </a:lnTo>
                  <a:cubicBezTo>
                    <a:pt x="4544931" y="2376208"/>
                    <a:pt x="4543749" y="2379061"/>
                    <a:pt x="4541646" y="2381165"/>
                  </a:cubicBezTo>
                  <a:cubicBezTo>
                    <a:pt x="4539542" y="2383268"/>
                    <a:pt x="4536689" y="2384450"/>
                    <a:pt x="4533715" y="2384450"/>
                  </a:cubicBezTo>
                  <a:lnTo>
                    <a:pt x="11216" y="2384450"/>
                  </a:lnTo>
                  <a:cubicBezTo>
                    <a:pt x="5022" y="2384450"/>
                    <a:pt x="0" y="2379428"/>
                    <a:pt x="0" y="2373234"/>
                  </a:cubicBezTo>
                  <a:lnTo>
                    <a:pt x="0" y="11216"/>
                  </a:lnTo>
                  <a:cubicBezTo>
                    <a:pt x="0" y="5022"/>
                    <a:pt x="5022" y="0"/>
                    <a:pt x="11216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544931" cy="2422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4195248" y="8948684"/>
            <a:ext cx="5679857" cy="2676633"/>
          </a:xfrm>
          <a:custGeom>
            <a:avLst/>
            <a:gdLst/>
            <a:ahLst/>
            <a:cxnLst/>
            <a:rect r="r" b="b" t="t" l="l"/>
            <a:pathLst>
              <a:path h="2676633" w="5679857">
                <a:moveTo>
                  <a:pt x="0" y="0"/>
                </a:moveTo>
                <a:lnTo>
                  <a:pt x="5679857" y="0"/>
                </a:lnTo>
                <a:lnTo>
                  <a:pt x="5679857" y="2676632"/>
                </a:lnTo>
                <a:lnTo>
                  <a:pt x="0" y="26766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4418731" y="830002"/>
            <a:ext cx="3024506" cy="2515775"/>
          </a:xfrm>
          <a:custGeom>
            <a:avLst/>
            <a:gdLst/>
            <a:ahLst/>
            <a:cxnLst/>
            <a:rect r="r" b="b" t="t" l="l"/>
            <a:pathLst>
              <a:path h="2515775" w="3024506">
                <a:moveTo>
                  <a:pt x="0" y="0"/>
                </a:moveTo>
                <a:lnTo>
                  <a:pt x="3024506" y="0"/>
                </a:lnTo>
                <a:lnTo>
                  <a:pt x="3024506" y="2515775"/>
                </a:lnTo>
                <a:lnTo>
                  <a:pt x="0" y="251577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graphicFrame>
        <p:nvGraphicFramePr>
          <p:cNvPr name="Table 7" id="7"/>
          <p:cNvGraphicFramePr>
            <a:graphicFrameLocks noGrp="true"/>
          </p:cNvGraphicFramePr>
          <p:nvPr/>
        </p:nvGraphicFramePr>
        <p:xfrm>
          <a:off x="3926978" y="4109984"/>
          <a:ext cx="10268270" cy="5638800"/>
        </p:xfrm>
        <a:graphic>
          <a:graphicData uri="http://schemas.openxmlformats.org/drawingml/2006/table">
            <a:tbl>
              <a:tblPr/>
              <a:tblGrid>
                <a:gridCol w="2567068"/>
                <a:gridCol w="2567068"/>
                <a:gridCol w="2567068"/>
                <a:gridCol w="2567068"/>
              </a:tblGrid>
              <a:tr h="805543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 b="true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Terminal Subset 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 b="true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Ending at a’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 b="true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Ending at c’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 b="true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Ending at f’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05543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{a’}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inf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inf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05543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{c’}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inf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inf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05543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{f’}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inf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inf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05543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{a’,c’}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3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inf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05543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{a’,f’}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inf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4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05543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{c’,f’}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inf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6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8" id="8"/>
          <p:cNvSpPr txBox="true"/>
          <p:nvPr/>
        </p:nvSpPr>
        <p:spPr>
          <a:xfrm rot="0">
            <a:off x="1028700" y="990600"/>
            <a:ext cx="14090572" cy="10972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607"/>
              </a:lnSpc>
            </a:pPr>
            <a:r>
              <a:rPr lang="en-US" sz="6997">
                <a:solidFill>
                  <a:srgbClr val="000000"/>
                </a:solidFill>
                <a:latin typeface="Bobby Jones"/>
                <a:ea typeface="Bobby Jones"/>
                <a:cs typeface="Bobby Jones"/>
                <a:sym typeface="Bobby Jones"/>
              </a:rPr>
              <a:t>sIMULATION OF dp TABLE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319810" y="2337274"/>
            <a:ext cx="11043459" cy="6794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600"/>
              </a:lnSpc>
              <a:spcBef>
                <a:spcPct val="0"/>
              </a:spcBef>
            </a:pPr>
            <a:r>
              <a:rPr lang="en-US" sz="4000">
                <a:solidFill>
                  <a:srgbClr val="000000"/>
                </a:solidFill>
                <a:latin typeface="Sniglet"/>
                <a:ea typeface="Sniglet"/>
                <a:cs typeface="Sniglet"/>
                <a:sym typeface="Sniglet"/>
              </a:rPr>
              <a:t>4. Considering subset {a’,c’,f’}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319810" y="3266108"/>
            <a:ext cx="11596802" cy="6794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600"/>
              </a:lnSpc>
              <a:spcBef>
                <a:spcPct val="0"/>
              </a:spcBef>
            </a:pPr>
            <a:r>
              <a:rPr lang="en-US" sz="4000">
                <a:solidFill>
                  <a:srgbClr val="000000"/>
                </a:solidFill>
                <a:latin typeface="Sniglet"/>
                <a:ea typeface="Sniglet"/>
                <a:cs typeface="Sniglet"/>
                <a:sym typeface="Sniglet"/>
              </a:rPr>
              <a:t>Path: {a’,f’} + {c’,f’} - Common edges|| Cost: 6+4-4=6</a:t>
            </a:r>
          </a:p>
        </p:txBody>
      </p:sp>
      <p:grpSp>
        <p:nvGrpSpPr>
          <p:cNvPr name="Group 11" id="11"/>
          <p:cNvGrpSpPr/>
          <p:nvPr/>
        </p:nvGrpSpPr>
        <p:grpSpPr>
          <a:xfrm rot="0">
            <a:off x="14691360" y="965835"/>
            <a:ext cx="2589848" cy="783907"/>
            <a:chOff x="0" y="0"/>
            <a:chExt cx="3453130" cy="104521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8890" y="-21590"/>
              <a:ext cx="3450590" cy="1069340"/>
            </a:xfrm>
            <a:custGeom>
              <a:avLst/>
              <a:gdLst/>
              <a:ahLst/>
              <a:cxnLst/>
              <a:rect r="r" b="b" t="t" l="l"/>
              <a:pathLst>
                <a:path h="1069340" w="3450590">
                  <a:moveTo>
                    <a:pt x="549910" y="105410"/>
                  </a:moveTo>
                  <a:cubicBezTo>
                    <a:pt x="542290" y="638810"/>
                    <a:pt x="627380" y="567690"/>
                    <a:pt x="746760" y="557530"/>
                  </a:cubicBezTo>
                  <a:cubicBezTo>
                    <a:pt x="1041400" y="533400"/>
                    <a:pt x="1988820" y="585470"/>
                    <a:pt x="2294890" y="557530"/>
                  </a:cubicBezTo>
                  <a:cubicBezTo>
                    <a:pt x="2425700" y="546100"/>
                    <a:pt x="2479040" y="518160"/>
                    <a:pt x="2571750" y="505460"/>
                  </a:cubicBezTo>
                  <a:cubicBezTo>
                    <a:pt x="2665730" y="494030"/>
                    <a:pt x="2795270" y="530860"/>
                    <a:pt x="2856230" y="483870"/>
                  </a:cubicBezTo>
                  <a:cubicBezTo>
                    <a:pt x="2913380" y="438150"/>
                    <a:pt x="2926080" y="290830"/>
                    <a:pt x="2934970" y="238760"/>
                  </a:cubicBezTo>
                  <a:cubicBezTo>
                    <a:pt x="2938780" y="217170"/>
                    <a:pt x="2923540" y="201930"/>
                    <a:pt x="2936240" y="189230"/>
                  </a:cubicBezTo>
                  <a:cubicBezTo>
                    <a:pt x="2975610" y="152400"/>
                    <a:pt x="3327400" y="129540"/>
                    <a:pt x="3393440" y="203200"/>
                  </a:cubicBezTo>
                  <a:cubicBezTo>
                    <a:pt x="3450590" y="266700"/>
                    <a:pt x="3397250" y="439420"/>
                    <a:pt x="3369310" y="547370"/>
                  </a:cubicBezTo>
                  <a:cubicBezTo>
                    <a:pt x="3340100" y="655320"/>
                    <a:pt x="3300730" y="787400"/>
                    <a:pt x="3220720" y="853440"/>
                  </a:cubicBezTo>
                  <a:cubicBezTo>
                    <a:pt x="3140710" y="919480"/>
                    <a:pt x="2997200" y="923290"/>
                    <a:pt x="2885440" y="938530"/>
                  </a:cubicBezTo>
                  <a:cubicBezTo>
                    <a:pt x="2776220" y="953770"/>
                    <a:pt x="2664460" y="933450"/>
                    <a:pt x="2557780" y="947420"/>
                  </a:cubicBezTo>
                  <a:cubicBezTo>
                    <a:pt x="2451100" y="960120"/>
                    <a:pt x="2392680" y="999490"/>
                    <a:pt x="2244090" y="1014730"/>
                  </a:cubicBezTo>
                  <a:cubicBezTo>
                    <a:pt x="1888490" y="1052830"/>
                    <a:pt x="746760" y="1069340"/>
                    <a:pt x="417830" y="1013460"/>
                  </a:cubicBezTo>
                  <a:cubicBezTo>
                    <a:pt x="292100" y="993140"/>
                    <a:pt x="224790" y="988060"/>
                    <a:pt x="162560" y="925830"/>
                  </a:cubicBezTo>
                  <a:cubicBezTo>
                    <a:pt x="90170" y="852170"/>
                    <a:pt x="57150" y="698500"/>
                    <a:pt x="41910" y="567690"/>
                  </a:cubicBezTo>
                  <a:cubicBezTo>
                    <a:pt x="25400" y="416560"/>
                    <a:pt x="0" y="147320"/>
                    <a:pt x="88900" y="72390"/>
                  </a:cubicBezTo>
                  <a:cubicBezTo>
                    <a:pt x="173990" y="0"/>
                    <a:pt x="549910" y="105410"/>
                    <a:pt x="549910" y="105410"/>
                  </a:cubicBezTo>
                </a:path>
              </a:pathLst>
            </a:custGeom>
            <a:solidFill>
              <a:srgbClr val="7EFFF7">
                <a:alpha val="49804"/>
              </a:srgbClr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13" id="13"/>
          <p:cNvGrpSpPr/>
          <p:nvPr/>
        </p:nvGrpSpPr>
        <p:grpSpPr>
          <a:xfrm rot="0">
            <a:off x="15812452" y="1622108"/>
            <a:ext cx="1447800" cy="1796415"/>
            <a:chOff x="0" y="0"/>
            <a:chExt cx="1930400" cy="239522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-99060" y="-44450"/>
              <a:ext cx="1983740" cy="2391410"/>
            </a:xfrm>
            <a:custGeom>
              <a:avLst/>
              <a:gdLst/>
              <a:ahLst/>
              <a:cxnLst/>
              <a:rect r="r" b="b" t="t" l="l"/>
              <a:pathLst>
                <a:path h="2391410" w="1983740">
                  <a:moveTo>
                    <a:pt x="612140" y="95250"/>
                  </a:moveTo>
                  <a:cubicBezTo>
                    <a:pt x="671830" y="1094740"/>
                    <a:pt x="773430" y="1062990"/>
                    <a:pt x="890270" y="1073150"/>
                  </a:cubicBezTo>
                  <a:cubicBezTo>
                    <a:pt x="1084580" y="1090930"/>
                    <a:pt x="1489710" y="1016000"/>
                    <a:pt x="1675130" y="1078230"/>
                  </a:cubicBezTo>
                  <a:cubicBezTo>
                    <a:pt x="1794510" y="1117600"/>
                    <a:pt x="1889760" y="1195070"/>
                    <a:pt x="1939290" y="1273810"/>
                  </a:cubicBezTo>
                  <a:cubicBezTo>
                    <a:pt x="1979930" y="1341120"/>
                    <a:pt x="1974850" y="1412240"/>
                    <a:pt x="1978660" y="1503680"/>
                  </a:cubicBezTo>
                  <a:cubicBezTo>
                    <a:pt x="1983740" y="1635760"/>
                    <a:pt x="1935480" y="1868170"/>
                    <a:pt x="1927860" y="1988820"/>
                  </a:cubicBezTo>
                  <a:cubicBezTo>
                    <a:pt x="1924050" y="2061210"/>
                    <a:pt x="1932940" y="2112010"/>
                    <a:pt x="1926590" y="2162810"/>
                  </a:cubicBezTo>
                  <a:cubicBezTo>
                    <a:pt x="1921510" y="2202180"/>
                    <a:pt x="1916430" y="2237740"/>
                    <a:pt x="1899920" y="2268220"/>
                  </a:cubicBezTo>
                  <a:cubicBezTo>
                    <a:pt x="1882140" y="2299970"/>
                    <a:pt x="1855470" y="2330450"/>
                    <a:pt x="1826260" y="2349500"/>
                  </a:cubicBezTo>
                  <a:cubicBezTo>
                    <a:pt x="1797050" y="2369820"/>
                    <a:pt x="1758950" y="2383790"/>
                    <a:pt x="1723390" y="2387600"/>
                  </a:cubicBezTo>
                  <a:cubicBezTo>
                    <a:pt x="1687830" y="2391410"/>
                    <a:pt x="1648460" y="2386330"/>
                    <a:pt x="1615440" y="2373630"/>
                  </a:cubicBezTo>
                  <a:cubicBezTo>
                    <a:pt x="1582420" y="2360930"/>
                    <a:pt x="1549400" y="2338070"/>
                    <a:pt x="1525270" y="2311400"/>
                  </a:cubicBezTo>
                  <a:cubicBezTo>
                    <a:pt x="1502410" y="2284730"/>
                    <a:pt x="1484630" y="2242820"/>
                    <a:pt x="1475740" y="2213610"/>
                  </a:cubicBezTo>
                  <a:cubicBezTo>
                    <a:pt x="1469390" y="2193290"/>
                    <a:pt x="1456690" y="2172970"/>
                    <a:pt x="1469390" y="2159000"/>
                  </a:cubicBezTo>
                  <a:cubicBezTo>
                    <a:pt x="1503680" y="2119630"/>
                    <a:pt x="1889760" y="2117090"/>
                    <a:pt x="1926590" y="2156460"/>
                  </a:cubicBezTo>
                  <a:cubicBezTo>
                    <a:pt x="1939290" y="2171700"/>
                    <a:pt x="1924050" y="2198370"/>
                    <a:pt x="1918970" y="2217420"/>
                  </a:cubicBezTo>
                  <a:cubicBezTo>
                    <a:pt x="1915160" y="2235200"/>
                    <a:pt x="1910080" y="2250440"/>
                    <a:pt x="1899920" y="2268220"/>
                  </a:cubicBezTo>
                  <a:cubicBezTo>
                    <a:pt x="1883410" y="2293620"/>
                    <a:pt x="1855470" y="2330450"/>
                    <a:pt x="1826260" y="2349500"/>
                  </a:cubicBezTo>
                  <a:cubicBezTo>
                    <a:pt x="1797050" y="2369820"/>
                    <a:pt x="1758950" y="2383790"/>
                    <a:pt x="1723390" y="2387600"/>
                  </a:cubicBezTo>
                  <a:cubicBezTo>
                    <a:pt x="1687830" y="2391410"/>
                    <a:pt x="1643380" y="2382520"/>
                    <a:pt x="1615440" y="2373630"/>
                  </a:cubicBezTo>
                  <a:cubicBezTo>
                    <a:pt x="1595120" y="2367280"/>
                    <a:pt x="1583690" y="2360930"/>
                    <a:pt x="1565910" y="2348230"/>
                  </a:cubicBezTo>
                  <a:cubicBezTo>
                    <a:pt x="1543050" y="2329180"/>
                    <a:pt x="1511300" y="2297430"/>
                    <a:pt x="1494790" y="2265680"/>
                  </a:cubicBezTo>
                  <a:cubicBezTo>
                    <a:pt x="1478280" y="2233930"/>
                    <a:pt x="1473200" y="2199640"/>
                    <a:pt x="1469390" y="2159000"/>
                  </a:cubicBezTo>
                  <a:cubicBezTo>
                    <a:pt x="1463040" y="2104390"/>
                    <a:pt x="1466850" y="2035810"/>
                    <a:pt x="1471930" y="1968500"/>
                  </a:cubicBezTo>
                  <a:cubicBezTo>
                    <a:pt x="1477010" y="1889760"/>
                    <a:pt x="1473200" y="1793240"/>
                    <a:pt x="1502410" y="1719580"/>
                  </a:cubicBezTo>
                  <a:cubicBezTo>
                    <a:pt x="1531620" y="1647190"/>
                    <a:pt x="1664970" y="1569720"/>
                    <a:pt x="1643380" y="1526540"/>
                  </a:cubicBezTo>
                  <a:cubicBezTo>
                    <a:pt x="1598930" y="1438910"/>
                    <a:pt x="877570" y="1537970"/>
                    <a:pt x="647700" y="1530350"/>
                  </a:cubicBezTo>
                  <a:cubicBezTo>
                    <a:pt x="525780" y="1526540"/>
                    <a:pt x="447040" y="1551940"/>
                    <a:pt x="368300" y="1511300"/>
                  </a:cubicBezTo>
                  <a:cubicBezTo>
                    <a:pt x="281940" y="1468120"/>
                    <a:pt x="204470" y="1390650"/>
                    <a:pt x="157480" y="1267460"/>
                  </a:cubicBezTo>
                  <a:cubicBezTo>
                    <a:pt x="69850" y="1029970"/>
                    <a:pt x="0" y="245110"/>
                    <a:pt x="149860" y="95250"/>
                  </a:cubicBezTo>
                  <a:cubicBezTo>
                    <a:pt x="243840" y="0"/>
                    <a:pt x="612140" y="95250"/>
                    <a:pt x="612140" y="95250"/>
                  </a:cubicBezTo>
                </a:path>
              </a:pathLst>
            </a:custGeom>
            <a:solidFill>
              <a:srgbClr val="7EFFF7">
                <a:alpha val="49804"/>
              </a:srgbClr>
            </a:solidFill>
            <a:ln cap="sq">
              <a:noFill/>
              <a:prstDash val="solid"/>
              <a:miter/>
            </a:ln>
          </p:spPr>
        </p:sp>
      </p:grpSp>
    </p:spTree>
  </p:cSld>
  <p:clrMapOvr>
    <a:masterClrMapping/>
  </p:clrMapOvr>
</p:sld>
</file>

<file path=ppt/slides/slide2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BE6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15733" y="460598"/>
            <a:ext cx="17256534" cy="9053457"/>
            <a:chOff x="0" y="0"/>
            <a:chExt cx="4544931" cy="238445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544931" cy="2384450"/>
            </a:xfrm>
            <a:custGeom>
              <a:avLst/>
              <a:gdLst/>
              <a:ahLst/>
              <a:cxnLst/>
              <a:rect r="r" b="b" t="t" l="l"/>
              <a:pathLst>
                <a:path h="2384450" w="4544931">
                  <a:moveTo>
                    <a:pt x="11216" y="0"/>
                  </a:moveTo>
                  <a:lnTo>
                    <a:pt x="4533715" y="0"/>
                  </a:lnTo>
                  <a:cubicBezTo>
                    <a:pt x="4539909" y="0"/>
                    <a:pt x="4544931" y="5022"/>
                    <a:pt x="4544931" y="11216"/>
                  </a:cubicBezTo>
                  <a:lnTo>
                    <a:pt x="4544931" y="2373234"/>
                  </a:lnTo>
                  <a:cubicBezTo>
                    <a:pt x="4544931" y="2376208"/>
                    <a:pt x="4543749" y="2379061"/>
                    <a:pt x="4541646" y="2381165"/>
                  </a:cubicBezTo>
                  <a:cubicBezTo>
                    <a:pt x="4539542" y="2383268"/>
                    <a:pt x="4536689" y="2384450"/>
                    <a:pt x="4533715" y="2384450"/>
                  </a:cubicBezTo>
                  <a:lnTo>
                    <a:pt x="11216" y="2384450"/>
                  </a:lnTo>
                  <a:cubicBezTo>
                    <a:pt x="5022" y="2384450"/>
                    <a:pt x="0" y="2379428"/>
                    <a:pt x="0" y="2373234"/>
                  </a:cubicBezTo>
                  <a:lnTo>
                    <a:pt x="0" y="11216"/>
                  </a:lnTo>
                  <a:cubicBezTo>
                    <a:pt x="0" y="5022"/>
                    <a:pt x="5022" y="0"/>
                    <a:pt x="11216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544931" cy="2422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3289777" y="8175739"/>
            <a:ext cx="5679857" cy="2676633"/>
          </a:xfrm>
          <a:custGeom>
            <a:avLst/>
            <a:gdLst/>
            <a:ahLst/>
            <a:cxnLst/>
            <a:rect r="r" b="b" t="t" l="l"/>
            <a:pathLst>
              <a:path h="2676633" w="5679857">
                <a:moveTo>
                  <a:pt x="0" y="0"/>
                </a:moveTo>
                <a:lnTo>
                  <a:pt x="5679857" y="0"/>
                </a:lnTo>
                <a:lnTo>
                  <a:pt x="5679857" y="2676632"/>
                </a:lnTo>
                <a:lnTo>
                  <a:pt x="0" y="26766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28700" y="990600"/>
            <a:ext cx="14090572" cy="10972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607"/>
              </a:lnSpc>
            </a:pPr>
            <a:r>
              <a:rPr lang="en-US" sz="6997">
                <a:solidFill>
                  <a:srgbClr val="000000"/>
                </a:solidFill>
                <a:latin typeface="Bobby Jones"/>
                <a:ea typeface="Bobby Jones"/>
                <a:cs typeface="Bobby Jones"/>
                <a:sym typeface="Bobby Jones"/>
              </a:rPr>
              <a:t>Recursive Formula Lemma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2500174"/>
            <a:ext cx="14514431" cy="14458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80"/>
              </a:lnSpc>
            </a:pPr>
            <a:r>
              <a:rPr lang="en-US" sz="4200">
                <a:solidFill>
                  <a:srgbClr val="000000"/>
                </a:solidFill>
                <a:latin typeface="Sniglet"/>
                <a:ea typeface="Sniglet"/>
                <a:cs typeface="Sniglet"/>
                <a:sym typeface="Sniglet"/>
              </a:rPr>
              <a:t>Lemma 6.2: For Every D       K of size at least 2, and every </a:t>
            </a:r>
          </a:p>
          <a:p>
            <a:pPr algn="l" marL="0" indent="0" lvl="0">
              <a:lnSpc>
                <a:spcPts val="5880"/>
              </a:lnSpc>
              <a:spcBef>
                <a:spcPct val="0"/>
              </a:spcBef>
            </a:pPr>
            <a:r>
              <a:rPr lang="en-US" sz="4200">
                <a:solidFill>
                  <a:srgbClr val="000000"/>
                </a:solidFill>
                <a:latin typeface="Sniglet"/>
                <a:ea typeface="Sniglet"/>
                <a:cs typeface="Sniglet"/>
                <a:sym typeface="Sniglet"/>
              </a:rPr>
              <a:t>v          V(G)\K, the following holds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6533257" y="2501911"/>
            <a:ext cx="754548" cy="754548"/>
            <a:chOff x="0" y="0"/>
            <a:chExt cx="1006064" cy="1006064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006064" cy="1006064"/>
            </a:xfrm>
            <a:custGeom>
              <a:avLst/>
              <a:gdLst/>
              <a:ahLst/>
              <a:cxnLst/>
              <a:rect r="r" b="b" t="t" l="l"/>
              <a:pathLst>
                <a:path h="1006064" w="1006064">
                  <a:moveTo>
                    <a:pt x="0" y="0"/>
                  </a:moveTo>
                  <a:lnTo>
                    <a:pt x="1006064" y="0"/>
                  </a:lnTo>
                  <a:lnTo>
                    <a:pt x="1006064" y="1006064"/>
                  </a:lnTo>
                  <a:lnTo>
                    <a:pt x="0" y="100606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531739" y="3191521"/>
            <a:ext cx="922225" cy="754548"/>
            <a:chOff x="0" y="0"/>
            <a:chExt cx="1229633" cy="1006064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229633" cy="1006064"/>
            </a:xfrm>
            <a:custGeom>
              <a:avLst/>
              <a:gdLst/>
              <a:ahLst/>
              <a:cxnLst/>
              <a:rect r="r" b="b" t="t" l="l"/>
              <a:pathLst>
                <a:path h="1006064" w="1229633">
                  <a:moveTo>
                    <a:pt x="0" y="0"/>
                  </a:moveTo>
                  <a:lnTo>
                    <a:pt x="1229633" y="0"/>
                  </a:lnTo>
                  <a:lnTo>
                    <a:pt x="1229633" y="1006064"/>
                  </a:lnTo>
                  <a:lnTo>
                    <a:pt x="0" y="100606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TextBox 12" id="12"/>
          <p:cNvSpPr txBox="true"/>
          <p:nvPr/>
        </p:nvSpPr>
        <p:spPr>
          <a:xfrm rot="0">
            <a:off x="1531739" y="5048250"/>
            <a:ext cx="14916862" cy="8045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580"/>
              </a:lnSpc>
              <a:spcBef>
                <a:spcPct val="0"/>
              </a:spcBef>
            </a:pPr>
            <a:r>
              <a:rPr lang="en-US" sz="4700">
                <a:solidFill>
                  <a:srgbClr val="000000"/>
                </a:solidFill>
                <a:latin typeface="Sniglet"/>
                <a:ea typeface="Sniglet"/>
                <a:cs typeface="Sniglet"/>
                <a:sym typeface="Sniglet"/>
              </a:rPr>
              <a:t>T[D,v] =             min                 { T[D’,u] + T[D\D’, u] + dist(v,u) }</a:t>
            </a:r>
          </a:p>
        </p:txBody>
      </p:sp>
      <p:grpSp>
        <p:nvGrpSpPr>
          <p:cNvPr name="Group 13" id="13"/>
          <p:cNvGrpSpPr/>
          <p:nvPr/>
        </p:nvGrpSpPr>
        <p:grpSpPr>
          <a:xfrm rot="0">
            <a:off x="5091421" y="5852795"/>
            <a:ext cx="922225" cy="754548"/>
            <a:chOff x="0" y="0"/>
            <a:chExt cx="1229633" cy="1006064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229633" cy="1006064"/>
            </a:xfrm>
            <a:custGeom>
              <a:avLst/>
              <a:gdLst/>
              <a:ahLst/>
              <a:cxnLst/>
              <a:rect r="r" b="b" t="t" l="l"/>
              <a:pathLst>
                <a:path h="1006064" w="1229633">
                  <a:moveTo>
                    <a:pt x="0" y="0"/>
                  </a:moveTo>
                  <a:lnTo>
                    <a:pt x="1229633" y="0"/>
                  </a:lnTo>
                  <a:lnTo>
                    <a:pt x="1229633" y="1006064"/>
                  </a:lnTo>
                  <a:lnTo>
                    <a:pt x="0" y="100606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TextBox 15" id="15"/>
          <p:cNvSpPr txBox="true"/>
          <p:nvPr/>
        </p:nvSpPr>
        <p:spPr>
          <a:xfrm rot="0">
            <a:off x="4494204" y="5802798"/>
            <a:ext cx="2039052" cy="8045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580"/>
              </a:lnSpc>
              <a:spcBef>
                <a:spcPct val="0"/>
              </a:spcBef>
            </a:pPr>
            <a:r>
              <a:rPr lang="en-US" sz="4700">
                <a:solidFill>
                  <a:srgbClr val="000000"/>
                </a:solidFill>
                <a:latin typeface="Sniglet"/>
                <a:ea typeface="Sniglet"/>
                <a:cs typeface="Sniglet"/>
                <a:sym typeface="Sniglet"/>
              </a:rPr>
              <a:t>u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6246863" y="5802798"/>
            <a:ext cx="2039052" cy="8045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580"/>
              </a:lnSpc>
              <a:spcBef>
                <a:spcPct val="0"/>
              </a:spcBef>
            </a:pPr>
            <a:r>
              <a:rPr lang="en-US" sz="4700">
                <a:solidFill>
                  <a:srgbClr val="000000"/>
                </a:solidFill>
                <a:latin typeface="Sniglet"/>
                <a:ea typeface="Sniglet"/>
                <a:cs typeface="Sniglet"/>
                <a:sym typeface="Sniglet"/>
              </a:rPr>
              <a:t>V(G)/K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6041770" y="6836576"/>
            <a:ext cx="2039052" cy="8045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580"/>
              </a:lnSpc>
              <a:spcBef>
                <a:spcPct val="0"/>
              </a:spcBef>
            </a:pPr>
            <a:r>
              <a:rPr lang="en-US" sz="4700">
                <a:solidFill>
                  <a:srgbClr val="000000"/>
                </a:solidFill>
                <a:latin typeface="Sniglet"/>
                <a:ea typeface="Sniglet"/>
                <a:cs typeface="Sniglet"/>
                <a:sym typeface="Sniglet"/>
              </a:rPr>
              <a:t>D’</a:t>
            </a:r>
          </a:p>
        </p:txBody>
      </p:sp>
      <p:grpSp>
        <p:nvGrpSpPr>
          <p:cNvPr name="Group 18" id="18"/>
          <p:cNvGrpSpPr/>
          <p:nvPr/>
        </p:nvGrpSpPr>
        <p:grpSpPr>
          <a:xfrm rot="0">
            <a:off x="4306310" y="6909200"/>
            <a:ext cx="980912" cy="754548"/>
            <a:chOff x="0" y="0"/>
            <a:chExt cx="1307883" cy="1006064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1307883" cy="1006064"/>
            </a:xfrm>
            <a:custGeom>
              <a:avLst/>
              <a:gdLst/>
              <a:ahLst/>
              <a:cxnLst/>
              <a:rect r="r" b="b" t="t" l="l"/>
              <a:pathLst>
                <a:path h="1006064" w="1307883">
                  <a:moveTo>
                    <a:pt x="0" y="0"/>
                  </a:moveTo>
                  <a:lnTo>
                    <a:pt x="1307883" y="0"/>
                  </a:lnTo>
                  <a:lnTo>
                    <a:pt x="1307883" y="1006064"/>
                  </a:lnTo>
                  <a:lnTo>
                    <a:pt x="0" y="100606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5287222" y="6793116"/>
            <a:ext cx="754548" cy="870632"/>
            <a:chOff x="0" y="0"/>
            <a:chExt cx="1006064" cy="1160843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1006064" cy="1160843"/>
            </a:xfrm>
            <a:custGeom>
              <a:avLst/>
              <a:gdLst/>
              <a:ahLst/>
              <a:cxnLst/>
              <a:rect r="r" b="b" t="t" l="l"/>
              <a:pathLst>
                <a:path h="1160843" w="1006064">
                  <a:moveTo>
                    <a:pt x="0" y="0"/>
                  </a:moveTo>
                  <a:lnTo>
                    <a:pt x="1006064" y="0"/>
                  </a:lnTo>
                  <a:lnTo>
                    <a:pt x="1006064" y="1160843"/>
                  </a:lnTo>
                  <a:lnTo>
                    <a:pt x="0" y="11608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6533257" y="6909200"/>
            <a:ext cx="859968" cy="859968"/>
            <a:chOff x="0" y="0"/>
            <a:chExt cx="1146624" cy="1146624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1146624" cy="1146624"/>
            </a:xfrm>
            <a:custGeom>
              <a:avLst/>
              <a:gdLst/>
              <a:ahLst/>
              <a:cxnLst/>
              <a:rect r="r" b="b" t="t" l="l"/>
              <a:pathLst>
                <a:path h="1146624" w="1146624">
                  <a:moveTo>
                    <a:pt x="0" y="0"/>
                  </a:moveTo>
                  <a:lnTo>
                    <a:pt x="1146624" y="0"/>
                  </a:lnTo>
                  <a:lnTo>
                    <a:pt x="1146624" y="1146624"/>
                  </a:lnTo>
                  <a:lnTo>
                    <a:pt x="0" y="114662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TextBox 24" id="24"/>
          <p:cNvSpPr txBox="true"/>
          <p:nvPr/>
        </p:nvSpPr>
        <p:spPr>
          <a:xfrm rot="0">
            <a:off x="7627832" y="6836576"/>
            <a:ext cx="2039052" cy="8045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580"/>
              </a:lnSpc>
              <a:spcBef>
                <a:spcPct val="0"/>
              </a:spcBef>
            </a:pPr>
            <a:r>
              <a:rPr lang="en-US" sz="4700">
                <a:solidFill>
                  <a:srgbClr val="000000"/>
                </a:solidFill>
                <a:latin typeface="Sniglet"/>
                <a:ea typeface="Sniglet"/>
                <a:cs typeface="Sniglet"/>
                <a:sym typeface="Sniglet"/>
              </a:rPr>
              <a:t>D</a:t>
            </a:r>
          </a:p>
        </p:txBody>
      </p:sp>
    </p:spTree>
  </p:cSld>
  <p:clrMapOvr>
    <a:masterClrMapping/>
  </p:clrMapOvr>
</p:sld>
</file>

<file path=ppt/slides/slide2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BE6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15733" y="460598"/>
            <a:ext cx="17256534" cy="9053457"/>
            <a:chOff x="0" y="0"/>
            <a:chExt cx="4544931" cy="238445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544931" cy="2384450"/>
            </a:xfrm>
            <a:custGeom>
              <a:avLst/>
              <a:gdLst/>
              <a:ahLst/>
              <a:cxnLst/>
              <a:rect r="r" b="b" t="t" l="l"/>
              <a:pathLst>
                <a:path h="2384450" w="4544931">
                  <a:moveTo>
                    <a:pt x="11216" y="0"/>
                  </a:moveTo>
                  <a:lnTo>
                    <a:pt x="4533715" y="0"/>
                  </a:lnTo>
                  <a:cubicBezTo>
                    <a:pt x="4539909" y="0"/>
                    <a:pt x="4544931" y="5022"/>
                    <a:pt x="4544931" y="11216"/>
                  </a:cubicBezTo>
                  <a:lnTo>
                    <a:pt x="4544931" y="2373234"/>
                  </a:lnTo>
                  <a:cubicBezTo>
                    <a:pt x="4544931" y="2376208"/>
                    <a:pt x="4543749" y="2379061"/>
                    <a:pt x="4541646" y="2381165"/>
                  </a:cubicBezTo>
                  <a:cubicBezTo>
                    <a:pt x="4539542" y="2383268"/>
                    <a:pt x="4536689" y="2384450"/>
                    <a:pt x="4533715" y="2384450"/>
                  </a:cubicBezTo>
                  <a:lnTo>
                    <a:pt x="11216" y="2384450"/>
                  </a:lnTo>
                  <a:cubicBezTo>
                    <a:pt x="5022" y="2384450"/>
                    <a:pt x="0" y="2379428"/>
                    <a:pt x="0" y="2373234"/>
                  </a:cubicBezTo>
                  <a:lnTo>
                    <a:pt x="0" y="11216"/>
                  </a:lnTo>
                  <a:cubicBezTo>
                    <a:pt x="0" y="5022"/>
                    <a:pt x="5022" y="0"/>
                    <a:pt x="11216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544931" cy="2422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3289777" y="8175739"/>
            <a:ext cx="5679857" cy="2676633"/>
          </a:xfrm>
          <a:custGeom>
            <a:avLst/>
            <a:gdLst/>
            <a:ahLst/>
            <a:cxnLst/>
            <a:rect r="r" b="b" t="t" l="l"/>
            <a:pathLst>
              <a:path h="2676633" w="5679857">
                <a:moveTo>
                  <a:pt x="0" y="0"/>
                </a:moveTo>
                <a:lnTo>
                  <a:pt x="5679857" y="0"/>
                </a:lnTo>
                <a:lnTo>
                  <a:pt x="5679857" y="2676632"/>
                </a:lnTo>
                <a:lnTo>
                  <a:pt x="0" y="26766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28700" y="990600"/>
            <a:ext cx="14090572" cy="10972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607"/>
              </a:lnSpc>
            </a:pPr>
            <a:r>
              <a:rPr lang="en-US" sz="6997">
                <a:solidFill>
                  <a:srgbClr val="000000"/>
                </a:solidFill>
                <a:latin typeface="Bobby Jones"/>
                <a:ea typeface="Bobby Jones"/>
                <a:cs typeface="Bobby Jones"/>
                <a:sym typeface="Bobby Jones"/>
              </a:rPr>
              <a:t>Proof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2260694"/>
            <a:ext cx="14514431" cy="7029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880"/>
              </a:lnSpc>
              <a:spcBef>
                <a:spcPct val="0"/>
              </a:spcBef>
            </a:pPr>
            <a:r>
              <a:rPr lang="en-US" sz="4200">
                <a:solidFill>
                  <a:srgbClr val="000000"/>
                </a:solidFill>
                <a:latin typeface="Sniglet"/>
                <a:ea typeface="Sniglet"/>
                <a:cs typeface="Sniglet"/>
                <a:sym typeface="Sniglet"/>
              </a:rPr>
              <a:t>Sufficiency: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3126918"/>
            <a:ext cx="12552577" cy="6794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63606" indent="-431803" lvl="1">
              <a:lnSpc>
                <a:spcPts val="5600"/>
              </a:lnSpc>
              <a:buFont typeface="Arial"/>
              <a:buChar char="•"/>
            </a:pPr>
            <a:r>
              <a:rPr lang="en-US" sz="4000">
                <a:solidFill>
                  <a:srgbClr val="000000"/>
                </a:solidFill>
                <a:latin typeface="Sniglet"/>
                <a:ea typeface="Sniglet"/>
                <a:cs typeface="Sniglet"/>
                <a:sym typeface="Sniglet"/>
              </a:rPr>
              <a:t>Let D’ be a subset of D which is not null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28700" y="4074338"/>
            <a:ext cx="16743567" cy="6794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63606" indent="-431803" lvl="1">
              <a:lnSpc>
                <a:spcPts val="5600"/>
              </a:lnSpc>
              <a:buFont typeface="Arial"/>
              <a:buChar char="•"/>
            </a:pPr>
            <a:r>
              <a:rPr lang="en-US" sz="4000">
                <a:solidFill>
                  <a:srgbClr val="000000"/>
                </a:solidFill>
                <a:latin typeface="Sniglet"/>
                <a:ea typeface="Sniglet"/>
                <a:cs typeface="Sniglet"/>
                <a:sym typeface="Sniglet"/>
              </a:rPr>
              <a:t>Let u          V(G), then           is a Steiner tree for D’         {u} in G of Min weight</a:t>
            </a:r>
          </a:p>
        </p:txBody>
      </p:sp>
      <p:grpSp>
        <p:nvGrpSpPr>
          <p:cNvPr name="Group 10" id="10"/>
          <p:cNvGrpSpPr/>
          <p:nvPr/>
        </p:nvGrpSpPr>
        <p:grpSpPr>
          <a:xfrm rot="0">
            <a:off x="3093136" y="4150538"/>
            <a:ext cx="922225" cy="754548"/>
            <a:chOff x="0" y="0"/>
            <a:chExt cx="1229633" cy="1006064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229633" cy="1006064"/>
            </a:xfrm>
            <a:custGeom>
              <a:avLst/>
              <a:gdLst/>
              <a:ahLst/>
              <a:cxnLst/>
              <a:rect r="r" b="b" t="t" l="l"/>
              <a:pathLst>
                <a:path h="1006064" w="1229633">
                  <a:moveTo>
                    <a:pt x="0" y="0"/>
                  </a:moveTo>
                  <a:lnTo>
                    <a:pt x="1229633" y="0"/>
                  </a:lnTo>
                  <a:lnTo>
                    <a:pt x="1229633" y="1006064"/>
                  </a:lnTo>
                  <a:lnTo>
                    <a:pt x="0" y="100606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6298395" y="4150538"/>
            <a:ext cx="1218885" cy="754548"/>
            <a:chOff x="0" y="0"/>
            <a:chExt cx="1625180" cy="1006064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625180" cy="1006064"/>
            </a:xfrm>
            <a:custGeom>
              <a:avLst/>
              <a:gdLst/>
              <a:ahLst/>
              <a:cxnLst/>
              <a:rect r="r" b="b" t="t" l="l"/>
              <a:pathLst>
                <a:path h="1006064" w="1625180">
                  <a:moveTo>
                    <a:pt x="0" y="0"/>
                  </a:moveTo>
                  <a:lnTo>
                    <a:pt x="1625180" y="0"/>
                  </a:lnTo>
                  <a:lnTo>
                    <a:pt x="1625180" y="1006064"/>
                  </a:lnTo>
                  <a:lnTo>
                    <a:pt x="0" y="100606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2137622" y="4150538"/>
            <a:ext cx="830002" cy="754548"/>
            <a:chOff x="0" y="0"/>
            <a:chExt cx="1106670" cy="1006064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106670" cy="1006064"/>
            </a:xfrm>
            <a:custGeom>
              <a:avLst/>
              <a:gdLst/>
              <a:ahLst/>
              <a:cxnLst/>
              <a:rect r="r" b="b" t="t" l="l"/>
              <a:pathLst>
                <a:path h="1006064" w="1106670">
                  <a:moveTo>
                    <a:pt x="0" y="0"/>
                  </a:moveTo>
                  <a:lnTo>
                    <a:pt x="1106670" y="0"/>
                  </a:lnTo>
                  <a:lnTo>
                    <a:pt x="1106670" y="1006064"/>
                  </a:lnTo>
                  <a:lnTo>
                    <a:pt x="0" y="100606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TextBox 16" id="16"/>
          <p:cNvSpPr txBox="true"/>
          <p:nvPr/>
        </p:nvSpPr>
        <p:spPr>
          <a:xfrm rot="0">
            <a:off x="1028700" y="5171786"/>
            <a:ext cx="15872637" cy="6794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63606" indent="-431803" lvl="1">
              <a:lnSpc>
                <a:spcPts val="5600"/>
              </a:lnSpc>
              <a:buFont typeface="Arial"/>
              <a:buChar char="•"/>
            </a:pPr>
            <a:r>
              <a:rPr lang="en-US" sz="4000">
                <a:solidFill>
                  <a:srgbClr val="000000"/>
                </a:solidFill>
                <a:latin typeface="Sniglet"/>
                <a:ea typeface="Sniglet"/>
                <a:cs typeface="Sniglet"/>
                <a:sym typeface="Sniglet"/>
              </a:rPr>
              <a:t>Simullarly,             is for the Value T[D\D’,u]</a:t>
            </a:r>
          </a:p>
        </p:txBody>
      </p:sp>
      <p:grpSp>
        <p:nvGrpSpPr>
          <p:cNvPr name="Group 17" id="17"/>
          <p:cNvGrpSpPr/>
          <p:nvPr/>
        </p:nvGrpSpPr>
        <p:grpSpPr>
          <a:xfrm rot="0">
            <a:off x="4235933" y="5172336"/>
            <a:ext cx="1218885" cy="754548"/>
            <a:chOff x="0" y="0"/>
            <a:chExt cx="1625180" cy="1006064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1625180" cy="1006064"/>
            </a:xfrm>
            <a:custGeom>
              <a:avLst/>
              <a:gdLst/>
              <a:ahLst/>
              <a:cxnLst/>
              <a:rect r="r" b="b" t="t" l="l"/>
              <a:pathLst>
                <a:path h="1006064" w="1625180">
                  <a:moveTo>
                    <a:pt x="0" y="0"/>
                  </a:moveTo>
                  <a:lnTo>
                    <a:pt x="1625180" y="0"/>
                  </a:lnTo>
                  <a:lnTo>
                    <a:pt x="1625180" y="1006064"/>
                  </a:lnTo>
                  <a:lnTo>
                    <a:pt x="0" y="100606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TextBox 19" id="19"/>
          <p:cNvSpPr txBox="true"/>
          <p:nvPr/>
        </p:nvSpPr>
        <p:spPr>
          <a:xfrm rot="0">
            <a:off x="1028700" y="6269784"/>
            <a:ext cx="15872637" cy="6794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63606" indent="-431803" lvl="1">
              <a:lnSpc>
                <a:spcPts val="5600"/>
              </a:lnSpc>
              <a:buFont typeface="Arial"/>
              <a:buChar char="•"/>
            </a:pPr>
            <a:r>
              <a:rPr lang="en-US" sz="4000">
                <a:solidFill>
                  <a:srgbClr val="000000"/>
                </a:solidFill>
                <a:latin typeface="Sniglet"/>
                <a:ea typeface="Sniglet"/>
                <a:cs typeface="Sniglet"/>
                <a:sym typeface="Sniglet"/>
              </a:rPr>
              <a:t>Let P be a shortest path from u-&gt;v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CB6A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15733" y="856719"/>
            <a:ext cx="17256534" cy="9053457"/>
            <a:chOff x="0" y="0"/>
            <a:chExt cx="4544931" cy="238445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544931" cy="2384450"/>
            </a:xfrm>
            <a:custGeom>
              <a:avLst/>
              <a:gdLst/>
              <a:ahLst/>
              <a:cxnLst/>
              <a:rect r="r" b="b" t="t" l="l"/>
              <a:pathLst>
                <a:path h="2384450" w="4544931">
                  <a:moveTo>
                    <a:pt x="11216" y="0"/>
                  </a:moveTo>
                  <a:lnTo>
                    <a:pt x="4533715" y="0"/>
                  </a:lnTo>
                  <a:cubicBezTo>
                    <a:pt x="4539909" y="0"/>
                    <a:pt x="4544931" y="5022"/>
                    <a:pt x="4544931" y="11216"/>
                  </a:cubicBezTo>
                  <a:lnTo>
                    <a:pt x="4544931" y="2373234"/>
                  </a:lnTo>
                  <a:cubicBezTo>
                    <a:pt x="4544931" y="2376208"/>
                    <a:pt x="4543749" y="2379061"/>
                    <a:pt x="4541646" y="2381165"/>
                  </a:cubicBezTo>
                  <a:cubicBezTo>
                    <a:pt x="4539542" y="2383268"/>
                    <a:pt x="4536689" y="2384450"/>
                    <a:pt x="4533715" y="2384450"/>
                  </a:cubicBezTo>
                  <a:lnTo>
                    <a:pt x="11216" y="2384450"/>
                  </a:lnTo>
                  <a:cubicBezTo>
                    <a:pt x="5022" y="2384450"/>
                    <a:pt x="0" y="2379428"/>
                    <a:pt x="0" y="2373234"/>
                  </a:cubicBezTo>
                  <a:lnTo>
                    <a:pt x="0" y="11216"/>
                  </a:lnTo>
                  <a:cubicBezTo>
                    <a:pt x="0" y="5022"/>
                    <a:pt x="5022" y="0"/>
                    <a:pt x="11216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544931" cy="2422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-413911" y="8090500"/>
            <a:ext cx="4946313" cy="3159457"/>
          </a:xfrm>
          <a:custGeom>
            <a:avLst/>
            <a:gdLst/>
            <a:ahLst/>
            <a:cxnLst/>
            <a:rect r="r" b="b" t="t" l="l"/>
            <a:pathLst>
              <a:path h="3159457" w="4946313">
                <a:moveTo>
                  <a:pt x="0" y="0"/>
                </a:moveTo>
                <a:lnTo>
                  <a:pt x="4946313" y="0"/>
                </a:lnTo>
                <a:lnTo>
                  <a:pt x="4946313" y="3159457"/>
                </a:lnTo>
                <a:lnTo>
                  <a:pt x="0" y="315945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0717594" y="5671381"/>
            <a:ext cx="5863832" cy="3245872"/>
          </a:xfrm>
          <a:custGeom>
            <a:avLst/>
            <a:gdLst/>
            <a:ahLst/>
            <a:cxnLst/>
            <a:rect r="r" b="b" t="t" l="l"/>
            <a:pathLst>
              <a:path h="3245872" w="5863832">
                <a:moveTo>
                  <a:pt x="0" y="0"/>
                </a:moveTo>
                <a:lnTo>
                  <a:pt x="5863832" y="0"/>
                </a:lnTo>
                <a:lnTo>
                  <a:pt x="5863832" y="3245872"/>
                </a:lnTo>
                <a:lnTo>
                  <a:pt x="0" y="324587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16838" r="0" b="-18478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4222078" y="3357476"/>
            <a:ext cx="9843844" cy="24749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713"/>
              </a:lnSpc>
            </a:pPr>
            <a:r>
              <a:rPr lang="en-US" sz="7897">
                <a:solidFill>
                  <a:srgbClr val="000000"/>
                </a:solidFill>
                <a:latin typeface="Bobby Jones"/>
                <a:ea typeface="Bobby Jones"/>
                <a:cs typeface="Bobby Jones"/>
                <a:sym typeface="Bobby Jones"/>
              </a:rPr>
              <a:t>Intuitive Simulation</a:t>
            </a:r>
          </a:p>
          <a:p>
            <a:pPr algn="l" marL="0" indent="0" lvl="0">
              <a:lnSpc>
                <a:spcPts val="9713"/>
              </a:lnSpc>
            </a:pPr>
            <a:r>
              <a:rPr lang="en-US" sz="7897">
                <a:solidFill>
                  <a:srgbClr val="000000"/>
                </a:solidFill>
                <a:latin typeface="Bobby Jones"/>
                <a:ea typeface="Bobby Jones"/>
                <a:cs typeface="Bobby Jones"/>
                <a:sym typeface="Bobby Jones"/>
              </a:rPr>
              <a:t>of the Problem</a:t>
            </a:r>
          </a:p>
        </p:txBody>
      </p:sp>
    </p:spTree>
  </p:cSld>
  <p:clrMapOvr>
    <a:masterClrMapping/>
  </p:clrMapOvr>
</p:sld>
</file>

<file path=ppt/slides/slide3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BE6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15733" y="460598"/>
            <a:ext cx="17256534" cy="9053457"/>
            <a:chOff x="0" y="0"/>
            <a:chExt cx="4544931" cy="238445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544931" cy="2384450"/>
            </a:xfrm>
            <a:custGeom>
              <a:avLst/>
              <a:gdLst/>
              <a:ahLst/>
              <a:cxnLst/>
              <a:rect r="r" b="b" t="t" l="l"/>
              <a:pathLst>
                <a:path h="2384450" w="4544931">
                  <a:moveTo>
                    <a:pt x="11216" y="0"/>
                  </a:moveTo>
                  <a:lnTo>
                    <a:pt x="4533715" y="0"/>
                  </a:lnTo>
                  <a:cubicBezTo>
                    <a:pt x="4539909" y="0"/>
                    <a:pt x="4544931" y="5022"/>
                    <a:pt x="4544931" y="11216"/>
                  </a:cubicBezTo>
                  <a:lnTo>
                    <a:pt x="4544931" y="2373234"/>
                  </a:lnTo>
                  <a:cubicBezTo>
                    <a:pt x="4544931" y="2376208"/>
                    <a:pt x="4543749" y="2379061"/>
                    <a:pt x="4541646" y="2381165"/>
                  </a:cubicBezTo>
                  <a:cubicBezTo>
                    <a:pt x="4539542" y="2383268"/>
                    <a:pt x="4536689" y="2384450"/>
                    <a:pt x="4533715" y="2384450"/>
                  </a:cubicBezTo>
                  <a:lnTo>
                    <a:pt x="11216" y="2384450"/>
                  </a:lnTo>
                  <a:cubicBezTo>
                    <a:pt x="5022" y="2384450"/>
                    <a:pt x="0" y="2379428"/>
                    <a:pt x="0" y="2373234"/>
                  </a:cubicBezTo>
                  <a:lnTo>
                    <a:pt x="0" y="11216"/>
                  </a:lnTo>
                  <a:cubicBezTo>
                    <a:pt x="0" y="5022"/>
                    <a:pt x="5022" y="0"/>
                    <a:pt x="11216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544931" cy="2422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4647983" y="8948684"/>
            <a:ext cx="5679857" cy="2676633"/>
          </a:xfrm>
          <a:custGeom>
            <a:avLst/>
            <a:gdLst/>
            <a:ahLst/>
            <a:cxnLst/>
            <a:rect r="r" b="b" t="t" l="l"/>
            <a:pathLst>
              <a:path h="2676633" w="5679857">
                <a:moveTo>
                  <a:pt x="0" y="0"/>
                </a:moveTo>
                <a:lnTo>
                  <a:pt x="5679858" y="0"/>
                </a:lnTo>
                <a:lnTo>
                  <a:pt x="5679858" y="2676632"/>
                </a:lnTo>
                <a:lnTo>
                  <a:pt x="0" y="26766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28700" y="990600"/>
            <a:ext cx="14090572" cy="10972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607"/>
              </a:lnSpc>
            </a:pPr>
            <a:r>
              <a:rPr lang="en-US" sz="6997">
                <a:solidFill>
                  <a:srgbClr val="000000"/>
                </a:solidFill>
                <a:latin typeface="Bobby Jones"/>
                <a:ea typeface="Bobby Jones"/>
                <a:cs typeface="Bobby Jones"/>
                <a:sym typeface="Bobby Jones"/>
              </a:rPr>
              <a:t>Proof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2260694"/>
            <a:ext cx="14514431" cy="7029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880"/>
              </a:lnSpc>
              <a:spcBef>
                <a:spcPct val="0"/>
              </a:spcBef>
            </a:pPr>
            <a:r>
              <a:rPr lang="en-US" sz="4200">
                <a:solidFill>
                  <a:srgbClr val="000000"/>
                </a:solidFill>
                <a:latin typeface="Sniglet"/>
                <a:ea typeface="Sniglet"/>
                <a:cs typeface="Sniglet"/>
                <a:sym typeface="Sniglet"/>
              </a:rPr>
              <a:t>Sufficiency: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3126918"/>
            <a:ext cx="15973245" cy="7454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49964" indent="-474982" lvl="1">
              <a:lnSpc>
                <a:spcPts val="6160"/>
              </a:lnSpc>
              <a:buFont typeface="Arial"/>
              <a:buChar char="•"/>
            </a:pPr>
            <a:r>
              <a:rPr lang="en-US" sz="4400">
                <a:solidFill>
                  <a:srgbClr val="000000"/>
                </a:solidFill>
                <a:latin typeface="Sniglet"/>
                <a:ea typeface="Sniglet"/>
                <a:cs typeface="Sniglet"/>
                <a:sym typeface="Sniglet"/>
              </a:rPr>
              <a:t>Now                                                   will be a connected subgraph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3386124" y="3160489"/>
            <a:ext cx="5165749" cy="754548"/>
            <a:chOff x="0" y="0"/>
            <a:chExt cx="6887666" cy="1006064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6887666" cy="1006064"/>
            </a:xfrm>
            <a:custGeom>
              <a:avLst/>
              <a:gdLst/>
              <a:ahLst/>
              <a:cxnLst/>
              <a:rect r="r" b="b" t="t" l="l"/>
              <a:pathLst>
                <a:path h="1006064" w="6887666">
                  <a:moveTo>
                    <a:pt x="0" y="0"/>
                  </a:moveTo>
                  <a:lnTo>
                    <a:pt x="6887666" y="0"/>
                  </a:lnTo>
                  <a:lnTo>
                    <a:pt x="6887666" y="1006064"/>
                  </a:lnTo>
                  <a:lnTo>
                    <a:pt x="0" y="100606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TextBox 11" id="11"/>
          <p:cNvSpPr txBox="true"/>
          <p:nvPr/>
        </p:nvSpPr>
        <p:spPr>
          <a:xfrm rot="0">
            <a:off x="1028700" y="4241837"/>
            <a:ext cx="15973245" cy="7454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49964" indent="-474982" lvl="1">
              <a:lnSpc>
                <a:spcPts val="6160"/>
              </a:lnSpc>
              <a:buFont typeface="Arial"/>
              <a:buChar char="•"/>
            </a:pPr>
            <a:r>
              <a:rPr lang="en-US" sz="4400">
                <a:solidFill>
                  <a:srgbClr val="000000"/>
                </a:solidFill>
                <a:latin typeface="Sniglet"/>
                <a:ea typeface="Sniglet"/>
                <a:cs typeface="Sniglet"/>
                <a:sym typeface="Sniglet"/>
              </a:rPr>
              <a:t>Since it includes P, it will have </a:t>
            </a:r>
          </a:p>
        </p:txBody>
      </p:sp>
      <p:grpSp>
        <p:nvGrpSpPr>
          <p:cNvPr name="Group 12" id="12"/>
          <p:cNvGrpSpPr/>
          <p:nvPr/>
        </p:nvGrpSpPr>
        <p:grpSpPr>
          <a:xfrm rot="0">
            <a:off x="9294912" y="4232779"/>
            <a:ext cx="2675214" cy="754548"/>
            <a:chOff x="0" y="0"/>
            <a:chExt cx="3566953" cy="1006064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3566953" cy="1006064"/>
            </a:xfrm>
            <a:custGeom>
              <a:avLst/>
              <a:gdLst/>
              <a:ahLst/>
              <a:cxnLst/>
              <a:rect r="r" b="b" t="t" l="l"/>
              <a:pathLst>
                <a:path h="1006064" w="3566953">
                  <a:moveTo>
                    <a:pt x="0" y="0"/>
                  </a:moveTo>
                  <a:lnTo>
                    <a:pt x="3566953" y="0"/>
                  </a:lnTo>
                  <a:lnTo>
                    <a:pt x="3566953" y="1006064"/>
                  </a:lnTo>
                  <a:lnTo>
                    <a:pt x="0" y="100606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</p:grpSp>
    </p:spTree>
  </p:cSld>
  <p:clrMapOvr>
    <a:masterClrMapping/>
  </p:clrMapOvr>
</p:sld>
</file>

<file path=ppt/slides/slide3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BE6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15733" y="460598"/>
            <a:ext cx="17256534" cy="9053457"/>
            <a:chOff x="0" y="0"/>
            <a:chExt cx="4544931" cy="238445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544931" cy="2384450"/>
            </a:xfrm>
            <a:custGeom>
              <a:avLst/>
              <a:gdLst/>
              <a:ahLst/>
              <a:cxnLst/>
              <a:rect r="r" b="b" t="t" l="l"/>
              <a:pathLst>
                <a:path h="2384450" w="4544931">
                  <a:moveTo>
                    <a:pt x="11216" y="0"/>
                  </a:moveTo>
                  <a:lnTo>
                    <a:pt x="4533715" y="0"/>
                  </a:lnTo>
                  <a:cubicBezTo>
                    <a:pt x="4539909" y="0"/>
                    <a:pt x="4544931" y="5022"/>
                    <a:pt x="4544931" y="11216"/>
                  </a:cubicBezTo>
                  <a:lnTo>
                    <a:pt x="4544931" y="2373234"/>
                  </a:lnTo>
                  <a:cubicBezTo>
                    <a:pt x="4544931" y="2376208"/>
                    <a:pt x="4543749" y="2379061"/>
                    <a:pt x="4541646" y="2381165"/>
                  </a:cubicBezTo>
                  <a:cubicBezTo>
                    <a:pt x="4539542" y="2383268"/>
                    <a:pt x="4536689" y="2384450"/>
                    <a:pt x="4533715" y="2384450"/>
                  </a:cubicBezTo>
                  <a:lnTo>
                    <a:pt x="11216" y="2384450"/>
                  </a:lnTo>
                  <a:cubicBezTo>
                    <a:pt x="5022" y="2384450"/>
                    <a:pt x="0" y="2379428"/>
                    <a:pt x="0" y="2373234"/>
                  </a:cubicBezTo>
                  <a:lnTo>
                    <a:pt x="0" y="11216"/>
                  </a:lnTo>
                  <a:cubicBezTo>
                    <a:pt x="0" y="5022"/>
                    <a:pt x="5022" y="0"/>
                    <a:pt x="11216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544931" cy="2422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4932338" y="9115149"/>
            <a:ext cx="5679857" cy="2676633"/>
          </a:xfrm>
          <a:custGeom>
            <a:avLst/>
            <a:gdLst/>
            <a:ahLst/>
            <a:cxnLst/>
            <a:rect r="r" b="b" t="t" l="l"/>
            <a:pathLst>
              <a:path h="2676633" w="5679857">
                <a:moveTo>
                  <a:pt x="0" y="0"/>
                </a:moveTo>
                <a:lnTo>
                  <a:pt x="5679858" y="0"/>
                </a:lnTo>
                <a:lnTo>
                  <a:pt x="5679858" y="2676633"/>
                </a:lnTo>
                <a:lnTo>
                  <a:pt x="0" y="267663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28700" y="990600"/>
            <a:ext cx="14090572" cy="10972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607"/>
              </a:lnSpc>
            </a:pPr>
            <a:r>
              <a:rPr lang="en-US" sz="6997">
                <a:solidFill>
                  <a:srgbClr val="000000"/>
                </a:solidFill>
                <a:latin typeface="Bobby Jones"/>
                <a:ea typeface="Bobby Jones"/>
                <a:cs typeface="Bobby Jones"/>
                <a:sym typeface="Bobby Jones"/>
              </a:rPr>
              <a:t>Proof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2260694"/>
            <a:ext cx="14514431" cy="7029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880"/>
              </a:lnSpc>
              <a:spcBef>
                <a:spcPct val="0"/>
              </a:spcBef>
            </a:pPr>
            <a:r>
              <a:rPr lang="en-US" sz="4200">
                <a:solidFill>
                  <a:srgbClr val="000000"/>
                </a:solidFill>
                <a:latin typeface="Sniglet"/>
                <a:ea typeface="Sniglet"/>
                <a:cs typeface="Sniglet"/>
                <a:sym typeface="Sniglet"/>
              </a:rPr>
              <a:t>Sufficiency: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1396165" y="3399924"/>
            <a:ext cx="14666520" cy="754548"/>
            <a:chOff x="0" y="0"/>
            <a:chExt cx="19555361" cy="1006064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9555361" cy="1006064"/>
            </a:xfrm>
            <a:custGeom>
              <a:avLst/>
              <a:gdLst/>
              <a:ahLst/>
              <a:cxnLst/>
              <a:rect r="r" b="b" t="t" l="l"/>
              <a:pathLst>
                <a:path h="1006064" w="19555361">
                  <a:moveTo>
                    <a:pt x="0" y="0"/>
                  </a:moveTo>
                  <a:lnTo>
                    <a:pt x="19555361" y="0"/>
                  </a:lnTo>
                  <a:lnTo>
                    <a:pt x="19555361" y="1006064"/>
                  </a:lnTo>
                  <a:lnTo>
                    <a:pt x="0" y="100606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536273" y="5821800"/>
            <a:ext cx="17751727" cy="754548"/>
            <a:chOff x="0" y="0"/>
            <a:chExt cx="23668969" cy="1006064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3668969" cy="1006064"/>
            </a:xfrm>
            <a:custGeom>
              <a:avLst/>
              <a:gdLst/>
              <a:ahLst/>
              <a:cxnLst/>
              <a:rect r="r" b="b" t="t" l="l"/>
              <a:pathLst>
                <a:path h="1006064" w="23668969">
                  <a:moveTo>
                    <a:pt x="0" y="0"/>
                  </a:moveTo>
                  <a:lnTo>
                    <a:pt x="23668969" y="0"/>
                  </a:lnTo>
                  <a:lnTo>
                    <a:pt x="23668969" y="1006064"/>
                  </a:lnTo>
                  <a:lnTo>
                    <a:pt x="0" y="100606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396165" y="4610052"/>
            <a:ext cx="8913094" cy="754548"/>
            <a:chOff x="0" y="0"/>
            <a:chExt cx="11884126" cy="1006064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1884126" cy="1006064"/>
            </a:xfrm>
            <a:custGeom>
              <a:avLst/>
              <a:gdLst/>
              <a:ahLst/>
              <a:cxnLst/>
              <a:rect r="r" b="b" t="t" l="l"/>
              <a:pathLst>
                <a:path h="1006064" w="11884126">
                  <a:moveTo>
                    <a:pt x="0" y="0"/>
                  </a:moveTo>
                  <a:lnTo>
                    <a:pt x="11884126" y="0"/>
                  </a:lnTo>
                  <a:lnTo>
                    <a:pt x="11884126" y="1006064"/>
                  </a:lnTo>
                  <a:lnTo>
                    <a:pt x="0" y="100606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TextBox 14" id="14"/>
          <p:cNvSpPr txBox="true"/>
          <p:nvPr/>
        </p:nvSpPr>
        <p:spPr>
          <a:xfrm rot="0">
            <a:off x="816771" y="6947823"/>
            <a:ext cx="14514431" cy="7029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880"/>
              </a:lnSpc>
              <a:spcBef>
                <a:spcPct val="0"/>
              </a:spcBef>
            </a:pPr>
            <a:r>
              <a:rPr lang="en-US" sz="4200">
                <a:solidFill>
                  <a:srgbClr val="000000"/>
                </a:solidFill>
                <a:latin typeface="Sniglet"/>
                <a:ea typeface="Sniglet"/>
                <a:cs typeface="Sniglet"/>
                <a:sym typeface="Sniglet"/>
              </a:rPr>
              <a:t>Thus, it becomes: </a:t>
            </a:r>
          </a:p>
        </p:txBody>
      </p:sp>
      <p:grpSp>
        <p:nvGrpSpPr>
          <p:cNvPr name="Group 15" id="15"/>
          <p:cNvGrpSpPr/>
          <p:nvPr/>
        </p:nvGrpSpPr>
        <p:grpSpPr>
          <a:xfrm rot="0">
            <a:off x="2958768" y="7922452"/>
            <a:ext cx="12906737" cy="754548"/>
            <a:chOff x="0" y="0"/>
            <a:chExt cx="17208982" cy="1006064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17208982" cy="1006064"/>
            </a:xfrm>
            <a:custGeom>
              <a:avLst/>
              <a:gdLst/>
              <a:ahLst/>
              <a:cxnLst/>
              <a:rect r="r" b="b" t="t" l="l"/>
              <a:pathLst>
                <a:path h="1006064" w="17208982">
                  <a:moveTo>
                    <a:pt x="0" y="0"/>
                  </a:moveTo>
                  <a:lnTo>
                    <a:pt x="17208982" y="0"/>
                  </a:lnTo>
                  <a:lnTo>
                    <a:pt x="17208982" y="1006064"/>
                  </a:lnTo>
                  <a:lnTo>
                    <a:pt x="0" y="100606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17" id="17"/>
          <p:cNvGrpSpPr/>
          <p:nvPr/>
        </p:nvGrpSpPr>
        <p:grpSpPr>
          <a:xfrm rot="0">
            <a:off x="7953375" y="3060383"/>
            <a:ext cx="8209597" cy="1082992"/>
            <a:chOff x="0" y="0"/>
            <a:chExt cx="10946130" cy="144399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50800" y="45720"/>
              <a:ext cx="10843260" cy="1350010"/>
            </a:xfrm>
            <a:custGeom>
              <a:avLst/>
              <a:gdLst/>
              <a:ahLst/>
              <a:cxnLst/>
              <a:rect r="r" b="b" t="t" l="l"/>
              <a:pathLst>
                <a:path h="1350010" w="10843260">
                  <a:moveTo>
                    <a:pt x="0" y="1073150"/>
                  </a:moveTo>
                  <a:cubicBezTo>
                    <a:pt x="0" y="1036320"/>
                    <a:pt x="0" y="1018540"/>
                    <a:pt x="0" y="1018540"/>
                  </a:cubicBezTo>
                  <a:cubicBezTo>
                    <a:pt x="0" y="1017270"/>
                    <a:pt x="3810" y="1000760"/>
                    <a:pt x="6350" y="991870"/>
                  </a:cubicBezTo>
                  <a:cubicBezTo>
                    <a:pt x="8890" y="981710"/>
                    <a:pt x="12700" y="965200"/>
                    <a:pt x="12700" y="963930"/>
                  </a:cubicBezTo>
                  <a:cubicBezTo>
                    <a:pt x="12700" y="963930"/>
                    <a:pt x="21590" y="948690"/>
                    <a:pt x="25400" y="939800"/>
                  </a:cubicBezTo>
                  <a:cubicBezTo>
                    <a:pt x="30480" y="932180"/>
                    <a:pt x="38100" y="915670"/>
                    <a:pt x="38100" y="915670"/>
                  </a:cubicBezTo>
                  <a:cubicBezTo>
                    <a:pt x="39370" y="915670"/>
                    <a:pt x="50800" y="901700"/>
                    <a:pt x="57150" y="895350"/>
                  </a:cubicBezTo>
                  <a:cubicBezTo>
                    <a:pt x="63500" y="887730"/>
                    <a:pt x="74930" y="875030"/>
                    <a:pt x="74930" y="875030"/>
                  </a:cubicBezTo>
                  <a:cubicBezTo>
                    <a:pt x="74930" y="873760"/>
                    <a:pt x="90170" y="863600"/>
                    <a:pt x="97790" y="858520"/>
                  </a:cubicBezTo>
                  <a:cubicBezTo>
                    <a:pt x="105410" y="853440"/>
                    <a:pt x="120650" y="843280"/>
                    <a:pt x="120650" y="843280"/>
                  </a:cubicBezTo>
                  <a:cubicBezTo>
                    <a:pt x="120650" y="843280"/>
                    <a:pt x="138430" y="836930"/>
                    <a:pt x="146050" y="833120"/>
                  </a:cubicBezTo>
                  <a:cubicBezTo>
                    <a:pt x="154940" y="830580"/>
                    <a:pt x="171450" y="824230"/>
                    <a:pt x="172720" y="824230"/>
                  </a:cubicBezTo>
                  <a:cubicBezTo>
                    <a:pt x="172720" y="824230"/>
                    <a:pt x="195580" y="820420"/>
                    <a:pt x="199390" y="820420"/>
                  </a:cubicBezTo>
                  <a:cubicBezTo>
                    <a:pt x="200660" y="820420"/>
                    <a:pt x="201930" y="820420"/>
                    <a:pt x="201930" y="820420"/>
                  </a:cubicBezTo>
                  <a:cubicBezTo>
                    <a:pt x="201930" y="819150"/>
                    <a:pt x="196850" y="814070"/>
                    <a:pt x="196850" y="814070"/>
                  </a:cubicBezTo>
                  <a:cubicBezTo>
                    <a:pt x="196850" y="814070"/>
                    <a:pt x="190500" y="797560"/>
                    <a:pt x="186690" y="788670"/>
                  </a:cubicBezTo>
                  <a:cubicBezTo>
                    <a:pt x="182880" y="779780"/>
                    <a:pt x="175260" y="763270"/>
                    <a:pt x="175260" y="763270"/>
                  </a:cubicBezTo>
                  <a:cubicBezTo>
                    <a:pt x="175260" y="763270"/>
                    <a:pt x="172720" y="745490"/>
                    <a:pt x="171450" y="735330"/>
                  </a:cubicBezTo>
                  <a:cubicBezTo>
                    <a:pt x="170180" y="726440"/>
                    <a:pt x="167640" y="708660"/>
                    <a:pt x="167640" y="708660"/>
                  </a:cubicBezTo>
                  <a:cubicBezTo>
                    <a:pt x="167640" y="708660"/>
                    <a:pt x="168910" y="690880"/>
                    <a:pt x="168910" y="680720"/>
                  </a:cubicBezTo>
                  <a:cubicBezTo>
                    <a:pt x="170180" y="671830"/>
                    <a:pt x="171450" y="654050"/>
                    <a:pt x="171450" y="654050"/>
                  </a:cubicBezTo>
                  <a:cubicBezTo>
                    <a:pt x="171450" y="654050"/>
                    <a:pt x="177800" y="636270"/>
                    <a:pt x="180340" y="627380"/>
                  </a:cubicBezTo>
                  <a:cubicBezTo>
                    <a:pt x="182880" y="618490"/>
                    <a:pt x="189230" y="601980"/>
                    <a:pt x="189230" y="601980"/>
                  </a:cubicBezTo>
                  <a:cubicBezTo>
                    <a:pt x="189230" y="600710"/>
                    <a:pt x="199390" y="586740"/>
                    <a:pt x="204470" y="577850"/>
                  </a:cubicBezTo>
                  <a:cubicBezTo>
                    <a:pt x="209550" y="570230"/>
                    <a:pt x="218440" y="554990"/>
                    <a:pt x="218440" y="554990"/>
                  </a:cubicBezTo>
                  <a:cubicBezTo>
                    <a:pt x="219710" y="554990"/>
                    <a:pt x="223520" y="552450"/>
                    <a:pt x="224790" y="549910"/>
                  </a:cubicBezTo>
                  <a:cubicBezTo>
                    <a:pt x="226060" y="544830"/>
                    <a:pt x="224790" y="527050"/>
                    <a:pt x="224790" y="527050"/>
                  </a:cubicBezTo>
                  <a:cubicBezTo>
                    <a:pt x="224790" y="525780"/>
                    <a:pt x="229870" y="509270"/>
                    <a:pt x="232410" y="500380"/>
                  </a:cubicBezTo>
                  <a:cubicBezTo>
                    <a:pt x="234950" y="491490"/>
                    <a:pt x="240030" y="473710"/>
                    <a:pt x="240030" y="473710"/>
                  </a:cubicBezTo>
                  <a:cubicBezTo>
                    <a:pt x="240030" y="473710"/>
                    <a:pt x="248920" y="457200"/>
                    <a:pt x="254000" y="449580"/>
                  </a:cubicBezTo>
                  <a:cubicBezTo>
                    <a:pt x="257810" y="441960"/>
                    <a:pt x="266700" y="425450"/>
                    <a:pt x="266700" y="425450"/>
                  </a:cubicBezTo>
                  <a:cubicBezTo>
                    <a:pt x="267970" y="425450"/>
                    <a:pt x="279400" y="412750"/>
                    <a:pt x="285750" y="405130"/>
                  </a:cubicBezTo>
                  <a:cubicBezTo>
                    <a:pt x="292100" y="398780"/>
                    <a:pt x="304800" y="386080"/>
                    <a:pt x="304800" y="384810"/>
                  </a:cubicBezTo>
                  <a:cubicBezTo>
                    <a:pt x="304800" y="384810"/>
                    <a:pt x="320040" y="375920"/>
                    <a:pt x="327660" y="370840"/>
                  </a:cubicBezTo>
                  <a:cubicBezTo>
                    <a:pt x="335280" y="365760"/>
                    <a:pt x="350520" y="355600"/>
                    <a:pt x="351790" y="355600"/>
                  </a:cubicBezTo>
                  <a:cubicBezTo>
                    <a:pt x="351790" y="355600"/>
                    <a:pt x="368300" y="349250"/>
                    <a:pt x="377190" y="346710"/>
                  </a:cubicBezTo>
                  <a:cubicBezTo>
                    <a:pt x="386080" y="344170"/>
                    <a:pt x="393700" y="340360"/>
                    <a:pt x="403860" y="337820"/>
                  </a:cubicBezTo>
                  <a:cubicBezTo>
                    <a:pt x="416560" y="332740"/>
                    <a:pt x="439420" y="327660"/>
                    <a:pt x="449580" y="322580"/>
                  </a:cubicBezTo>
                  <a:cubicBezTo>
                    <a:pt x="455930" y="320040"/>
                    <a:pt x="458470" y="317500"/>
                    <a:pt x="463550" y="314960"/>
                  </a:cubicBezTo>
                  <a:cubicBezTo>
                    <a:pt x="469900" y="309880"/>
                    <a:pt x="485140" y="299720"/>
                    <a:pt x="486410" y="298450"/>
                  </a:cubicBezTo>
                  <a:cubicBezTo>
                    <a:pt x="486410" y="298450"/>
                    <a:pt x="502920" y="292100"/>
                    <a:pt x="511810" y="289560"/>
                  </a:cubicBezTo>
                  <a:cubicBezTo>
                    <a:pt x="520700" y="285750"/>
                    <a:pt x="537210" y="279400"/>
                    <a:pt x="537210" y="279400"/>
                  </a:cubicBezTo>
                  <a:cubicBezTo>
                    <a:pt x="538480" y="279400"/>
                    <a:pt x="556260" y="278130"/>
                    <a:pt x="565150" y="276860"/>
                  </a:cubicBezTo>
                  <a:cubicBezTo>
                    <a:pt x="574040" y="275590"/>
                    <a:pt x="591820" y="274320"/>
                    <a:pt x="591820" y="274320"/>
                  </a:cubicBezTo>
                  <a:cubicBezTo>
                    <a:pt x="594360" y="274320"/>
                    <a:pt x="840740" y="273050"/>
                    <a:pt x="840740" y="273050"/>
                  </a:cubicBezTo>
                  <a:cubicBezTo>
                    <a:pt x="842010" y="273050"/>
                    <a:pt x="853440" y="275590"/>
                    <a:pt x="863600" y="275590"/>
                  </a:cubicBezTo>
                  <a:cubicBezTo>
                    <a:pt x="880110" y="276860"/>
                    <a:pt x="919480" y="281940"/>
                    <a:pt x="929640" y="276860"/>
                  </a:cubicBezTo>
                  <a:cubicBezTo>
                    <a:pt x="933450" y="274320"/>
                    <a:pt x="932180" y="271780"/>
                    <a:pt x="934720" y="267970"/>
                  </a:cubicBezTo>
                  <a:cubicBezTo>
                    <a:pt x="938530" y="262890"/>
                    <a:pt x="949960" y="245110"/>
                    <a:pt x="949960" y="245110"/>
                  </a:cubicBezTo>
                  <a:cubicBezTo>
                    <a:pt x="951230" y="245110"/>
                    <a:pt x="963930" y="232410"/>
                    <a:pt x="970280" y="227330"/>
                  </a:cubicBezTo>
                  <a:cubicBezTo>
                    <a:pt x="977900" y="220980"/>
                    <a:pt x="990600" y="208280"/>
                    <a:pt x="991870" y="208280"/>
                  </a:cubicBezTo>
                  <a:cubicBezTo>
                    <a:pt x="991870" y="208280"/>
                    <a:pt x="1007110" y="199390"/>
                    <a:pt x="1016000" y="195580"/>
                  </a:cubicBezTo>
                  <a:cubicBezTo>
                    <a:pt x="1023620" y="190500"/>
                    <a:pt x="1040130" y="182880"/>
                    <a:pt x="1040130" y="182880"/>
                  </a:cubicBezTo>
                  <a:cubicBezTo>
                    <a:pt x="1040130" y="181610"/>
                    <a:pt x="1057910" y="177800"/>
                    <a:pt x="1066800" y="175260"/>
                  </a:cubicBezTo>
                  <a:cubicBezTo>
                    <a:pt x="1075690" y="172720"/>
                    <a:pt x="1082040" y="171450"/>
                    <a:pt x="1093470" y="168910"/>
                  </a:cubicBezTo>
                  <a:cubicBezTo>
                    <a:pt x="1115060" y="163830"/>
                    <a:pt x="1170940" y="158750"/>
                    <a:pt x="1186180" y="148590"/>
                  </a:cubicBezTo>
                  <a:cubicBezTo>
                    <a:pt x="1192530" y="144780"/>
                    <a:pt x="1196340" y="135890"/>
                    <a:pt x="1196340" y="135890"/>
                  </a:cubicBezTo>
                  <a:cubicBezTo>
                    <a:pt x="1197610" y="135890"/>
                    <a:pt x="1211580" y="124460"/>
                    <a:pt x="1219200" y="119380"/>
                  </a:cubicBezTo>
                  <a:cubicBezTo>
                    <a:pt x="1226820" y="113030"/>
                    <a:pt x="1240790" y="102870"/>
                    <a:pt x="1240790" y="102870"/>
                  </a:cubicBezTo>
                  <a:cubicBezTo>
                    <a:pt x="1240790" y="102870"/>
                    <a:pt x="1257300" y="95250"/>
                    <a:pt x="1266190" y="91440"/>
                  </a:cubicBezTo>
                  <a:cubicBezTo>
                    <a:pt x="1275080" y="88900"/>
                    <a:pt x="1291590" y="81280"/>
                    <a:pt x="1291590" y="81280"/>
                  </a:cubicBezTo>
                  <a:cubicBezTo>
                    <a:pt x="1291590" y="81280"/>
                    <a:pt x="1309370" y="78740"/>
                    <a:pt x="1318260" y="76200"/>
                  </a:cubicBezTo>
                  <a:cubicBezTo>
                    <a:pt x="1328420" y="74930"/>
                    <a:pt x="1333500" y="73660"/>
                    <a:pt x="1346200" y="72390"/>
                  </a:cubicBezTo>
                  <a:cubicBezTo>
                    <a:pt x="1380490" y="67310"/>
                    <a:pt x="1461770" y="54610"/>
                    <a:pt x="1530350" y="49530"/>
                  </a:cubicBezTo>
                  <a:cubicBezTo>
                    <a:pt x="1616710" y="41910"/>
                    <a:pt x="1709420" y="41910"/>
                    <a:pt x="1822450" y="36830"/>
                  </a:cubicBezTo>
                  <a:cubicBezTo>
                    <a:pt x="1978660" y="29210"/>
                    <a:pt x="2190750" y="11430"/>
                    <a:pt x="2383790" y="6350"/>
                  </a:cubicBezTo>
                  <a:cubicBezTo>
                    <a:pt x="2589530" y="1270"/>
                    <a:pt x="2813050" y="7620"/>
                    <a:pt x="3021330" y="8890"/>
                  </a:cubicBezTo>
                  <a:cubicBezTo>
                    <a:pt x="3223260" y="10160"/>
                    <a:pt x="3430270" y="10160"/>
                    <a:pt x="3616960" y="13970"/>
                  </a:cubicBezTo>
                  <a:cubicBezTo>
                    <a:pt x="3780790" y="16510"/>
                    <a:pt x="3935730" y="5080"/>
                    <a:pt x="4079240" y="25400"/>
                  </a:cubicBezTo>
                  <a:cubicBezTo>
                    <a:pt x="4206240" y="44450"/>
                    <a:pt x="4431030" y="119380"/>
                    <a:pt x="4432300" y="120650"/>
                  </a:cubicBezTo>
                  <a:cubicBezTo>
                    <a:pt x="4433570" y="120650"/>
                    <a:pt x="4451350" y="118110"/>
                    <a:pt x="4460240" y="118110"/>
                  </a:cubicBezTo>
                  <a:cubicBezTo>
                    <a:pt x="4469130" y="116840"/>
                    <a:pt x="4486910" y="114300"/>
                    <a:pt x="4488180" y="114300"/>
                  </a:cubicBezTo>
                  <a:cubicBezTo>
                    <a:pt x="4488180" y="114300"/>
                    <a:pt x="4505960" y="118110"/>
                    <a:pt x="4514850" y="119380"/>
                  </a:cubicBezTo>
                  <a:cubicBezTo>
                    <a:pt x="4523740" y="120650"/>
                    <a:pt x="4541520" y="123190"/>
                    <a:pt x="4542790" y="123190"/>
                  </a:cubicBezTo>
                  <a:cubicBezTo>
                    <a:pt x="4542790" y="123190"/>
                    <a:pt x="4559300" y="129540"/>
                    <a:pt x="4568190" y="133350"/>
                  </a:cubicBezTo>
                  <a:cubicBezTo>
                    <a:pt x="4575810" y="137160"/>
                    <a:pt x="4592320" y="143510"/>
                    <a:pt x="4593590" y="143510"/>
                  </a:cubicBezTo>
                  <a:cubicBezTo>
                    <a:pt x="4593590" y="143510"/>
                    <a:pt x="4594860" y="146050"/>
                    <a:pt x="4597400" y="147320"/>
                  </a:cubicBezTo>
                  <a:cubicBezTo>
                    <a:pt x="4622800" y="153670"/>
                    <a:pt x="4852670" y="118110"/>
                    <a:pt x="5020310" y="105410"/>
                  </a:cubicBezTo>
                  <a:cubicBezTo>
                    <a:pt x="5261610" y="87630"/>
                    <a:pt x="5619750" y="67310"/>
                    <a:pt x="5913120" y="59690"/>
                  </a:cubicBezTo>
                  <a:cubicBezTo>
                    <a:pt x="6196330" y="52070"/>
                    <a:pt x="6488430" y="59690"/>
                    <a:pt x="6752590" y="60960"/>
                  </a:cubicBezTo>
                  <a:cubicBezTo>
                    <a:pt x="6987540" y="60960"/>
                    <a:pt x="7311390" y="60960"/>
                    <a:pt x="7420610" y="63500"/>
                  </a:cubicBezTo>
                  <a:cubicBezTo>
                    <a:pt x="7456170" y="63500"/>
                    <a:pt x="7481570" y="67310"/>
                    <a:pt x="7491730" y="66040"/>
                  </a:cubicBezTo>
                  <a:cubicBezTo>
                    <a:pt x="7495540" y="66040"/>
                    <a:pt x="7494270" y="64770"/>
                    <a:pt x="7498080" y="64770"/>
                  </a:cubicBezTo>
                  <a:cubicBezTo>
                    <a:pt x="7531100" y="60960"/>
                    <a:pt x="7796530" y="45720"/>
                    <a:pt x="7965440" y="35560"/>
                  </a:cubicBezTo>
                  <a:cubicBezTo>
                    <a:pt x="8167370" y="25400"/>
                    <a:pt x="8411210" y="10160"/>
                    <a:pt x="8630920" y="5080"/>
                  </a:cubicBezTo>
                  <a:cubicBezTo>
                    <a:pt x="8843010" y="0"/>
                    <a:pt x="9047480" y="5080"/>
                    <a:pt x="9262110" y="5080"/>
                  </a:cubicBezTo>
                  <a:cubicBezTo>
                    <a:pt x="9486900" y="6350"/>
                    <a:pt x="9949180" y="10160"/>
                    <a:pt x="9950450" y="10160"/>
                  </a:cubicBezTo>
                  <a:cubicBezTo>
                    <a:pt x="9950450" y="10160"/>
                    <a:pt x="9968230" y="11430"/>
                    <a:pt x="9978390" y="11430"/>
                  </a:cubicBezTo>
                  <a:cubicBezTo>
                    <a:pt x="9987280" y="11430"/>
                    <a:pt x="10005060" y="12700"/>
                    <a:pt x="10005060" y="12700"/>
                  </a:cubicBezTo>
                  <a:cubicBezTo>
                    <a:pt x="10006330" y="12700"/>
                    <a:pt x="10022840" y="19050"/>
                    <a:pt x="10031730" y="21590"/>
                  </a:cubicBezTo>
                  <a:cubicBezTo>
                    <a:pt x="10040620" y="24130"/>
                    <a:pt x="10057130" y="29210"/>
                    <a:pt x="10058400" y="29210"/>
                  </a:cubicBezTo>
                  <a:cubicBezTo>
                    <a:pt x="10058400" y="29210"/>
                    <a:pt x="10073640" y="39370"/>
                    <a:pt x="10081260" y="43180"/>
                  </a:cubicBezTo>
                  <a:cubicBezTo>
                    <a:pt x="10088880" y="48260"/>
                    <a:pt x="10105390" y="57150"/>
                    <a:pt x="10105390" y="58420"/>
                  </a:cubicBezTo>
                  <a:cubicBezTo>
                    <a:pt x="10105390" y="58420"/>
                    <a:pt x="10118090" y="71120"/>
                    <a:pt x="10124440" y="77470"/>
                  </a:cubicBezTo>
                  <a:cubicBezTo>
                    <a:pt x="10130790" y="83820"/>
                    <a:pt x="10143490" y="96520"/>
                    <a:pt x="10144760" y="96520"/>
                  </a:cubicBezTo>
                  <a:cubicBezTo>
                    <a:pt x="10144760" y="96520"/>
                    <a:pt x="10153650" y="113030"/>
                    <a:pt x="10158730" y="120650"/>
                  </a:cubicBezTo>
                  <a:cubicBezTo>
                    <a:pt x="10163810" y="128270"/>
                    <a:pt x="10172700" y="143510"/>
                    <a:pt x="10172700" y="143510"/>
                  </a:cubicBezTo>
                  <a:cubicBezTo>
                    <a:pt x="10172700" y="144780"/>
                    <a:pt x="10177780" y="161290"/>
                    <a:pt x="10181590" y="170180"/>
                  </a:cubicBezTo>
                  <a:cubicBezTo>
                    <a:pt x="10184130" y="177800"/>
                    <a:pt x="10182860" y="189230"/>
                    <a:pt x="10187940" y="193040"/>
                  </a:cubicBezTo>
                  <a:cubicBezTo>
                    <a:pt x="10193020" y="196850"/>
                    <a:pt x="10201910" y="194310"/>
                    <a:pt x="10209530" y="195580"/>
                  </a:cubicBezTo>
                  <a:cubicBezTo>
                    <a:pt x="10218420" y="196850"/>
                    <a:pt x="10237470" y="199390"/>
                    <a:pt x="10237470" y="199390"/>
                  </a:cubicBezTo>
                  <a:cubicBezTo>
                    <a:pt x="10237470" y="199390"/>
                    <a:pt x="10253980" y="205740"/>
                    <a:pt x="10262870" y="209550"/>
                  </a:cubicBezTo>
                  <a:cubicBezTo>
                    <a:pt x="10271760" y="212090"/>
                    <a:pt x="10288270" y="218440"/>
                    <a:pt x="10288270" y="218440"/>
                  </a:cubicBezTo>
                  <a:cubicBezTo>
                    <a:pt x="10289540" y="218440"/>
                    <a:pt x="10303510" y="228600"/>
                    <a:pt x="10311130" y="234950"/>
                  </a:cubicBezTo>
                  <a:cubicBezTo>
                    <a:pt x="10318750" y="240030"/>
                    <a:pt x="10333990" y="250190"/>
                    <a:pt x="10333990" y="250190"/>
                  </a:cubicBezTo>
                  <a:cubicBezTo>
                    <a:pt x="10333990" y="250190"/>
                    <a:pt x="10346690" y="264160"/>
                    <a:pt x="10353040" y="270510"/>
                  </a:cubicBezTo>
                  <a:cubicBezTo>
                    <a:pt x="10358120" y="278130"/>
                    <a:pt x="10370820" y="290830"/>
                    <a:pt x="10370820" y="290830"/>
                  </a:cubicBezTo>
                  <a:cubicBezTo>
                    <a:pt x="10370820" y="292100"/>
                    <a:pt x="10379710" y="307340"/>
                    <a:pt x="10383520" y="316230"/>
                  </a:cubicBezTo>
                  <a:cubicBezTo>
                    <a:pt x="10387330" y="323850"/>
                    <a:pt x="10396220" y="340360"/>
                    <a:pt x="10396220" y="340360"/>
                  </a:cubicBezTo>
                  <a:cubicBezTo>
                    <a:pt x="10396220" y="340360"/>
                    <a:pt x="10401300" y="360680"/>
                    <a:pt x="10402570" y="367030"/>
                  </a:cubicBezTo>
                  <a:cubicBezTo>
                    <a:pt x="10403840" y="370840"/>
                    <a:pt x="10402570" y="373380"/>
                    <a:pt x="10405110" y="375920"/>
                  </a:cubicBezTo>
                  <a:cubicBezTo>
                    <a:pt x="10417810" y="387350"/>
                    <a:pt x="10580370" y="401320"/>
                    <a:pt x="10580370" y="401320"/>
                  </a:cubicBezTo>
                  <a:cubicBezTo>
                    <a:pt x="10581640" y="401320"/>
                    <a:pt x="10599420" y="401320"/>
                    <a:pt x="10608310" y="400050"/>
                  </a:cubicBezTo>
                  <a:cubicBezTo>
                    <a:pt x="10617200" y="400050"/>
                    <a:pt x="10634980" y="400050"/>
                    <a:pt x="10636250" y="400050"/>
                  </a:cubicBezTo>
                  <a:cubicBezTo>
                    <a:pt x="10636250" y="400050"/>
                    <a:pt x="10654030" y="403860"/>
                    <a:pt x="10662920" y="405130"/>
                  </a:cubicBezTo>
                  <a:cubicBezTo>
                    <a:pt x="10671810" y="407670"/>
                    <a:pt x="10689590" y="411480"/>
                    <a:pt x="10689590" y="411480"/>
                  </a:cubicBezTo>
                  <a:cubicBezTo>
                    <a:pt x="10689590" y="411480"/>
                    <a:pt x="10706100" y="419100"/>
                    <a:pt x="10714990" y="422910"/>
                  </a:cubicBezTo>
                  <a:cubicBezTo>
                    <a:pt x="10722610" y="427990"/>
                    <a:pt x="10739120" y="435610"/>
                    <a:pt x="10739120" y="435610"/>
                  </a:cubicBezTo>
                  <a:cubicBezTo>
                    <a:pt x="10739120" y="435610"/>
                    <a:pt x="10753090" y="447040"/>
                    <a:pt x="10760710" y="453390"/>
                  </a:cubicBezTo>
                  <a:cubicBezTo>
                    <a:pt x="10767060" y="459740"/>
                    <a:pt x="10781030" y="471170"/>
                    <a:pt x="10781030" y="471170"/>
                  </a:cubicBezTo>
                  <a:cubicBezTo>
                    <a:pt x="10782300" y="471170"/>
                    <a:pt x="10792460" y="485140"/>
                    <a:pt x="10797540" y="492760"/>
                  </a:cubicBezTo>
                  <a:cubicBezTo>
                    <a:pt x="10803890" y="500380"/>
                    <a:pt x="10814050" y="515620"/>
                    <a:pt x="10814050" y="515620"/>
                  </a:cubicBezTo>
                  <a:cubicBezTo>
                    <a:pt x="10814050" y="515620"/>
                    <a:pt x="10821670" y="532130"/>
                    <a:pt x="10824210" y="541020"/>
                  </a:cubicBezTo>
                  <a:cubicBezTo>
                    <a:pt x="10828020" y="549910"/>
                    <a:pt x="10835640" y="566420"/>
                    <a:pt x="10835640" y="566420"/>
                  </a:cubicBezTo>
                  <a:cubicBezTo>
                    <a:pt x="10835640" y="566420"/>
                    <a:pt x="10838180" y="584200"/>
                    <a:pt x="10839450" y="593090"/>
                  </a:cubicBezTo>
                  <a:cubicBezTo>
                    <a:pt x="10840720" y="603250"/>
                    <a:pt x="10843260" y="621030"/>
                    <a:pt x="10843260" y="621030"/>
                  </a:cubicBezTo>
                  <a:cubicBezTo>
                    <a:pt x="10843260" y="621030"/>
                    <a:pt x="10841990" y="638810"/>
                    <a:pt x="10840720" y="647700"/>
                  </a:cubicBezTo>
                  <a:cubicBezTo>
                    <a:pt x="10839450" y="657860"/>
                    <a:pt x="10838180" y="675640"/>
                    <a:pt x="10838180" y="675640"/>
                  </a:cubicBezTo>
                  <a:cubicBezTo>
                    <a:pt x="10838180" y="675640"/>
                    <a:pt x="10831830" y="693420"/>
                    <a:pt x="10829290" y="702310"/>
                  </a:cubicBezTo>
                  <a:cubicBezTo>
                    <a:pt x="10826750" y="709930"/>
                    <a:pt x="10820400" y="727710"/>
                    <a:pt x="10820400" y="727710"/>
                  </a:cubicBezTo>
                  <a:cubicBezTo>
                    <a:pt x="10820400" y="727710"/>
                    <a:pt x="10810240" y="742950"/>
                    <a:pt x="10805160" y="750570"/>
                  </a:cubicBezTo>
                  <a:cubicBezTo>
                    <a:pt x="10800080" y="758190"/>
                    <a:pt x="10789920" y="773430"/>
                    <a:pt x="10789920" y="773430"/>
                  </a:cubicBezTo>
                  <a:cubicBezTo>
                    <a:pt x="10789920" y="774700"/>
                    <a:pt x="10777220" y="786130"/>
                    <a:pt x="10769600" y="792480"/>
                  </a:cubicBezTo>
                  <a:cubicBezTo>
                    <a:pt x="10763250" y="798830"/>
                    <a:pt x="10750550" y="811530"/>
                    <a:pt x="10750550" y="811530"/>
                  </a:cubicBezTo>
                  <a:cubicBezTo>
                    <a:pt x="10749280" y="811530"/>
                    <a:pt x="10734040" y="820420"/>
                    <a:pt x="10726420" y="825500"/>
                  </a:cubicBezTo>
                  <a:cubicBezTo>
                    <a:pt x="10717530" y="829310"/>
                    <a:pt x="10702290" y="838200"/>
                    <a:pt x="10702290" y="838200"/>
                  </a:cubicBezTo>
                  <a:cubicBezTo>
                    <a:pt x="10702290" y="838200"/>
                    <a:pt x="10684510" y="843280"/>
                    <a:pt x="10675620" y="845820"/>
                  </a:cubicBezTo>
                  <a:cubicBezTo>
                    <a:pt x="10666730" y="848360"/>
                    <a:pt x="10662920" y="850900"/>
                    <a:pt x="10648950" y="853440"/>
                  </a:cubicBezTo>
                  <a:cubicBezTo>
                    <a:pt x="10601960" y="863600"/>
                    <a:pt x="10345420" y="889000"/>
                    <a:pt x="10332720" y="908050"/>
                  </a:cubicBezTo>
                  <a:cubicBezTo>
                    <a:pt x="10331450" y="911860"/>
                    <a:pt x="10336530" y="919480"/>
                    <a:pt x="10336530" y="919480"/>
                  </a:cubicBezTo>
                  <a:cubicBezTo>
                    <a:pt x="10336530" y="919480"/>
                    <a:pt x="10337800" y="937260"/>
                    <a:pt x="10337800" y="947420"/>
                  </a:cubicBezTo>
                  <a:cubicBezTo>
                    <a:pt x="10339070" y="956310"/>
                    <a:pt x="10340340" y="974090"/>
                    <a:pt x="10340340" y="974090"/>
                  </a:cubicBezTo>
                  <a:cubicBezTo>
                    <a:pt x="10340340" y="975360"/>
                    <a:pt x="10336530" y="993140"/>
                    <a:pt x="10335260" y="1002030"/>
                  </a:cubicBezTo>
                  <a:cubicBezTo>
                    <a:pt x="10332720" y="1010920"/>
                    <a:pt x="10330180" y="1028700"/>
                    <a:pt x="10330180" y="1028700"/>
                  </a:cubicBezTo>
                  <a:cubicBezTo>
                    <a:pt x="10330180" y="1028700"/>
                    <a:pt x="10322560" y="1045210"/>
                    <a:pt x="10318750" y="1054100"/>
                  </a:cubicBezTo>
                  <a:cubicBezTo>
                    <a:pt x="10314940" y="1061720"/>
                    <a:pt x="10307320" y="1078230"/>
                    <a:pt x="10307320" y="1079500"/>
                  </a:cubicBezTo>
                  <a:cubicBezTo>
                    <a:pt x="10307320" y="1079500"/>
                    <a:pt x="10295890" y="1093470"/>
                    <a:pt x="10290810" y="1101090"/>
                  </a:cubicBezTo>
                  <a:cubicBezTo>
                    <a:pt x="10284460" y="1107440"/>
                    <a:pt x="10274300" y="1122680"/>
                    <a:pt x="10273030" y="1122680"/>
                  </a:cubicBezTo>
                  <a:cubicBezTo>
                    <a:pt x="10273030" y="1122680"/>
                    <a:pt x="10259060" y="1134110"/>
                    <a:pt x="10251440" y="1139190"/>
                  </a:cubicBezTo>
                  <a:cubicBezTo>
                    <a:pt x="10245090" y="1145540"/>
                    <a:pt x="10229850" y="1155700"/>
                    <a:pt x="10229850" y="1156970"/>
                  </a:cubicBezTo>
                  <a:cubicBezTo>
                    <a:pt x="10229850" y="1156970"/>
                    <a:pt x="10213340" y="1163320"/>
                    <a:pt x="10204450" y="1167130"/>
                  </a:cubicBezTo>
                  <a:cubicBezTo>
                    <a:pt x="10196830" y="1170940"/>
                    <a:pt x="10180320" y="1178560"/>
                    <a:pt x="10180320" y="1178560"/>
                  </a:cubicBezTo>
                  <a:cubicBezTo>
                    <a:pt x="10179050" y="1178560"/>
                    <a:pt x="10161270" y="1182370"/>
                    <a:pt x="10152380" y="1183640"/>
                  </a:cubicBezTo>
                  <a:cubicBezTo>
                    <a:pt x="10143490" y="1186180"/>
                    <a:pt x="10125710" y="1188720"/>
                    <a:pt x="10125710" y="1188720"/>
                  </a:cubicBezTo>
                  <a:cubicBezTo>
                    <a:pt x="10124440" y="1188720"/>
                    <a:pt x="9961880" y="1200150"/>
                    <a:pt x="9947910" y="1207770"/>
                  </a:cubicBezTo>
                  <a:cubicBezTo>
                    <a:pt x="9945370" y="1209040"/>
                    <a:pt x="9945370" y="1210310"/>
                    <a:pt x="9944100" y="1211580"/>
                  </a:cubicBezTo>
                  <a:cubicBezTo>
                    <a:pt x="9940290" y="1215390"/>
                    <a:pt x="9926320" y="1231900"/>
                    <a:pt x="9925050" y="1231900"/>
                  </a:cubicBezTo>
                  <a:cubicBezTo>
                    <a:pt x="9925050" y="1231900"/>
                    <a:pt x="9909810" y="1242060"/>
                    <a:pt x="9903460" y="1248410"/>
                  </a:cubicBezTo>
                  <a:cubicBezTo>
                    <a:pt x="9895840" y="1253490"/>
                    <a:pt x="9880600" y="1263650"/>
                    <a:pt x="9880600" y="1263650"/>
                  </a:cubicBezTo>
                  <a:cubicBezTo>
                    <a:pt x="9879330" y="1263650"/>
                    <a:pt x="9862820" y="1270000"/>
                    <a:pt x="9853930" y="1273810"/>
                  </a:cubicBezTo>
                  <a:cubicBezTo>
                    <a:pt x="9846310" y="1276350"/>
                    <a:pt x="9828530" y="1282700"/>
                    <a:pt x="9828530" y="1282700"/>
                  </a:cubicBezTo>
                  <a:cubicBezTo>
                    <a:pt x="9828530" y="1282700"/>
                    <a:pt x="9810750" y="1285240"/>
                    <a:pt x="9801860" y="1286510"/>
                  </a:cubicBezTo>
                  <a:cubicBezTo>
                    <a:pt x="9791700" y="1287780"/>
                    <a:pt x="9787890" y="1287780"/>
                    <a:pt x="9773920" y="1289050"/>
                  </a:cubicBezTo>
                  <a:cubicBezTo>
                    <a:pt x="9735820" y="1294130"/>
                    <a:pt x="9640570" y="1314450"/>
                    <a:pt x="9558020" y="1320800"/>
                  </a:cubicBezTo>
                  <a:cubicBezTo>
                    <a:pt x="9444990" y="1328420"/>
                    <a:pt x="9245600" y="1320800"/>
                    <a:pt x="9156700" y="1320800"/>
                  </a:cubicBezTo>
                  <a:cubicBezTo>
                    <a:pt x="9112250" y="1320800"/>
                    <a:pt x="9063990" y="1319530"/>
                    <a:pt x="9055100" y="1319530"/>
                  </a:cubicBezTo>
                  <a:cubicBezTo>
                    <a:pt x="9053830" y="1320800"/>
                    <a:pt x="9055100" y="1320800"/>
                    <a:pt x="9053830" y="1320800"/>
                  </a:cubicBezTo>
                  <a:cubicBezTo>
                    <a:pt x="9037320" y="1320800"/>
                    <a:pt x="8802370" y="1316990"/>
                    <a:pt x="8740140" y="1320800"/>
                  </a:cubicBezTo>
                  <a:cubicBezTo>
                    <a:pt x="8713470" y="1322070"/>
                    <a:pt x="8705850" y="1325880"/>
                    <a:pt x="8684260" y="1325880"/>
                  </a:cubicBezTo>
                  <a:cubicBezTo>
                    <a:pt x="8655050" y="1327150"/>
                    <a:pt x="8623300" y="1320800"/>
                    <a:pt x="8582660" y="1319530"/>
                  </a:cubicBezTo>
                  <a:cubicBezTo>
                    <a:pt x="8517890" y="1318260"/>
                    <a:pt x="8445500" y="1319530"/>
                    <a:pt x="8333740" y="1319530"/>
                  </a:cubicBezTo>
                  <a:cubicBezTo>
                    <a:pt x="8100060" y="1319530"/>
                    <a:pt x="7565390" y="1319530"/>
                    <a:pt x="7256780" y="1319530"/>
                  </a:cubicBezTo>
                  <a:cubicBezTo>
                    <a:pt x="7024370" y="1319530"/>
                    <a:pt x="6804660" y="1319530"/>
                    <a:pt x="6644640" y="1316990"/>
                  </a:cubicBezTo>
                  <a:cubicBezTo>
                    <a:pt x="6543040" y="1316990"/>
                    <a:pt x="6394450" y="1313180"/>
                    <a:pt x="6393180" y="1313180"/>
                  </a:cubicBezTo>
                  <a:cubicBezTo>
                    <a:pt x="6393180" y="1313180"/>
                    <a:pt x="6375400" y="1311910"/>
                    <a:pt x="6365240" y="1311910"/>
                  </a:cubicBezTo>
                  <a:cubicBezTo>
                    <a:pt x="6356350" y="1310640"/>
                    <a:pt x="6338570" y="1310640"/>
                    <a:pt x="6338570" y="1310640"/>
                  </a:cubicBezTo>
                  <a:cubicBezTo>
                    <a:pt x="6337300" y="1310640"/>
                    <a:pt x="6316980" y="1304290"/>
                    <a:pt x="6311900" y="1301750"/>
                  </a:cubicBezTo>
                  <a:cubicBezTo>
                    <a:pt x="6309360" y="1301750"/>
                    <a:pt x="6310630" y="1301750"/>
                    <a:pt x="6306820" y="1300480"/>
                  </a:cubicBezTo>
                  <a:cubicBezTo>
                    <a:pt x="6269990" y="1295400"/>
                    <a:pt x="5796280" y="1315720"/>
                    <a:pt x="5525770" y="1318260"/>
                  </a:cubicBezTo>
                  <a:cubicBezTo>
                    <a:pt x="5231130" y="1320800"/>
                    <a:pt x="4625340" y="1314450"/>
                    <a:pt x="4603750" y="1313180"/>
                  </a:cubicBezTo>
                  <a:cubicBezTo>
                    <a:pt x="4602480" y="1313180"/>
                    <a:pt x="4603750" y="1313180"/>
                    <a:pt x="4602480" y="1313180"/>
                  </a:cubicBezTo>
                  <a:cubicBezTo>
                    <a:pt x="4589780" y="1313180"/>
                    <a:pt x="4250690" y="1337310"/>
                    <a:pt x="4249420" y="1337310"/>
                  </a:cubicBezTo>
                  <a:cubicBezTo>
                    <a:pt x="4249420" y="1337310"/>
                    <a:pt x="4231640" y="1337310"/>
                    <a:pt x="4222750" y="1337310"/>
                  </a:cubicBezTo>
                  <a:cubicBezTo>
                    <a:pt x="4213860" y="1337310"/>
                    <a:pt x="4194810" y="1336040"/>
                    <a:pt x="4194810" y="1336040"/>
                  </a:cubicBezTo>
                  <a:cubicBezTo>
                    <a:pt x="4194810" y="1336040"/>
                    <a:pt x="4177030" y="1332230"/>
                    <a:pt x="4168140" y="1329690"/>
                  </a:cubicBezTo>
                  <a:cubicBezTo>
                    <a:pt x="4159250" y="1327150"/>
                    <a:pt x="4141470" y="1322070"/>
                    <a:pt x="4141470" y="1322070"/>
                  </a:cubicBezTo>
                  <a:cubicBezTo>
                    <a:pt x="4141470" y="1322070"/>
                    <a:pt x="4140200" y="1320800"/>
                    <a:pt x="4137660" y="1320800"/>
                  </a:cubicBezTo>
                  <a:cubicBezTo>
                    <a:pt x="4113530" y="1314450"/>
                    <a:pt x="3849370" y="1320800"/>
                    <a:pt x="3683000" y="1320800"/>
                  </a:cubicBezTo>
                  <a:cubicBezTo>
                    <a:pt x="3482340" y="1320800"/>
                    <a:pt x="3221990" y="1318260"/>
                    <a:pt x="3020060" y="1320800"/>
                  </a:cubicBezTo>
                  <a:cubicBezTo>
                    <a:pt x="2847340" y="1322070"/>
                    <a:pt x="2602230" y="1319530"/>
                    <a:pt x="2542540" y="1330960"/>
                  </a:cubicBezTo>
                  <a:cubicBezTo>
                    <a:pt x="2528570" y="1333500"/>
                    <a:pt x="2517140" y="1341120"/>
                    <a:pt x="2517140" y="1341120"/>
                  </a:cubicBezTo>
                  <a:cubicBezTo>
                    <a:pt x="2517140" y="1341120"/>
                    <a:pt x="2499360" y="1342390"/>
                    <a:pt x="2490470" y="1343660"/>
                  </a:cubicBezTo>
                  <a:cubicBezTo>
                    <a:pt x="2480310" y="1344930"/>
                    <a:pt x="2476500" y="1346200"/>
                    <a:pt x="2462530" y="1347470"/>
                  </a:cubicBezTo>
                  <a:cubicBezTo>
                    <a:pt x="2423160" y="1350010"/>
                    <a:pt x="2311400" y="1347470"/>
                    <a:pt x="2232660" y="1347470"/>
                  </a:cubicBezTo>
                  <a:cubicBezTo>
                    <a:pt x="2150110" y="1347470"/>
                    <a:pt x="2066290" y="1347470"/>
                    <a:pt x="1977390" y="1347470"/>
                  </a:cubicBezTo>
                  <a:cubicBezTo>
                    <a:pt x="1878330" y="1347470"/>
                    <a:pt x="1772920" y="1347470"/>
                    <a:pt x="1664970" y="1347470"/>
                  </a:cubicBezTo>
                  <a:cubicBezTo>
                    <a:pt x="1548130" y="1347470"/>
                    <a:pt x="1300480" y="1346200"/>
                    <a:pt x="1299210" y="1346200"/>
                  </a:cubicBezTo>
                  <a:cubicBezTo>
                    <a:pt x="1299210" y="1346200"/>
                    <a:pt x="1281430" y="1344930"/>
                    <a:pt x="1272540" y="1343660"/>
                  </a:cubicBezTo>
                  <a:cubicBezTo>
                    <a:pt x="1263650" y="1342390"/>
                    <a:pt x="1244600" y="1339850"/>
                    <a:pt x="1244600" y="1339850"/>
                  </a:cubicBezTo>
                  <a:cubicBezTo>
                    <a:pt x="1244600" y="1339850"/>
                    <a:pt x="1228090" y="1333500"/>
                    <a:pt x="1219200" y="1330960"/>
                  </a:cubicBezTo>
                  <a:cubicBezTo>
                    <a:pt x="1210310" y="1327150"/>
                    <a:pt x="1206500" y="1324610"/>
                    <a:pt x="1195070" y="1322070"/>
                  </a:cubicBezTo>
                  <a:cubicBezTo>
                    <a:pt x="1163320" y="1315720"/>
                    <a:pt x="1090930" y="1322070"/>
                    <a:pt x="1018540" y="1322070"/>
                  </a:cubicBezTo>
                  <a:cubicBezTo>
                    <a:pt x="904240" y="1320800"/>
                    <a:pt x="701040" y="1320800"/>
                    <a:pt x="575310" y="1320800"/>
                  </a:cubicBezTo>
                  <a:cubicBezTo>
                    <a:pt x="483870" y="1320800"/>
                    <a:pt x="398780" y="1332230"/>
                    <a:pt x="335280" y="1319530"/>
                  </a:cubicBezTo>
                  <a:cubicBezTo>
                    <a:pt x="290830" y="1310640"/>
                    <a:pt x="251460" y="1281430"/>
                    <a:pt x="226060" y="1273810"/>
                  </a:cubicBezTo>
                  <a:cubicBezTo>
                    <a:pt x="214630" y="1271270"/>
                    <a:pt x="208280" y="1272540"/>
                    <a:pt x="199390" y="1271270"/>
                  </a:cubicBezTo>
                  <a:cubicBezTo>
                    <a:pt x="190500" y="1270000"/>
                    <a:pt x="172720" y="1267460"/>
                    <a:pt x="171450" y="1267460"/>
                  </a:cubicBezTo>
                  <a:cubicBezTo>
                    <a:pt x="171450" y="1267460"/>
                    <a:pt x="154940" y="1261110"/>
                    <a:pt x="146050" y="1257300"/>
                  </a:cubicBezTo>
                  <a:cubicBezTo>
                    <a:pt x="137160" y="1254760"/>
                    <a:pt x="120650" y="1248410"/>
                    <a:pt x="120650" y="1248410"/>
                  </a:cubicBezTo>
                  <a:cubicBezTo>
                    <a:pt x="119380" y="1248410"/>
                    <a:pt x="105410" y="1238250"/>
                    <a:pt x="97790" y="1231900"/>
                  </a:cubicBezTo>
                  <a:cubicBezTo>
                    <a:pt x="90170" y="1226820"/>
                    <a:pt x="74930" y="1216660"/>
                    <a:pt x="74930" y="1216660"/>
                  </a:cubicBezTo>
                  <a:cubicBezTo>
                    <a:pt x="74930" y="1216660"/>
                    <a:pt x="62230" y="1202690"/>
                    <a:pt x="57150" y="1196340"/>
                  </a:cubicBezTo>
                  <a:cubicBezTo>
                    <a:pt x="50800" y="1188720"/>
                    <a:pt x="38100" y="1176020"/>
                    <a:pt x="38100" y="1176020"/>
                  </a:cubicBezTo>
                  <a:cubicBezTo>
                    <a:pt x="38100" y="1174750"/>
                    <a:pt x="30480" y="1159510"/>
                    <a:pt x="25400" y="1150620"/>
                  </a:cubicBezTo>
                  <a:cubicBezTo>
                    <a:pt x="21590" y="1143000"/>
                    <a:pt x="12700" y="1126490"/>
                    <a:pt x="12700" y="1126490"/>
                  </a:cubicBezTo>
                  <a:cubicBezTo>
                    <a:pt x="12700" y="1126490"/>
                    <a:pt x="8890" y="1108710"/>
                    <a:pt x="6350" y="1099820"/>
                  </a:cubicBezTo>
                  <a:cubicBezTo>
                    <a:pt x="3810" y="1090930"/>
                    <a:pt x="0" y="1073150"/>
                    <a:pt x="0" y="1073150"/>
                  </a:cubicBezTo>
                </a:path>
              </a:pathLst>
            </a:custGeom>
            <a:solidFill>
              <a:srgbClr val="FFF234">
                <a:alpha val="49804"/>
              </a:srgbClr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19" id="19"/>
          <p:cNvGrpSpPr/>
          <p:nvPr/>
        </p:nvGrpSpPr>
        <p:grpSpPr>
          <a:xfrm rot="0">
            <a:off x="173355" y="5569268"/>
            <a:ext cx="7187565" cy="1166812"/>
            <a:chOff x="0" y="0"/>
            <a:chExt cx="9583420" cy="155575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50800" y="50800"/>
              <a:ext cx="9480550" cy="1454150"/>
            </a:xfrm>
            <a:custGeom>
              <a:avLst/>
              <a:gdLst/>
              <a:ahLst/>
              <a:cxnLst/>
              <a:rect r="r" b="b" t="t" l="l"/>
              <a:pathLst>
                <a:path h="1454150" w="9480550">
                  <a:moveTo>
                    <a:pt x="0" y="581660"/>
                  </a:moveTo>
                  <a:cubicBezTo>
                    <a:pt x="0" y="580390"/>
                    <a:pt x="2540" y="562610"/>
                    <a:pt x="3810" y="553720"/>
                  </a:cubicBezTo>
                  <a:cubicBezTo>
                    <a:pt x="5080" y="544830"/>
                    <a:pt x="7620" y="527050"/>
                    <a:pt x="8890" y="527050"/>
                  </a:cubicBezTo>
                  <a:cubicBezTo>
                    <a:pt x="8890" y="525780"/>
                    <a:pt x="15240" y="509270"/>
                    <a:pt x="19050" y="501650"/>
                  </a:cubicBezTo>
                  <a:cubicBezTo>
                    <a:pt x="22860" y="492760"/>
                    <a:pt x="29210" y="476250"/>
                    <a:pt x="29210" y="476250"/>
                  </a:cubicBezTo>
                  <a:cubicBezTo>
                    <a:pt x="29210" y="474980"/>
                    <a:pt x="40640" y="461010"/>
                    <a:pt x="45720" y="453390"/>
                  </a:cubicBezTo>
                  <a:cubicBezTo>
                    <a:pt x="50800" y="445770"/>
                    <a:pt x="62230" y="431800"/>
                    <a:pt x="62230" y="431800"/>
                  </a:cubicBezTo>
                  <a:cubicBezTo>
                    <a:pt x="62230" y="430530"/>
                    <a:pt x="76200" y="419100"/>
                    <a:pt x="83820" y="414020"/>
                  </a:cubicBezTo>
                  <a:cubicBezTo>
                    <a:pt x="90170" y="407670"/>
                    <a:pt x="104140" y="396240"/>
                    <a:pt x="104140" y="396240"/>
                  </a:cubicBezTo>
                  <a:cubicBezTo>
                    <a:pt x="105410" y="396240"/>
                    <a:pt x="120650" y="388620"/>
                    <a:pt x="129540" y="383540"/>
                  </a:cubicBezTo>
                  <a:cubicBezTo>
                    <a:pt x="137160" y="379730"/>
                    <a:pt x="153670" y="372110"/>
                    <a:pt x="153670" y="372110"/>
                  </a:cubicBezTo>
                  <a:cubicBezTo>
                    <a:pt x="154940" y="372110"/>
                    <a:pt x="172720" y="368300"/>
                    <a:pt x="181610" y="365760"/>
                  </a:cubicBezTo>
                  <a:cubicBezTo>
                    <a:pt x="190500" y="364490"/>
                    <a:pt x="208280" y="360680"/>
                    <a:pt x="208280" y="360680"/>
                  </a:cubicBezTo>
                  <a:cubicBezTo>
                    <a:pt x="208280" y="360680"/>
                    <a:pt x="226060" y="360680"/>
                    <a:pt x="236220" y="361950"/>
                  </a:cubicBezTo>
                  <a:cubicBezTo>
                    <a:pt x="245110" y="361950"/>
                    <a:pt x="262890" y="361950"/>
                    <a:pt x="262890" y="361950"/>
                  </a:cubicBezTo>
                  <a:cubicBezTo>
                    <a:pt x="265430" y="361950"/>
                    <a:pt x="641350" y="273050"/>
                    <a:pt x="793750" y="241300"/>
                  </a:cubicBezTo>
                  <a:cubicBezTo>
                    <a:pt x="909320" y="218440"/>
                    <a:pt x="996950" y="201930"/>
                    <a:pt x="1097280" y="186690"/>
                  </a:cubicBezTo>
                  <a:cubicBezTo>
                    <a:pt x="1196340" y="172720"/>
                    <a:pt x="1346200" y="154940"/>
                    <a:pt x="1391920" y="151130"/>
                  </a:cubicBezTo>
                  <a:cubicBezTo>
                    <a:pt x="1405890" y="151130"/>
                    <a:pt x="1409700" y="151130"/>
                    <a:pt x="1419860" y="151130"/>
                  </a:cubicBezTo>
                  <a:cubicBezTo>
                    <a:pt x="1428750" y="151130"/>
                    <a:pt x="1446530" y="151130"/>
                    <a:pt x="1446530" y="151130"/>
                  </a:cubicBezTo>
                  <a:cubicBezTo>
                    <a:pt x="1447800" y="151130"/>
                    <a:pt x="1464310" y="154940"/>
                    <a:pt x="1473200" y="157480"/>
                  </a:cubicBezTo>
                  <a:cubicBezTo>
                    <a:pt x="1483360" y="160020"/>
                    <a:pt x="1499870" y="163830"/>
                    <a:pt x="1501140" y="163830"/>
                  </a:cubicBezTo>
                  <a:cubicBezTo>
                    <a:pt x="1501140" y="163830"/>
                    <a:pt x="1516380" y="171450"/>
                    <a:pt x="1525270" y="176530"/>
                  </a:cubicBezTo>
                  <a:cubicBezTo>
                    <a:pt x="1532890" y="180340"/>
                    <a:pt x="1549400" y="187960"/>
                    <a:pt x="1549400" y="189230"/>
                  </a:cubicBezTo>
                  <a:cubicBezTo>
                    <a:pt x="1549400" y="189230"/>
                    <a:pt x="1555750" y="196850"/>
                    <a:pt x="1562100" y="199390"/>
                  </a:cubicBezTo>
                  <a:cubicBezTo>
                    <a:pt x="1568450" y="201930"/>
                    <a:pt x="1588770" y="201930"/>
                    <a:pt x="1588770" y="203200"/>
                  </a:cubicBezTo>
                  <a:cubicBezTo>
                    <a:pt x="1588770" y="203200"/>
                    <a:pt x="1606550" y="209550"/>
                    <a:pt x="1614170" y="212090"/>
                  </a:cubicBezTo>
                  <a:cubicBezTo>
                    <a:pt x="1623060" y="215900"/>
                    <a:pt x="1639570" y="222250"/>
                    <a:pt x="1640840" y="222250"/>
                  </a:cubicBezTo>
                  <a:cubicBezTo>
                    <a:pt x="1640840" y="222250"/>
                    <a:pt x="1654810" y="233680"/>
                    <a:pt x="1662430" y="238760"/>
                  </a:cubicBezTo>
                  <a:cubicBezTo>
                    <a:pt x="1670050" y="243840"/>
                    <a:pt x="1685290" y="254000"/>
                    <a:pt x="1685290" y="254000"/>
                  </a:cubicBezTo>
                  <a:cubicBezTo>
                    <a:pt x="1685290" y="254000"/>
                    <a:pt x="1697990" y="267970"/>
                    <a:pt x="1703070" y="275590"/>
                  </a:cubicBezTo>
                  <a:cubicBezTo>
                    <a:pt x="1709420" y="281940"/>
                    <a:pt x="1720850" y="295910"/>
                    <a:pt x="1720850" y="295910"/>
                  </a:cubicBezTo>
                  <a:cubicBezTo>
                    <a:pt x="1722120" y="295910"/>
                    <a:pt x="1722120" y="295910"/>
                    <a:pt x="1722120" y="295910"/>
                  </a:cubicBezTo>
                  <a:cubicBezTo>
                    <a:pt x="1722120" y="295910"/>
                    <a:pt x="1729740" y="312420"/>
                    <a:pt x="1733550" y="320040"/>
                  </a:cubicBezTo>
                  <a:cubicBezTo>
                    <a:pt x="1738630" y="328930"/>
                    <a:pt x="1746250" y="344170"/>
                    <a:pt x="1746250" y="345440"/>
                  </a:cubicBezTo>
                  <a:cubicBezTo>
                    <a:pt x="1746250" y="345440"/>
                    <a:pt x="1751330" y="363220"/>
                    <a:pt x="1752600" y="372110"/>
                  </a:cubicBezTo>
                  <a:cubicBezTo>
                    <a:pt x="1755140" y="381000"/>
                    <a:pt x="1758950" y="398780"/>
                    <a:pt x="1758950" y="398780"/>
                  </a:cubicBezTo>
                  <a:cubicBezTo>
                    <a:pt x="1758950" y="398780"/>
                    <a:pt x="1758950" y="416560"/>
                    <a:pt x="1758950" y="426720"/>
                  </a:cubicBezTo>
                  <a:cubicBezTo>
                    <a:pt x="1758950" y="435610"/>
                    <a:pt x="1758950" y="453390"/>
                    <a:pt x="1758950" y="453390"/>
                  </a:cubicBezTo>
                  <a:cubicBezTo>
                    <a:pt x="1758950" y="454660"/>
                    <a:pt x="1748790" y="476250"/>
                    <a:pt x="1752600" y="478790"/>
                  </a:cubicBezTo>
                  <a:cubicBezTo>
                    <a:pt x="1755140" y="481330"/>
                    <a:pt x="1774190" y="471170"/>
                    <a:pt x="1774190" y="471170"/>
                  </a:cubicBezTo>
                  <a:cubicBezTo>
                    <a:pt x="1774190" y="471170"/>
                    <a:pt x="1791970" y="468630"/>
                    <a:pt x="1802130" y="467360"/>
                  </a:cubicBezTo>
                  <a:cubicBezTo>
                    <a:pt x="1811020" y="467360"/>
                    <a:pt x="1828800" y="464820"/>
                    <a:pt x="1828800" y="464820"/>
                  </a:cubicBezTo>
                  <a:cubicBezTo>
                    <a:pt x="1830070" y="464820"/>
                    <a:pt x="1926590" y="472440"/>
                    <a:pt x="1939290" y="464820"/>
                  </a:cubicBezTo>
                  <a:cubicBezTo>
                    <a:pt x="1943100" y="462280"/>
                    <a:pt x="1944370" y="455930"/>
                    <a:pt x="1944370" y="455930"/>
                  </a:cubicBezTo>
                  <a:cubicBezTo>
                    <a:pt x="1944370" y="454660"/>
                    <a:pt x="1955800" y="441960"/>
                    <a:pt x="1962150" y="435610"/>
                  </a:cubicBezTo>
                  <a:cubicBezTo>
                    <a:pt x="1968500" y="427990"/>
                    <a:pt x="1979930" y="414020"/>
                    <a:pt x="1981200" y="414020"/>
                  </a:cubicBezTo>
                  <a:cubicBezTo>
                    <a:pt x="1981200" y="414020"/>
                    <a:pt x="1996440" y="403860"/>
                    <a:pt x="2002790" y="398780"/>
                  </a:cubicBezTo>
                  <a:cubicBezTo>
                    <a:pt x="2010410" y="393700"/>
                    <a:pt x="2025650" y="383540"/>
                    <a:pt x="2025650" y="383540"/>
                  </a:cubicBezTo>
                  <a:cubicBezTo>
                    <a:pt x="2026920" y="383540"/>
                    <a:pt x="2043430" y="377190"/>
                    <a:pt x="2052320" y="373380"/>
                  </a:cubicBezTo>
                  <a:cubicBezTo>
                    <a:pt x="2059940" y="369570"/>
                    <a:pt x="2077720" y="363220"/>
                    <a:pt x="2077720" y="363220"/>
                  </a:cubicBezTo>
                  <a:cubicBezTo>
                    <a:pt x="2077720" y="363220"/>
                    <a:pt x="2095500" y="361950"/>
                    <a:pt x="2104390" y="360680"/>
                  </a:cubicBezTo>
                  <a:cubicBezTo>
                    <a:pt x="2114550" y="359410"/>
                    <a:pt x="2132330" y="356870"/>
                    <a:pt x="2132330" y="356870"/>
                  </a:cubicBezTo>
                  <a:cubicBezTo>
                    <a:pt x="2134870" y="356870"/>
                    <a:pt x="2438400" y="339090"/>
                    <a:pt x="2578100" y="335280"/>
                  </a:cubicBezTo>
                  <a:cubicBezTo>
                    <a:pt x="2702560" y="331470"/>
                    <a:pt x="2908300" y="335280"/>
                    <a:pt x="2932430" y="332740"/>
                  </a:cubicBezTo>
                  <a:cubicBezTo>
                    <a:pt x="2934970" y="332740"/>
                    <a:pt x="2934970" y="332740"/>
                    <a:pt x="2937510" y="331470"/>
                  </a:cubicBezTo>
                  <a:cubicBezTo>
                    <a:pt x="2966720" y="327660"/>
                    <a:pt x="3440430" y="288290"/>
                    <a:pt x="3442970" y="288290"/>
                  </a:cubicBezTo>
                  <a:cubicBezTo>
                    <a:pt x="3444240" y="288290"/>
                    <a:pt x="3462020" y="288290"/>
                    <a:pt x="3470910" y="288290"/>
                  </a:cubicBezTo>
                  <a:cubicBezTo>
                    <a:pt x="3479800" y="288290"/>
                    <a:pt x="3497580" y="288290"/>
                    <a:pt x="3498850" y="288290"/>
                  </a:cubicBezTo>
                  <a:cubicBezTo>
                    <a:pt x="3498850" y="288290"/>
                    <a:pt x="3516630" y="292100"/>
                    <a:pt x="3525520" y="294640"/>
                  </a:cubicBezTo>
                  <a:cubicBezTo>
                    <a:pt x="3534410" y="297180"/>
                    <a:pt x="3550920" y="300990"/>
                    <a:pt x="3552190" y="300990"/>
                  </a:cubicBezTo>
                  <a:cubicBezTo>
                    <a:pt x="3552190" y="302260"/>
                    <a:pt x="3568700" y="309880"/>
                    <a:pt x="3576320" y="314960"/>
                  </a:cubicBezTo>
                  <a:cubicBezTo>
                    <a:pt x="3583940" y="318770"/>
                    <a:pt x="3600450" y="327660"/>
                    <a:pt x="3600450" y="327660"/>
                  </a:cubicBezTo>
                  <a:cubicBezTo>
                    <a:pt x="3600450" y="327660"/>
                    <a:pt x="3614420" y="339090"/>
                    <a:pt x="3620770" y="345440"/>
                  </a:cubicBezTo>
                  <a:cubicBezTo>
                    <a:pt x="3628390" y="351790"/>
                    <a:pt x="3641090" y="363220"/>
                    <a:pt x="3642360" y="364490"/>
                  </a:cubicBezTo>
                  <a:cubicBezTo>
                    <a:pt x="3642360" y="364490"/>
                    <a:pt x="3652520" y="379730"/>
                    <a:pt x="3657600" y="386080"/>
                  </a:cubicBezTo>
                  <a:cubicBezTo>
                    <a:pt x="3662680" y="393700"/>
                    <a:pt x="3672840" y="408940"/>
                    <a:pt x="3672840" y="408940"/>
                  </a:cubicBezTo>
                  <a:cubicBezTo>
                    <a:pt x="3672840" y="410210"/>
                    <a:pt x="3674110" y="429260"/>
                    <a:pt x="3683000" y="434340"/>
                  </a:cubicBezTo>
                  <a:cubicBezTo>
                    <a:pt x="3703320" y="448310"/>
                    <a:pt x="3769360" y="427990"/>
                    <a:pt x="3841750" y="425450"/>
                  </a:cubicBezTo>
                  <a:cubicBezTo>
                    <a:pt x="3999230" y="419100"/>
                    <a:pt x="4354830" y="412750"/>
                    <a:pt x="4588510" y="410210"/>
                  </a:cubicBezTo>
                  <a:cubicBezTo>
                    <a:pt x="4795520" y="407670"/>
                    <a:pt x="5059680" y="408940"/>
                    <a:pt x="5173980" y="408940"/>
                  </a:cubicBezTo>
                  <a:cubicBezTo>
                    <a:pt x="5222240" y="408940"/>
                    <a:pt x="5256530" y="408940"/>
                    <a:pt x="5276850" y="408940"/>
                  </a:cubicBezTo>
                  <a:cubicBezTo>
                    <a:pt x="5285740" y="407670"/>
                    <a:pt x="5295900" y="407670"/>
                    <a:pt x="5295900" y="407670"/>
                  </a:cubicBezTo>
                  <a:cubicBezTo>
                    <a:pt x="5295900" y="407670"/>
                    <a:pt x="5295900" y="407670"/>
                    <a:pt x="5297170" y="407670"/>
                  </a:cubicBezTo>
                  <a:cubicBezTo>
                    <a:pt x="5297170" y="407670"/>
                    <a:pt x="5299710" y="407670"/>
                    <a:pt x="5303520" y="408940"/>
                  </a:cubicBezTo>
                  <a:cubicBezTo>
                    <a:pt x="5346700" y="411480"/>
                    <a:pt x="5756910" y="393700"/>
                    <a:pt x="5969000" y="406400"/>
                  </a:cubicBezTo>
                  <a:cubicBezTo>
                    <a:pt x="6163310" y="417830"/>
                    <a:pt x="6522720" y="477520"/>
                    <a:pt x="6525260" y="477520"/>
                  </a:cubicBezTo>
                  <a:cubicBezTo>
                    <a:pt x="6526530" y="477520"/>
                    <a:pt x="6544310" y="477520"/>
                    <a:pt x="6553200" y="477520"/>
                  </a:cubicBezTo>
                  <a:cubicBezTo>
                    <a:pt x="6562090" y="477520"/>
                    <a:pt x="6579870" y="476250"/>
                    <a:pt x="6581140" y="476250"/>
                  </a:cubicBezTo>
                  <a:cubicBezTo>
                    <a:pt x="6581140" y="476250"/>
                    <a:pt x="6598920" y="481330"/>
                    <a:pt x="6607810" y="482600"/>
                  </a:cubicBezTo>
                  <a:cubicBezTo>
                    <a:pt x="6616700" y="485140"/>
                    <a:pt x="6633210" y="488950"/>
                    <a:pt x="6634480" y="488950"/>
                  </a:cubicBezTo>
                  <a:cubicBezTo>
                    <a:pt x="6634480" y="488950"/>
                    <a:pt x="6637020" y="491490"/>
                    <a:pt x="6638290" y="491490"/>
                  </a:cubicBezTo>
                  <a:cubicBezTo>
                    <a:pt x="6639560" y="491490"/>
                    <a:pt x="6640830" y="491490"/>
                    <a:pt x="6643370" y="492760"/>
                  </a:cubicBezTo>
                  <a:cubicBezTo>
                    <a:pt x="6662420" y="492760"/>
                    <a:pt x="6823710" y="502920"/>
                    <a:pt x="6847840" y="492760"/>
                  </a:cubicBezTo>
                  <a:cubicBezTo>
                    <a:pt x="6854190" y="490220"/>
                    <a:pt x="6854190" y="486410"/>
                    <a:pt x="6858000" y="482600"/>
                  </a:cubicBezTo>
                  <a:cubicBezTo>
                    <a:pt x="6864350" y="476250"/>
                    <a:pt x="6878320" y="463550"/>
                    <a:pt x="6878320" y="462280"/>
                  </a:cubicBezTo>
                  <a:cubicBezTo>
                    <a:pt x="6878320" y="462280"/>
                    <a:pt x="6893560" y="453390"/>
                    <a:pt x="6902450" y="449580"/>
                  </a:cubicBezTo>
                  <a:cubicBezTo>
                    <a:pt x="6910070" y="444500"/>
                    <a:pt x="6925310" y="435610"/>
                    <a:pt x="6925310" y="435610"/>
                  </a:cubicBezTo>
                  <a:cubicBezTo>
                    <a:pt x="6926580" y="434340"/>
                    <a:pt x="6943090" y="429260"/>
                    <a:pt x="6951980" y="426720"/>
                  </a:cubicBezTo>
                  <a:cubicBezTo>
                    <a:pt x="6960870" y="424180"/>
                    <a:pt x="6964680" y="422910"/>
                    <a:pt x="6978650" y="419100"/>
                  </a:cubicBezTo>
                  <a:cubicBezTo>
                    <a:pt x="7021830" y="408940"/>
                    <a:pt x="7152640" y="382270"/>
                    <a:pt x="7247890" y="360680"/>
                  </a:cubicBezTo>
                  <a:cubicBezTo>
                    <a:pt x="7357110" y="336550"/>
                    <a:pt x="7471410" y="307340"/>
                    <a:pt x="7593330" y="283210"/>
                  </a:cubicBezTo>
                  <a:cubicBezTo>
                    <a:pt x="7731760" y="256540"/>
                    <a:pt x="7895590" y="227330"/>
                    <a:pt x="8039100" y="213360"/>
                  </a:cubicBezTo>
                  <a:cubicBezTo>
                    <a:pt x="8171180" y="200660"/>
                    <a:pt x="8309610" y="224790"/>
                    <a:pt x="8423910" y="200660"/>
                  </a:cubicBezTo>
                  <a:cubicBezTo>
                    <a:pt x="8522970" y="181610"/>
                    <a:pt x="8585200" y="127000"/>
                    <a:pt x="8688070" y="99060"/>
                  </a:cubicBezTo>
                  <a:cubicBezTo>
                    <a:pt x="8822690" y="62230"/>
                    <a:pt x="9165590" y="16510"/>
                    <a:pt x="9166860" y="15240"/>
                  </a:cubicBezTo>
                  <a:cubicBezTo>
                    <a:pt x="9168130" y="15240"/>
                    <a:pt x="9184640" y="10160"/>
                    <a:pt x="9193530" y="7620"/>
                  </a:cubicBezTo>
                  <a:cubicBezTo>
                    <a:pt x="9202420" y="6350"/>
                    <a:pt x="9220200" y="1270"/>
                    <a:pt x="9220200" y="1270"/>
                  </a:cubicBezTo>
                  <a:cubicBezTo>
                    <a:pt x="9221470" y="1270"/>
                    <a:pt x="9239250" y="1270"/>
                    <a:pt x="9248140" y="0"/>
                  </a:cubicBezTo>
                  <a:cubicBezTo>
                    <a:pt x="9257030" y="0"/>
                    <a:pt x="9276080" y="0"/>
                    <a:pt x="9276080" y="0"/>
                  </a:cubicBezTo>
                  <a:cubicBezTo>
                    <a:pt x="9276080" y="0"/>
                    <a:pt x="9293860" y="3810"/>
                    <a:pt x="9302750" y="6350"/>
                  </a:cubicBezTo>
                  <a:cubicBezTo>
                    <a:pt x="9311640" y="7620"/>
                    <a:pt x="9329420" y="12700"/>
                    <a:pt x="9329420" y="12700"/>
                  </a:cubicBezTo>
                  <a:cubicBezTo>
                    <a:pt x="9329420" y="12700"/>
                    <a:pt x="9345930" y="20320"/>
                    <a:pt x="9354820" y="24130"/>
                  </a:cubicBezTo>
                  <a:cubicBezTo>
                    <a:pt x="9362440" y="29210"/>
                    <a:pt x="9378950" y="36830"/>
                    <a:pt x="9378950" y="36830"/>
                  </a:cubicBezTo>
                  <a:cubicBezTo>
                    <a:pt x="9378950" y="36830"/>
                    <a:pt x="9392920" y="48260"/>
                    <a:pt x="9399270" y="54610"/>
                  </a:cubicBezTo>
                  <a:cubicBezTo>
                    <a:pt x="9406890" y="60960"/>
                    <a:pt x="9420860" y="72390"/>
                    <a:pt x="9420860" y="72390"/>
                  </a:cubicBezTo>
                  <a:cubicBezTo>
                    <a:pt x="9420860" y="72390"/>
                    <a:pt x="9431020" y="87630"/>
                    <a:pt x="9437370" y="95250"/>
                  </a:cubicBezTo>
                  <a:cubicBezTo>
                    <a:pt x="9442450" y="102870"/>
                    <a:pt x="9452610" y="116840"/>
                    <a:pt x="9452610" y="116840"/>
                  </a:cubicBezTo>
                  <a:cubicBezTo>
                    <a:pt x="9452610" y="118110"/>
                    <a:pt x="9460230" y="134620"/>
                    <a:pt x="9462770" y="143510"/>
                  </a:cubicBezTo>
                  <a:cubicBezTo>
                    <a:pt x="9466580" y="151130"/>
                    <a:pt x="9472930" y="167640"/>
                    <a:pt x="9472930" y="168910"/>
                  </a:cubicBezTo>
                  <a:cubicBezTo>
                    <a:pt x="9474200" y="168910"/>
                    <a:pt x="9475470" y="186690"/>
                    <a:pt x="9476740" y="195580"/>
                  </a:cubicBezTo>
                  <a:cubicBezTo>
                    <a:pt x="9478010" y="204470"/>
                    <a:pt x="9480550" y="222250"/>
                    <a:pt x="9480550" y="223520"/>
                  </a:cubicBezTo>
                  <a:cubicBezTo>
                    <a:pt x="9480550" y="223520"/>
                    <a:pt x="9479280" y="241300"/>
                    <a:pt x="9478010" y="250190"/>
                  </a:cubicBezTo>
                  <a:cubicBezTo>
                    <a:pt x="9478010" y="259080"/>
                    <a:pt x="9475470" y="278130"/>
                    <a:pt x="9475470" y="278130"/>
                  </a:cubicBezTo>
                  <a:cubicBezTo>
                    <a:pt x="9475470" y="278130"/>
                    <a:pt x="9469120" y="294640"/>
                    <a:pt x="9466580" y="303530"/>
                  </a:cubicBezTo>
                  <a:cubicBezTo>
                    <a:pt x="9462770" y="312420"/>
                    <a:pt x="9457690" y="328930"/>
                    <a:pt x="9456420" y="330200"/>
                  </a:cubicBezTo>
                  <a:cubicBezTo>
                    <a:pt x="9456420" y="330200"/>
                    <a:pt x="9446260" y="345440"/>
                    <a:pt x="9441180" y="353060"/>
                  </a:cubicBezTo>
                  <a:cubicBezTo>
                    <a:pt x="9436100" y="360680"/>
                    <a:pt x="9427210" y="375920"/>
                    <a:pt x="9425940" y="375920"/>
                  </a:cubicBezTo>
                  <a:cubicBezTo>
                    <a:pt x="9425940" y="375920"/>
                    <a:pt x="9413240" y="388620"/>
                    <a:pt x="9406890" y="394970"/>
                  </a:cubicBezTo>
                  <a:cubicBezTo>
                    <a:pt x="9399270" y="400050"/>
                    <a:pt x="9386570" y="412750"/>
                    <a:pt x="9386570" y="412750"/>
                  </a:cubicBezTo>
                  <a:cubicBezTo>
                    <a:pt x="9385300" y="412750"/>
                    <a:pt x="9370060" y="421640"/>
                    <a:pt x="9362440" y="426720"/>
                  </a:cubicBezTo>
                  <a:cubicBezTo>
                    <a:pt x="9353550" y="430530"/>
                    <a:pt x="9338310" y="439420"/>
                    <a:pt x="9338310" y="439420"/>
                  </a:cubicBezTo>
                  <a:cubicBezTo>
                    <a:pt x="9337040" y="439420"/>
                    <a:pt x="9144000" y="510540"/>
                    <a:pt x="9130030" y="516890"/>
                  </a:cubicBezTo>
                  <a:cubicBezTo>
                    <a:pt x="9128760" y="516890"/>
                    <a:pt x="9128760" y="516890"/>
                    <a:pt x="9127490" y="518160"/>
                  </a:cubicBezTo>
                  <a:cubicBezTo>
                    <a:pt x="9127490" y="519430"/>
                    <a:pt x="9131300" y="525780"/>
                    <a:pt x="9131300" y="525780"/>
                  </a:cubicBezTo>
                  <a:cubicBezTo>
                    <a:pt x="9132570" y="527050"/>
                    <a:pt x="9131300" y="542290"/>
                    <a:pt x="9135110" y="546100"/>
                  </a:cubicBezTo>
                  <a:cubicBezTo>
                    <a:pt x="9140190" y="551180"/>
                    <a:pt x="9160510" y="549910"/>
                    <a:pt x="9161780" y="549910"/>
                  </a:cubicBezTo>
                  <a:cubicBezTo>
                    <a:pt x="9161780" y="549910"/>
                    <a:pt x="9178290" y="556260"/>
                    <a:pt x="9187180" y="560070"/>
                  </a:cubicBezTo>
                  <a:cubicBezTo>
                    <a:pt x="9196070" y="563880"/>
                    <a:pt x="9212580" y="570230"/>
                    <a:pt x="9212580" y="570230"/>
                  </a:cubicBezTo>
                  <a:cubicBezTo>
                    <a:pt x="9212580" y="570230"/>
                    <a:pt x="9227820" y="581660"/>
                    <a:pt x="9235440" y="586740"/>
                  </a:cubicBezTo>
                  <a:cubicBezTo>
                    <a:pt x="9243060" y="591820"/>
                    <a:pt x="9257030" y="601980"/>
                    <a:pt x="9257030" y="601980"/>
                  </a:cubicBezTo>
                  <a:cubicBezTo>
                    <a:pt x="9258300" y="603250"/>
                    <a:pt x="9269730" y="615950"/>
                    <a:pt x="9274810" y="623570"/>
                  </a:cubicBezTo>
                  <a:cubicBezTo>
                    <a:pt x="9281160" y="629920"/>
                    <a:pt x="9292590" y="643890"/>
                    <a:pt x="9293860" y="643890"/>
                  </a:cubicBezTo>
                  <a:cubicBezTo>
                    <a:pt x="9293860" y="645160"/>
                    <a:pt x="9301480" y="660400"/>
                    <a:pt x="9305290" y="669290"/>
                  </a:cubicBezTo>
                  <a:cubicBezTo>
                    <a:pt x="9309100" y="676910"/>
                    <a:pt x="9314180" y="688340"/>
                    <a:pt x="9317990" y="693420"/>
                  </a:cubicBezTo>
                  <a:cubicBezTo>
                    <a:pt x="9319260" y="694690"/>
                    <a:pt x="9324340" y="697230"/>
                    <a:pt x="9324340" y="697230"/>
                  </a:cubicBezTo>
                  <a:cubicBezTo>
                    <a:pt x="9324340" y="697230"/>
                    <a:pt x="9335770" y="711200"/>
                    <a:pt x="9342120" y="717550"/>
                  </a:cubicBezTo>
                  <a:cubicBezTo>
                    <a:pt x="9348470" y="723900"/>
                    <a:pt x="9361170" y="737870"/>
                    <a:pt x="9361170" y="737870"/>
                  </a:cubicBezTo>
                  <a:cubicBezTo>
                    <a:pt x="9361170" y="737870"/>
                    <a:pt x="9370060" y="754380"/>
                    <a:pt x="9373870" y="762000"/>
                  </a:cubicBezTo>
                  <a:cubicBezTo>
                    <a:pt x="9377680" y="770890"/>
                    <a:pt x="9386570" y="786130"/>
                    <a:pt x="9386570" y="786130"/>
                  </a:cubicBezTo>
                  <a:cubicBezTo>
                    <a:pt x="9386570" y="787400"/>
                    <a:pt x="9386570" y="787400"/>
                    <a:pt x="9386570" y="787400"/>
                  </a:cubicBezTo>
                  <a:cubicBezTo>
                    <a:pt x="9386570" y="787400"/>
                    <a:pt x="9391650" y="805180"/>
                    <a:pt x="9394190" y="814070"/>
                  </a:cubicBezTo>
                  <a:cubicBezTo>
                    <a:pt x="9395460" y="822960"/>
                    <a:pt x="9400540" y="839470"/>
                    <a:pt x="9400540" y="840740"/>
                  </a:cubicBezTo>
                  <a:cubicBezTo>
                    <a:pt x="9400540" y="840740"/>
                    <a:pt x="9400540" y="858520"/>
                    <a:pt x="9400540" y="867410"/>
                  </a:cubicBezTo>
                  <a:cubicBezTo>
                    <a:pt x="9400540" y="876300"/>
                    <a:pt x="9400540" y="895350"/>
                    <a:pt x="9400540" y="895350"/>
                  </a:cubicBezTo>
                  <a:cubicBezTo>
                    <a:pt x="9400540" y="895350"/>
                    <a:pt x="9396730" y="913130"/>
                    <a:pt x="9394190" y="922020"/>
                  </a:cubicBezTo>
                  <a:cubicBezTo>
                    <a:pt x="9391650" y="930910"/>
                    <a:pt x="9387840" y="948690"/>
                    <a:pt x="9387840" y="948690"/>
                  </a:cubicBezTo>
                  <a:cubicBezTo>
                    <a:pt x="9387840" y="948690"/>
                    <a:pt x="9378950" y="965200"/>
                    <a:pt x="9375140" y="972820"/>
                  </a:cubicBezTo>
                  <a:cubicBezTo>
                    <a:pt x="9371330" y="981710"/>
                    <a:pt x="9362440" y="996950"/>
                    <a:pt x="9362440" y="998220"/>
                  </a:cubicBezTo>
                  <a:cubicBezTo>
                    <a:pt x="9362440" y="998220"/>
                    <a:pt x="9351010" y="1012190"/>
                    <a:pt x="9344660" y="1018540"/>
                  </a:cubicBezTo>
                  <a:cubicBezTo>
                    <a:pt x="9338310" y="1026160"/>
                    <a:pt x="9326880" y="1038860"/>
                    <a:pt x="9326880" y="1038860"/>
                  </a:cubicBezTo>
                  <a:cubicBezTo>
                    <a:pt x="9325610" y="1040130"/>
                    <a:pt x="9311640" y="1050290"/>
                    <a:pt x="9304020" y="1055370"/>
                  </a:cubicBezTo>
                  <a:cubicBezTo>
                    <a:pt x="9296400" y="1060450"/>
                    <a:pt x="9281160" y="1070610"/>
                    <a:pt x="9281160" y="1070610"/>
                  </a:cubicBezTo>
                  <a:cubicBezTo>
                    <a:pt x="9281160" y="1070610"/>
                    <a:pt x="9264650" y="1078230"/>
                    <a:pt x="9255760" y="1080770"/>
                  </a:cubicBezTo>
                  <a:cubicBezTo>
                    <a:pt x="9246870" y="1084580"/>
                    <a:pt x="9243060" y="1085850"/>
                    <a:pt x="9230360" y="1090930"/>
                  </a:cubicBezTo>
                  <a:cubicBezTo>
                    <a:pt x="9189720" y="1104900"/>
                    <a:pt x="9008110" y="1148080"/>
                    <a:pt x="8983980" y="1163320"/>
                  </a:cubicBezTo>
                  <a:cubicBezTo>
                    <a:pt x="8978900" y="1167130"/>
                    <a:pt x="8980170" y="1168400"/>
                    <a:pt x="8977630" y="1172210"/>
                  </a:cubicBezTo>
                  <a:cubicBezTo>
                    <a:pt x="8972550" y="1178560"/>
                    <a:pt x="8959850" y="1193800"/>
                    <a:pt x="8959850" y="1193800"/>
                  </a:cubicBezTo>
                  <a:cubicBezTo>
                    <a:pt x="8959850" y="1193800"/>
                    <a:pt x="8944610" y="1205230"/>
                    <a:pt x="8936990" y="1210310"/>
                  </a:cubicBezTo>
                  <a:cubicBezTo>
                    <a:pt x="8929370" y="1215390"/>
                    <a:pt x="8915400" y="1226820"/>
                    <a:pt x="8915400" y="1226820"/>
                  </a:cubicBezTo>
                  <a:cubicBezTo>
                    <a:pt x="8915400" y="1226820"/>
                    <a:pt x="8897620" y="1233170"/>
                    <a:pt x="8890000" y="1236980"/>
                  </a:cubicBezTo>
                  <a:cubicBezTo>
                    <a:pt x="8881110" y="1240790"/>
                    <a:pt x="8877300" y="1243330"/>
                    <a:pt x="8864600" y="1247140"/>
                  </a:cubicBezTo>
                  <a:cubicBezTo>
                    <a:pt x="8831580" y="1259840"/>
                    <a:pt x="8749030" y="1289050"/>
                    <a:pt x="8679180" y="1306830"/>
                  </a:cubicBezTo>
                  <a:cubicBezTo>
                    <a:pt x="8592820" y="1330960"/>
                    <a:pt x="8498840" y="1358900"/>
                    <a:pt x="8384540" y="1369060"/>
                  </a:cubicBezTo>
                  <a:cubicBezTo>
                    <a:pt x="8228330" y="1385570"/>
                    <a:pt x="7825740" y="1362710"/>
                    <a:pt x="7824470" y="1362710"/>
                  </a:cubicBezTo>
                  <a:cubicBezTo>
                    <a:pt x="7823200" y="1362710"/>
                    <a:pt x="7806690" y="1369060"/>
                    <a:pt x="7797800" y="1371600"/>
                  </a:cubicBezTo>
                  <a:cubicBezTo>
                    <a:pt x="7788910" y="1375410"/>
                    <a:pt x="7772400" y="1380490"/>
                    <a:pt x="7772400" y="1380490"/>
                  </a:cubicBezTo>
                  <a:cubicBezTo>
                    <a:pt x="7771130" y="1380490"/>
                    <a:pt x="7753350" y="1383030"/>
                    <a:pt x="7744460" y="1383030"/>
                  </a:cubicBezTo>
                  <a:cubicBezTo>
                    <a:pt x="7735570" y="1384300"/>
                    <a:pt x="7717790" y="1385570"/>
                    <a:pt x="7716520" y="1385570"/>
                  </a:cubicBezTo>
                  <a:cubicBezTo>
                    <a:pt x="7716520" y="1385570"/>
                    <a:pt x="7698740" y="1383030"/>
                    <a:pt x="7689850" y="1381760"/>
                  </a:cubicBezTo>
                  <a:cubicBezTo>
                    <a:pt x="7680960" y="1380490"/>
                    <a:pt x="7663180" y="1377950"/>
                    <a:pt x="7663180" y="1377950"/>
                  </a:cubicBezTo>
                  <a:cubicBezTo>
                    <a:pt x="7661910" y="1377950"/>
                    <a:pt x="7645400" y="1370330"/>
                    <a:pt x="7637780" y="1366520"/>
                  </a:cubicBezTo>
                  <a:cubicBezTo>
                    <a:pt x="7628890" y="1363980"/>
                    <a:pt x="7612380" y="1356360"/>
                    <a:pt x="7612380" y="1356360"/>
                  </a:cubicBezTo>
                  <a:cubicBezTo>
                    <a:pt x="7611110" y="1356360"/>
                    <a:pt x="7611110" y="1356360"/>
                    <a:pt x="7611110" y="1356360"/>
                  </a:cubicBezTo>
                  <a:cubicBezTo>
                    <a:pt x="7611110" y="1356360"/>
                    <a:pt x="7597140" y="1344930"/>
                    <a:pt x="7589520" y="1339850"/>
                  </a:cubicBezTo>
                  <a:cubicBezTo>
                    <a:pt x="7581900" y="1334770"/>
                    <a:pt x="7567930" y="1323340"/>
                    <a:pt x="7567930" y="1323340"/>
                  </a:cubicBezTo>
                  <a:cubicBezTo>
                    <a:pt x="7566660" y="1323340"/>
                    <a:pt x="7555230" y="1309370"/>
                    <a:pt x="7550150" y="1303020"/>
                  </a:cubicBezTo>
                  <a:cubicBezTo>
                    <a:pt x="7543800" y="1295400"/>
                    <a:pt x="7532370" y="1281430"/>
                    <a:pt x="7532370" y="1281430"/>
                  </a:cubicBezTo>
                  <a:cubicBezTo>
                    <a:pt x="7532370" y="1281430"/>
                    <a:pt x="7523480" y="1263650"/>
                    <a:pt x="7519670" y="1256030"/>
                  </a:cubicBezTo>
                  <a:cubicBezTo>
                    <a:pt x="7518400" y="1252220"/>
                    <a:pt x="7518400" y="1247140"/>
                    <a:pt x="7514590" y="1243330"/>
                  </a:cubicBezTo>
                  <a:cubicBezTo>
                    <a:pt x="7500620" y="1235710"/>
                    <a:pt x="7459980" y="1243330"/>
                    <a:pt x="7412990" y="1243330"/>
                  </a:cubicBezTo>
                  <a:cubicBezTo>
                    <a:pt x="7299960" y="1243330"/>
                    <a:pt x="6998970" y="1243330"/>
                    <a:pt x="6836410" y="1243330"/>
                  </a:cubicBezTo>
                  <a:cubicBezTo>
                    <a:pt x="6718300" y="1243330"/>
                    <a:pt x="6557010" y="1243330"/>
                    <a:pt x="6529070" y="1243330"/>
                  </a:cubicBezTo>
                  <a:cubicBezTo>
                    <a:pt x="6525260" y="1243330"/>
                    <a:pt x="6525260" y="1243330"/>
                    <a:pt x="6522720" y="1243330"/>
                  </a:cubicBezTo>
                  <a:cubicBezTo>
                    <a:pt x="6516370" y="1243330"/>
                    <a:pt x="6504940" y="1240790"/>
                    <a:pt x="6494780" y="1239520"/>
                  </a:cubicBezTo>
                  <a:cubicBezTo>
                    <a:pt x="6485890" y="1239520"/>
                    <a:pt x="6468110" y="1236980"/>
                    <a:pt x="6468110" y="1236980"/>
                  </a:cubicBezTo>
                  <a:cubicBezTo>
                    <a:pt x="6468110" y="1236980"/>
                    <a:pt x="6450330" y="1230630"/>
                    <a:pt x="6442710" y="1226820"/>
                  </a:cubicBezTo>
                  <a:cubicBezTo>
                    <a:pt x="6433820" y="1224280"/>
                    <a:pt x="6417310" y="1217930"/>
                    <a:pt x="6416040" y="1216660"/>
                  </a:cubicBezTo>
                  <a:cubicBezTo>
                    <a:pt x="6416040" y="1216660"/>
                    <a:pt x="6400800" y="1206500"/>
                    <a:pt x="6393180" y="1201420"/>
                  </a:cubicBezTo>
                  <a:cubicBezTo>
                    <a:pt x="6385560" y="1196340"/>
                    <a:pt x="6371590" y="1186180"/>
                    <a:pt x="6371590" y="1186180"/>
                  </a:cubicBezTo>
                  <a:cubicBezTo>
                    <a:pt x="6370320" y="1186180"/>
                    <a:pt x="6358890" y="1172210"/>
                    <a:pt x="6352540" y="1165860"/>
                  </a:cubicBezTo>
                  <a:cubicBezTo>
                    <a:pt x="6346190" y="1158240"/>
                    <a:pt x="6334760" y="1145540"/>
                    <a:pt x="6334760" y="1144270"/>
                  </a:cubicBezTo>
                  <a:cubicBezTo>
                    <a:pt x="6334760" y="1144270"/>
                    <a:pt x="6332220" y="1132840"/>
                    <a:pt x="6327140" y="1131570"/>
                  </a:cubicBezTo>
                  <a:cubicBezTo>
                    <a:pt x="6322060" y="1129030"/>
                    <a:pt x="6315710" y="1134110"/>
                    <a:pt x="6301740" y="1136650"/>
                  </a:cubicBezTo>
                  <a:cubicBezTo>
                    <a:pt x="6235700" y="1146810"/>
                    <a:pt x="5861050" y="1207770"/>
                    <a:pt x="5717540" y="1214120"/>
                  </a:cubicBezTo>
                  <a:cubicBezTo>
                    <a:pt x="5634990" y="1217930"/>
                    <a:pt x="5605780" y="1202690"/>
                    <a:pt x="5521960" y="1205230"/>
                  </a:cubicBezTo>
                  <a:cubicBezTo>
                    <a:pt x="5373370" y="1209040"/>
                    <a:pt x="5134610" y="1248410"/>
                    <a:pt x="4906010" y="1262380"/>
                  </a:cubicBezTo>
                  <a:cubicBezTo>
                    <a:pt x="4620260" y="1280160"/>
                    <a:pt x="4240530" y="1287780"/>
                    <a:pt x="3940810" y="1289050"/>
                  </a:cubicBezTo>
                  <a:cubicBezTo>
                    <a:pt x="3676650" y="1290320"/>
                    <a:pt x="3379470" y="1289050"/>
                    <a:pt x="3200400" y="1277620"/>
                  </a:cubicBezTo>
                  <a:cubicBezTo>
                    <a:pt x="3097530" y="1271270"/>
                    <a:pt x="2960370" y="1252220"/>
                    <a:pt x="2959100" y="1252220"/>
                  </a:cubicBezTo>
                  <a:cubicBezTo>
                    <a:pt x="2959100" y="1252220"/>
                    <a:pt x="2941320" y="1252220"/>
                    <a:pt x="2932430" y="1252220"/>
                  </a:cubicBezTo>
                  <a:cubicBezTo>
                    <a:pt x="2922270" y="1250950"/>
                    <a:pt x="2904490" y="1250950"/>
                    <a:pt x="2904490" y="1250950"/>
                  </a:cubicBezTo>
                  <a:cubicBezTo>
                    <a:pt x="2904490" y="1250950"/>
                    <a:pt x="2886710" y="1247140"/>
                    <a:pt x="2877820" y="1244600"/>
                  </a:cubicBezTo>
                  <a:cubicBezTo>
                    <a:pt x="2868930" y="1242060"/>
                    <a:pt x="2851150" y="1238250"/>
                    <a:pt x="2851150" y="1238250"/>
                  </a:cubicBezTo>
                  <a:cubicBezTo>
                    <a:pt x="2851150" y="1238250"/>
                    <a:pt x="2834640" y="1229360"/>
                    <a:pt x="2827020" y="1225550"/>
                  </a:cubicBezTo>
                  <a:cubicBezTo>
                    <a:pt x="2818130" y="1220470"/>
                    <a:pt x="2802890" y="1212850"/>
                    <a:pt x="2802890" y="1211580"/>
                  </a:cubicBezTo>
                  <a:cubicBezTo>
                    <a:pt x="2801620" y="1211580"/>
                    <a:pt x="2795270" y="1203960"/>
                    <a:pt x="2792730" y="1203960"/>
                  </a:cubicBezTo>
                  <a:cubicBezTo>
                    <a:pt x="2792730" y="1203960"/>
                    <a:pt x="2791460" y="1205230"/>
                    <a:pt x="2791460" y="1206500"/>
                  </a:cubicBezTo>
                  <a:cubicBezTo>
                    <a:pt x="2788920" y="1207770"/>
                    <a:pt x="2785110" y="1209040"/>
                    <a:pt x="2783840" y="1211580"/>
                  </a:cubicBezTo>
                  <a:cubicBezTo>
                    <a:pt x="2782570" y="1214120"/>
                    <a:pt x="2780030" y="1220470"/>
                    <a:pt x="2780030" y="1220470"/>
                  </a:cubicBezTo>
                  <a:cubicBezTo>
                    <a:pt x="2780030" y="1220470"/>
                    <a:pt x="2769870" y="1235710"/>
                    <a:pt x="2764790" y="1243330"/>
                  </a:cubicBezTo>
                  <a:cubicBezTo>
                    <a:pt x="2758440" y="1249680"/>
                    <a:pt x="2748280" y="1264920"/>
                    <a:pt x="2748280" y="1264920"/>
                  </a:cubicBezTo>
                  <a:cubicBezTo>
                    <a:pt x="2748280" y="1264920"/>
                    <a:pt x="2734310" y="1277620"/>
                    <a:pt x="2726690" y="1282700"/>
                  </a:cubicBezTo>
                  <a:cubicBezTo>
                    <a:pt x="2720340" y="1289050"/>
                    <a:pt x="2706370" y="1300480"/>
                    <a:pt x="2706370" y="1300480"/>
                  </a:cubicBezTo>
                  <a:cubicBezTo>
                    <a:pt x="2706370" y="1301750"/>
                    <a:pt x="2689860" y="1309370"/>
                    <a:pt x="2682240" y="1313180"/>
                  </a:cubicBezTo>
                  <a:cubicBezTo>
                    <a:pt x="2673350" y="1316990"/>
                    <a:pt x="2656840" y="1325880"/>
                    <a:pt x="2656840" y="1325880"/>
                  </a:cubicBezTo>
                  <a:cubicBezTo>
                    <a:pt x="2656840" y="1325880"/>
                    <a:pt x="2639060" y="1329690"/>
                    <a:pt x="2630170" y="1332230"/>
                  </a:cubicBezTo>
                  <a:cubicBezTo>
                    <a:pt x="2621280" y="1333500"/>
                    <a:pt x="2616200" y="1334770"/>
                    <a:pt x="2603500" y="1337310"/>
                  </a:cubicBezTo>
                  <a:cubicBezTo>
                    <a:pt x="2570480" y="1344930"/>
                    <a:pt x="2491740" y="1360170"/>
                    <a:pt x="2428240" y="1369060"/>
                  </a:cubicBezTo>
                  <a:cubicBezTo>
                    <a:pt x="2354580" y="1380490"/>
                    <a:pt x="2278380" y="1389380"/>
                    <a:pt x="2184400" y="1398270"/>
                  </a:cubicBezTo>
                  <a:cubicBezTo>
                    <a:pt x="2059940" y="1409700"/>
                    <a:pt x="1906270" y="1417320"/>
                    <a:pt x="1746250" y="1426210"/>
                  </a:cubicBezTo>
                  <a:cubicBezTo>
                    <a:pt x="1553210" y="1436370"/>
                    <a:pt x="1108710" y="1454150"/>
                    <a:pt x="1106170" y="1454150"/>
                  </a:cubicBezTo>
                  <a:cubicBezTo>
                    <a:pt x="1106170" y="1454150"/>
                    <a:pt x="1088390" y="1454150"/>
                    <a:pt x="1078230" y="1452880"/>
                  </a:cubicBezTo>
                  <a:cubicBezTo>
                    <a:pt x="1069340" y="1452880"/>
                    <a:pt x="1051560" y="1452880"/>
                    <a:pt x="1051560" y="1452880"/>
                  </a:cubicBezTo>
                  <a:cubicBezTo>
                    <a:pt x="1050290" y="1451610"/>
                    <a:pt x="1033780" y="1447800"/>
                    <a:pt x="1024890" y="1445260"/>
                  </a:cubicBezTo>
                  <a:cubicBezTo>
                    <a:pt x="1016000" y="1442720"/>
                    <a:pt x="998220" y="1437640"/>
                    <a:pt x="998220" y="1437640"/>
                  </a:cubicBezTo>
                  <a:cubicBezTo>
                    <a:pt x="998220" y="1437640"/>
                    <a:pt x="981710" y="1428750"/>
                    <a:pt x="974090" y="1423670"/>
                  </a:cubicBezTo>
                  <a:cubicBezTo>
                    <a:pt x="966470" y="1418590"/>
                    <a:pt x="951230" y="1409700"/>
                    <a:pt x="949960" y="1409700"/>
                  </a:cubicBezTo>
                  <a:cubicBezTo>
                    <a:pt x="949960" y="1409700"/>
                    <a:pt x="937260" y="1397000"/>
                    <a:pt x="930910" y="1390650"/>
                  </a:cubicBezTo>
                  <a:cubicBezTo>
                    <a:pt x="923290" y="1384300"/>
                    <a:pt x="910590" y="1372870"/>
                    <a:pt x="910590" y="1371600"/>
                  </a:cubicBezTo>
                  <a:cubicBezTo>
                    <a:pt x="910590" y="1371600"/>
                    <a:pt x="900430" y="1356360"/>
                    <a:pt x="895350" y="1348740"/>
                  </a:cubicBezTo>
                  <a:cubicBezTo>
                    <a:pt x="890270" y="1341120"/>
                    <a:pt x="881380" y="1325880"/>
                    <a:pt x="880110" y="1325880"/>
                  </a:cubicBezTo>
                  <a:cubicBezTo>
                    <a:pt x="880110" y="1325880"/>
                    <a:pt x="875030" y="1308100"/>
                    <a:pt x="871220" y="1299210"/>
                  </a:cubicBezTo>
                  <a:cubicBezTo>
                    <a:pt x="868680" y="1290320"/>
                    <a:pt x="862330" y="1273810"/>
                    <a:pt x="862330" y="1273810"/>
                  </a:cubicBezTo>
                  <a:cubicBezTo>
                    <a:pt x="862330" y="1272540"/>
                    <a:pt x="861060" y="1254760"/>
                    <a:pt x="861060" y="1245870"/>
                  </a:cubicBezTo>
                  <a:cubicBezTo>
                    <a:pt x="859790" y="1236980"/>
                    <a:pt x="858520" y="1219200"/>
                    <a:pt x="858520" y="1219200"/>
                  </a:cubicBezTo>
                  <a:cubicBezTo>
                    <a:pt x="858520" y="1217930"/>
                    <a:pt x="862330" y="1211580"/>
                    <a:pt x="859790" y="1207770"/>
                  </a:cubicBezTo>
                  <a:cubicBezTo>
                    <a:pt x="852170" y="1198880"/>
                    <a:pt x="746760" y="1205230"/>
                    <a:pt x="746760" y="1205230"/>
                  </a:cubicBezTo>
                  <a:cubicBezTo>
                    <a:pt x="745490" y="1205230"/>
                    <a:pt x="727710" y="1202690"/>
                    <a:pt x="718820" y="1201420"/>
                  </a:cubicBezTo>
                  <a:cubicBezTo>
                    <a:pt x="709930" y="1200150"/>
                    <a:pt x="692150" y="1198880"/>
                    <a:pt x="692150" y="1198880"/>
                  </a:cubicBezTo>
                  <a:cubicBezTo>
                    <a:pt x="692150" y="1198880"/>
                    <a:pt x="692150" y="1198880"/>
                    <a:pt x="690880" y="1198880"/>
                  </a:cubicBezTo>
                  <a:cubicBezTo>
                    <a:pt x="690880" y="1198880"/>
                    <a:pt x="674370" y="1192530"/>
                    <a:pt x="665480" y="1188720"/>
                  </a:cubicBezTo>
                  <a:cubicBezTo>
                    <a:pt x="656590" y="1184910"/>
                    <a:pt x="640080" y="1178560"/>
                    <a:pt x="640080" y="1178560"/>
                  </a:cubicBezTo>
                  <a:cubicBezTo>
                    <a:pt x="640080" y="1178560"/>
                    <a:pt x="624840" y="1168400"/>
                    <a:pt x="617220" y="1163320"/>
                  </a:cubicBezTo>
                  <a:cubicBezTo>
                    <a:pt x="609600" y="1158240"/>
                    <a:pt x="594360" y="1148080"/>
                    <a:pt x="594360" y="1148080"/>
                  </a:cubicBezTo>
                  <a:cubicBezTo>
                    <a:pt x="594360" y="1148080"/>
                    <a:pt x="582930" y="1134110"/>
                    <a:pt x="576580" y="1126490"/>
                  </a:cubicBezTo>
                  <a:cubicBezTo>
                    <a:pt x="570230" y="1120140"/>
                    <a:pt x="558800" y="1106170"/>
                    <a:pt x="557530" y="1106170"/>
                  </a:cubicBezTo>
                  <a:cubicBezTo>
                    <a:pt x="557530" y="1106170"/>
                    <a:pt x="549910" y="1089660"/>
                    <a:pt x="544830" y="1082040"/>
                  </a:cubicBezTo>
                  <a:cubicBezTo>
                    <a:pt x="541020" y="1074420"/>
                    <a:pt x="532130" y="1057910"/>
                    <a:pt x="532130" y="1057910"/>
                  </a:cubicBezTo>
                  <a:cubicBezTo>
                    <a:pt x="532130" y="1057910"/>
                    <a:pt x="528320" y="1040130"/>
                    <a:pt x="525780" y="1031240"/>
                  </a:cubicBezTo>
                  <a:cubicBezTo>
                    <a:pt x="523240" y="1022350"/>
                    <a:pt x="519430" y="1004570"/>
                    <a:pt x="519430" y="1004570"/>
                  </a:cubicBezTo>
                  <a:cubicBezTo>
                    <a:pt x="519430" y="1003300"/>
                    <a:pt x="519430" y="985520"/>
                    <a:pt x="519430" y="976630"/>
                  </a:cubicBezTo>
                  <a:cubicBezTo>
                    <a:pt x="519430" y="967740"/>
                    <a:pt x="519430" y="949960"/>
                    <a:pt x="519430" y="948690"/>
                  </a:cubicBezTo>
                  <a:cubicBezTo>
                    <a:pt x="519430" y="948690"/>
                    <a:pt x="523240" y="930910"/>
                    <a:pt x="525780" y="922020"/>
                  </a:cubicBezTo>
                  <a:cubicBezTo>
                    <a:pt x="528320" y="913130"/>
                    <a:pt x="537210" y="905510"/>
                    <a:pt x="532130" y="896620"/>
                  </a:cubicBezTo>
                  <a:cubicBezTo>
                    <a:pt x="511810" y="864870"/>
                    <a:pt x="147320" y="808990"/>
                    <a:pt x="147320" y="806450"/>
                  </a:cubicBezTo>
                  <a:cubicBezTo>
                    <a:pt x="147320" y="805180"/>
                    <a:pt x="193040" y="815340"/>
                    <a:pt x="193040" y="814070"/>
                  </a:cubicBezTo>
                  <a:cubicBezTo>
                    <a:pt x="194310" y="814070"/>
                    <a:pt x="176530" y="808990"/>
                    <a:pt x="167640" y="806450"/>
                  </a:cubicBezTo>
                  <a:cubicBezTo>
                    <a:pt x="158750" y="803910"/>
                    <a:pt x="140970" y="800100"/>
                    <a:pt x="140970" y="798830"/>
                  </a:cubicBezTo>
                  <a:cubicBezTo>
                    <a:pt x="139700" y="798830"/>
                    <a:pt x="124460" y="789940"/>
                    <a:pt x="116840" y="786130"/>
                  </a:cubicBezTo>
                  <a:cubicBezTo>
                    <a:pt x="109220" y="781050"/>
                    <a:pt x="92710" y="772160"/>
                    <a:pt x="92710" y="772160"/>
                  </a:cubicBezTo>
                  <a:cubicBezTo>
                    <a:pt x="92710" y="772160"/>
                    <a:pt x="78740" y="759460"/>
                    <a:pt x="72390" y="753110"/>
                  </a:cubicBezTo>
                  <a:cubicBezTo>
                    <a:pt x="66040" y="746760"/>
                    <a:pt x="53340" y="735330"/>
                    <a:pt x="52070" y="734060"/>
                  </a:cubicBezTo>
                  <a:cubicBezTo>
                    <a:pt x="52070" y="734060"/>
                    <a:pt x="43180" y="718820"/>
                    <a:pt x="38100" y="711200"/>
                  </a:cubicBezTo>
                  <a:cubicBezTo>
                    <a:pt x="33020" y="703580"/>
                    <a:pt x="22860" y="688340"/>
                    <a:pt x="22860" y="688340"/>
                  </a:cubicBezTo>
                  <a:cubicBezTo>
                    <a:pt x="22860" y="688340"/>
                    <a:pt x="16510" y="670560"/>
                    <a:pt x="13970" y="661670"/>
                  </a:cubicBezTo>
                  <a:cubicBezTo>
                    <a:pt x="10160" y="652780"/>
                    <a:pt x="5080" y="636270"/>
                    <a:pt x="5080" y="636270"/>
                  </a:cubicBezTo>
                  <a:cubicBezTo>
                    <a:pt x="5080" y="635000"/>
                    <a:pt x="3810" y="617220"/>
                    <a:pt x="2540" y="608330"/>
                  </a:cubicBezTo>
                  <a:cubicBezTo>
                    <a:pt x="1270" y="599440"/>
                    <a:pt x="0" y="581660"/>
                    <a:pt x="0" y="581660"/>
                  </a:cubicBezTo>
                </a:path>
              </a:pathLst>
            </a:custGeom>
            <a:solidFill>
              <a:srgbClr val="FFF234">
                <a:alpha val="49804"/>
              </a:srgbClr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21" id="21"/>
          <p:cNvGrpSpPr/>
          <p:nvPr/>
        </p:nvGrpSpPr>
        <p:grpSpPr>
          <a:xfrm rot="0">
            <a:off x="1517332" y="3322320"/>
            <a:ext cx="5184458" cy="922020"/>
            <a:chOff x="0" y="0"/>
            <a:chExt cx="6912610" cy="1229360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50800" y="48260"/>
              <a:ext cx="6811010" cy="1131570"/>
            </a:xfrm>
            <a:custGeom>
              <a:avLst/>
              <a:gdLst/>
              <a:ahLst/>
              <a:cxnLst/>
              <a:rect r="r" b="b" t="t" l="l"/>
              <a:pathLst>
                <a:path h="1131570" w="6811010">
                  <a:moveTo>
                    <a:pt x="0" y="574040"/>
                  </a:moveTo>
                  <a:cubicBezTo>
                    <a:pt x="0" y="574040"/>
                    <a:pt x="3810" y="556260"/>
                    <a:pt x="6350" y="547370"/>
                  </a:cubicBezTo>
                  <a:cubicBezTo>
                    <a:pt x="7620" y="538480"/>
                    <a:pt x="11430" y="520700"/>
                    <a:pt x="11430" y="519430"/>
                  </a:cubicBezTo>
                  <a:cubicBezTo>
                    <a:pt x="11430" y="519430"/>
                    <a:pt x="19050" y="502920"/>
                    <a:pt x="22860" y="495300"/>
                  </a:cubicBezTo>
                  <a:cubicBezTo>
                    <a:pt x="26670" y="486410"/>
                    <a:pt x="34290" y="471170"/>
                    <a:pt x="35560" y="469900"/>
                  </a:cubicBezTo>
                  <a:cubicBezTo>
                    <a:pt x="35560" y="469900"/>
                    <a:pt x="46990" y="455930"/>
                    <a:pt x="52070" y="448310"/>
                  </a:cubicBezTo>
                  <a:cubicBezTo>
                    <a:pt x="58420" y="441960"/>
                    <a:pt x="69850" y="427990"/>
                    <a:pt x="69850" y="427990"/>
                  </a:cubicBezTo>
                  <a:cubicBezTo>
                    <a:pt x="69850" y="426720"/>
                    <a:pt x="85090" y="416560"/>
                    <a:pt x="91440" y="411480"/>
                  </a:cubicBezTo>
                  <a:cubicBezTo>
                    <a:pt x="99060" y="405130"/>
                    <a:pt x="114300" y="394970"/>
                    <a:pt x="114300" y="394970"/>
                  </a:cubicBezTo>
                  <a:cubicBezTo>
                    <a:pt x="114300" y="393700"/>
                    <a:pt x="130810" y="387350"/>
                    <a:pt x="139700" y="383540"/>
                  </a:cubicBezTo>
                  <a:cubicBezTo>
                    <a:pt x="147320" y="379730"/>
                    <a:pt x="163830" y="373380"/>
                    <a:pt x="165100" y="373380"/>
                  </a:cubicBezTo>
                  <a:cubicBezTo>
                    <a:pt x="165100" y="373380"/>
                    <a:pt x="182880" y="369570"/>
                    <a:pt x="191770" y="368300"/>
                  </a:cubicBezTo>
                  <a:cubicBezTo>
                    <a:pt x="200660" y="367030"/>
                    <a:pt x="209550" y="365760"/>
                    <a:pt x="219710" y="364490"/>
                  </a:cubicBezTo>
                  <a:cubicBezTo>
                    <a:pt x="231140" y="361950"/>
                    <a:pt x="256540" y="367030"/>
                    <a:pt x="261620" y="359410"/>
                  </a:cubicBezTo>
                  <a:cubicBezTo>
                    <a:pt x="266700" y="354330"/>
                    <a:pt x="252730" y="342900"/>
                    <a:pt x="257810" y="331470"/>
                  </a:cubicBezTo>
                  <a:cubicBezTo>
                    <a:pt x="274320" y="297180"/>
                    <a:pt x="410210" y="218440"/>
                    <a:pt x="492760" y="186690"/>
                  </a:cubicBezTo>
                  <a:cubicBezTo>
                    <a:pt x="571500" y="156210"/>
                    <a:pt x="715010" y="123190"/>
                    <a:pt x="739140" y="139700"/>
                  </a:cubicBezTo>
                  <a:cubicBezTo>
                    <a:pt x="748030" y="146050"/>
                    <a:pt x="742950" y="167640"/>
                    <a:pt x="745490" y="168910"/>
                  </a:cubicBezTo>
                  <a:cubicBezTo>
                    <a:pt x="745490" y="168910"/>
                    <a:pt x="746760" y="167640"/>
                    <a:pt x="748030" y="166370"/>
                  </a:cubicBezTo>
                  <a:cubicBezTo>
                    <a:pt x="751840" y="162560"/>
                    <a:pt x="769620" y="149860"/>
                    <a:pt x="769620" y="148590"/>
                  </a:cubicBezTo>
                  <a:cubicBezTo>
                    <a:pt x="769620" y="148590"/>
                    <a:pt x="786130" y="140970"/>
                    <a:pt x="795020" y="137160"/>
                  </a:cubicBezTo>
                  <a:cubicBezTo>
                    <a:pt x="802640" y="134620"/>
                    <a:pt x="819150" y="127000"/>
                    <a:pt x="820420" y="127000"/>
                  </a:cubicBezTo>
                  <a:cubicBezTo>
                    <a:pt x="820420" y="125730"/>
                    <a:pt x="838200" y="123190"/>
                    <a:pt x="847090" y="121920"/>
                  </a:cubicBezTo>
                  <a:cubicBezTo>
                    <a:pt x="855980" y="119380"/>
                    <a:pt x="861060" y="118110"/>
                    <a:pt x="873760" y="116840"/>
                  </a:cubicBezTo>
                  <a:cubicBezTo>
                    <a:pt x="911860" y="110490"/>
                    <a:pt x="1005840" y="96520"/>
                    <a:pt x="1090930" y="88900"/>
                  </a:cubicBezTo>
                  <a:cubicBezTo>
                    <a:pt x="1211580" y="77470"/>
                    <a:pt x="1446530" y="66040"/>
                    <a:pt x="1532890" y="60960"/>
                  </a:cubicBezTo>
                  <a:cubicBezTo>
                    <a:pt x="1568450" y="59690"/>
                    <a:pt x="1592580" y="59690"/>
                    <a:pt x="1607820" y="57150"/>
                  </a:cubicBezTo>
                  <a:cubicBezTo>
                    <a:pt x="1614170" y="57150"/>
                    <a:pt x="1615440" y="55880"/>
                    <a:pt x="1620520" y="55880"/>
                  </a:cubicBezTo>
                  <a:cubicBezTo>
                    <a:pt x="1628140" y="54610"/>
                    <a:pt x="1647190" y="50800"/>
                    <a:pt x="1648460" y="50800"/>
                  </a:cubicBezTo>
                  <a:cubicBezTo>
                    <a:pt x="1648460" y="50800"/>
                    <a:pt x="1793240" y="46990"/>
                    <a:pt x="1852930" y="44450"/>
                  </a:cubicBezTo>
                  <a:cubicBezTo>
                    <a:pt x="1898650" y="43180"/>
                    <a:pt x="1932940" y="41910"/>
                    <a:pt x="1976120" y="39370"/>
                  </a:cubicBezTo>
                  <a:cubicBezTo>
                    <a:pt x="2026920" y="38100"/>
                    <a:pt x="2106930" y="33020"/>
                    <a:pt x="2141220" y="31750"/>
                  </a:cubicBezTo>
                  <a:cubicBezTo>
                    <a:pt x="2155190" y="31750"/>
                    <a:pt x="2159000" y="33020"/>
                    <a:pt x="2171700" y="31750"/>
                  </a:cubicBezTo>
                  <a:cubicBezTo>
                    <a:pt x="2189480" y="31750"/>
                    <a:pt x="2203450" y="30480"/>
                    <a:pt x="2235200" y="29210"/>
                  </a:cubicBezTo>
                  <a:cubicBezTo>
                    <a:pt x="2324100" y="27940"/>
                    <a:pt x="2576830" y="30480"/>
                    <a:pt x="2748280" y="31750"/>
                  </a:cubicBezTo>
                  <a:cubicBezTo>
                    <a:pt x="2922270" y="31750"/>
                    <a:pt x="3105150" y="29210"/>
                    <a:pt x="3270250" y="35560"/>
                  </a:cubicBezTo>
                  <a:cubicBezTo>
                    <a:pt x="3420110" y="40640"/>
                    <a:pt x="3695700" y="63500"/>
                    <a:pt x="3698240" y="63500"/>
                  </a:cubicBezTo>
                  <a:cubicBezTo>
                    <a:pt x="3698240" y="63500"/>
                    <a:pt x="3716020" y="66040"/>
                    <a:pt x="3724910" y="67310"/>
                  </a:cubicBezTo>
                  <a:cubicBezTo>
                    <a:pt x="3735070" y="67310"/>
                    <a:pt x="3752850" y="69850"/>
                    <a:pt x="3752850" y="69850"/>
                  </a:cubicBezTo>
                  <a:cubicBezTo>
                    <a:pt x="3752850" y="69850"/>
                    <a:pt x="3774440" y="77470"/>
                    <a:pt x="3778250" y="80010"/>
                  </a:cubicBezTo>
                  <a:cubicBezTo>
                    <a:pt x="3780790" y="80010"/>
                    <a:pt x="3779520" y="80010"/>
                    <a:pt x="3782060" y="80010"/>
                  </a:cubicBezTo>
                  <a:cubicBezTo>
                    <a:pt x="3808730" y="85090"/>
                    <a:pt x="4196080" y="85090"/>
                    <a:pt x="4433570" y="81280"/>
                  </a:cubicBezTo>
                  <a:cubicBezTo>
                    <a:pt x="4719320" y="77470"/>
                    <a:pt x="5113020" y="62230"/>
                    <a:pt x="5380990" y="50800"/>
                  </a:cubicBezTo>
                  <a:cubicBezTo>
                    <a:pt x="5576570" y="43180"/>
                    <a:pt x="5749290" y="30480"/>
                    <a:pt x="5888990" y="22860"/>
                  </a:cubicBezTo>
                  <a:cubicBezTo>
                    <a:pt x="5986780" y="17780"/>
                    <a:pt x="6052820" y="13970"/>
                    <a:pt x="6140450" y="11430"/>
                  </a:cubicBezTo>
                  <a:cubicBezTo>
                    <a:pt x="6235700" y="7620"/>
                    <a:pt x="6357620" y="3810"/>
                    <a:pt x="6440170" y="2540"/>
                  </a:cubicBezTo>
                  <a:cubicBezTo>
                    <a:pt x="6496050" y="1270"/>
                    <a:pt x="6553200" y="0"/>
                    <a:pt x="6582410" y="2540"/>
                  </a:cubicBezTo>
                  <a:cubicBezTo>
                    <a:pt x="6595110" y="2540"/>
                    <a:pt x="6600190" y="3810"/>
                    <a:pt x="6609080" y="5080"/>
                  </a:cubicBezTo>
                  <a:cubicBezTo>
                    <a:pt x="6619240" y="6350"/>
                    <a:pt x="6637020" y="7620"/>
                    <a:pt x="6637020" y="8890"/>
                  </a:cubicBezTo>
                  <a:cubicBezTo>
                    <a:pt x="6637020" y="8890"/>
                    <a:pt x="6653530" y="15240"/>
                    <a:pt x="6662420" y="17780"/>
                  </a:cubicBezTo>
                  <a:cubicBezTo>
                    <a:pt x="6671310" y="21590"/>
                    <a:pt x="6687820" y="27940"/>
                    <a:pt x="6689090" y="27940"/>
                  </a:cubicBezTo>
                  <a:cubicBezTo>
                    <a:pt x="6689090" y="27940"/>
                    <a:pt x="6704330" y="38100"/>
                    <a:pt x="6710680" y="43180"/>
                  </a:cubicBezTo>
                  <a:cubicBezTo>
                    <a:pt x="6718300" y="48260"/>
                    <a:pt x="6733540" y="58420"/>
                    <a:pt x="6733540" y="58420"/>
                  </a:cubicBezTo>
                  <a:cubicBezTo>
                    <a:pt x="6734810" y="58420"/>
                    <a:pt x="6746240" y="72390"/>
                    <a:pt x="6752590" y="78740"/>
                  </a:cubicBezTo>
                  <a:cubicBezTo>
                    <a:pt x="6758940" y="86360"/>
                    <a:pt x="6770370" y="99060"/>
                    <a:pt x="6770370" y="100330"/>
                  </a:cubicBezTo>
                  <a:cubicBezTo>
                    <a:pt x="6771640" y="100330"/>
                    <a:pt x="6779260" y="115570"/>
                    <a:pt x="6784340" y="124460"/>
                  </a:cubicBezTo>
                  <a:cubicBezTo>
                    <a:pt x="6788150" y="132080"/>
                    <a:pt x="6797040" y="148590"/>
                    <a:pt x="6797040" y="148590"/>
                  </a:cubicBezTo>
                  <a:cubicBezTo>
                    <a:pt x="6797040" y="148590"/>
                    <a:pt x="6800850" y="166370"/>
                    <a:pt x="6803390" y="175260"/>
                  </a:cubicBezTo>
                  <a:cubicBezTo>
                    <a:pt x="6805930" y="184150"/>
                    <a:pt x="6809740" y="201930"/>
                    <a:pt x="6809740" y="201930"/>
                  </a:cubicBezTo>
                  <a:cubicBezTo>
                    <a:pt x="6809740" y="201930"/>
                    <a:pt x="6809740" y="219710"/>
                    <a:pt x="6809740" y="229870"/>
                  </a:cubicBezTo>
                  <a:cubicBezTo>
                    <a:pt x="6809740" y="238760"/>
                    <a:pt x="6811010" y="256540"/>
                    <a:pt x="6811010" y="256540"/>
                  </a:cubicBezTo>
                  <a:cubicBezTo>
                    <a:pt x="6809740" y="257810"/>
                    <a:pt x="6805930" y="274320"/>
                    <a:pt x="6803390" y="283210"/>
                  </a:cubicBezTo>
                  <a:cubicBezTo>
                    <a:pt x="6802120" y="292100"/>
                    <a:pt x="6797040" y="309880"/>
                    <a:pt x="6797040" y="311150"/>
                  </a:cubicBezTo>
                  <a:cubicBezTo>
                    <a:pt x="6797040" y="311150"/>
                    <a:pt x="6789420" y="326390"/>
                    <a:pt x="6784340" y="335280"/>
                  </a:cubicBezTo>
                  <a:cubicBezTo>
                    <a:pt x="6780530" y="342900"/>
                    <a:pt x="6772910" y="359410"/>
                    <a:pt x="6771640" y="359410"/>
                  </a:cubicBezTo>
                  <a:cubicBezTo>
                    <a:pt x="6771640" y="359410"/>
                    <a:pt x="6760210" y="373380"/>
                    <a:pt x="6753860" y="379730"/>
                  </a:cubicBezTo>
                  <a:cubicBezTo>
                    <a:pt x="6747510" y="387350"/>
                    <a:pt x="6736080" y="400050"/>
                    <a:pt x="6736080" y="401320"/>
                  </a:cubicBezTo>
                  <a:cubicBezTo>
                    <a:pt x="6736080" y="401320"/>
                    <a:pt x="6720840" y="411480"/>
                    <a:pt x="6713220" y="416560"/>
                  </a:cubicBezTo>
                  <a:cubicBezTo>
                    <a:pt x="6705600" y="421640"/>
                    <a:pt x="6690360" y="431800"/>
                    <a:pt x="6690360" y="431800"/>
                  </a:cubicBezTo>
                  <a:cubicBezTo>
                    <a:pt x="6690360" y="433070"/>
                    <a:pt x="6673850" y="439420"/>
                    <a:pt x="6664960" y="441960"/>
                  </a:cubicBezTo>
                  <a:cubicBezTo>
                    <a:pt x="6656070" y="445770"/>
                    <a:pt x="6639560" y="452120"/>
                    <a:pt x="6639560" y="452120"/>
                  </a:cubicBezTo>
                  <a:cubicBezTo>
                    <a:pt x="6638290" y="452120"/>
                    <a:pt x="6620510" y="454660"/>
                    <a:pt x="6611620" y="455930"/>
                  </a:cubicBezTo>
                  <a:cubicBezTo>
                    <a:pt x="6602730" y="457200"/>
                    <a:pt x="6584950" y="459740"/>
                    <a:pt x="6584950" y="459740"/>
                  </a:cubicBezTo>
                  <a:cubicBezTo>
                    <a:pt x="6584950" y="459740"/>
                    <a:pt x="6492240" y="463550"/>
                    <a:pt x="6490970" y="468630"/>
                  </a:cubicBezTo>
                  <a:cubicBezTo>
                    <a:pt x="6489700" y="469900"/>
                    <a:pt x="6492240" y="469900"/>
                    <a:pt x="6493510" y="472440"/>
                  </a:cubicBezTo>
                  <a:cubicBezTo>
                    <a:pt x="6497320" y="476250"/>
                    <a:pt x="6512560" y="491490"/>
                    <a:pt x="6512560" y="492760"/>
                  </a:cubicBezTo>
                  <a:cubicBezTo>
                    <a:pt x="6512560" y="492760"/>
                    <a:pt x="6521450" y="508000"/>
                    <a:pt x="6525260" y="515620"/>
                  </a:cubicBezTo>
                  <a:cubicBezTo>
                    <a:pt x="6530340" y="524510"/>
                    <a:pt x="6539230" y="539750"/>
                    <a:pt x="6539230" y="539750"/>
                  </a:cubicBezTo>
                  <a:cubicBezTo>
                    <a:pt x="6539230" y="541020"/>
                    <a:pt x="6544310" y="557530"/>
                    <a:pt x="6546850" y="566420"/>
                  </a:cubicBezTo>
                  <a:cubicBezTo>
                    <a:pt x="6549390" y="575310"/>
                    <a:pt x="6553200" y="593090"/>
                    <a:pt x="6553200" y="593090"/>
                  </a:cubicBezTo>
                  <a:cubicBezTo>
                    <a:pt x="6553200" y="594360"/>
                    <a:pt x="6554470" y="612140"/>
                    <a:pt x="6554470" y="621030"/>
                  </a:cubicBezTo>
                  <a:cubicBezTo>
                    <a:pt x="6554470" y="629920"/>
                    <a:pt x="6555740" y="647700"/>
                    <a:pt x="6555740" y="648970"/>
                  </a:cubicBezTo>
                  <a:cubicBezTo>
                    <a:pt x="6555740" y="648970"/>
                    <a:pt x="6550660" y="666750"/>
                    <a:pt x="6549390" y="675640"/>
                  </a:cubicBezTo>
                  <a:cubicBezTo>
                    <a:pt x="6546850" y="684530"/>
                    <a:pt x="6543040" y="702310"/>
                    <a:pt x="6543040" y="702310"/>
                  </a:cubicBezTo>
                  <a:cubicBezTo>
                    <a:pt x="6543040" y="702310"/>
                    <a:pt x="6535420" y="718820"/>
                    <a:pt x="6531610" y="727710"/>
                  </a:cubicBezTo>
                  <a:cubicBezTo>
                    <a:pt x="6526530" y="735330"/>
                    <a:pt x="6518910" y="751840"/>
                    <a:pt x="6518910" y="751840"/>
                  </a:cubicBezTo>
                  <a:cubicBezTo>
                    <a:pt x="6518910" y="751840"/>
                    <a:pt x="6507480" y="765810"/>
                    <a:pt x="6501130" y="773430"/>
                  </a:cubicBezTo>
                  <a:cubicBezTo>
                    <a:pt x="6494780" y="779780"/>
                    <a:pt x="6483350" y="793750"/>
                    <a:pt x="6483350" y="793750"/>
                  </a:cubicBezTo>
                  <a:cubicBezTo>
                    <a:pt x="6483350" y="793750"/>
                    <a:pt x="6468110" y="805180"/>
                    <a:pt x="6461760" y="810260"/>
                  </a:cubicBezTo>
                  <a:cubicBezTo>
                    <a:pt x="6454140" y="815340"/>
                    <a:pt x="6438900" y="826770"/>
                    <a:pt x="6438900" y="826770"/>
                  </a:cubicBezTo>
                  <a:cubicBezTo>
                    <a:pt x="6438900" y="826770"/>
                    <a:pt x="6422390" y="833120"/>
                    <a:pt x="6413500" y="836930"/>
                  </a:cubicBezTo>
                  <a:cubicBezTo>
                    <a:pt x="6404610" y="840740"/>
                    <a:pt x="6396990" y="842010"/>
                    <a:pt x="6388100" y="847090"/>
                  </a:cubicBezTo>
                  <a:cubicBezTo>
                    <a:pt x="6375400" y="853440"/>
                    <a:pt x="6366510" y="866140"/>
                    <a:pt x="6343650" y="875030"/>
                  </a:cubicBezTo>
                  <a:cubicBezTo>
                    <a:pt x="6282690" y="897890"/>
                    <a:pt x="6078220" y="928370"/>
                    <a:pt x="5986780" y="944880"/>
                  </a:cubicBezTo>
                  <a:cubicBezTo>
                    <a:pt x="5930900" y="955040"/>
                    <a:pt x="5873750" y="960120"/>
                    <a:pt x="5848350" y="967740"/>
                  </a:cubicBezTo>
                  <a:cubicBezTo>
                    <a:pt x="5838190" y="971550"/>
                    <a:pt x="5835650" y="975360"/>
                    <a:pt x="5829300" y="977900"/>
                  </a:cubicBezTo>
                  <a:cubicBezTo>
                    <a:pt x="5820410" y="982980"/>
                    <a:pt x="5805170" y="990600"/>
                    <a:pt x="5803900" y="990600"/>
                  </a:cubicBezTo>
                  <a:cubicBezTo>
                    <a:pt x="5803900" y="990600"/>
                    <a:pt x="5786120" y="995680"/>
                    <a:pt x="5777230" y="996950"/>
                  </a:cubicBezTo>
                  <a:cubicBezTo>
                    <a:pt x="5768340" y="999490"/>
                    <a:pt x="5761990" y="1002030"/>
                    <a:pt x="5750560" y="1003300"/>
                  </a:cubicBezTo>
                  <a:cubicBezTo>
                    <a:pt x="5727700" y="1008380"/>
                    <a:pt x="5693410" y="1012190"/>
                    <a:pt x="5650230" y="1017270"/>
                  </a:cubicBezTo>
                  <a:cubicBezTo>
                    <a:pt x="5579110" y="1026160"/>
                    <a:pt x="5391150" y="1041400"/>
                    <a:pt x="5356860" y="1049020"/>
                  </a:cubicBezTo>
                  <a:cubicBezTo>
                    <a:pt x="5347970" y="1050290"/>
                    <a:pt x="5349240" y="1051560"/>
                    <a:pt x="5341620" y="1054100"/>
                  </a:cubicBezTo>
                  <a:cubicBezTo>
                    <a:pt x="5312410" y="1062990"/>
                    <a:pt x="5200650" y="1094740"/>
                    <a:pt x="5119370" y="1104900"/>
                  </a:cubicBezTo>
                  <a:cubicBezTo>
                    <a:pt x="5026660" y="1116330"/>
                    <a:pt x="4888230" y="1107440"/>
                    <a:pt x="4813300" y="1107440"/>
                  </a:cubicBezTo>
                  <a:cubicBezTo>
                    <a:pt x="4768850" y="1108710"/>
                    <a:pt x="4730750" y="1107440"/>
                    <a:pt x="4709160" y="1108710"/>
                  </a:cubicBezTo>
                  <a:cubicBezTo>
                    <a:pt x="4699000" y="1109980"/>
                    <a:pt x="4700270" y="1109980"/>
                    <a:pt x="4687570" y="1111250"/>
                  </a:cubicBezTo>
                  <a:cubicBezTo>
                    <a:pt x="4612640" y="1115060"/>
                    <a:pt x="3971290" y="1125220"/>
                    <a:pt x="3897630" y="1121410"/>
                  </a:cubicBezTo>
                  <a:cubicBezTo>
                    <a:pt x="3884930" y="1121410"/>
                    <a:pt x="3887470" y="1120140"/>
                    <a:pt x="3876040" y="1120140"/>
                  </a:cubicBezTo>
                  <a:cubicBezTo>
                    <a:pt x="3812540" y="1117600"/>
                    <a:pt x="3506470" y="1127760"/>
                    <a:pt x="3282950" y="1129030"/>
                  </a:cubicBezTo>
                  <a:cubicBezTo>
                    <a:pt x="2992120" y="1131570"/>
                    <a:pt x="2603500" y="1130300"/>
                    <a:pt x="2275840" y="1127760"/>
                  </a:cubicBezTo>
                  <a:cubicBezTo>
                    <a:pt x="1964690" y="1126490"/>
                    <a:pt x="1366520" y="1121410"/>
                    <a:pt x="1363980" y="1121410"/>
                  </a:cubicBezTo>
                  <a:cubicBezTo>
                    <a:pt x="1362710" y="1121410"/>
                    <a:pt x="1344930" y="1120140"/>
                    <a:pt x="1336040" y="1120140"/>
                  </a:cubicBezTo>
                  <a:cubicBezTo>
                    <a:pt x="1327150" y="1120140"/>
                    <a:pt x="1309370" y="1118870"/>
                    <a:pt x="1308100" y="1118870"/>
                  </a:cubicBezTo>
                  <a:cubicBezTo>
                    <a:pt x="1308100" y="1118870"/>
                    <a:pt x="1290320" y="1113790"/>
                    <a:pt x="1282700" y="1111250"/>
                  </a:cubicBezTo>
                  <a:cubicBezTo>
                    <a:pt x="1273810" y="1108710"/>
                    <a:pt x="1256030" y="1103630"/>
                    <a:pt x="1256030" y="1103630"/>
                  </a:cubicBezTo>
                  <a:cubicBezTo>
                    <a:pt x="1254760" y="1103630"/>
                    <a:pt x="1239520" y="1094740"/>
                    <a:pt x="1231900" y="1089660"/>
                  </a:cubicBezTo>
                  <a:cubicBezTo>
                    <a:pt x="1224280" y="1085850"/>
                    <a:pt x="1207770" y="1075690"/>
                    <a:pt x="1207770" y="1075690"/>
                  </a:cubicBezTo>
                  <a:cubicBezTo>
                    <a:pt x="1207770" y="1075690"/>
                    <a:pt x="1195070" y="1062990"/>
                    <a:pt x="1188720" y="1056640"/>
                  </a:cubicBezTo>
                  <a:cubicBezTo>
                    <a:pt x="1181100" y="1050290"/>
                    <a:pt x="1168400" y="1037590"/>
                    <a:pt x="1168400" y="1037590"/>
                  </a:cubicBezTo>
                  <a:cubicBezTo>
                    <a:pt x="1168400" y="1037590"/>
                    <a:pt x="1158240" y="1022350"/>
                    <a:pt x="1153160" y="1014730"/>
                  </a:cubicBezTo>
                  <a:cubicBezTo>
                    <a:pt x="1149350" y="1007110"/>
                    <a:pt x="1139190" y="991870"/>
                    <a:pt x="1139190" y="990600"/>
                  </a:cubicBezTo>
                  <a:cubicBezTo>
                    <a:pt x="1139190" y="990600"/>
                    <a:pt x="1132840" y="974090"/>
                    <a:pt x="1130300" y="965200"/>
                  </a:cubicBezTo>
                  <a:cubicBezTo>
                    <a:pt x="1127760" y="956310"/>
                    <a:pt x="1121410" y="939800"/>
                    <a:pt x="1121410" y="938530"/>
                  </a:cubicBezTo>
                  <a:cubicBezTo>
                    <a:pt x="1121410" y="938530"/>
                    <a:pt x="1120140" y="920750"/>
                    <a:pt x="1118870" y="911860"/>
                  </a:cubicBezTo>
                  <a:cubicBezTo>
                    <a:pt x="1118870" y="901700"/>
                    <a:pt x="1117600" y="883920"/>
                    <a:pt x="1117600" y="883920"/>
                  </a:cubicBezTo>
                  <a:cubicBezTo>
                    <a:pt x="1117600" y="883920"/>
                    <a:pt x="1120140" y="864870"/>
                    <a:pt x="1121410" y="857250"/>
                  </a:cubicBezTo>
                  <a:cubicBezTo>
                    <a:pt x="1122680" y="848360"/>
                    <a:pt x="1130300" y="840740"/>
                    <a:pt x="1125220" y="834390"/>
                  </a:cubicBezTo>
                  <a:cubicBezTo>
                    <a:pt x="1103630" y="808990"/>
                    <a:pt x="849630" y="834390"/>
                    <a:pt x="727710" y="834390"/>
                  </a:cubicBezTo>
                  <a:cubicBezTo>
                    <a:pt x="623570" y="834390"/>
                    <a:pt x="439420" y="834390"/>
                    <a:pt x="438150" y="834390"/>
                  </a:cubicBezTo>
                  <a:cubicBezTo>
                    <a:pt x="436880" y="834390"/>
                    <a:pt x="419100" y="831850"/>
                    <a:pt x="410210" y="831850"/>
                  </a:cubicBezTo>
                  <a:cubicBezTo>
                    <a:pt x="401320" y="830580"/>
                    <a:pt x="383540" y="828040"/>
                    <a:pt x="383540" y="828040"/>
                  </a:cubicBezTo>
                  <a:cubicBezTo>
                    <a:pt x="383540" y="828040"/>
                    <a:pt x="379730" y="825500"/>
                    <a:pt x="374650" y="824230"/>
                  </a:cubicBezTo>
                  <a:cubicBezTo>
                    <a:pt x="356870" y="821690"/>
                    <a:pt x="237490" y="820420"/>
                    <a:pt x="237490" y="820420"/>
                  </a:cubicBezTo>
                  <a:cubicBezTo>
                    <a:pt x="236220" y="820420"/>
                    <a:pt x="218440" y="819150"/>
                    <a:pt x="209550" y="819150"/>
                  </a:cubicBezTo>
                  <a:cubicBezTo>
                    <a:pt x="200660" y="817880"/>
                    <a:pt x="182880" y="816610"/>
                    <a:pt x="182880" y="816610"/>
                  </a:cubicBezTo>
                  <a:cubicBezTo>
                    <a:pt x="182880" y="816610"/>
                    <a:pt x="182880" y="816610"/>
                    <a:pt x="181610" y="816610"/>
                  </a:cubicBezTo>
                  <a:cubicBezTo>
                    <a:pt x="181610" y="816610"/>
                    <a:pt x="165100" y="810260"/>
                    <a:pt x="156210" y="807720"/>
                  </a:cubicBezTo>
                  <a:cubicBezTo>
                    <a:pt x="147320" y="805180"/>
                    <a:pt x="130810" y="798830"/>
                    <a:pt x="129540" y="798830"/>
                  </a:cubicBezTo>
                  <a:cubicBezTo>
                    <a:pt x="129540" y="798830"/>
                    <a:pt x="114300" y="788670"/>
                    <a:pt x="106680" y="784860"/>
                  </a:cubicBezTo>
                  <a:cubicBezTo>
                    <a:pt x="99060" y="779780"/>
                    <a:pt x="83820" y="769620"/>
                    <a:pt x="83820" y="769620"/>
                  </a:cubicBezTo>
                  <a:cubicBezTo>
                    <a:pt x="82550" y="769620"/>
                    <a:pt x="71120" y="755650"/>
                    <a:pt x="64770" y="749300"/>
                  </a:cubicBezTo>
                  <a:cubicBezTo>
                    <a:pt x="58420" y="742950"/>
                    <a:pt x="45720" y="730250"/>
                    <a:pt x="45720" y="730250"/>
                  </a:cubicBezTo>
                  <a:cubicBezTo>
                    <a:pt x="44450" y="728980"/>
                    <a:pt x="35560" y="713740"/>
                    <a:pt x="31750" y="706120"/>
                  </a:cubicBezTo>
                  <a:cubicBezTo>
                    <a:pt x="26670" y="698500"/>
                    <a:pt x="17780" y="681990"/>
                    <a:pt x="17780" y="681990"/>
                  </a:cubicBezTo>
                  <a:cubicBezTo>
                    <a:pt x="17780" y="681990"/>
                    <a:pt x="12700" y="664210"/>
                    <a:pt x="10160" y="655320"/>
                  </a:cubicBezTo>
                  <a:cubicBezTo>
                    <a:pt x="7620" y="646430"/>
                    <a:pt x="2540" y="629920"/>
                    <a:pt x="2540" y="628650"/>
                  </a:cubicBezTo>
                  <a:cubicBezTo>
                    <a:pt x="2540" y="628650"/>
                    <a:pt x="1270" y="610870"/>
                    <a:pt x="1270" y="601980"/>
                  </a:cubicBezTo>
                  <a:cubicBezTo>
                    <a:pt x="1270" y="591820"/>
                    <a:pt x="0" y="574040"/>
                    <a:pt x="0" y="574040"/>
                  </a:cubicBezTo>
                </a:path>
              </a:pathLst>
            </a:custGeom>
            <a:solidFill>
              <a:srgbClr val="7EFFF7">
                <a:alpha val="49804"/>
              </a:srgbClr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23" id="23"/>
          <p:cNvGrpSpPr/>
          <p:nvPr/>
        </p:nvGrpSpPr>
        <p:grpSpPr>
          <a:xfrm rot="0">
            <a:off x="1454468" y="4355782"/>
            <a:ext cx="5578792" cy="1142048"/>
            <a:chOff x="0" y="0"/>
            <a:chExt cx="7438390" cy="152273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50800" y="40640"/>
              <a:ext cx="7335520" cy="1430020"/>
            </a:xfrm>
            <a:custGeom>
              <a:avLst/>
              <a:gdLst/>
              <a:ahLst/>
              <a:cxnLst/>
              <a:rect r="r" b="b" t="t" l="l"/>
              <a:pathLst>
                <a:path h="1430020" w="7335520">
                  <a:moveTo>
                    <a:pt x="0" y="777240"/>
                  </a:moveTo>
                  <a:cubicBezTo>
                    <a:pt x="2540" y="740410"/>
                    <a:pt x="3810" y="722630"/>
                    <a:pt x="3810" y="722630"/>
                  </a:cubicBezTo>
                  <a:cubicBezTo>
                    <a:pt x="3810" y="722630"/>
                    <a:pt x="10160" y="704850"/>
                    <a:pt x="12700" y="695960"/>
                  </a:cubicBezTo>
                  <a:cubicBezTo>
                    <a:pt x="16510" y="687070"/>
                    <a:pt x="21590" y="670560"/>
                    <a:pt x="21590" y="670560"/>
                  </a:cubicBezTo>
                  <a:cubicBezTo>
                    <a:pt x="21590" y="669290"/>
                    <a:pt x="31750" y="655320"/>
                    <a:pt x="36830" y="646430"/>
                  </a:cubicBezTo>
                  <a:cubicBezTo>
                    <a:pt x="41910" y="638810"/>
                    <a:pt x="50800" y="623570"/>
                    <a:pt x="50800" y="623570"/>
                  </a:cubicBezTo>
                  <a:cubicBezTo>
                    <a:pt x="50800" y="623570"/>
                    <a:pt x="64770" y="610870"/>
                    <a:pt x="71120" y="604520"/>
                  </a:cubicBezTo>
                  <a:cubicBezTo>
                    <a:pt x="77470" y="598170"/>
                    <a:pt x="90170" y="585470"/>
                    <a:pt x="91440" y="585470"/>
                  </a:cubicBezTo>
                  <a:cubicBezTo>
                    <a:pt x="91440" y="585470"/>
                    <a:pt x="106680" y="576580"/>
                    <a:pt x="114300" y="571500"/>
                  </a:cubicBezTo>
                  <a:cubicBezTo>
                    <a:pt x="123190" y="567690"/>
                    <a:pt x="138430" y="557530"/>
                    <a:pt x="138430" y="557530"/>
                  </a:cubicBezTo>
                  <a:cubicBezTo>
                    <a:pt x="138430" y="557530"/>
                    <a:pt x="156210" y="552450"/>
                    <a:pt x="165100" y="549910"/>
                  </a:cubicBezTo>
                  <a:cubicBezTo>
                    <a:pt x="173990" y="547370"/>
                    <a:pt x="190500" y="542290"/>
                    <a:pt x="191770" y="542290"/>
                  </a:cubicBezTo>
                  <a:cubicBezTo>
                    <a:pt x="191770" y="542290"/>
                    <a:pt x="298450" y="539750"/>
                    <a:pt x="313690" y="525780"/>
                  </a:cubicBezTo>
                  <a:cubicBezTo>
                    <a:pt x="321310" y="518160"/>
                    <a:pt x="320040" y="500380"/>
                    <a:pt x="320040" y="499110"/>
                  </a:cubicBezTo>
                  <a:cubicBezTo>
                    <a:pt x="320040" y="499110"/>
                    <a:pt x="327660" y="482600"/>
                    <a:pt x="331470" y="474980"/>
                  </a:cubicBezTo>
                  <a:cubicBezTo>
                    <a:pt x="335280" y="466090"/>
                    <a:pt x="342900" y="450850"/>
                    <a:pt x="342900" y="449580"/>
                  </a:cubicBezTo>
                  <a:cubicBezTo>
                    <a:pt x="344170" y="449580"/>
                    <a:pt x="355600" y="435610"/>
                    <a:pt x="360680" y="429260"/>
                  </a:cubicBezTo>
                  <a:cubicBezTo>
                    <a:pt x="367030" y="421640"/>
                    <a:pt x="378460" y="407670"/>
                    <a:pt x="378460" y="407670"/>
                  </a:cubicBezTo>
                  <a:cubicBezTo>
                    <a:pt x="378460" y="407670"/>
                    <a:pt x="393700" y="396240"/>
                    <a:pt x="400050" y="391160"/>
                  </a:cubicBezTo>
                  <a:cubicBezTo>
                    <a:pt x="407670" y="386080"/>
                    <a:pt x="422910" y="374650"/>
                    <a:pt x="422910" y="374650"/>
                  </a:cubicBezTo>
                  <a:cubicBezTo>
                    <a:pt x="422910" y="374650"/>
                    <a:pt x="439420" y="367030"/>
                    <a:pt x="448310" y="363220"/>
                  </a:cubicBezTo>
                  <a:cubicBezTo>
                    <a:pt x="457200" y="360680"/>
                    <a:pt x="473710" y="353060"/>
                    <a:pt x="473710" y="353060"/>
                  </a:cubicBezTo>
                  <a:cubicBezTo>
                    <a:pt x="473710" y="353060"/>
                    <a:pt x="491490" y="350520"/>
                    <a:pt x="500380" y="349250"/>
                  </a:cubicBezTo>
                  <a:cubicBezTo>
                    <a:pt x="509270" y="347980"/>
                    <a:pt x="527050" y="344170"/>
                    <a:pt x="528320" y="344170"/>
                  </a:cubicBezTo>
                  <a:cubicBezTo>
                    <a:pt x="528320" y="344170"/>
                    <a:pt x="631190" y="341630"/>
                    <a:pt x="699770" y="339090"/>
                  </a:cubicBezTo>
                  <a:cubicBezTo>
                    <a:pt x="798830" y="335280"/>
                    <a:pt x="1009650" y="327660"/>
                    <a:pt x="1064260" y="326390"/>
                  </a:cubicBezTo>
                  <a:cubicBezTo>
                    <a:pt x="1079500" y="325120"/>
                    <a:pt x="1088390" y="326390"/>
                    <a:pt x="1094740" y="325120"/>
                  </a:cubicBezTo>
                  <a:cubicBezTo>
                    <a:pt x="1097280" y="323850"/>
                    <a:pt x="1099820" y="321310"/>
                    <a:pt x="1099820" y="321310"/>
                  </a:cubicBezTo>
                  <a:cubicBezTo>
                    <a:pt x="1099820" y="321310"/>
                    <a:pt x="1116330" y="314960"/>
                    <a:pt x="1125220" y="311150"/>
                  </a:cubicBezTo>
                  <a:cubicBezTo>
                    <a:pt x="1134110" y="308610"/>
                    <a:pt x="1150620" y="302260"/>
                    <a:pt x="1150620" y="302260"/>
                  </a:cubicBezTo>
                  <a:cubicBezTo>
                    <a:pt x="1151890" y="300990"/>
                    <a:pt x="1169670" y="299720"/>
                    <a:pt x="1178560" y="298450"/>
                  </a:cubicBezTo>
                  <a:cubicBezTo>
                    <a:pt x="1187450" y="297180"/>
                    <a:pt x="1205230" y="295910"/>
                    <a:pt x="1206500" y="295910"/>
                  </a:cubicBezTo>
                  <a:cubicBezTo>
                    <a:pt x="1207770" y="295910"/>
                    <a:pt x="1687830" y="295910"/>
                    <a:pt x="1717040" y="294640"/>
                  </a:cubicBezTo>
                  <a:cubicBezTo>
                    <a:pt x="1719580" y="294640"/>
                    <a:pt x="1718310" y="294640"/>
                    <a:pt x="1720850" y="294640"/>
                  </a:cubicBezTo>
                  <a:cubicBezTo>
                    <a:pt x="1756410" y="294640"/>
                    <a:pt x="2216150" y="294640"/>
                    <a:pt x="2443480" y="294640"/>
                  </a:cubicBezTo>
                  <a:cubicBezTo>
                    <a:pt x="2645410" y="294640"/>
                    <a:pt x="2856230" y="294640"/>
                    <a:pt x="3016250" y="294640"/>
                  </a:cubicBezTo>
                  <a:cubicBezTo>
                    <a:pt x="3131820" y="294640"/>
                    <a:pt x="3310890" y="294640"/>
                    <a:pt x="3313430" y="294640"/>
                  </a:cubicBezTo>
                  <a:cubicBezTo>
                    <a:pt x="3313430" y="294640"/>
                    <a:pt x="3331210" y="297180"/>
                    <a:pt x="3340100" y="298450"/>
                  </a:cubicBezTo>
                  <a:cubicBezTo>
                    <a:pt x="3348990" y="299720"/>
                    <a:pt x="3366770" y="300990"/>
                    <a:pt x="3368040" y="300990"/>
                  </a:cubicBezTo>
                  <a:cubicBezTo>
                    <a:pt x="3368040" y="300990"/>
                    <a:pt x="3384550" y="308610"/>
                    <a:pt x="3393440" y="311150"/>
                  </a:cubicBezTo>
                  <a:cubicBezTo>
                    <a:pt x="3402330" y="314960"/>
                    <a:pt x="3418840" y="321310"/>
                    <a:pt x="3418840" y="321310"/>
                  </a:cubicBezTo>
                  <a:cubicBezTo>
                    <a:pt x="3420110" y="321310"/>
                    <a:pt x="3434080" y="331470"/>
                    <a:pt x="3441700" y="336550"/>
                  </a:cubicBezTo>
                  <a:cubicBezTo>
                    <a:pt x="3449320" y="341630"/>
                    <a:pt x="3464560" y="351790"/>
                    <a:pt x="3464560" y="351790"/>
                  </a:cubicBezTo>
                  <a:cubicBezTo>
                    <a:pt x="3464560" y="353060"/>
                    <a:pt x="3477260" y="365760"/>
                    <a:pt x="3482340" y="373380"/>
                  </a:cubicBezTo>
                  <a:cubicBezTo>
                    <a:pt x="3488690" y="379730"/>
                    <a:pt x="3501390" y="393700"/>
                    <a:pt x="3501390" y="393700"/>
                  </a:cubicBezTo>
                  <a:cubicBezTo>
                    <a:pt x="3501390" y="393700"/>
                    <a:pt x="3502660" y="410210"/>
                    <a:pt x="3511550" y="414020"/>
                  </a:cubicBezTo>
                  <a:cubicBezTo>
                    <a:pt x="3544570" y="430530"/>
                    <a:pt x="3733800" y="375920"/>
                    <a:pt x="3818890" y="369570"/>
                  </a:cubicBezTo>
                  <a:cubicBezTo>
                    <a:pt x="3878580" y="364490"/>
                    <a:pt x="3911600" y="372110"/>
                    <a:pt x="3971290" y="365760"/>
                  </a:cubicBezTo>
                  <a:cubicBezTo>
                    <a:pt x="4056380" y="358140"/>
                    <a:pt x="4239260" y="332740"/>
                    <a:pt x="4279900" y="312420"/>
                  </a:cubicBezTo>
                  <a:cubicBezTo>
                    <a:pt x="4291330" y="306070"/>
                    <a:pt x="4292600" y="298450"/>
                    <a:pt x="4298950" y="292100"/>
                  </a:cubicBezTo>
                  <a:cubicBezTo>
                    <a:pt x="4305300" y="285750"/>
                    <a:pt x="4316730" y="273050"/>
                    <a:pt x="4318000" y="271780"/>
                  </a:cubicBezTo>
                  <a:cubicBezTo>
                    <a:pt x="4318000" y="271780"/>
                    <a:pt x="4333240" y="262890"/>
                    <a:pt x="4340860" y="257810"/>
                  </a:cubicBezTo>
                  <a:cubicBezTo>
                    <a:pt x="4348480" y="252730"/>
                    <a:pt x="4363720" y="242570"/>
                    <a:pt x="4363720" y="242570"/>
                  </a:cubicBezTo>
                  <a:cubicBezTo>
                    <a:pt x="4364990" y="242570"/>
                    <a:pt x="4381500" y="237490"/>
                    <a:pt x="4390390" y="233680"/>
                  </a:cubicBezTo>
                  <a:cubicBezTo>
                    <a:pt x="4399280" y="231140"/>
                    <a:pt x="4403090" y="229870"/>
                    <a:pt x="4417060" y="226060"/>
                  </a:cubicBezTo>
                  <a:cubicBezTo>
                    <a:pt x="4452620" y="214630"/>
                    <a:pt x="4549140" y="189230"/>
                    <a:pt x="4624070" y="171450"/>
                  </a:cubicBezTo>
                  <a:cubicBezTo>
                    <a:pt x="4712970" y="149860"/>
                    <a:pt x="4810760" y="128270"/>
                    <a:pt x="4917440" y="104140"/>
                  </a:cubicBezTo>
                  <a:cubicBezTo>
                    <a:pt x="5046980" y="76200"/>
                    <a:pt x="5198110" y="33020"/>
                    <a:pt x="5347970" y="16510"/>
                  </a:cubicBezTo>
                  <a:cubicBezTo>
                    <a:pt x="5507990" y="0"/>
                    <a:pt x="5847080" y="12700"/>
                    <a:pt x="5848350" y="12700"/>
                  </a:cubicBezTo>
                  <a:cubicBezTo>
                    <a:pt x="5849620" y="12700"/>
                    <a:pt x="5867400" y="11430"/>
                    <a:pt x="5876290" y="11430"/>
                  </a:cubicBezTo>
                  <a:cubicBezTo>
                    <a:pt x="5885180" y="10160"/>
                    <a:pt x="5902960" y="10160"/>
                    <a:pt x="5904230" y="10160"/>
                  </a:cubicBezTo>
                  <a:cubicBezTo>
                    <a:pt x="5904230" y="10160"/>
                    <a:pt x="5922010" y="13970"/>
                    <a:pt x="5930900" y="15240"/>
                  </a:cubicBezTo>
                  <a:cubicBezTo>
                    <a:pt x="5939790" y="17780"/>
                    <a:pt x="5957570" y="20320"/>
                    <a:pt x="5957570" y="20320"/>
                  </a:cubicBezTo>
                  <a:cubicBezTo>
                    <a:pt x="5957570" y="21590"/>
                    <a:pt x="5974080" y="29210"/>
                    <a:pt x="5982970" y="33020"/>
                  </a:cubicBezTo>
                  <a:cubicBezTo>
                    <a:pt x="5990590" y="36830"/>
                    <a:pt x="6007100" y="44450"/>
                    <a:pt x="6007100" y="44450"/>
                  </a:cubicBezTo>
                  <a:cubicBezTo>
                    <a:pt x="6008370" y="44450"/>
                    <a:pt x="6022340" y="55880"/>
                    <a:pt x="6028690" y="62230"/>
                  </a:cubicBezTo>
                  <a:cubicBezTo>
                    <a:pt x="6036310" y="67310"/>
                    <a:pt x="6050280" y="78740"/>
                    <a:pt x="6050280" y="78740"/>
                  </a:cubicBezTo>
                  <a:cubicBezTo>
                    <a:pt x="6050280" y="80010"/>
                    <a:pt x="6061710" y="93980"/>
                    <a:pt x="6066790" y="101600"/>
                  </a:cubicBezTo>
                  <a:cubicBezTo>
                    <a:pt x="6071870" y="109220"/>
                    <a:pt x="6083300" y="123190"/>
                    <a:pt x="6083300" y="123190"/>
                  </a:cubicBezTo>
                  <a:cubicBezTo>
                    <a:pt x="6083300" y="123190"/>
                    <a:pt x="6090920" y="139700"/>
                    <a:pt x="6094730" y="148590"/>
                  </a:cubicBezTo>
                  <a:cubicBezTo>
                    <a:pt x="6097270" y="157480"/>
                    <a:pt x="6104890" y="173990"/>
                    <a:pt x="6104890" y="173990"/>
                  </a:cubicBezTo>
                  <a:cubicBezTo>
                    <a:pt x="6104890" y="173990"/>
                    <a:pt x="6107430" y="191770"/>
                    <a:pt x="6109970" y="200660"/>
                  </a:cubicBezTo>
                  <a:cubicBezTo>
                    <a:pt x="6111240" y="210820"/>
                    <a:pt x="6113780" y="228600"/>
                    <a:pt x="6113780" y="228600"/>
                  </a:cubicBezTo>
                  <a:cubicBezTo>
                    <a:pt x="6113780" y="228600"/>
                    <a:pt x="6107430" y="245110"/>
                    <a:pt x="6112510" y="252730"/>
                  </a:cubicBezTo>
                  <a:cubicBezTo>
                    <a:pt x="6125210" y="271780"/>
                    <a:pt x="6216650" y="289560"/>
                    <a:pt x="6272530" y="297180"/>
                  </a:cubicBezTo>
                  <a:cubicBezTo>
                    <a:pt x="6329680" y="304800"/>
                    <a:pt x="6385560" y="294640"/>
                    <a:pt x="6451600" y="297180"/>
                  </a:cubicBezTo>
                  <a:cubicBezTo>
                    <a:pt x="6531610" y="300990"/>
                    <a:pt x="6717030" y="320040"/>
                    <a:pt x="6718300" y="320040"/>
                  </a:cubicBezTo>
                  <a:cubicBezTo>
                    <a:pt x="6719570" y="320040"/>
                    <a:pt x="6736080" y="316230"/>
                    <a:pt x="6746240" y="314960"/>
                  </a:cubicBezTo>
                  <a:cubicBezTo>
                    <a:pt x="6755130" y="313690"/>
                    <a:pt x="6772910" y="309880"/>
                    <a:pt x="6772910" y="309880"/>
                  </a:cubicBezTo>
                  <a:cubicBezTo>
                    <a:pt x="6772910" y="309880"/>
                    <a:pt x="6790690" y="311150"/>
                    <a:pt x="6800850" y="311150"/>
                  </a:cubicBezTo>
                  <a:cubicBezTo>
                    <a:pt x="6809740" y="312420"/>
                    <a:pt x="6827520" y="312420"/>
                    <a:pt x="6827520" y="312420"/>
                  </a:cubicBezTo>
                  <a:cubicBezTo>
                    <a:pt x="6827520" y="313690"/>
                    <a:pt x="6845300" y="318770"/>
                    <a:pt x="6854190" y="321310"/>
                  </a:cubicBezTo>
                  <a:cubicBezTo>
                    <a:pt x="6863080" y="323850"/>
                    <a:pt x="6879590" y="328930"/>
                    <a:pt x="6880860" y="328930"/>
                  </a:cubicBezTo>
                  <a:cubicBezTo>
                    <a:pt x="6880860" y="328930"/>
                    <a:pt x="6896100" y="339090"/>
                    <a:pt x="6903720" y="342900"/>
                  </a:cubicBezTo>
                  <a:cubicBezTo>
                    <a:pt x="6911340" y="347980"/>
                    <a:pt x="6927850" y="358140"/>
                    <a:pt x="6927850" y="358140"/>
                  </a:cubicBezTo>
                  <a:cubicBezTo>
                    <a:pt x="6927850" y="358140"/>
                    <a:pt x="6940550" y="370840"/>
                    <a:pt x="6946900" y="377190"/>
                  </a:cubicBezTo>
                  <a:cubicBezTo>
                    <a:pt x="6953250" y="383540"/>
                    <a:pt x="6965950" y="396240"/>
                    <a:pt x="6967220" y="396240"/>
                  </a:cubicBezTo>
                  <a:cubicBezTo>
                    <a:pt x="6967220" y="397510"/>
                    <a:pt x="6976110" y="412750"/>
                    <a:pt x="6981190" y="420370"/>
                  </a:cubicBezTo>
                  <a:cubicBezTo>
                    <a:pt x="6986270" y="427990"/>
                    <a:pt x="6995160" y="443230"/>
                    <a:pt x="6995160" y="443230"/>
                  </a:cubicBezTo>
                  <a:cubicBezTo>
                    <a:pt x="6995160" y="444500"/>
                    <a:pt x="7000240" y="461010"/>
                    <a:pt x="7002780" y="469900"/>
                  </a:cubicBezTo>
                  <a:cubicBezTo>
                    <a:pt x="7006590" y="478790"/>
                    <a:pt x="7011670" y="496570"/>
                    <a:pt x="7011670" y="496570"/>
                  </a:cubicBezTo>
                  <a:cubicBezTo>
                    <a:pt x="7011670" y="496570"/>
                    <a:pt x="7012940" y="514350"/>
                    <a:pt x="7012940" y="524510"/>
                  </a:cubicBezTo>
                  <a:cubicBezTo>
                    <a:pt x="7014210" y="533400"/>
                    <a:pt x="7015480" y="551180"/>
                    <a:pt x="7015480" y="551180"/>
                  </a:cubicBezTo>
                  <a:cubicBezTo>
                    <a:pt x="7015480" y="551180"/>
                    <a:pt x="7011670" y="568960"/>
                    <a:pt x="7010400" y="579120"/>
                  </a:cubicBezTo>
                  <a:cubicBezTo>
                    <a:pt x="7007860" y="588010"/>
                    <a:pt x="7005320" y="605790"/>
                    <a:pt x="7005320" y="605790"/>
                  </a:cubicBezTo>
                  <a:cubicBezTo>
                    <a:pt x="7005320" y="605790"/>
                    <a:pt x="6997700" y="623570"/>
                    <a:pt x="6993890" y="631190"/>
                  </a:cubicBezTo>
                  <a:cubicBezTo>
                    <a:pt x="6991350" y="637540"/>
                    <a:pt x="6983730" y="643890"/>
                    <a:pt x="6986270" y="647700"/>
                  </a:cubicBezTo>
                  <a:cubicBezTo>
                    <a:pt x="6992620" y="657860"/>
                    <a:pt x="7103110" y="645160"/>
                    <a:pt x="7103110" y="645160"/>
                  </a:cubicBezTo>
                  <a:cubicBezTo>
                    <a:pt x="7103110" y="645160"/>
                    <a:pt x="7120890" y="646430"/>
                    <a:pt x="7131050" y="647700"/>
                  </a:cubicBezTo>
                  <a:cubicBezTo>
                    <a:pt x="7139940" y="648970"/>
                    <a:pt x="7157720" y="650240"/>
                    <a:pt x="7157720" y="650240"/>
                  </a:cubicBezTo>
                  <a:cubicBezTo>
                    <a:pt x="7157720" y="650240"/>
                    <a:pt x="7175500" y="656590"/>
                    <a:pt x="7184390" y="659130"/>
                  </a:cubicBezTo>
                  <a:cubicBezTo>
                    <a:pt x="7192010" y="662940"/>
                    <a:pt x="7209790" y="668020"/>
                    <a:pt x="7209790" y="668020"/>
                  </a:cubicBezTo>
                  <a:cubicBezTo>
                    <a:pt x="7209790" y="669290"/>
                    <a:pt x="7225030" y="678180"/>
                    <a:pt x="7232650" y="683260"/>
                  </a:cubicBezTo>
                  <a:cubicBezTo>
                    <a:pt x="7240270" y="688340"/>
                    <a:pt x="7255510" y="698500"/>
                    <a:pt x="7255510" y="698500"/>
                  </a:cubicBezTo>
                  <a:cubicBezTo>
                    <a:pt x="7256780" y="698500"/>
                    <a:pt x="7268210" y="712470"/>
                    <a:pt x="7274560" y="718820"/>
                  </a:cubicBezTo>
                  <a:cubicBezTo>
                    <a:pt x="7280910" y="725170"/>
                    <a:pt x="7293610" y="739140"/>
                    <a:pt x="7293610" y="739140"/>
                  </a:cubicBezTo>
                  <a:cubicBezTo>
                    <a:pt x="7293610" y="739140"/>
                    <a:pt x="7302500" y="755650"/>
                    <a:pt x="7306310" y="763270"/>
                  </a:cubicBezTo>
                  <a:cubicBezTo>
                    <a:pt x="7311390" y="770890"/>
                    <a:pt x="7320280" y="787400"/>
                    <a:pt x="7320280" y="787400"/>
                  </a:cubicBezTo>
                  <a:cubicBezTo>
                    <a:pt x="7320280" y="787400"/>
                    <a:pt x="7325360" y="805180"/>
                    <a:pt x="7327900" y="814070"/>
                  </a:cubicBezTo>
                  <a:cubicBezTo>
                    <a:pt x="7329170" y="822960"/>
                    <a:pt x="7334250" y="840740"/>
                    <a:pt x="7334250" y="840740"/>
                  </a:cubicBezTo>
                  <a:cubicBezTo>
                    <a:pt x="7334250" y="840740"/>
                    <a:pt x="7335520" y="858520"/>
                    <a:pt x="7335520" y="868680"/>
                  </a:cubicBezTo>
                  <a:cubicBezTo>
                    <a:pt x="7335520" y="877570"/>
                    <a:pt x="7335520" y="895350"/>
                    <a:pt x="7335520" y="895350"/>
                  </a:cubicBezTo>
                  <a:cubicBezTo>
                    <a:pt x="7335520" y="896620"/>
                    <a:pt x="7331710" y="913130"/>
                    <a:pt x="7329170" y="922020"/>
                  </a:cubicBezTo>
                  <a:cubicBezTo>
                    <a:pt x="7327900" y="932180"/>
                    <a:pt x="7324090" y="948690"/>
                    <a:pt x="7324090" y="949960"/>
                  </a:cubicBezTo>
                  <a:cubicBezTo>
                    <a:pt x="7324090" y="949960"/>
                    <a:pt x="7315200" y="966470"/>
                    <a:pt x="7311390" y="974090"/>
                  </a:cubicBezTo>
                  <a:cubicBezTo>
                    <a:pt x="7307580" y="982980"/>
                    <a:pt x="7299960" y="998220"/>
                    <a:pt x="7298690" y="999490"/>
                  </a:cubicBezTo>
                  <a:cubicBezTo>
                    <a:pt x="7298690" y="999490"/>
                    <a:pt x="7287260" y="1013460"/>
                    <a:pt x="7280910" y="1019810"/>
                  </a:cubicBezTo>
                  <a:cubicBezTo>
                    <a:pt x="7275830" y="1027430"/>
                    <a:pt x="7264400" y="1040130"/>
                    <a:pt x="7263130" y="1041400"/>
                  </a:cubicBezTo>
                  <a:cubicBezTo>
                    <a:pt x="7263130" y="1041400"/>
                    <a:pt x="7249160" y="1051560"/>
                    <a:pt x="7241540" y="1056640"/>
                  </a:cubicBezTo>
                  <a:cubicBezTo>
                    <a:pt x="7233920" y="1062990"/>
                    <a:pt x="7219950" y="1073150"/>
                    <a:pt x="7218680" y="1073150"/>
                  </a:cubicBezTo>
                  <a:cubicBezTo>
                    <a:pt x="7218680" y="1073150"/>
                    <a:pt x="7202170" y="1080770"/>
                    <a:pt x="7193280" y="1083310"/>
                  </a:cubicBezTo>
                  <a:cubicBezTo>
                    <a:pt x="7184390" y="1087120"/>
                    <a:pt x="7167880" y="1093470"/>
                    <a:pt x="7167880" y="1093470"/>
                  </a:cubicBezTo>
                  <a:cubicBezTo>
                    <a:pt x="7167880" y="1093470"/>
                    <a:pt x="7150100" y="1096010"/>
                    <a:pt x="7141210" y="1097280"/>
                  </a:cubicBezTo>
                  <a:cubicBezTo>
                    <a:pt x="7131050" y="1099820"/>
                    <a:pt x="7113270" y="1102360"/>
                    <a:pt x="7113270" y="1102360"/>
                  </a:cubicBezTo>
                  <a:cubicBezTo>
                    <a:pt x="7110730" y="1102360"/>
                    <a:pt x="6850380" y="1150620"/>
                    <a:pt x="6719570" y="1173480"/>
                  </a:cubicBezTo>
                  <a:cubicBezTo>
                    <a:pt x="6592570" y="1195070"/>
                    <a:pt x="6391910" y="1228090"/>
                    <a:pt x="6338570" y="1236980"/>
                  </a:cubicBezTo>
                  <a:cubicBezTo>
                    <a:pt x="6325870" y="1239520"/>
                    <a:pt x="6315710" y="1240790"/>
                    <a:pt x="6313170" y="1243330"/>
                  </a:cubicBezTo>
                  <a:cubicBezTo>
                    <a:pt x="6313170" y="1243330"/>
                    <a:pt x="6313170" y="1244600"/>
                    <a:pt x="6311900" y="1244600"/>
                  </a:cubicBezTo>
                  <a:cubicBezTo>
                    <a:pt x="6311900" y="1244600"/>
                    <a:pt x="6301740" y="1258570"/>
                    <a:pt x="6295390" y="1266190"/>
                  </a:cubicBezTo>
                  <a:cubicBezTo>
                    <a:pt x="6290310" y="1272540"/>
                    <a:pt x="6278880" y="1287780"/>
                    <a:pt x="6278880" y="1287780"/>
                  </a:cubicBezTo>
                  <a:cubicBezTo>
                    <a:pt x="6278880" y="1287780"/>
                    <a:pt x="6263640" y="1299210"/>
                    <a:pt x="6257290" y="1304290"/>
                  </a:cubicBezTo>
                  <a:cubicBezTo>
                    <a:pt x="6249670" y="1310640"/>
                    <a:pt x="6235700" y="1322070"/>
                    <a:pt x="6235700" y="1322070"/>
                  </a:cubicBezTo>
                  <a:cubicBezTo>
                    <a:pt x="6235700" y="1322070"/>
                    <a:pt x="6219190" y="1329690"/>
                    <a:pt x="6210300" y="1333500"/>
                  </a:cubicBezTo>
                  <a:cubicBezTo>
                    <a:pt x="6201410" y="1337310"/>
                    <a:pt x="6186170" y="1344930"/>
                    <a:pt x="6184900" y="1344930"/>
                  </a:cubicBezTo>
                  <a:cubicBezTo>
                    <a:pt x="6184900" y="1344930"/>
                    <a:pt x="6167120" y="1347470"/>
                    <a:pt x="6158230" y="1350010"/>
                  </a:cubicBezTo>
                  <a:cubicBezTo>
                    <a:pt x="6149340" y="1351280"/>
                    <a:pt x="6144260" y="1352550"/>
                    <a:pt x="6131560" y="1355090"/>
                  </a:cubicBezTo>
                  <a:cubicBezTo>
                    <a:pt x="6090920" y="1361440"/>
                    <a:pt x="5970270" y="1380490"/>
                    <a:pt x="5888990" y="1386840"/>
                  </a:cubicBezTo>
                  <a:cubicBezTo>
                    <a:pt x="5808980" y="1393190"/>
                    <a:pt x="5651500" y="1395730"/>
                    <a:pt x="5650230" y="1395730"/>
                  </a:cubicBezTo>
                  <a:cubicBezTo>
                    <a:pt x="5650230" y="1395730"/>
                    <a:pt x="5632450" y="1398270"/>
                    <a:pt x="5623560" y="1399540"/>
                  </a:cubicBezTo>
                  <a:cubicBezTo>
                    <a:pt x="5613400" y="1400810"/>
                    <a:pt x="5595620" y="1403350"/>
                    <a:pt x="5595620" y="1403350"/>
                  </a:cubicBezTo>
                  <a:cubicBezTo>
                    <a:pt x="5595620" y="1403350"/>
                    <a:pt x="5577840" y="1400810"/>
                    <a:pt x="5568950" y="1400810"/>
                  </a:cubicBezTo>
                  <a:cubicBezTo>
                    <a:pt x="5558790" y="1399540"/>
                    <a:pt x="5541010" y="1398270"/>
                    <a:pt x="5541010" y="1398270"/>
                  </a:cubicBezTo>
                  <a:cubicBezTo>
                    <a:pt x="5541010" y="1397000"/>
                    <a:pt x="5523230" y="1391920"/>
                    <a:pt x="5515610" y="1388110"/>
                  </a:cubicBezTo>
                  <a:cubicBezTo>
                    <a:pt x="5506720" y="1385570"/>
                    <a:pt x="5488940" y="1379220"/>
                    <a:pt x="5488940" y="1379220"/>
                  </a:cubicBezTo>
                  <a:cubicBezTo>
                    <a:pt x="5488940" y="1379220"/>
                    <a:pt x="5473700" y="1369060"/>
                    <a:pt x="5466080" y="1363980"/>
                  </a:cubicBezTo>
                  <a:cubicBezTo>
                    <a:pt x="5458460" y="1358900"/>
                    <a:pt x="5443220" y="1348740"/>
                    <a:pt x="5443220" y="1348740"/>
                  </a:cubicBezTo>
                  <a:cubicBezTo>
                    <a:pt x="5443220" y="1348740"/>
                    <a:pt x="5430520" y="1334770"/>
                    <a:pt x="5424170" y="1328420"/>
                  </a:cubicBezTo>
                  <a:cubicBezTo>
                    <a:pt x="5417820" y="1322070"/>
                    <a:pt x="5406390" y="1308100"/>
                    <a:pt x="5405120" y="1308100"/>
                  </a:cubicBezTo>
                  <a:cubicBezTo>
                    <a:pt x="5405120" y="1308100"/>
                    <a:pt x="5405120" y="1299210"/>
                    <a:pt x="5398770" y="1296670"/>
                  </a:cubicBezTo>
                  <a:cubicBezTo>
                    <a:pt x="5373370" y="1281430"/>
                    <a:pt x="5191760" y="1303020"/>
                    <a:pt x="5100320" y="1305560"/>
                  </a:cubicBezTo>
                  <a:cubicBezTo>
                    <a:pt x="5024120" y="1308100"/>
                    <a:pt x="4927600" y="1313180"/>
                    <a:pt x="4890770" y="1311910"/>
                  </a:cubicBezTo>
                  <a:cubicBezTo>
                    <a:pt x="4878070" y="1310640"/>
                    <a:pt x="4872990" y="1309370"/>
                    <a:pt x="4864100" y="1309370"/>
                  </a:cubicBezTo>
                  <a:cubicBezTo>
                    <a:pt x="4853940" y="1308100"/>
                    <a:pt x="4836160" y="1306830"/>
                    <a:pt x="4836160" y="1306830"/>
                  </a:cubicBezTo>
                  <a:cubicBezTo>
                    <a:pt x="4836160" y="1306830"/>
                    <a:pt x="4818380" y="1300480"/>
                    <a:pt x="4810760" y="1297940"/>
                  </a:cubicBezTo>
                  <a:cubicBezTo>
                    <a:pt x="4801870" y="1294130"/>
                    <a:pt x="4784090" y="1289050"/>
                    <a:pt x="4784090" y="1289050"/>
                  </a:cubicBezTo>
                  <a:cubicBezTo>
                    <a:pt x="4784090" y="1289050"/>
                    <a:pt x="4768850" y="1278890"/>
                    <a:pt x="4761230" y="1273810"/>
                  </a:cubicBezTo>
                  <a:cubicBezTo>
                    <a:pt x="4753610" y="1268730"/>
                    <a:pt x="4738370" y="1258570"/>
                    <a:pt x="4738370" y="1258570"/>
                  </a:cubicBezTo>
                  <a:cubicBezTo>
                    <a:pt x="4738370" y="1258570"/>
                    <a:pt x="4737100" y="1258570"/>
                    <a:pt x="4737100" y="1258570"/>
                  </a:cubicBezTo>
                  <a:cubicBezTo>
                    <a:pt x="4737100" y="1258570"/>
                    <a:pt x="4725670" y="1245870"/>
                    <a:pt x="4719320" y="1239520"/>
                  </a:cubicBezTo>
                  <a:cubicBezTo>
                    <a:pt x="4712970" y="1231900"/>
                    <a:pt x="4700270" y="1219200"/>
                    <a:pt x="4700270" y="1219200"/>
                  </a:cubicBezTo>
                  <a:cubicBezTo>
                    <a:pt x="4700270" y="1219200"/>
                    <a:pt x="4697730" y="1200150"/>
                    <a:pt x="4686300" y="1195070"/>
                  </a:cubicBezTo>
                  <a:cubicBezTo>
                    <a:pt x="4621530" y="1164590"/>
                    <a:pt x="4098290" y="1306830"/>
                    <a:pt x="3802380" y="1344930"/>
                  </a:cubicBezTo>
                  <a:cubicBezTo>
                    <a:pt x="3505200" y="1384300"/>
                    <a:pt x="2909570" y="1424940"/>
                    <a:pt x="2907030" y="1426210"/>
                  </a:cubicBezTo>
                  <a:cubicBezTo>
                    <a:pt x="2905760" y="1426210"/>
                    <a:pt x="2887980" y="1427480"/>
                    <a:pt x="2879090" y="1427480"/>
                  </a:cubicBezTo>
                  <a:cubicBezTo>
                    <a:pt x="2870200" y="1428750"/>
                    <a:pt x="2852420" y="1430020"/>
                    <a:pt x="2851150" y="1430020"/>
                  </a:cubicBezTo>
                  <a:cubicBezTo>
                    <a:pt x="2851150" y="1430020"/>
                    <a:pt x="2833370" y="1427480"/>
                    <a:pt x="2824480" y="1426210"/>
                  </a:cubicBezTo>
                  <a:cubicBezTo>
                    <a:pt x="2815590" y="1423670"/>
                    <a:pt x="2797810" y="1421130"/>
                    <a:pt x="2796540" y="1421130"/>
                  </a:cubicBezTo>
                  <a:cubicBezTo>
                    <a:pt x="2796540" y="1421130"/>
                    <a:pt x="2780030" y="1413510"/>
                    <a:pt x="2771140" y="1410970"/>
                  </a:cubicBezTo>
                  <a:cubicBezTo>
                    <a:pt x="2763520" y="1407160"/>
                    <a:pt x="2747010" y="1399540"/>
                    <a:pt x="2747010" y="1399540"/>
                  </a:cubicBezTo>
                  <a:cubicBezTo>
                    <a:pt x="2745740" y="1399540"/>
                    <a:pt x="2731770" y="1388110"/>
                    <a:pt x="2724150" y="1383030"/>
                  </a:cubicBezTo>
                  <a:cubicBezTo>
                    <a:pt x="2716530" y="1377950"/>
                    <a:pt x="2702560" y="1366520"/>
                    <a:pt x="2702560" y="1366520"/>
                  </a:cubicBezTo>
                  <a:cubicBezTo>
                    <a:pt x="2702560" y="1366520"/>
                    <a:pt x="2691130" y="1352550"/>
                    <a:pt x="2684780" y="1344930"/>
                  </a:cubicBezTo>
                  <a:cubicBezTo>
                    <a:pt x="2679700" y="1338580"/>
                    <a:pt x="2668270" y="1324610"/>
                    <a:pt x="2667000" y="1323340"/>
                  </a:cubicBezTo>
                  <a:cubicBezTo>
                    <a:pt x="2667000" y="1323340"/>
                    <a:pt x="2659380" y="1306830"/>
                    <a:pt x="2655570" y="1299210"/>
                  </a:cubicBezTo>
                  <a:cubicBezTo>
                    <a:pt x="2651760" y="1290320"/>
                    <a:pt x="2644140" y="1275080"/>
                    <a:pt x="2644140" y="1273810"/>
                  </a:cubicBezTo>
                  <a:cubicBezTo>
                    <a:pt x="2644140" y="1273810"/>
                    <a:pt x="2640330" y="1256030"/>
                    <a:pt x="2637790" y="1247140"/>
                  </a:cubicBezTo>
                  <a:cubicBezTo>
                    <a:pt x="2636520" y="1238250"/>
                    <a:pt x="2632710" y="1220470"/>
                    <a:pt x="2632710" y="1220470"/>
                  </a:cubicBezTo>
                  <a:cubicBezTo>
                    <a:pt x="2632710" y="1219200"/>
                    <a:pt x="2633980" y="1201420"/>
                    <a:pt x="2633980" y="1192530"/>
                  </a:cubicBezTo>
                  <a:cubicBezTo>
                    <a:pt x="2633980" y="1183640"/>
                    <a:pt x="2635250" y="1165860"/>
                    <a:pt x="2635250" y="1164590"/>
                  </a:cubicBezTo>
                  <a:cubicBezTo>
                    <a:pt x="2635250" y="1164590"/>
                    <a:pt x="2641600" y="1155700"/>
                    <a:pt x="2639060" y="1151890"/>
                  </a:cubicBezTo>
                  <a:cubicBezTo>
                    <a:pt x="2626360" y="1136650"/>
                    <a:pt x="2462530" y="1151890"/>
                    <a:pt x="2368550" y="1151890"/>
                  </a:cubicBezTo>
                  <a:cubicBezTo>
                    <a:pt x="2265680" y="1150620"/>
                    <a:pt x="2044700" y="1145540"/>
                    <a:pt x="2043430" y="1145540"/>
                  </a:cubicBezTo>
                  <a:cubicBezTo>
                    <a:pt x="2043430" y="1145540"/>
                    <a:pt x="2025650" y="1145540"/>
                    <a:pt x="2015490" y="1145540"/>
                  </a:cubicBezTo>
                  <a:cubicBezTo>
                    <a:pt x="2006600" y="1145540"/>
                    <a:pt x="1988820" y="1145540"/>
                    <a:pt x="1988820" y="1145540"/>
                  </a:cubicBezTo>
                  <a:cubicBezTo>
                    <a:pt x="1987550" y="1145540"/>
                    <a:pt x="1971040" y="1141730"/>
                    <a:pt x="1962150" y="1139190"/>
                  </a:cubicBezTo>
                  <a:cubicBezTo>
                    <a:pt x="1953260" y="1137920"/>
                    <a:pt x="1935480" y="1134110"/>
                    <a:pt x="1934210" y="1132840"/>
                  </a:cubicBezTo>
                  <a:cubicBezTo>
                    <a:pt x="1934210" y="1132840"/>
                    <a:pt x="1917700" y="1123950"/>
                    <a:pt x="1910080" y="1121410"/>
                  </a:cubicBezTo>
                  <a:cubicBezTo>
                    <a:pt x="1905000" y="1118870"/>
                    <a:pt x="1903730" y="1116330"/>
                    <a:pt x="1897380" y="1113790"/>
                  </a:cubicBezTo>
                  <a:cubicBezTo>
                    <a:pt x="1873250" y="1108710"/>
                    <a:pt x="1808480" y="1117600"/>
                    <a:pt x="1731010" y="1118870"/>
                  </a:cubicBezTo>
                  <a:cubicBezTo>
                    <a:pt x="1546860" y="1122680"/>
                    <a:pt x="803910" y="1129030"/>
                    <a:pt x="801370" y="1129030"/>
                  </a:cubicBezTo>
                  <a:cubicBezTo>
                    <a:pt x="801370" y="1129030"/>
                    <a:pt x="782320" y="1127760"/>
                    <a:pt x="773430" y="1127760"/>
                  </a:cubicBezTo>
                  <a:cubicBezTo>
                    <a:pt x="764540" y="1126490"/>
                    <a:pt x="746760" y="1126490"/>
                    <a:pt x="745490" y="1126490"/>
                  </a:cubicBezTo>
                  <a:cubicBezTo>
                    <a:pt x="745490" y="1126490"/>
                    <a:pt x="728980" y="1120140"/>
                    <a:pt x="720090" y="1117600"/>
                  </a:cubicBezTo>
                  <a:cubicBezTo>
                    <a:pt x="711200" y="1115060"/>
                    <a:pt x="693420" y="1109980"/>
                    <a:pt x="693420" y="1109980"/>
                  </a:cubicBezTo>
                  <a:cubicBezTo>
                    <a:pt x="693420" y="1109980"/>
                    <a:pt x="676910" y="1101090"/>
                    <a:pt x="669290" y="1096010"/>
                  </a:cubicBezTo>
                  <a:cubicBezTo>
                    <a:pt x="661670" y="1090930"/>
                    <a:pt x="646430" y="1082040"/>
                    <a:pt x="646430" y="1082040"/>
                  </a:cubicBezTo>
                  <a:cubicBezTo>
                    <a:pt x="645160" y="1082040"/>
                    <a:pt x="632460" y="1069340"/>
                    <a:pt x="626110" y="1062990"/>
                  </a:cubicBezTo>
                  <a:cubicBezTo>
                    <a:pt x="619760" y="1056640"/>
                    <a:pt x="607060" y="1043940"/>
                    <a:pt x="607060" y="1042670"/>
                  </a:cubicBezTo>
                  <a:cubicBezTo>
                    <a:pt x="607060" y="1042670"/>
                    <a:pt x="595630" y="1023620"/>
                    <a:pt x="591820" y="1019810"/>
                  </a:cubicBezTo>
                  <a:cubicBezTo>
                    <a:pt x="591820" y="1018540"/>
                    <a:pt x="591820" y="1017270"/>
                    <a:pt x="590550" y="1016000"/>
                  </a:cubicBezTo>
                  <a:cubicBezTo>
                    <a:pt x="572770" y="1005840"/>
                    <a:pt x="266700" y="993140"/>
                    <a:pt x="265430" y="993140"/>
                  </a:cubicBezTo>
                  <a:cubicBezTo>
                    <a:pt x="264160" y="994410"/>
                    <a:pt x="246380" y="994410"/>
                    <a:pt x="237490" y="994410"/>
                  </a:cubicBezTo>
                  <a:cubicBezTo>
                    <a:pt x="228600" y="995680"/>
                    <a:pt x="210820" y="995680"/>
                    <a:pt x="209550" y="995680"/>
                  </a:cubicBezTo>
                  <a:cubicBezTo>
                    <a:pt x="209550" y="995680"/>
                    <a:pt x="191770" y="991870"/>
                    <a:pt x="182880" y="990600"/>
                  </a:cubicBezTo>
                  <a:cubicBezTo>
                    <a:pt x="173990" y="988060"/>
                    <a:pt x="156210" y="985520"/>
                    <a:pt x="156210" y="985520"/>
                  </a:cubicBezTo>
                  <a:cubicBezTo>
                    <a:pt x="156210" y="985520"/>
                    <a:pt x="139700" y="976630"/>
                    <a:pt x="130810" y="972820"/>
                  </a:cubicBezTo>
                  <a:cubicBezTo>
                    <a:pt x="123190" y="969010"/>
                    <a:pt x="106680" y="961390"/>
                    <a:pt x="106680" y="961390"/>
                  </a:cubicBezTo>
                  <a:cubicBezTo>
                    <a:pt x="105410" y="961390"/>
                    <a:pt x="91440" y="949960"/>
                    <a:pt x="85090" y="943610"/>
                  </a:cubicBezTo>
                  <a:cubicBezTo>
                    <a:pt x="77470" y="938530"/>
                    <a:pt x="63500" y="927100"/>
                    <a:pt x="63500" y="927100"/>
                  </a:cubicBezTo>
                  <a:cubicBezTo>
                    <a:pt x="63500" y="925830"/>
                    <a:pt x="52070" y="911860"/>
                    <a:pt x="46990" y="904240"/>
                  </a:cubicBezTo>
                  <a:cubicBezTo>
                    <a:pt x="41910" y="896620"/>
                    <a:pt x="30480" y="882650"/>
                    <a:pt x="30480" y="882650"/>
                  </a:cubicBezTo>
                  <a:cubicBezTo>
                    <a:pt x="30480" y="882650"/>
                    <a:pt x="22860" y="866140"/>
                    <a:pt x="19050" y="857250"/>
                  </a:cubicBezTo>
                  <a:cubicBezTo>
                    <a:pt x="16510" y="848360"/>
                    <a:pt x="8890" y="831850"/>
                    <a:pt x="8890" y="831850"/>
                  </a:cubicBezTo>
                  <a:cubicBezTo>
                    <a:pt x="8890" y="831850"/>
                    <a:pt x="6350" y="814070"/>
                    <a:pt x="3810" y="805180"/>
                  </a:cubicBezTo>
                  <a:cubicBezTo>
                    <a:pt x="2540" y="795020"/>
                    <a:pt x="0" y="777240"/>
                    <a:pt x="0" y="777240"/>
                  </a:cubicBezTo>
                </a:path>
              </a:pathLst>
            </a:custGeom>
            <a:solidFill>
              <a:srgbClr val="7EFFF7">
                <a:alpha val="49804"/>
              </a:srgbClr>
            </a:solidFill>
            <a:ln cap="sq">
              <a:noFill/>
              <a:prstDash val="solid"/>
              <a:miter/>
            </a:ln>
          </p:spPr>
        </p:sp>
      </p:grpSp>
    </p:spTree>
  </p:cSld>
  <p:clrMapOvr>
    <a:masterClrMapping/>
  </p:clrMapOvr>
</p:sld>
</file>

<file path=ppt/slides/slide3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BE6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15733" y="460598"/>
            <a:ext cx="17256534" cy="9053457"/>
            <a:chOff x="0" y="0"/>
            <a:chExt cx="4544931" cy="238445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544931" cy="2384450"/>
            </a:xfrm>
            <a:custGeom>
              <a:avLst/>
              <a:gdLst/>
              <a:ahLst/>
              <a:cxnLst/>
              <a:rect r="r" b="b" t="t" l="l"/>
              <a:pathLst>
                <a:path h="2384450" w="4544931">
                  <a:moveTo>
                    <a:pt x="11216" y="0"/>
                  </a:moveTo>
                  <a:lnTo>
                    <a:pt x="4533715" y="0"/>
                  </a:lnTo>
                  <a:cubicBezTo>
                    <a:pt x="4539909" y="0"/>
                    <a:pt x="4544931" y="5022"/>
                    <a:pt x="4544931" y="11216"/>
                  </a:cubicBezTo>
                  <a:lnTo>
                    <a:pt x="4544931" y="2373234"/>
                  </a:lnTo>
                  <a:cubicBezTo>
                    <a:pt x="4544931" y="2376208"/>
                    <a:pt x="4543749" y="2379061"/>
                    <a:pt x="4541646" y="2381165"/>
                  </a:cubicBezTo>
                  <a:cubicBezTo>
                    <a:pt x="4539542" y="2383268"/>
                    <a:pt x="4536689" y="2384450"/>
                    <a:pt x="4533715" y="2384450"/>
                  </a:cubicBezTo>
                  <a:lnTo>
                    <a:pt x="11216" y="2384450"/>
                  </a:lnTo>
                  <a:cubicBezTo>
                    <a:pt x="5022" y="2384450"/>
                    <a:pt x="0" y="2379428"/>
                    <a:pt x="0" y="2373234"/>
                  </a:cubicBezTo>
                  <a:lnTo>
                    <a:pt x="0" y="11216"/>
                  </a:lnTo>
                  <a:cubicBezTo>
                    <a:pt x="0" y="5022"/>
                    <a:pt x="5022" y="0"/>
                    <a:pt x="11216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544931" cy="2422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-762492" y="8535971"/>
            <a:ext cx="5679857" cy="2676633"/>
          </a:xfrm>
          <a:custGeom>
            <a:avLst/>
            <a:gdLst/>
            <a:ahLst/>
            <a:cxnLst/>
            <a:rect r="r" b="b" t="t" l="l"/>
            <a:pathLst>
              <a:path h="2676633" w="5679857">
                <a:moveTo>
                  <a:pt x="0" y="0"/>
                </a:moveTo>
                <a:lnTo>
                  <a:pt x="5679857" y="0"/>
                </a:lnTo>
                <a:lnTo>
                  <a:pt x="5679857" y="2676633"/>
                </a:lnTo>
                <a:lnTo>
                  <a:pt x="0" y="267663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0957971" y="4396407"/>
            <a:ext cx="6814296" cy="5149440"/>
          </a:xfrm>
          <a:custGeom>
            <a:avLst/>
            <a:gdLst/>
            <a:ahLst/>
            <a:cxnLst/>
            <a:rect r="r" b="b" t="t" l="l"/>
            <a:pathLst>
              <a:path h="5149440" w="6814296">
                <a:moveTo>
                  <a:pt x="0" y="0"/>
                </a:moveTo>
                <a:lnTo>
                  <a:pt x="6814296" y="0"/>
                </a:lnTo>
                <a:lnTo>
                  <a:pt x="6814296" y="5149440"/>
                </a:lnTo>
                <a:lnTo>
                  <a:pt x="0" y="514944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1097244" y="4431260"/>
            <a:ext cx="6675023" cy="5079734"/>
          </a:xfrm>
          <a:custGeom>
            <a:avLst/>
            <a:gdLst/>
            <a:ahLst/>
            <a:cxnLst/>
            <a:rect r="r" b="b" t="t" l="l"/>
            <a:pathLst>
              <a:path h="5079734" w="6675023">
                <a:moveTo>
                  <a:pt x="0" y="0"/>
                </a:moveTo>
                <a:lnTo>
                  <a:pt x="6675023" y="0"/>
                </a:lnTo>
                <a:lnTo>
                  <a:pt x="6675023" y="5079735"/>
                </a:lnTo>
                <a:lnTo>
                  <a:pt x="0" y="507973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028700" y="990600"/>
            <a:ext cx="14090572" cy="10972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607"/>
              </a:lnSpc>
            </a:pPr>
            <a:r>
              <a:rPr lang="en-US" sz="6997">
                <a:solidFill>
                  <a:srgbClr val="000000"/>
                </a:solidFill>
                <a:latin typeface="Bobby Jones"/>
                <a:ea typeface="Bobby Jones"/>
                <a:cs typeface="Bobby Jones"/>
                <a:sym typeface="Bobby Jones"/>
              </a:rPr>
              <a:t>Proof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28700" y="2260694"/>
            <a:ext cx="14514431" cy="7029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880"/>
              </a:lnSpc>
              <a:spcBef>
                <a:spcPct val="0"/>
              </a:spcBef>
            </a:pPr>
            <a:r>
              <a:rPr lang="en-US" sz="4200">
                <a:solidFill>
                  <a:srgbClr val="000000"/>
                </a:solidFill>
                <a:latin typeface="Sniglet"/>
                <a:ea typeface="Sniglet"/>
                <a:cs typeface="Sniglet"/>
                <a:sym typeface="Sniglet"/>
              </a:rPr>
              <a:t>Necessity: 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28700" y="3293413"/>
            <a:ext cx="14514431" cy="7029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880"/>
              </a:lnSpc>
              <a:spcBef>
                <a:spcPct val="0"/>
              </a:spcBef>
            </a:pPr>
            <a:r>
              <a:rPr lang="en-US" sz="4200">
                <a:solidFill>
                  <a:srgbClr val="000000"/>
                </a:solidFill>
                <a:latin typeface="Sniglet"/>
                <a:ea typeface="Sniglet"/>
                <a:cs typeface="Sniglet"/>
                <a:sym typeface="Sniglet"/>
              </a:rPr>
              <a:t>For this, Let’s assume a few things first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28700" y="4329732"/>
            <a:ext cx="14514431" cy="7029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06785" indent="-453392" lvl="1">
              <a:lnSpc>
                <a:spcPts val="5880"/>
              </a:lnSpc>
              <a:buFont typeface="Arial"/>
              <a:buChar char="•"/>
            </a:pPr>
            <a:r>
              <a:rPr lang="en-US" sz="4200">
                <a:solidFill>
                  <a:srgbClr val="000000"/>
                </a:solidFill>
                <a:latin typeface="Sniglet"/>
                <a:ea typeface="Sniglet"/>
                <a:cs typeface="Sniglet"/>
                <a:sym typeface="Sniglet"/>
              </a:rPr>
              <a:t>Let H be a steiner tree for D U {v}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28700" y="5366052"/>
            <a:ext cx="14514431" cy="7029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06785" indent="-453392" lvl="1">
              <a:lnSpc>
                <a:spcPts val="5880"/>
              </a:lnSpc>
              <a:buFont typeface="Arial"/>
              <a:buChar char="•"/>
            </a:pPr>
            <a:r>
              <a:rPr lang="en-US" sz="4200">
                <a:solidFill>
                  <a:srgbClr val="000000"/>
                </a:solidFill>
                <a:latin typeface="Sniglet"/>
                <a:ea typeface="Sniglet"/>
                <a:cs typeface="Sniglet"/>
                <a:sym typeface="Sniglet"/>
              </a:rPr>
              <a:t>Let us root the tree at vertex v</a:t>
            </a:r>
          </a:p>
        </p:txBody>
      </p:sp>
    </p:spTree>
  </p:cSld>
  <p:clrMapOvr>
    <a:masterClrMapping/>
  </p:clrMapOvr>
</p:sld>
</file>

<file path=ppt/slides/slide3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BE6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15733" y="460598"/>
            <a:ext cx="17256534" cy="9053457"/>
            <a:chOff x="0" y="0"/>
            <a:chExt cx="4544931" cy="238445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544931" cy="2384450"/>
            </a:xfrm>
            <a:custGeom>
              <a:avLst/>
              <a:gdLst/>
              <a:ahLst/>
              <a:cxnLst/>
              <a:rect r="r" b="b" t="t" l="l"/>
              <a:pathLst>
                <a:path h="2384450" w="4544931">
                  <a:moveTo>
                    <a:pt x="11216" y="0"/>
                  </a:moveTo>
                  <a:lnTo>
                    <a:pt x="4533715" y="0"/>
                  </a:lnTo>
                  <a:cubicBezTo>
                    <a:pt x="4539909" y="0"/>
                    <a:pt x="4544931" y="5022"/>
                    <a:pt x="4544931" y="11216"/>
                  </a:cubicBezTo>
                  <a:lnTo>
                    <a:pt x="4544931" y="2373234"/>
                  </a:lnTo>
                  <a:cubicBezTo>
                    <a:pt x="4544931" y="2376208"/>
                    <a:pt x="4543749" y="2379061"/>
                    <a:pt x="4541646" y="2381165"/>
                  </a:cubicBezTo>
                  <a:cubicBezTo>
                    <a:pt x="4539542" y="2383268"/>
                    <a:pt x="4536689" y="2384450"/>
                    <a:pt x="4533715" y="2384450"/>
                  </a:cubicBezTo>
                  <a:lnTo>
                    <a:pt x="11216" y="2384450"/>
                  </a:lnTo>
                  <a:cubicBezTo>
                    <a:pt x="5022" y="2384450"/>
                    <a:pt x="0" y="2379428"/>
                    <a:pt x="0" y="2373234"/>
                  </a:cubicBezTo>
                  <a:lnTo>
                    <a:pt x="0" y="11216"/>
                  </a:lnTo>
                  <a:cubicBezTo>
                    <a:pt x="0" y="5022"/>
                    <a:pt x="5022" y="0"/>
                    <a:pt x="11216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544931" cy="2422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-762492" y="8535971"/>
            <a:ext cx="5679857" cy="2676633"/>
          </a:xfrm>
          <a:custGeom>
            <a:avLst/>
            <a:gdLst/>
            <a:ahLst/>
            <a:cxnLst/>
            <a:rect r="r" b="b" t="t" l="l"/>
            <a:pathLst>
              <a:path h="2676633" w="5679857">
                <a:moveTo>
                  <a:pt x="0" y="0"/>
                </a:moveTo>
                <a:lnTo>
                  <a:pt x="5679857" y="0"/>
                </a:lnTo>
                <a:lnTo>
                  <a:pt x="5679857" y="2676633"/>
                </a:lnTo>
                <a:lnTo>
                  <a:pt x="0" y="267663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28700" y="4329732"/>
            <a:ext cx="14514431" cy="7029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06785" indent="-453392" lvl="1">
              <a:lnSpc>
                <a:spcPts val="5880"/>
              </a:lnSpc>
              <a:buFont typeface="Arial"/>
              <a:buChar char="•"/>
            </a:pPr>
            <a:r>
              <a:rPr lang="en-US" sz="4200">
                <a:solidFill>
                  <a:srgbClr val="000000"/>
                </a:solidFill>
                <a:latin typeface="Sniglet"/>
                <a:ea typeface="Sniglet"/>
                <a:cs typeface="Sniglet"/>
                <a:sym typeface="Sniglet"/>
              </a:rPr>
              <a:t>Let            be a vertex of H with at least two child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2927191" y="4396407"/>
            <a:ext cx="970133" cy="754548"/>
            <a:chOff x="0" y="0"/>
            <a:chExt cx="1293510" cy="1006064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293510" cy="1006064"/>
            </a:xfrm>
            <a:custGeom>
              <a:avLst/>
              <a:gdLst/>
              <a:ahLst/>
              <a:cxnLst/>
              <a:rect r="r" b="b" t="t" l="l"/>
              <a:pathLst>
                <a:path h="1006064" w="1293510">
                  <a:moveTo>
                    <a:pt x="0" y="0"/>
                  </a:moveTo>
                  <a:lnTo>
                    <a:pt x="1293510" y="0"/>
                  </a:lnTo>
                  <a:lnTo>
                    <a:pt x="1293510" y="1006064"/>
                  </a:lnTo>
                  <a:lnTo>
                    <a:pt x="0" y="100606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9" id="9"/>
          <p:cNvSpPr/>
          <p:nvPr/>
        </p:nvSpPr>
        <p:spPr>
          <a:xfrm flipH="false" flipV="false" rot="0">
            <a:off x="10957971" y="4364615"/>
            <a:ext cx="6814296" cy="5149440"/>
          </a:xfrm>
          <a:custGeom>
            <a:avLst/>
            <a:gdLst/>
            <a:ahLst/>
            <a:cxnLst/>
            <a:rect r="r" b="b" t="t" l="l"/>
            <a:pathLst>
              <a:path h="5149440" w="6814296">
                <a:moveTo>
                  <a:pt x="0" y="0"/>
                </a:moveTo>
                <a:lnTo>
                  <a:pt x="6814296" y="0"/>
                </a:lnTo>
                <a:lnTo>
                  <a:pt x="6814296" y="5149440"/>
                </a:lnTo>
                <a:lnTo>
                  <a:pt x="0" y="514944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028700" y="990600"/>
            <a:ext cx="14090572" cy="10972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607"/>
              </a:lnSpc>
            </a:pPr>
            <a:r>
              <a:rPr lang="en-US" sz="6997">
                <a:solidFill>
                  <a:srgbClr val="000000"/>
                </a:solidFill>
                <a:latin typeface="Bobby Jones"/>
                <a:ea typeface="Bobby Jones"/>
                <a:cs typeface="Bobby Jones"/>
                <a:sym typeface="Bobby Jones"/>
              </a:rPr>
              <a:t>Proof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28700" y="2260694"/>
            <a:ext cx="14514431" cy="7029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880"/>
              </a:lnSpc>
              <a:spcBef>
                <a:spcPct val="0"/>
              </a:spcBef>
            </a:pPr>
            <a:r>
              <a:rPr lang="en-US" sz="4200">
                <a:solidFill>
                  <a:srgbClr val="000000"/>
                </a:solidFill>
                <a:latin typeface="Sniglet"/>
                <a:ea typeface="Sniglet"/>
                <a:cs typeface="Sniglet"/>
                <a:sym typeface="Sniglet"/>
              </a:rPr>
              <a:t>Necessity: 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28700" y="3293413"/>
            <a:ext cx="14514431" cy="7029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880"/>
              </a:lnSpc>
              <a:spcBef>
                <a:spcPct val="0"/>
              </a:spcBef>
            </a:pPr>
            <a:r>
              <a:rPr lang="en-US" sz="4200">
                <a:solidFill>
                  <a:srgbClr val="000000"/>
                </a:solidFill>
                <a:latin typeface="Sniglet"/>
                <a:ea typeface="Sniglet"/>
                <a:cs typeface="Sniglet"/>
                <a:sym typeface="Sniglet"/>
              </a:rPr>
              <a:t>For this, Let’s assume a few things first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028700" y="5366052"/>
            <a:ext cx="14514431" cy="7029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06785" indent="-453392" lvl="1">
              <a:lnSpc>
                <a:spcPts val="5880"/>
              </a:lnSpc>
              <a:buFont typeface="Arial"/>
              <a:buChar char="•"/>
            </a:pPr>
            <a:r>
              <a:rPr lang="en-US" sz="4200">
                <a:solidFill>
                  <a:srgbClr val="000000"/>
                </a:solidFill>
                <a:latin typeface="Sniglet"/>
                <a:ea typeface="Sniglet"/>
                <a:cs typeface="Sniglet"/>
                <a:sym typeface="Sniglet"/>
              </a:rPr>
              <a:t>Also it is the closest to v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028700" y="6402371"/>
            <a:ext cx="14514431" cy="14458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06785" indent="-453392" lvl="1">
              <a:lnSpc>
                <a:spcPts val="5880"/>
              </a:lnSpc>
              <a:buFont typeface="Arial"/>
              <a:buChar char="•"/>
            </a:pPr>
            <a:r>
              <a:rPr lang="en-US" sz="4200">
                <a:solidFill>
                  <a:srgbClr val="000000"/>
                </a:solidFill>
                <a:latin typeface="Sniglet"/>
                <a:ea typeface="Sniglet"/>
                <a:cs typeface="Sniglet"/>
                <a:sym typeface="Sniglet"/>
              </a:rPr>
              <a:t>Now this can’t be a terminal because all</a:t>
            </a:r>
          </a:p>
          <a:p>
            <a:pPr algn="l">
              <a:lnSpc>
                <a:spcPts val="5880"/>
              </a:lnSpc>
            </a:pPr>
            <a:r>
              <a:rPr lang="en-US" sz="4200">
                <a:solidFill>
                  <a:srgbClr val="000000"/>
                </a:solidFill>
                <a:latin typeface="Sniglet"/>
                <a:ea typeface="Sniglet"/>
                <a:cs typeface="Sniglet"/>
                <a:sym typeface="Sniglet"/>
              </a:rPr>
              <a:t>        terminals have only degree 1</a:t>
            </a:r>
          </a:p>
        </p:txBody>
      </p:sp>
    </p:spTree>
  </p:cSld>
  <p:clrMapOvr>
    <a:masterClrMapping/>
  </p:clrMapOvr>
</p:sld>
</file>

<file path=ppt/slides/slide3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BE6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15733" y="460598"/>
            <a:ext cx="17256534" cy="9053457"/>
            <a:chOff x="0" y="0"/>
            <a:chExt cx="4544931" cy="238445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544931" cy="2384450"/>
            </a:xfrm>
            <a:custGeom>
              <a:avLst/>
              <a:gdLst/>
              <a:ahLst/>
              <a:cxnLst/>
              <a:rect r="r" b="b" t="t" l="l"/>
              <a:pathLst>
                <a:path h="2384450" w="4544931">
                  <a:moveTo>
                    <a:pt x="11216" y="0"/>
                  </a:moveTo>
                  <a:lnTo>
                    <a:pt x="4533715" y="0"/>
                  </a:lnTo>
                  <a:cubicBezTo>
                    <a:pt x="4539909" y="0"/>
                    <a:pt x="4544931" y="5022"/>
                    <a:pt x="4544931" y="11216"/>
                  </a:cubicBezTo>
                  <a:lnTo>
                    <a:pt x="4544931" y="2373234"/>
                  </a:lnTo>
                  <a:cubicBezTo>
                    <a:pt x="4544931" y="2376208"/>
                    <a:pt x="4543749" y="2379061"/>
                    <a:pt x="4541646" y="2381165"/>
                  </a:cubicBezTo>
                  <a:cubicBezTo>
                    <a:pt x="4539542" y="2383268"/>
                    <a:pt x="4536689" y="2384450"/>
                    <a:pt x="4533715" y="2384450"/>
                  </a:cubicBezTo>
                  <a:lnTo>
                    <a:pt x="11216" y="2384450"/>
                  </a:lnTo>
                  <a:cubicBezTo>
                    <a:pt x="5022" y="2384450"/>
                    <a:pt x="0" y="2379428"/>
                    <a:pt x="0" y="2373234"/>
                  </a:cubicBezTo>
                  <a:lnTo>
                    <a:pt x="0" y="11216"/>
                  </a:lnTo>
                  <a:cubicBezTo>
                    <a:pt x="0" y="5022"/>
                    <a:pt x="5022" y="0"/>
                    <a:pt x="11216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544931" cy="2422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-762492" y="8535971"/>
            <a:ext cx="5679857" cy="2676633"/>
          </a:xfrm>
          <a:custGeom>
            <a:avLst/>
            <a:gdLst/>
            <a:ahLst/>
            <a:cxnLst/>
            <a:rect r="r" b="b" t="t" l="l"/>
            <a:pathLst>
              <a:path h="2676633" w="5679857">
                <a:moveTo>
                  <a:pt x="0" y="0"/>
                </a:moveTo>
                <a:lnTo>
                  <a:pt x="5679857" y="0"/>
                </a:lnTo>
                <a:lnTo>
                  <a:pt x="5679857" y="2676633"/>
                </a:lnTo>
                <a:lnTo>
                  <a:pt x="0" y="267663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816771" y="4329732"/>
            <a:ext cx="14514431" cy="7029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06785" indent="-453392" lvl="1">
              <a:lnSpc>
                <a:spcPts val="5880"/>
              </a:lnSpc>
              <a:buFont typeface="Arial"/>
              <a:buChar char="•"/>
            </a:pPr>
            <a:r>
              <a:rPr lang="en-US" sz="4200">
                <a:solidFill>
                  <a:srgbClr val="000000"/>
                </a:solidFill>
                <a:latin typeface="Sniglet"/>
                <a:ea typeface="Sniglet"/>
                <a:cs typeface="Sniglet"/>
                <a:sym typeface="Sniglet"/>
              </a:rPr>
              <a:t>Path P between            and v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5643604" y="4337268"/>
            <a:ext cx="970133" cy="754548"/>
            <a:chOff x="0" y="0"/>
            <a:chExt cx="1293510" cy="1006064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293510" cy="1006064"/>
            </a:xfrm>
            <a:custGeom>
              <a:avLst/>
              <a:gdLst/>
              <a:ahLst/>
              <a:cxnLst/>
              <a:rect r="r" b="b" t="t" l="l"/>
              <a:pathLst>
                <a:path h="1006064" w="1293510">
                  <a:moveTo>
                    <a:pt x="0" y="0"/>
                  </a:moveTo>
                  <a:lnTo>
                    <a:pt x="1293510" y="0"/>
                  </a:lnTo>
                  <a:lnTo>
                    <a:pt x="1293510" y="1006064"/>
                  </a:lnTo>
                  <a:lnTo>
                    <a:pt x="0" y="100606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9" id="9"/>
          <p:cNvSpPr/>
          <p:nvPr/>
        </p:nvSpPr>
        <p:spPr>
          <a:xfrm flipH="false" flipV="false" rot="0">
            <a:off x="11007238" y="4396407"/>
            <a:ext cx="6765029" cy="5094397"/>
          </a:xfrm>
          <a:custGeom>
            <a:avLst/>
            <a:gdLst/>
            <a:ahLst/>
            <a:cxnLst/>
            <a:rect r="r" b="b" t="t" l="l"/>
            <a:pathLst>
              <a:path h="5094397" w="6765029">
                <a:moveTo>
                  <a:pt x="0" y="0"/>
                </a:moveTo>
                <a:lnTo>
                  <a:pt x="6765029" y="0"/>
                </a:lnTo>
                <a:lnTo>
                  <a:pt x="6765029" y="5094397"/>
                </a:lnTo>
                <a:lnTo>
                  <a:pt x="0" y="5094397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028700" y="990600"/>
            <a:ext cx="14090572" cy="10972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607"/>
              </a:lnSpc>
            </a:pPr>
            <a:r>
              <a:rPr lang="en-US" sz="6997">
                <a:solidFill>
                  <a:srgbClr val="000000"/>
                </a:solidFill>
                <a:latin typeface="Bobby Jones"/>
                <a:ea typeface="Bobby Jones"/>
                <a:cs typeface="Bobby Jones"/>
                <a:sym typeface="Bobby Jones"/>
              </a:rPr>
              <a:t>Proof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28700" y="2260694"/>
            <a:ext cx="14514431" cy="7029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880"/>
              </a:lnSpc>
              <a:spcBef>
                <a:spcPct val="0"/>
              </a:spcBef>
            </a:pPr>
            <a:r>
              <a:rPr lang="en-US" sz="4200">
                <a:solidFill>
                  <a:srgbClr val="000000"/>
                </a:solidFill>
                <a:latin typeface="Sniglet"/>
                <a:ea typeface="Sniglet"/>
                <a:cs typeface="Sniglet"/>
                <a:sym typeface="Sniglet"/>
              </a:rPr>
              <a:t>Necessity: 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28700" y="3293413"/>
            <a:ext cx="14514431" cy="7029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880"/>
              </a:lnSpc>
              <a:spcBef>
                <a:spcPct val="0"/>
              </a:spcBef>
            </a:pPr>
            <a:r>
              <a:rPr lang="en-US" sz="4200">
                <a:solidFill>
                  <a:srgbClr val="000000"/>
                </a:solidFill>
                <a:latin typeface="Sniglet"/>
                <a:ea typeface="Sniglet"/>
                <a:cs typeface="Sniglet"/>
                <a:sym typeface="Sniglet"/>
              </a:rPr>
              <a:t>Now, in this graph we have</a:t>
            </a:r>
          </a:p>
        </p:txBody>
      </p:sp>
    </p:spTree>
  </p:cSld>
  <p:clrMapOvr>
    <a:masterClrMapping/>
  </p:clrMapOvr>
</p:sld>
</file>

<file path=ppt/slides/slide3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BE6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15733" y="460598"/>
            <a:ext cx="17256534" cy="9053457"/>
            <a:chOff x="0" y="0"/>
            <a:chExt cx="4544931" cy="238445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544931" cy="2384450"/>
            </a:xfrm>
            <a:custGeom>
              <a:avLst/>
              <a:gdLst/>
              <a:ahLst/>
              <a:cxnLst/>
              <a:rect r="r" b="b" t="t" l="l"/>
              <a:pathLst>
                <a:path h="2384450" w="4544931">
                  <a:moveTo>
                    <a:pt x="11216" y="0"/>
                  </a:moveTo>
                  <a:lnTo>
                    <a:pt x="4533715" y="0"/>
                  </a:lnTo>
                  <a:cubicBezTo>
                    <a:pt x="4539909" y="0"/>
                    <a:pt x="4544931" y="5022"/>
                    <a:pt x="4544931" y="11216"/>
                  </a:cubicBezTo>
                  <a:lnTo>
                    <a:pt x="4544931" y="2373234"/>
                  </a:lnTo>
                  <a:cubicBezTo>
                    <a:pt x="4544931" y="2376208"/>
                    <a:pt x="4543749" y="2379061"/>
                    <a:pt x="4541646" y="2381165"/>
                  </a:cubicBezTo>
                  <a:cubicBezTo>
                    <a:pt x="4539542" y="2383268"/>
                    <a:pt x="4536689" y="2384450"/>
                    <a:pt x="4533715" y="2384450"/>
                  </a:cubicBezTo>
                  <a:lnTo>
                    <a:pt x="11216" y="2384450"/>
                  </a:lnTo>
                  <a:cubicBezTo>
                    <a:pt x="5022" y="2384450"/>
                    <a:pt x="0" y="2379428"/>
                    <a:pt x="0" y="2373234"/>
                  </a:cubicBezTo>
                  <a:lnTo>
                    <a:pt x="0" y="11216"/>
                  </a:lnTo>
                  <a:cubicBezTo>
                    <a:pt x="0" y="5022"/>
                    <a:pt x="5022" y="0"/>
                    <a:pt x="11216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544931" cy="2422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-762492" y="8535971"/>
            <a:ext cx="5679857" cy="2676633"/>
          </a:xfrm>
          <a:custGeom>
            <a:avLst/>
            <a:gdLst/>
            <a:ahLst/>
            <a:cxnLst/>
            <a:rect r="r" b="b" t="t" l="l"/>
            <a:pathLst>
              <a:path h="2676633" w="5679857">
                <a:moveTo>
                  <a:pt x="0" y="0"/>
                </a:moveTo>
                <a:lnTo>
                  <a:pt x="5679857" y="0"/>
                </a:lnTo>
                <a:lnTo>
                  <a:pt x="5679857" y="2676633"/>
                </a:lnTo>
                <a:lnTo>
                  <a:pt x="0" y="267663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816771" y="4329732"/>
            <a:ext cx="14514431" cy="7029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06785" indent="-453392" lvl="1">
              <a:lnSpc>
                <a:spcPts val="5880"/>
              </a:lnSpc>
              <a:buFont typeface="Arial"/>
              <a:buChar char="•"/>
            </a:pPr>
            <a:r>
              <a:rPr lang="en-US" sz="4200">
                <a:solidFill>
                  <a:srgbClr val="000000"/>
                </a:solidFill>
                <a:latin typeface="Sniglet"/>
                <a:ea typeface="Sniglet"/>
                <a:cs typeface="Sniglet"/>
                <a:sym typeface="Sniglet"/>
              </a:rPr>
              <a:t>Path P between            and v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5643604" y="4337268"/>
            <a:ext cx="970133" cy="754548"/>
            <a:chOff x="0" y="0"/>
            <a:chExt cx="1293510" cy="1006064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293510" cy="1006064"/>
            </a:xfrm>
            <a:custGeom>
              <a:avLst/>
              <a:gdLst/>
              <a:ahLst/>
              <a:cxnLst/>
              <a:rect r="r" b="b" t="t" l="l"/>
              <a:pathLst>
                <a:path h="1006064" w="1293510">
                  <a:moveTo>
                    <a:pt x="0" y="0"/>
                  </a:moveTo>
                  <a:lnTo>
                    <a:pt x="1293510" y="0"/>
                  </a:lnTo>
                  <a:lnTo>
                    <a:pt x="1293510" y="1006064"/>
                  </a:lnTo>
                  <a:lnTo>
                    <a:pt x="0" y="100606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9" id="9"/>
          <p:cNvGrpSpPr/>
          <p:nvPr/>
        </p:nvGrpSpPr>
        <p:grpSpPr>
          <a:xfrm rot="0">
            <a:off x="1645280" y="5491866"/>
            <a:ext cx="1218885" cy="754548"/>
            <a:chOff x="0" y="0"/>
            <a:chExt cx="1625180" cy="1006064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625180" cy="1006064"/>
            </a:xfrm>
            <a:custGeom>
              <a:avLst/>
              <a:gdLst/>
              <a:ahLst/>
              <a:cxnLst/>
              <a:rect r="r" b="b" t="t" l="l"/>
              <a:pathLst>
                <a:path h="1006064" w="1625180">
                  <a:moveTo>
                    <a:pt x="0" y="0"/>
                  </a:moveTo>
                  <a:lnTo>
                    <a:pt x="1625180" y="0"/>
                  </a:lnTo>
                  <a:lnTo>
                    <a:pt x="1625180" y="1006064"/>
                  </a:lnTo>
                  <a:lnTo>
                    <a:pt x="0" y="100606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TextBox 11" id="11"/>
          <p:cNvSpPr txBox="true"/>
          <p:nvPr/>
        </p:nvSpPr>
        <p:spPr>
          <a:xfrm rot="0">
            <a:off x="816771" y="5425191"/>
            <a:ext cx="14514431" cy="7029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06785" indent="-453392" lvl="1">
              <a:lnSpc>
                <a:spcPts val="5880"/>
              </a:lnSpc>
              <a:buFont typeface="Arial"/>
              <a:buChar char="•"/>
            </a:pPr>
            <a:r>
              <a:rPr lang="en-US" sz="4200">
                <a:solidFill>
                  <a:srgbClr val="000000"/>
                </a:solidFill>
                <a:latin typeface="Sniglet"/>
                <a:ea typeface="Sniglet"/>
                <a:cs typeface="Sniglet"/>
                <a:sym typeface="Sniglet"/>
              </a:rPr>
              <a:t>           subtree rooted at          , with edge </a:t>
            </a:r>
          </a:p>
        </p:txBody>
      </p:sp>
      <p:grpSp>
        <p:nvGrpSpPr>
          <p:cNvPr name="Group 12" id="12"/>
          <p:cNvGrpSpPr/>
          <p:nvPr/>
        </p:nvGrpSpPr>
        <p:grpSpPr>
          <a:xfrm rot="0">
            <a:off x="7186575" y="5491866"/>
            <a:ext cx="1099341" cy="793968"/>
            <a:chOff x="0" y="0"/>
            <a:chExt cx="1465788" cy="1058624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465788" cy="1058624"/>
            </a:xfrm>
            <a:custGeom>
              <a:avLst/>
              <a:gdLst/>
              <a:ahLst/>
              <a:cxnLst/>
              <a:rect r="r" b="b" t="t" l="l"/>
              <a:pathLst>
                <a:path h="1058624" w="1465788">
                  <a:moveTo>
                    <a:pt x="0" y="0"/>
                  </a:moveTo>
                  <a:lnTo>
                    <a:pt x="1465788" y="0"/>
                  </a:lnTo>
                  <a:lnTo>
                    <a:pt x="1465788" y="1058624"/>
                  </a:lnTo>
                  <a:lnTo>
                    <a:pt x="0" y="105862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14" id="14"/>
          <p:cNvSpPr/>
          <p:nvPr/>
        </p:nvSpPr>
        <p:spPr>
          <a:xfrm flipH="false" flipV="false" rot="0">
            <a:off x="10992291" y="4434321"/>
            <a:ext cx="6779976" cy="5079734"/>
          </a:xfrm>
          <a:custGeom>
            <a:avLst/>
            <a:gdLst/>
            <a:ahLst/>
            <a:cxnLst/>
            <a:rect r="r" b="b" t="t" l="l"/>
            <a:pathLst>
              <a:path h="5079734" w="6779976">
                <a:moveTo>
                  <a:pt x="0" y="0"/>
                </a:moveTo>
                <a:lnTo>
                  <a:pt x="6779976" y="0"/>
                </a:lnTo>
                <a:lnTo>
                  <a:pt x="6779976" y="5079734"/>
                </a:lnTo>
                <a:lnTo>
                  <a:pt x="0" y="5079734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grpSp>
        <p:nvGrpSpPr>
          <p:cNvPr name="Group 15" id="15"/>
          <p:cNvGrpSpPr/>
          <p:nvPr/>
        </p:nvGrpSpPr>
        <p:grpSpPr>
          <a:xfrm rot="0">
            <a:off x="10876736" y="5491866"/>
            <a:ext cx="970133" cy="754548"/>
            <a:chOff x="0" y="0"/>
            <a:chExt cx="1293510" cy="1006064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1293510" cy="1006064"/>
            </a:xfrm>
            <a:custGeom>
              <a:avLst/>
              <a:gdLst/>
              <a:ahLst/>
              <a:cxnLst/>
              <a:rect r="r" b="b" t="t" l="l"/>
              <a:pathLst>
                <a:path h="1006064" w="1293510">
                  <a:moveTo>
                    <a:pt x="0" y="0"/>
                  </a:moveTo>
                  <a:lnTo>
                    <a:pt x="1293510" y="0"/>
                  </a:lnTo>
                  <a:lnTo>
                    <a:pt x="1293510" y="1006064"/>
                  </a:lnTo>
                  <a:lnTo>
                    <a:pt x="0" y="100606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17" id="17"/>
          <p:cNvGrpSpPr/>
          <p:nvPr/>
        </p:nvGrpSpPr>
        <p:grpSpPr>
          <a:xfrm rot="0">
            <a:off x="11846868" y="5452445"/>
            <a:ext cx="1099341" cy="793968"/>
            <a:chOff x="0" y="0"/>
            <a:chExt cx="1465788" cy="1058624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1465788" cy="1058624"/>
            </a:xfrm>
            <a:custGeom>
              <a:avLst/>
              <a:gdLst/>
              <a:ahLst/>
              <a:cxnLst/>
              <a:rect r="r" b="b" t="t" l="l"/>
              <a:pathLst>
                <a:path h="1058624" w="1465788">
                  <a:moveTo>
                    <a:pt x="0" y="0"/>
                  </a:moveTo>
                  <a:lnTo>
                    <a:pt x="1465788" y="0"/>
                  </a:lnTo>
                  <a:lnTo>
                    <a:pt x="1465788" y="1058624"/>
                  </a:lnTo>
                  <a:lnTo>
                    <a:pt x="0" y="105862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TextBox 19" id="19"/>
          <p:cNvSpPr txBox="true"/>
          <p:nvPr/>
        </p:nvSpPr>
        <p:spPr>
          <a:xfrm rot="0">
            <a:off x="1028700" y="990600"/>
            <a:ext cx="14090572" cy="10972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607"/>
              </a:lnSpc>
            </a:pPr>
            <a:r>
              <a:rPr lang="en-US" sz="6997">
                <a:solidFill>
                  <a:srgbClr val="000000"/>
                </a:solidFill>
                <a:latin typeface="Bobby Jones"/>
                <a:ea typeface="Bobby Jones"/>
                <a:cs typeface="Bobby Jones"/>
                <a:sym typeface="Bobby Jones"/>
              </a:rPr>
              <a:t>Proof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028700" y="2260694"/>
            <a:ext cx="14514431" cy="7029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880"/>
              </a:lnSpc>
              <a:spcBef>
                <a:spcPct val="0"/>
              </a:spcBef>
            </a:pPr>
            <a:r>
              <a:rPr lang="en-US" sz="4200">
                <a:solidFill>
                  <a:srgbClr val="000000"/>
                </a:solidFill>
                <a:latin typeface="Sniglet"/>
                <a:ea typeface="Sniglet"/>
                <a:cs typeface="Sniglet"/>
                <a:sym typeface="Sniglet"/>
              </a:rPr>
              <a:t>Necessity: 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028700" y="3293413"/>
            <a:ext cx="14514431" cy="7029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880"/>
              </a:lnSpc>
              <a:spcBef>
                <a:spcPct val="0"/>
              </a:spcBef>
            </a:pPr>
            <a:r>
              <a:rPr lang="en-US" sz="4200">
                <a:solidFill>
                  <a:srgbClr val="000000"/>
                </a:solidFill>
                <a:latin typeface="Sniglet"/>
                <a:ea typeface="Sniglet"/>
                <a:cs typeface="Sniglet"/>
                <a:sym typeface="Sniglet"/>
              </a:rPr>
              <a:t>Now, in this graph we have</a:t>
            </a:r>
          </a:p>
        </p:txBody>
      </p:sp>
    </p:spTree>
  </p:cSld>
  <p:clrMapOvr>
    <a:masterClrMapping/>
  </p:clrMapOvr>
</p:sld>
</file>

<file path=ppt/slides/slide3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BE6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15733" y="460598"/>
            <a:ext cx="17256534" cy="9053457"/>
            <a:chOff x="0" y="0"/>
            <a:chExt cx="4544931" cy="238445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544931" cy="2384450"/>
            </a:xfrm>
            <a:custGeom>
              <a:avLst/>
              <a:gdLst/>
              <a:ahLst/>
              <a:cxnLst/>
              <a:rect r="r" b="b" t="t" l="l"/>
              <a:pathLst>
                <a:path h="2384450" w="4544931">
                  <a:moveTo>
                    <a:pt x="11216" y="0"/>
                  </a:moveTo>
                  <a:lnTo>
                    <a:pt x="4533715" y="0"/>
                  </a:lnTo>
                  <a:cubicBezTo>
                    <a:pt x="4539909" y="0"/>
                    <a:pt x="4544931" y="5022"/>
                    <a:pt x="4544931" y="11216"/>
                  </a:cubicBezTo>
                  <a:lnTo>
                    <a:pt x="4544931" y="2373234"/>
                  </a:lnTo>
                  <a:cubicBezTo>
                    <a:pt x="4544931" y="2376208"/>
                    <a:pt x="4543749" y="2379061"/>
                    <a:pt x="4541646" y="2381165"/>
                  </a:cubicBezTo>
                  <a:cubicBezTo>
                    <a:pt x="4539542" y="2383268"/>
                    <a:pt x="4536689" y="2384450"/>
                    <a:pt x="4533715" y="2384450"/>
                  </a:cubicBezTo>
                  <a:lnTo>
                    <a:pt x="11216" y="2384450"/>
                  </a:lnTo>
                  <a:cubicBezTo>
                    <a:pt x="5022" y="2384450"/>
                    <a:pt x="0" y="2379428"/>
                    <a:pt x="0" y="2373234"/>
                  </a:cubicBezTo>
                  <a:lnTo>
                    <a:pt x="0" y="11216"/>
                  </a:lnTo>
                  <a:cubicBezTo>
                    <a:pt x="0" y="5022"/>
                    <a:pt x="5022" y="0"/>
                    <a:pt x="11216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544931" cy="2422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-762492" y="8535971"/>
            <a:ext cx="5679857" cy="2676633"/>
          </a:xfrm>
          <a:custGeom>
            <a:avLst/>
            <a:gdLst/>
            <a:ahLst/>
            <a:cxnLst/>
            <a:rect r="r" b="b" t="t" l="l"/>
            <a:pathLst>
              <a:path h="2676633" w="5679857">
                <a:moveTo>
                  <a:pt x="0" y="0"/>
                </a:moveTo>
                <a:lnTo>
                  <a:pt x="5679857" y="0"/>
                </a:lnTo>
                <a:lnTo>
                  <a:pt x="5679857" y="2676633"/>
                </a:lnTo>
                <a:lnTo>
                  <a:pt x="0" y="267663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816771" y="4329732"/>
            <a:ext cx="14514431" cy="7029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06785" indent="-453392" lvl="1">
              <a:lnSpc>
                <a:spcPts val="5880"/>
              </a:lnSpc>
              <a:buFont typeface="Arial"/>
              <a:buChar char="•"/>
            </a:pPr>
            <a:r>
              <a:rPr lang="en-US" sz="4200">
                <a:solidFill>
                  <a:srgbClr val="000000"/>
                </a:solidFill>
                <a:latin typeface="Sniglet"/>
                <a:ea typeface="Sniglet"/>
                <a:cs typeface="Sniglet"/>
                <a:sym typeface="Sniglet"/>
              </a:rPr>
              <a:t>Path P between            and v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5643604" y="4337268"/>
            <a:ext cx="970133" cy="754548"/>
            <a:chOff x="0" y="0"/>
            <a:chExt cx="1293510" cy="1006064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293510" cy="1006064"/>
            </a:xfrm>
            <a:custGeom>
              <a:avLst/>
              <a:gdLst/>
              <a:ahLst/>
              <a:cxnLst/>
              <a:rect r="r" b="b" t="t" l="l"/>
              <a:pathLst>
                <a:path h="1006064" w="1293510">
                  <a:moveTo>
                    <a:pt x="0" y="0"/>
                  </a:moveTo>
                  <a:lnTo>
                    <a:pt x="1293510" y="0"/>
                  </a:lnTo>
                  <a:lnTo>
                    <a:pt x="1293510" y="1006064"/>
                  </a:lnTo>
                  <a:lnTo>
                    <a:pt x="0" y="100606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9" id="9"/>
          <p:cNvGrpSpPr/>
          <p:nvPr/>
        </p:nvGrpSpPr>
        <p:grpSpPr>
          <a:xfrm rot="0">
            <a:off x="1645280" y="5491866"/>
            <a:ext cx="1218885" cy="754548"/>
            <a:chOff x="0" y="0"/>
            <a:chExt cx="1625180" cy="1006064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625180" cy="1006064"/>
            </a:xfrm>
            <a:custGeom>
              <a:avLst/>
              <a:gdLst/>
              <a:ahLst/>
              <a:cxnLst/>
              <a:rect r="r" b="b" t="t" l="l"/>
              <a:pathLst>
                <a:path h="1006064" w="1625180">
                  <a:moveTo>
                    <a:pt x="0" y="0"/>
                  </a:moveTo>
                  <a:lnTo>
                    <a:pt x="1625180" y="0"/>
                  </a:lnTo>
                  <a:lnTo>
                    <a:pt x="1625180" y="1006064"/>
                  </a:lnTo>
                  <a:lnTo>
                    <a:pt x="0" y="100606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TextBox 11" id="11"/>
          <p:cNvSpPr txBox="true"/>
          <p:nvPr/>
        </p:nvSpPr>
        <p:spPr>
          <a:xfrm rot="0">
            <a:off x="816771" y="5425191"/>
            <a:ext cx="14514431" cy="7029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06785" indent="-453392" lvl="1">
              <a:lnSpc>
                <a:spcPts val="5880"/>
              </a:lnSpc>
              <a:buFont typeface="Arial"/>
              <a:buChar char="•"/>
            </a:pPr>
            <a:r>
              <a:rPr lang="en-US" sz="4200">
                <a:solidFill>
                  <a:srgbClr val="000000"/>
                </a:solidFill>
                <a:latin typeface="Sniglet"/>
                <a:ea typeface="Sniglet"/>
                <a:cs typeface="Sniglet"/>
                <a:sym typeface="Sniglet"/>
              </a:rPr>
              <a:t>           subtree rooted at          , with edge </a:t>
            </a:r>
          </a:p>
        </p:txBody>
      </p:sp>
      <p:grpSp>
        <p:nvGrpSpPr>
          <p:cNvPr name="Group 12" id="12"/>
          <p:cNvGrpSpPr/>
          <p:nvPr/>
        </p:nvGrpSpPr>
        <p:grpSpPr>
          <a:xfrm rot="0">
            <a:off x="7186575" y="5491866"/>
            <a:ext cx="1099341" cy="793968"/>
            <a:chOff x="0" y="0"/>
            <a:chExt cx="1465788" cy="1058624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465788" cy="1058624"/>
            </a:xfrm>
            <a:custGeom>
              <a:avLst/>
              <a:gdLst/>
              <a:ahLst/>
              <a:cxnLst/>
              <a:rect r="r" b="b" t="t" l="l"/>
              <a:pathLst>
                <a:path h="1058624" w="1465788">
                  <a:moveTo>
                    <a:pt x="0" y="0"/>
                  </a:moveTo>
                  <a:lnTo>
                    <a:pt x="1465788" y="0"/>
                  </a:lnTo>
                  <a:lnTo>
                    <a:pt x="1465788" y="1058624"/>
                  </a:lnTo>
                  <a:lnTo>
                    <a:pt x="0" y="105862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0876736" y="5491866"/>
            <a:ext cx="970133" cy="754548"/>
            <a:chOff x="0" y="0"/>
            <a:chExt cx="1293510" cy="1006064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293510" cy="1006064"/>
            </a:xfrm>
            <a:custGeom>
              <a:avLst/>
              <a:gdLst/>
              <a:ahLst/>
              <a:cxnLst/>
              <a:rect r="r" b="b" t="t" l="l"/>
              <a:pathLst>
                <a:path h="1006064" w="1293510">
                  <a:moveTo>
                    <a:pt x="0" y="0"/>
                  </a:moveTo>
                  <a:lnTo>
                    <a:pt x="1293510" y="0"/>
                  </a:lnTo>
                  <a:lnTo>
                    <a:pt x="1293510" y="1006064"/>
                  </a:lnTo>
                  <a:lnTo>
                    <a:pt x="0" y="100606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1846868" y="5452445"/>
            <a:ext cx="1099341" cy="793968"/>
            <a:chOff x="0" y="0"/>
            <a:chExt cx="1465788" cy="1058624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1465788" cy="1058624"/>
            </a:xfrm>
            <a:custGeom>
              <a:avLst/>
              <a:gdLst/>
              <a:ahLst/>
              <a:cxnLst/>
              <a:rect r="r" b="b" t="t" l="l"/>
              <a:pathLst>
                <a:path h="1058624" w="1465788">
                  <a:moveTo>
                    <a:pt x="0" y="0"/>
                  </a:moveTo>
                  <a:lnTo>
                    <a:pt x="1465788" y="0"/>
                  </a:lnTo>
                  <a:lnTo>
                    <a:pt x="1465788" y="1058624"/>
                  </a:lnTo>
                  <a:lnTo>
                    <a:pt x="0" y="105862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18" id="18"/>
          <p:cNvSpPr/>
          <p:nvPr/>
        </p:nvSpPr>
        <p:spPr>
          <a:xfrm flipH="false" flipV="false" rot="0">
            <a:off x="10940014" y="4451516"/>
            <a:ext cx="6832253" cy="5108984"/>
          </a:xfrm>
          <a:custGeom>
            <a:avLst/>
            <a:gdLst/>
            <a:ahLst/>
            <a:cxnLst/>
            <a:rect r="r" b="b" t="t" l="l"/>
            <a:pathLst>
              <a:path h="5108984" w="6832253">
                <a:moveTo>
                  <a:pt x="0" y="0"/>
                </a:moveTo>
                <a:lnTo>
                  <a:pt x="6832253" y="0"/>
                </a:lnTo>
                <a:lnTo>
                  <a:pt x="6832253" y="5108984"/>
                </a:lnTo>
                <a:lnTo>
                  <a:pt x="0" y="5108984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TextBox 19" id="19"/>
          <p:cNvSpPr txBox="true"/>
          <p:nvPr/>
        </p:nvSpPr>
        <p:spPr>
          <a:xfrm rot="0">
            <a:off x="816771" y="6562059"/>
            <a:ext cx="14514431" cy="7029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06785" indent="-453392" lvl="1">
              <a:lnSpc>
                <a:spcPts val="5880"/>
              </a:lnSpc>
              <a:buFont typeface="Arial"/>
              <a:buChar char="•"/>
            </a:pPr>
            <a:r>
              <a:rPr lang="en-US" sz="4200">
                <a:solidFill>
                  <a:srgbClr val="000000"/>
                </a:solidFill>
                <a:latin typeface="Sniglet"/>
                <a:ea typeface="Sniglet"/>
                <a:cs typeface="Sniglet"/>
                <a:sym typeface="Sniglet"/>
              </a:rPr>
              <a:t>           consisting of the remaining edges of H</a:t>
            </a:r>
          </a:p>
        </p:txBody>
      </p:sp>
      <p:grpSp>
        <p:nvGrpSpPr>
          <p:cNvPr name="Group 20" id="20"/>
          <p:cNvGrpSpPr/>
          <p:nvPr/>
        </p:nvGrpSpPr>
        <p:grpSpPr>
          <a:xfrm rot="0">
            <a:off x="1645280" y="6628734"/>
            <a:ext cx="1218885" cy="754548"/>
            <a:chOff x="0" y="0"/>
            <a:chExt cx="1625180" cy="1006064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1625180" cy="1006064"/>
            </a:xfrm>
            <a:custGeom>
              <a:avLst/>
              <a:gdLst/>
              <a:ahLst/>
              <a:cxnLst/>
              <a:rect r="r" b="b" t="t" l="l"/>
              <a:pathLst>
                <a:path h="1006064" w="1625180">
                  <a:moveTo>
                    <a:pt x="0" y="0"/>
                  </a:moveTo>
                  <a:lnTo>
                    <a:pt x="1625180" y="0"/>
                  </a:lnTo>
                  <a:lnTo>
                    <a:pt x="1625180" y="1006064"/>
                  </a:lnTo>
                  <a:lnTo>
                    <a:pt x="0" y="100606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TextBox 22" id="22"/>
          <p:cNvSpPr txBox="true"/>
          <p:nvPr/>
        </p:nvSpPr>
        <p:spPr>
          <a:xfrm rot="0">
            <a:off x="1028700" y="990600"/>
            <a:ext cx="14090572" cy="10972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607"/>
              </a:lnSpc>
            </a:pPr>
            <a:r>
              <a:rPr lang="en-US" sz="6997">
                <a:solidFill>
                  <a:srgbClr val="000000"/>
                </a:solidFill>
                <a:latin typeface="Bobby Jones"/>
                <a:ea typeface="Bobby Jones"/>
                <a:cs typeface="Bobby Jones"/>
                <a:sym typeface="Bobby Jones"/>
              </a:rPr>
              <a:t>Proof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028700" y="2260694"/>
            <a:ext cx="14514431" cy="7029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880"/>
              </a:lnSpc>
              <a:spcBef>
                <a:spcPct val="0"/>
              </a:spcBef>
            </a:pPr>
            <a:r>
              <a:rPr lang="en-US" sz="4200">
                <a:solidFill>
                  <a:srgbClr val="000000"/>
                </a:solidFill>
                <a:latin typeface="Sniglet"/>
                <a:ea typeface="Sniglet"/>
                <a:cs typeface="Sniglet"/>
                <a:sym typeface="Sniglet"/>
              </a:rPr>
              <a:t>Necessity: 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028700" y="3293413"/>
            <a:ext cx="14514431" cy="7029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880"/>
              </a:lnSpc>
              <a:spcBef>
                <a:spcPct val="0"/>
              </a:spcBef>
            </a:pPr>
            <a:r>
              <a:rPr lang="en-US" sz="4200">
                <a:solidFill>
                  <a:srgbClr val="000000"/>
                </a:solidFill>
                <a:latin typeface="Sniglet"/>
                <a:ea typeface="Sniglet"/>
                <a:cs typeface="Sniglet"/>
                <a:sym typeface="Sniglet"/>
              </a:rPr>
              <a:t>Now, in this graph we have</a:t>
            </a:r>
          </a:p>
        </p:txBody>
      </p:sp>
    </p:spTree>
  </p:cSld>
  <p:clrMapOvr>
    <a:masterClrMapping/>
  </p:clrMapOvr>
</p:sld>
</file>

<file path=ppt/slides/slide3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BE6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15733" y="204843"/>
            <a:ext cx="17256534" cy="9053457"/>
            <a:chOff x="0" y="0"/>
            <a:chExt cx="4544931" cy="238445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544931" cy="2384450"/>
            </a:xfrm>
            <a:custGeom>
              <a:avLst/>
              <a:gdLst/>
              <a:ahLst/>
              <a:cxnLst/>
              <a:rect r="r" b="b" t="t" l="l"/>
              <a:pathLst>
                <a:path h="2384450" w="4544931">
                  <a:moveTo>
                    <a:pt x="11216" y="0"/>
                  </a:moveTo>
                  <a:lnTo>
                    <a:pt x="4533715" y="0"/>
                  </a:lnTo>
                  <a:cubicBezTo>
                    <a:pt x="4539909" y="0"/>
                    <a:pt x="4544931" y="5022"/>
                    <a:pt x="4544931" y="11216"/>
                  </a:cubicBezTo>
                  <a:lnTo>
                    <a:pt x="4544931" y="2373234"/>
                  </a:lnTo>
                  <a:cubicBezTo>
                    <a:pt x="4544931" y="2376208"/>
                    <a:pt x="4543749" y="2379061"/>
                    <a:pt x="4541646" y="2381165"/>
                  </a:cubicBezTo>
                  <a:cubicBezTo>
                    <a:pt x="4539542" y="2383268"/>
                    <a:pt x="4536689" y="2384450"/>
                    <a:pt x="4533715" y="2384450"/>
                  </a:cubicBezTo>
                  <a:lnTo>
                    <a:pt x="11216" y="2384450"/>
                  </a:lnTo>
                  <a:cubicBezTo>
                    <a:pt x="5022" y="2384450"/>
                    <a:pt x="0" y="2379428"/>
                    <a:pt x="0" y="2373234"/>
                  </a:cubicBezTo>
                  <a:lnTo>
                    <a:pt x="0" y="11216"/>
                  </a:lnTo>
                  <a:cubicBezTo>
                    <a:pt x="0" y="5022"/>
                    <a:pt x="5022" y="0"/>
                    <a:pt x="11216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544931" cy="2422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-762492" y="8535971"/>
            <a:ext cx="5679857" cy="2676633"/>
          </a:xfrm>
          <a:custGeom>
            <a:avLst/>
            <a:gdLst/>
            <a:ahLst/>
            <a:cxnLst/>
            <a:rect r="r" b="b" t="t" l="l"/>
            <a:pathLst>
              <a:path h="2676633" w="5679857">
                <a:moveTo>
                  <a:pt x="0" y="0"/>
                </a:moveTo>
                <a:lnTo>
                  <a:pt x="5679857" y="0"/>
                </a:lnTo>
                <a:lnTo>
                  <a:pt x="5679857" y="2676633"/>
                </a:lnTo>
                <a:lnTo>
                  <a:pt x="0" y="267663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604841" y="3265644"/>
            <a:ext cx="14514431" cy="7029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06785" indent="-453392" lvl="1">
              <a:lnSpc>
                <a:spcPts val="5880"/>
              </a:lnSpc>
              <a:buFont typeface="Arial"/>
              <a:buChar char="•"/>
            </a:pPr>
            <a:r>
              <a:rPr lang="en-US" sz="4200">
                <a:solidFill>
                  <a:srgbClr val="000000"/>
                </a:solidFill>
                <a:latin typeface="Sniglet"/>
                <a:ea typeface="Sniglet"/>
                <a:cs typeface="Sniglet"/>
                <a:sym typeface="Sniglet"/>
              </a:rPr>
              <a:t>Let D’ =                                        , terminals in tree 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990600"/>
            <a:ext cx="14090572" cy="10972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607"/>
              </a:lnSpc>
            </a:pPr>
            <a:r>
              <a:rPr lang="en-US" sz="6997">
                <a:solidFill>
                  <a:srgbClr val="000000"/>
                </a:solidFill>
                <a:latin typeface="Bobby Jones"/>
                <a:ea typeface="Bobby Jones"/>
                <a:cs typeface="Bobby Jones"/>
                <a:sym typeface="Bobby Jones"/>
              </a:rPr>
              <a:t>Proof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2260694"/>
            <a:ext cx="14514431" cy="7029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880"/>
              </a:lnSpc>
              <a:spcBef>
                <a:spcPct val="0"/>
              </a:spcBef>
            </a:pPr>
            <a:r>
              <a:rPr lang="en-US" sz="4200">
                <a:solidFill>
                  <a:srgbClr val="000000"/>
                </a:solidFill>
                <a:latin typeface="Sniglet"/>
                <a:ea typeface="Sniglet"/>
                <a:cs typeface="Sniglet"/>
                <a:sym typeface="Sniglet"/>
              </a:rPr>
              <a:t>Necessity: 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3376016" y="3332319"/>
            <a:ext cx="3819898" cy="754548"/>
            <a:chOff x="0" y="0"/>
            <a:chExt cx="5093197" cy="1006064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5093197" cy="1006064"/>
            </a:xfrm>
            <a:custGeom>
              <a:avLst/>
              <a:gdLst/>
              <a:ahLst/>
              <a:cxnLst/>
              <a:rect r="r" b="b" t="t" l="l"/>
              <a:pathLst>
                <a:path h="1006064" w="5093197">
                  <a:moveTo>
                    <a:pt x="0" y="0"/>
                  </a:moveTo>
                  <a:lnTo>
                    <a:pt x="5093197" y="0"/>
                  </a:lnTo>
                  <a:lnTo>
                    <a:pt x="5093197" y="1006064"/>
                  </a:lnTo>
                  <a:lnTo>
                    <a:pt x="0" y="100606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TextBox 11" id="11"/>
          <p:cNvSpPr txBox="true"/>
          <p:nvPr/>
        </p:nvSpPr>
        <p:spPr>
          <a:xfrm rot="0">
            <a:off x="604841" y="4391666"/>
            <a:ext cx="14514431" cy="7029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06785" indent="-453392" lvl="1">
              <a:lnSpc>
                <a:spcPts val="5880"/>
              </a:lnSpc>
              <a:buFont typeface="Arial"/>
              <a:buChar char="•"/>
            </a:pPr>
            <a:r>
              <a:rPr lang="en-US" sz="4200">
                <a:solidFill>
                  <a:srgbClr val="000000"/>
                </a:solidFill>
                <a:latin typeface="Sniglet"/>
                <a:ea typeface="Sniglet"/>
                <a:cs typeface="Sniglet"/>
                <a:sym typeface="Sniglet"/>
              </a:rPr>
              <a:t>Let D/D’ =                                        , terminals of </a:t>
            </a:r>
          </a:p>
        </p:txBody>
      </p:sp>
      <p:grpSp>
        <p:nvGrpSpPr>
          <p:cNvPr name="Group 12" id="12"/>
          <p:cNvGrpSpPr/>
          <p:nvPr/>
        </p:nvGrpSpPr>
        <p:grpSpPr>
          <a:xfrm rot="0">
            <a:off x="11831829" y="3333716"/>
            <a:ext cx="1218885" cy="754548"/>
            <a:chOff x="0" y="0"/>
            <a:chExt cx="1625180" cy="1006064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625180" cy="1006064"/>
            </a:xfrm>
            <a:custGeom>
              <a:avLst/>
              <a:gdLst/>
              <a:ahLst/>
              <a:cxnLst/>
              <a:rect r="r" b="b" t="t" l="l"/>
              <a:pathLst>
                <a:path h="1006064" w="1625180">
                  <a:moveTo>
                    <a:pt x="0" y="0"/>
                  </a:moveTo>
                  <a:lnTo>
                    <a:pt x="1625180" y="0"/>
                  </a:lnTo>
                  <a:lnTo>
                    <a:pt x="1625180" y="1006064"/>
                  </a:lnTo>
                  <a:lnTo>
                    <a:pt x="0" y="100606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4042159" y="4399202"/>
            <a:ext cx="3819898" cy="754548"/>
            <a:chOff x="0" y="0"/>
            <a:chExt cx="5093197" cy="1006064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5093197" cy="1006064"/>
            </a:xfrm>
            <a:custGeom>
              <a:avLst/>
              <a:gdLst/>
              <a:ahLst/>
              <a:cxnLst/>
              <a:rect r="r" b="b" t="t" l="l"/>
              <a:pathLst>
                <a:path h="1006064" w="5093197">
                  <a:moveTo>
                    <a:pt x="0" y="0"/>
                  </a:moveTo>
                  <a:lnTo>
                    <a:pt x="5093197" y="0"/>
                  </a:lnTo>
                  <a:lnTo>
                    <a:pt x="5093197" y="1006064"/>
                  </a:lnTo>
                  <a:lnTo>
                    <a:pt x="0" y="100606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1481190" y="4354297"/>
            <a:ext cx="1218885" cy="754548"/>
            <a:chOff x="0" y="0"/>
            <a:chExt cx="1625180" cy="1006064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1625180" cy="1006064"/>
            </a:xfrm>
            <a:custGeom>
              <a:avLst/>
              <a:gdLst/>
              <a:ahLst/>
              <a:cxnLst/>
              <a:rect r="r" b="b" t="t" l="l"/>
              <a:pathLst>
                <a:path h="1006064" w="1625180">
                  <a:moveTo>
                    <a:pt x="0" y="0"/>
                  </a:moveTo>
                  <a:lnTo>
                    <a:pt x="1625180" y="0"/>
                  </a:lnTo>
                  <a:lnTo>
                    <a:pt x="1625180" y="1006064"/>
                  </a:lnTo>
                  <a:lnTo>
                    <a:pt x="0" y="100606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TextBox 18" id="18"/>
          <p:cNvSpPr txBox="true"/>
          <p:nvPr/>
        </p:nvSpPr>
        <p:spPr>
          <a:xfrm rot="0">
            <a:off x="604841" y="5353775"/>
            <a:ext cx="14938290" cy="7029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06785" indent="-453392" lvl="1">
              <a:lnSpc>
                <a:spcPts val="5880"/>
              </a:lnSpc>
              <a:buFont typeface="Arial"/>
              <a:buChar char="•"/>
            </a:pPr>
            <a:r>
              <a:rPr lang="en-US" sz="4200">
                <a:solidFill>
                  <a:srgbClr val="000000"/>
                </a:solidFill>
                <a:latin typeface="Sniglet"/>
                <a:ea typeface="Sniglet"/>
                <a:cs typeface="Sniglet"/>
                <a:sym typeface="Sniglet"/>
              </a:rPr>
              <a:t>Since H is of min weight,                     is a steiner tree of D U {v}</a:t>
            </a:r>
          </a:p>
        </p:txBody>
      </p:sp>
      <p:grpSp>
        <p:nvGrpSpPr>
          <p:cNvPr name="Group 19" id="19"/>
          <p:cNvGrpSpPr/>
          <p:nvPr/>
        </p:nvGrpSpPr>
        <p:grpSpPr>
          <a:xfrm rot="0">
            <a:off x="7257240" y="5355822"/>
            <a:ext cx="2057350" cy="765525"/>
            <a:chOff x="0" y="0"/>
            <a:chExt cx="2743133" cy="1020701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2743133" cy="1020701"/>
            </a:xfrm>
            <a:custGeom>
              <a:avLst/>
              <a:gdLst/>
              <a:ahLst/>
              <a:cxnLst/>
              <a:rect r="r" b="b" t="t" l="l"/>
              <a:pathLst>
                <a:path h="1020701" w="2743133">
                  <a:moveTo>
                    <a:pt x="0" y="0"/>
                  </a:moveTo>
                  <a:lnTo>
                    <a:pt x="2743133" y="0"/>
                  </a:lnTo>
                  <a:lnTo>
                    <a:pt x="2743133" y="1020701"/>
                  </a:lnTo>
                  <a:lnTo>
                    <a:pt x="0" y="102070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TextBox 21" id="21"/>
          <p:cNvSpPr txBox="true"/>
          <p:nvPr/>
        </p:nvSpPr>
        <p:spPr>
          <a:xfrm rot="0">
            <a:off x="604841" y="6292797"/>
            <a:ext cx="14938290" cy="7029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06785" indent="-453392" lvl="1">
              <a:lnSpc>
                <a:spcPts val="5880"/>
              </a:lnSpc>
              <a:buFont typeface="Arial"/>
              <a:buChar char="•"/>
            </a:pPr>
            <a:r>
              <a:rPr lang="en-US" sz="4200">
                <a:solidFill>
                  <a:srgbClr val="000000"/>
                </a:solidFill>
                <a:latin typeface="Sniglet"/>
                <a:ea typeface="Sniglet"/>
                <a:cs typeface="Sniglet"/>
                <a:sym typeface="Sniglet"/>
              </a:rPr>
              <a:t>In the same way,                    is also a steiner tree for D U {v}</a:t>
            </a:r>
          </a:p>
        </p:txBody>
      </p:sp>
      <p:grpSp>
        <p:nvGrpSpPr>
          <p:cNvPr name="Group 22" id="22"/>
          <p:cNvGrpSpPr/>
          <p:nvPr/>
        </p:nvGrpSpPr>
        <p:grpSpPr>
          <a:xfrm rot="0">
            <a:off x="5523243" y="6321372"/>
            <a:ext cx="2057350" cy="765525"/>
            <a:chOff x="0" y="0"/>
            <a:chExt cx="2743133" cy="1020701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2743133" cy="1020701"/>
            </a:xfrm>
            <a:custGeom>
              <a:avLst/>
              <a:gdLst/>
              <a:ahLst/>
              <a:cxnLst/>
              <a:rect r="r" b="b" t="t" l="l"/>
              <a:pathLst>
                <a:path h="1020701" w="2743133">
                  <a:moveTo>
                    <a:pt x="0" y="0"/>
                  </a:moveTo>
                  <a:lnTo>
                    <a:pt x="2743133" y="0"/>
                  </a:lnTo>
                  <a:lnTo>
                    <a:pt x="2743133" y="1020701"/>
                  </a:lnTo>
                  <a:lnTo>
                    <a:pt x="0" y="102070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 l="0" t="0" r="0" b="0"/>
              </a:stretch>
            </a:blipFill>
          </p:spPr>
        </p:sp>
      </p:grpSp>
    </p:spTree>
  </p:cSld>
  <p:clrMapOvr>
    <a:masterClrMapping/>
  </p:clrMapOvr>
</p:sld>
</file>

<file path=ppt/slides/slide3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BE6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15733" y="204843"/>
            <a:ext cx="17256534" cy="9053457"/>
            <a:chOff x="0" y="0"/>
            <a:chExt cx="4544931" cy="238445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544931" cy="2384450"/>
            </a:xfrm>
            <a:custGeom>
              <a:avLst/>
              <a:gdLst/>
              <a:ahLst/>
              <a:cxnLst/>
              <a:rect r="r" b="b" t="t" l="l"/>
              <a:pathLst>
                <a:path h="2384450" w="4544931">
                  <a:moveTo>
                    <a:pt x="11216" y="0"/>
                  </a:moveTo>
                  <a:lnTo>
                    <a:pt x="4533715" y="0"/>
                  </a:lnTo>
                  <a:cubicBezTo>
                    <a:pt x="4539909" y="0"/>
                    <a:pt x="4544931" y="5022"/>
                    <a:pt x="4544931" y="11216"/>
                  </a:cubicBezTo>
                  <a:lnTo>
                    <a:pt x="4544931" y="2373234"/>
                  </a:lnTo>
                  <a:cubicBezTo>
                    <a:pt x="4544931" y="2376208"/>
                    <a:pt x="4543749" y="2379061"/>
                    <a:pt x="4541646" y="2381165"/>
                  </a:cubicBezTo>
                  <a:cubicBezTo>
                    <a:pt x="4539542" y="2383268"/>
                    <a:pt x="4536689" y="2384450"/>
                    <a:pt x="4533715" y="2384450"/>
                  </a:cubicBezTo>
                  <a:lnTo>
                    <a:pt x="11216" y="2384450"/>
                  </a:lnTo>
                  <a:cubicBezTo>
                    <a:pt x="5022" y="2384450"/>
                    <a:pt x="0" y="2379428"/>
                    <a:pt x="0" y="2373234"/>
                  </a:cubicBezTo>
                  <a:lnTo>
                    <a:pt x="0" y="11216"/>
                  </a:lnTo>
                  <a:cubicBezTo>
                    <a:pt x="0" y="5022"/>
                    <a:pt x="5022" y="0"/>
                    <a:pt x="11216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544931" cy="2422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-762492" y="8535971"/>
            <a:ext cx="5679857" cy="2676633"/>
          </a:xfrm>
          <a:custGeom>
            <a:avLst/>
            <a:gdLst/>
            <a:ahLst/>
            <a:cxnLst/>
            <a:rect r="r" b="b" t="t" l="l"/>
            <a:pathLst>
              <a:path h="2676633" w="5679857">
                <a:moveTo>
                  <a:pt x="0" y="0"/>
                </a:moveTo>
                <a:lnTo>
                  <a:pt x="5679857" y="0"/>
                </a:lnTo>
                <a:lnTo>
                  <a:pt x="5679857" y="2676633"/>
                </a:lnTo>
                <a:lnTo>
                  <a:pt x="0" y="267663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604841" y="3265644"/>
            <a:ext cx="14514431" cy="7029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06785" indent="-453392" lvl="1">
              <a:lnSpc>
                <a:spcPts val="5880"/>
              </a:lnSpc>
              <a:buFont typeface="Arial"/>
              <a:buChar char="•"/>
            </a:pPr>
            <a:r>
              <a:rPr lang="en-US" sz="4200">
                <a:solidFill>
                  <a:srgbClr val="000000"/>
                </a:solidFill>
                <a:latin typeface="Sniglet"/>
                <a:ea typeface="Sniglet"/>
                <a:cs typeface="Sniglet"/>
                <a:sym typeface="Sniglet"/>
              </a:rPr>
              <a:t>From optimality, it follows 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990600"/>
            <a:ext cx="14090572" cy="10972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607"/>
              </a:lnSpc>
            </a:pPr>
            <a:r>
              <a:rPr lang="en-US" sz="6997">
                <a:solidFill>
                  <a:srgbClr val="000000"/>
                </a:solidFill>
                <a:latin typeface="Bobby Jones"/>
                <a:ea typeface="Bobby Jones"/>
                <a:cs typeface="Bobby Jones"/>
                <a:sym typeface="Bobby Jones"/>
              </a:rPr>
              <a:t>Proof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2260694"/>
            <a:ext cx="14514431" cy="7029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880"/>
              </a:lnSpc>
              <a:spcBef>
                <a:spcPct val="0"/>
              </a:spcBef>
            </a:pPr>
            <a:r>
              <a:rPr lang="en-US" sz="4200">
                <a:solidFill>
                  <a:srgbClr val="000000"/>
                </a:solidFill>
                <a:latin typeface="Sniglet"/>
                <a:ea typeface="Sniglet"/>
                <a:cs typeface="Sniglet"/>
                <a:sym typeface="Sniglet"/>
              </a:rPr>
              <a:t>Necessity: 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1470515" y="4338938"/>
            <a:ext cx="5703519" cy="785267"/>
            <a:chOff x="0" y="0"/>
            <a:chExt cx="7604693" cy="1047023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7604693" cy="1047023"/>
            </a:xfrm>
            <a:custGeom>
              <a:avLst/>
              <a:gdLst/>
              <a:ahLst/>
              <a:cxnLst/>
              <a:rect r="r" b="b" t="t" l="l"/>
              <a:pathLst>
                <a:path h="1047023" w="7604693">
                  <a:moveTo>
                    <a:pt x="0" y="0"/>
                  </a:moveTo>
                  <a:lnTo>
                    <a:pt x="7604693" y="0"/>
                  </a:lnTo>
                  <a:lnTo>
                    <a:pt x="7604693" y="1047023"/>
                  </a:lnTo>
                  <a:lnTo>
                    <a:pt x="0" y="104702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1470515" y="5495680"/>
            <a:ext cx="6654106" cy="785267"/>
            <a:chOff x="0" y="0"/>
            <a:chExt cx="8872141" cy="1047023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872141" cy="1047023"/>
            </a:xfrm>
            <a:custGeom>
              <a:avLst/>
              <a:gdLst/>
              <a:ahLst/>
              <a:cxnLst/>
              <a:rect r="r" b="b" t="t" l="l"/>
              <a:pathLst>
                <a:path h="1047023" w="8872141">
                  <a:moveTo>
                    <a:pt x="0" y="0"/>
                  </a:moveTo>
                  <a:lnTo>
                    <a:pt x="8872141" y="0"/>
                  </a:lnTo>
                  <a:lnTo>
                    <a:pt x="8872141" y="1047023"/>
                  </a:lnTo>
                  <a:lnTo>
                    <a:pt x="0" y="104702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1470515" y="6652422"/>
            <a:ext cx="4956999" cy="785267"/>
            <a:chOff x="0" y="0"/>
            <a:chExt cx="6609332" cy="1047023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6609332" cy="1047023"/>
            </a:xfrm>
            <a:custGeom>
              <a:avLst/>
              <a:gdLst/>
              <a:ahLst/>
              <a:cxnLst/>
              <a:rect r="r" b="b" t="t" l="l"/>
              <a:pathLst>
                <a:path h="1047023" w="6609332">
                  <a:moveTo>
                    <a:pt x="0" y="0"/>
                  </a:moveTo>
                  <a:lnTo>
                    <a:pt x="6609332" y="0"/>
                  </a:lnTo>
                  <a:lnTo>
                    <a:pt x="6609332" y="1047023"/>
                  </a:lnTo>
                  <a:lnTo>
                    <a:pt x="0" y="104702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 l="0" t="0" r="0" b="0"/>
              </a:stretch>
            </a:blipFill>
          </p:spPr>
        </p:sp>
      </p:grpSp>
    </p:spTree>
  </p:cSld>
  <p:clrMapOvr>
    <a:masterClrMapping/>
  </p:clrMapOvr>
</p:sld>
</file>

<file path=ppt/slides/slide3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BE6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15733" y="204843"/>
            <a:ext cx="17256534" cy="9053457"/>
            <a:chOff x="0" y="0"/>
            <a:chExt cx="4544931" cy="238445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544931" cy="2384450"/>
            </a:xfrm>
            <a:custGeom>
              <a:avLst/>
              <a:gdLst/>
              <a:ahLst/>
              <a:cxnLst/>
              <a:rect r="r" b="b" t="t" l="l"/>
              <a:pathLst>
                <a:path h="2384450" w="4544931">
                  <a:moveTo>
                    <a:pt x="11216" y="0"/>
                  </a:moveTo>
                  <a:lnTo>
                    <a:pt x="4533715" y="0"/>
                  </a:lnTo>
                  <a:cubicBezTo>
                    <a:pt x="4539909" y="0"/>
                    <a:pt x="4544931" y="5022"/>
                    <a:pt x="4544931" y="11216"/>
                  </a:cubicBezTo>
                  <a:lnTo>
                    <a:pt x="4544931" y="2373234"/>
                  </a:lnTo>
                  <a:cubicBezTo>
                    <a:pt x="4544931" y="2376208"/>
                    <a:pt x="4543749" y="2379061"/>
                    <a:pt x="4541646" y="2381165"/>
                  </a:cubicBezTo>
                  <a:cubicBezTo>
                    <a:pt x="4539542" y="2383268"/>
                    <a:pt x="4536689" y="2384450"/>
                    <a:pt x="4533715" y="2384450"/>
                  </a:cubicBezTo>
                  <a:lnTo>
                    <a:pt x="11216" y="2384450"/>
                  </a:lnTo>
                  <a:cubicBezTo>
                    <a:pt x="5022" y="2384450"/>
                    <a:pt x="0" y="2379428"/>
                    <a:pt x="0" y="2373234"/>
                  </a:cubicBezTo>
                  <a:lnTo>
                    <a:pt x="0" y="11216"/>
                  </a:lnTo>
                  <a:cubicBezTo>
                    <a:pt x="0" y="5022"/>
                    <a:pt x="5022" y="0"/>
                    <a:pt x="11216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544931" cy="2422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4208257" y="8928605"/>
            <a:ext cx="5679857" cy="2676633"/>
          </a:xfrm>
          <a:custGeom>
            <a:avLst/>
            <a:gdLst/>
            <a:ahLst/>
            <a:cxnLst/>
            <a:rect r="r" b="b" t="t" l="l"/>
            <a:pathLst>
              <a:path h="2676633" w="5679857">
                <a:moveTo>
                  <a:pt x="0" y="0"/>
                </a:moveTo>
                <a:lnTo>
                  <a:pt x="5679857" y="0"/>
                </a:lnTo>
                <a:lnTo>
                  <a:pt x="5679857" y="2676633"/>
                </a:lnTo>
                <a:lnTo>
                  <a:pt x="0" y="267663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604841" y="3265644"/>
            <a:ext cx="14514431" cy="7029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06785" indent="-453392" lvl="1">
              <a:lnSpc>
                <a:spcPts val="5880"/>
              </a:lnSpc>
              <a:buFont typeface="Arial"/>
              <a:buChar char="•"/>
            </a:pPr>
            <a:r>
              <a:rPr lang="en-US" sz="4200">
                <a:solidFill>
                  <a:srgbClr val="000000"/>
                </a:solidFill>
                <a:latin typeface="Sniglet"/>
                <a:ea typeface="Sniglet"/>
                <a:cs typeface="Sniglet"/>
                <a:sym typeface="Sniglet"/>
              </a:rPr>
              <a:t>Then we get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990600"/>
            <a:ext cx="14090572" cy="10972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607"/>
              </a:lnSpc>
            </a:pPr>
            <a:r>
              <a:rPr lang="en-US" sz="6997">
                <a:solidFill>
                  <a:srgbClr val="000000"/>
                </a:solidFill>
                <a:latin typeface="Bobby Jones"/>
                <a:ea typeface="Bobby Jones"/>
                <a:cs typeface="Bobby Jones"/>
                <a:sym typeface="Bobby Jones"/>
              </a:rPr>
              <a:t>Proof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2260694"/>
            <a:ext cx="14514431" cy="7029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880"/>
              </a:lnSpc>
              <a:spcBef>
                <a:spcPct val="0"/>
              </a:spcBef>
            </a:pPr>
            <a:r>
              <a:rPr lang="en-US" sz="4200">
                <a:solidFill>
                  <a:srgbClr val="000000"/>
                </a:solidFill>
                <a:latin typeface="Sniglet"/>
                <a:ea typeface="Sniglet"/>
                <a:cs typeface="Sniglet"/>
                <a:sym typeface="Sniglet"/>
              </a:rPr>
              <a:t>Necessity: 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1681814" y="4206713"/>
            <a:ext cx="5595029" cy="785267"/>
            <a:chOff x="0" y="0"/>
            <a:chExt cx="7460038" cy="1047023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7460038" cy="1047023"/>
            </a:xfrm>
            <a:custGeom>
              <a:avLst/>
              <a:gdLst/>
              <a:ahLst/>
              <a:cxnLst/>
              <a:rect r="r" b="b" t="t" l="l"/>
              <a:pathLst>
                <a:path h="1047023" w="7460038">
                  <a:moveTo>
                    <a:pt x="0" y="0"/>
                  </a:moveTo>
                  <a:lnTo>
                    <a:pt x="7460038" y="0"/>
                  </a:lnTo>
                  <a:lnTo>
                    <a:pt x="7460038" y="1047023"/>
                  </a:lnTo>
                  <a:lnTo>
                    <a:pt x="0" y="104702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4479329" y="5230105"/>
            <a:ext cx="9423206" cy="785267"/>
            <a:chOff x="0" y="0"/>
            <a:chExt cx="12564275" cy="1047023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2564275" cy="1047023"/>
            </a:xfrm>
            <a:custGeom>
              <a:avLst/>
              <a:gdLst/>
              <a:ahLst/>
              <a:cxnLst/>
              <a:rect r="r" b="b" t="t" l="l"/>
              <a:pathLst>
                <a:path h="1047023" w="12564275">
                  <a:moveTo>
                    <a:pt x="0" y="0"/>
                  </a:moveTo>
                  <a:lnTo>
                    <a:pt x="12564275" y="0"/>
                  </a:lnTo>
                  <a:lnTo>
                    <a:pt x="12564275" y="1047023"/>
                  </a:lnTo>
                  <a:lnTo>
                    <a:pt x="0" y="104702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4479329" y="6371342"/>
            <a:ext cx="11365709" cy="785267"/>
            <a:chOff x="0" y="0"/>
            <a:chExt cx="15154279" cy="1047023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5154279" cy="1047023"/>
            </a:xfrm>
            <a:custGeom>
              <a:avLst/>
              <a:gdLst/>
              <a:ahLst/>
              <a:cxnLst/>
              <a:rect r="r" b="b" t="t" l="l"/>
              <a:pathLst>
                <a:path h="1047023" w="15154279">
                  <a:moveTo>
                    <a:pt x="0" y="0"/>
                  </a:moveTo>
                  <a:lnTo>
                    <a:pt x="15154279" y="0"/>
                  </a:lnTo>
                  <a:lnTo>
                    <a:pt x="15154279" y="1047023"/>
                  </a:lnTo>
                  <a:lnTo>
                    <a:pt x="0" y="104702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15" id="15"/>
          <p:cNvGrpSpPr/>
          <p:nvPr/>
        </p:nvGrpSpPr>
        <p:grpSpPr>
          <a:xfrm rot="0">
            <a:off x="1862950" y="8143338"/>
            <a:ext cx="13680181" cy="785267"/>
            <a:chOff x="0" y="0"/>
            <a:chExt cx="18240241" cy="1047023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18240241" cy="1047023"/>
            </a:xfrm>
            <a:custGeom>
              <a:avLst/>
              <a:gdLst/>
              <a:ahLst/>
              <a:cxnLst/>
              <a:rect r="r" b="b" t="t" l="l"/>
              <a:pathLst>
                <a:path h="1047023" w="18240241">
                  <a:moveTo>
                    <a:pt x="0" y="0"/>
                  </a:moveTo>
                  <a:lnTo>
                    <a:pt x="18240241" y="0"/>
                  </a:lnTo>
                  <a:lnTo>
                    <a:pt x="18240241" y="1047023"/>
                  </a:lnTo>
                  <a:lnTo>
                    <a:pt x="0" y="104702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 l="0" t="0" r="0" b="0"/>
              </a:stretch>
            </a:blipFill>
          </p:spPr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4DB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15733" y="616771"/>
            <a:ext cx="17256534" cy="9053457"/>
            <a:chOff x="0" y="0"/>
            <a:chExt cx="4544931" cy="238445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544931" cy="2384450"/>
            </a:xfrm>
            <a:custGeom>
              <a:avLst/>
              <a:gdLst/>
              <a:ahLst/>
              <a:cxnLst/>
              <a:rect r="r" b="b" t="t" l="l"/>
              <a:pathLst>
                <a:path h="2384450" w="4544931">
                  <a:moveTo>
                    <a:pt x="11216" y="0"/>
                  </a:moveTo>
                  <a:lnTo>
                    <a:pt x="4533715" y="0"/>
                  </a:lnTo>
                  <a:cubicBezTo>
                    <a:pt x="4539909" y="0"/>
                    <a:pt x="4544931" y="5022"/>
                    <a:pt x="4544931" y="11216"/>
                  </a:cubicBezTo>
                  <a:lnTo>
                    <a:pt x="4544931" y="2373234"/>
                  </a:lnTo>
                  <a:cubicBezTo>
                    <a:pt x="4544931" y="2376208"/>
                    <a:pt x="4543749" y="2379061"/>
                    <a:pt x="4541646" y="2381165"/>
                  </a:cubicBezTo>
                  <a:cubicBezTo>
                    <a:pt x="4539542" y="2383268"/>
                    <a:pt x="4536689" y="2384450"/>
                    <a:pt x="4533715" y="2384450"/>
                  </a:cubicBezTo>
                  <a:lnTo>
                    <a:pt x="11216" y="2384450"/>
                  </a:lnTo>
                  <a:cubicBezTo>
                    <a:pt x="5022" y="2384450"/>
                    <a:pt x="0" y="2379428"/>
                    <a:pt x="0" y="2373234"/>
                  </a:cubicBezTo>
                  <a:lnTo>
                    <a:pt x="0" y="11216"/>
                  </a:lnTo>
                  <a:cubicBezTo>
                    <a:pt x="0" y="5022"/>
                    <a:pt x="5022" y="0"/>
                    <a:pt x="11216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544931" cy="2422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3320099" y="7746251"/>
            <a:ext cx="6067460" cy="2540749"/>
          </a:xfrm>
          <a:custGeom>
            <a:avLst/>
            <a:gdLst/>
            <a:ahLst/>
            <a:cxnLst/>
            <a:rect r="r" b="b" t="t" l="l"/>
            <a:pathLst>
              <a:path h="2540749" w="6067460">
                <a:moveTo>
                  <a:pt x="0" y="0"/>
                </a:moveTo>
                <a:lnTo>
                  <a:pt x="6067460" y="0"/>
                </a:lnTo>
                <a:lnTo>
                  <a:pt x="6067460" y="2540749"/>
                </a:lnTo>
                <a:lnTo>
                  <a:pt x="0" y="254074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6477891" y="933450"/>
            <a:ext cx="10163140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279"/>
              </a:lnSpc>
              <a:spcBef>
                <a:spcPct val="0"/>
              </a:spcBef>
            </a:pPr>
            <a:r>
              <a:rPr lang="en-US" sz="5199">
                <a:solidFill>
                  <a:srgbClr val="000000"/>
                </a:solidFill>
                <a:latin typeface="Sniglet"/>
                <a:ea typeface="Sniglet"/>
                <a:cs typeface="Sniglet"/>
                <a:sym typeface="Sniglet"/>
              </a:rPr>
              <a:t>How MST Works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7609128" y="2871640"/>
            <a:ext cx="10163140" cy="27349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279"/>
              </a:lnSpc>
              <a:spcBef>
                <a:spcPct val="0"/>
              </a:spcBef>
            </a:pPr>
            <a:r>
              <a:rPr lang="en-US" sz="5199">
                <a:solidFill>
                  <a:srgbClr val="000000"/>
                </a:solidFill>
                <a:latin typeface="Sniglet"/>
                <a:ea typeface="Sniglet"/>
                <a:cs typeface="Sniglet"/>
                <a:sym typeface="Sniglet"/>
              </a:rPr>
              <a:t>We have 3 cities with train lines between them, we need to go to all the cities with minimum cost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1229131" y="2348903"/>
            <a:ext cx="6875636" cy="5991626"/>
          </a:xfrm>
          <a:custGeom>
            <a:avLst/>
            <a:gdLst/>
            <a:ahLst/>
            <a:cxnLst/>
            <a:rect r="r" b="b" t="t" l="l"/>
            <a:pathLst>
              <a:path h="5991626" w="6875636">
                <a:moveTo>
                  <a:pt x="0" y="0"/>
                </a:moveTo>
                <a:lnTo>
                  <a:pt x="6875636" y="0"/>
                </a:lnTo>
                <a:lnTo>
                  <a:pt x="6875636" y="5991626"/>
                </a:lnTo>
                <a:lnTo>
                  <a:pt x="0" y="599162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BE6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15733" y="204843"/>
            <a:ext cx="17256534" cy="9053457"/>
            <a:chOff x="0" y="0"/>
            <a:chExt cx="4544931" cy="238445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544931" cy="2384450"/>
            </a:xfrm>
            <a:custGeom>
              <a:avLst/>
              <a:gdLst/>
              <a:ahLst/>
              <a:cxnLst/>
              <a:rect r="r" b="b" t="t" l="l"/>
              <a:pathLst>
                <a:path h="2384450" w="4544931">
                  <a:moveTo>
                    <a:pt x="11216" y="0"/>
                  </a:moveTo>
                  <a:lnTo>
                    <a:pt x="4533715" y="0"/>
                  </a:lnTo>
                  <a:cubicBezTo>
                    <a:pt x="4539909" y="0"/>
                    <a:pt x="4544931" y="5022"/>
                    <a:pt x="4544931" y="11216"/>
                  </a:cubicBezTo>
                  <a:lnTo>
                    <a:pt x="4544931" y="2373234"/>
                  </a:lnTo>
                  <a:cubicBezTo>
                    <a:pt x="4544931" y="2376208"/>
                    <a:pt x="4543749" y="2379061"/>
                    <a:pt x="4541646" y="2381165"/>
                  </a:cubicBezTo>
                  <a:cubicBezTo>
                    <a:pt x="4539542" y="2383268"/>
                    <a:pt x="4536689" y="2384450"/>
                    <a:pt x="4533715" y="2384450"/>
                  </a:cubicBezTo>
                  <a:lnTo>
                    <a:pt x="11216" y="2384450"/>
                  </a:lnTo>
                  <a:cubicBezTo>
                    <a:pt x="5022" y="2384450"/>
                    <a:pt x="0" y="2379428"/>
                    <a:pt x="0" y="2373234"/>
                  </a:cubicBezTo>
                  <a:lnTo>
                    <a:pt x="0" y="11216"/>
                  </a:lnTo>
                  <a:cubicBezTo>
                    <a:pt x="0" y="5022"/>
                    <a:pt x="5022" y="0"/>
                    <a:pt x="11216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544931" cy="2422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4208257" y="8928605"/>
            <a:ext cx="5679857" cy="2676633"/>
          </a:xfrm>
          <a:custGeom>
            <a:avLst/>
            <a:gdLst/>
            <a:ahLst/>
            <a:cxnLst/>
            <a:rect r="r" b="b" t="t" l="l"/>
            <a:pathLst>
              <a:path h="2676633" w="5679857">
                <a:moveTo>
                  <a:pt x="0" y="0"/>
                </a:moveTo>
                <a:lnTo>
                  <a:pt x="5679857" y="0"/>
                </a:lnTo>
                <a:lnTo>
                  <a:pt x="5679857" y="2676633"/>
                </a:lnTo>
                <a:lnTo>
                  <a:pt x="0" y="267663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28700" y="990600"/>
            <a:ext cx="14090572" cy="10972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607"/>
              </a:lnSpc>
            </a:pPr>
            <a:r>
              <a:rPr lang="en-US" sz="6997">
                <a:solidFill>
                  <a:srgbClr val="000000"/>
                </a:solidFill>
                <a:latin typeface="Bobby Jones"/>
                <a:ea typeface="Bobby Jones"/>
                <a:cs typeface="Bobby Jones"/>
                <a:sym typeface="Bobby Jones"/>
              </a:rPr>
              <a:t>Proof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2260694"/>
            <a:ext cx="14514431" cy="7029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880"/>
              </a:lnSpc>
              <a:spcBef>
                <a:spcPct val="0"/>
              </a:spcBef>
            </a:pPr>
            <a:r>
              <a:rPr lang="en-US" sz="4200">
                <a:solidFill>
                  <a:srgbClr val="000000"/>
                </a:solidFill>
                <a:latin typeface="Sniglet"/>
                <a:ea typeface="Sniglet"/>
                <a:cs typeface="Sniglet"/>
                <a:sym typeface="Sniglet"/>
              </a:rPr>
              <a:t>Lemma 6.3: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3135088"/>
            <a:ext cx="14514431" cy="7029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880"/>
              </a:lnSpc>
              <a:spcBef>
                <a:spcPct val="0"/>
              </a:spcBef>
            </a:pPr>
            <a:r>
              <a:rPr lang="en-US" sz="4200">
                <a:solidFill>
                  <a:srgbClr val="000000"/>
                </a:solidFill>
                <a:latin typeface="Sniglet"/>
                <a:ea typeface="Sniglet"/>
                <a:cs typeface="Sniglet"/>
                <a:sym typeface="Sniglet"/>
              </a:rPr>
              <a:t>Steiner Tree can be solved n time 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9144000" y="3052766"/>
            <a:ext cx="2748435" cy="785267"/>
            <a:chOff x="0" y="0"/>
            <a:chExt cx="3664580" cy="1047023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3664580" cy="1047023"/>
            </a:xfrm>
            <a:custGeom>
              <a:avLst/>
              <a:gdLst/>
              <a:ahLst/>
              <a:cxnLst/>
              <a:rect r="r" b="b" t="t" l="l"/>
              <a:pathLst>
                <a:path h="1047023" w="3664580">
                  <a:moveTo>
                    <a:pt x="0" y="0"/>
                  </a:moveTo>
                  <a:lnTo>
                    <a:pt x="3664580" y="0"/>
                  </a:lnTo>
                  <a:lnTo>
                    <a:pt x="3664580" y="1047023"/>
                  </a:lnTo>
                  <a:lnTo>
                    <a:pt x="0" y="104702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TextBox 11" id="11"/>
          <p:cNvSpPr txBox="true"/>
          <p:nvPr/>
        </p:nvSpPr>
        <p:spPr>
          <a:xfrm rot="0">
            <a:off x="1028700" y="4440556"/>
            <a:ext cx="14514431" cy="7029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06785" indent="-453392" lvl="1">
              <a:lnSpc>
                <a:spcPts val="5880"/>
              </a:lnSpc>
              <a:buFont typeface="Arial"/>
              <a:buChar char="•"/>
            </a:pPr>
            <a:r>
              <a:rPr lang="en-US" sz="4200">
                <a:solidFill>
                  <a:srgbClr val="000000"/>
                </a:solidFill>
                <a:latin typeface="Sniglet"/>
                <a:ea typeface="Sniglet"/>
                <a:cs typeface="Sniglet"/>
                <a:sym typeface="Sniglet"/>
              </a:rPr>
              <a:t>Let (G, w, K) be a preprocessed Steiner Tree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28700" y="5314950"/>
            <a:ext cx="15037945" cy="14458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06785" indent="-453392" lvl="1">
              <a:lnSpc>
                <a:spcPts val="5880"/>
              </a:lnSpc>
              <a:buFont typeface="Arial"/>
              <a:buChar char="•"/>
            </a:pPr>
            <a:r>
              <a:rPr lang="en-US" sz="4200">
                <a:solidFill>
                  <a:srgbClr val="000000"/>
                </a:solidFill>
                <a:latin typeface="Sniglet"/>
                <a:ea typeface="Sniglet"/>
                <a:cs typeface="Sniglet"/>
                <a:sym typeface="Sniglet"/>
              </a:rPr>
              <a:t>We compute all values of T[D,v] in increasing cardinality/size of D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028700" y="7098029"/>
            <a:ext cx="15037945" cy="7029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06785" indent="-453392" lvl="1">
              <a:lnSpc>
                <a:spcPts val="5880"/>
              </a:lnSpc>
              <a:buFont typeface="Arial"/>
              <a:buChar char="•"/>
            </a:pPr>
            <a:r>
              <a:rPr lang="en-US" sz="4200">
                <a:solidFill>
                  <a:srgbClr val="000000"/>
                </a:solidFill>
                <a:latin typeface="Sniglet"/>
                <a:ea typeface="Sniglet"/>
                <a:cs typeface="Sniglet"/>
                <a:sym typeface="Sniglet"/>
              </a:rPr>
              <a:t>T[D,v] can be computed in                               time</a:t>
            </a:r>
          </a:p>
        </p:txBody>
      </p:sp>
      <p:grpSp>
        <p:nvGrpSpPr>
          <p:cNvPr name="Group 14" id="14"/>
          <p:cNvGrpSpPr/>
          <p:nvPr/>
        </p:nvGrpSpPr>
        <p:grpSpPr>
          <a:xfrm rot="0">
            <a:off x="8285915" y="7001082"/>
            <a:ext cx="3199565" cy="799891"/>
            <a:chOff x="0" y="0"/>
            <a:chExt cx="4266087" cy="1066522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4266087" cy="1066522"/>
            </a:xfrm>
            <a:custGeom>
              <a:avLst/>
              <a:gdLst/>
              <a:ahLst/>
              <a:cxnLst/>
              <a:rect r="r" b="b" t="t" l="l"/>
              <a:pathLst>
                <a:path h="1066522" w="4266087">
                  <a:moveTo>
                    <a:pt x="0" y="0"/>
                  </a:moveTo>
                  <a:lnTo>
                    <a:pt x="4266087" y="0"/>
                  </a:lnTo>
                  <a:lnTo>
                    <a:pt x="4266087" y="1066522"/>
                  </a:lnTo>
                  <a:lnTo>
                    <a:pt x="0" y="106652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</p:grpSp>
    </p:spTree>
  </p:cSld>
  <p:clrMapOvr>
    <a:masterClrMapping/>
  </p:clrMapOvr>
</p:sld>
</file>

<file path=ppt/slides/slide4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BE6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15733" y="204843"/>
            <a:ext cx="17256534" cy="9053457"/>
            <a:chOff x="0" y="0"/>
            <a:chExt cx="4544931" cy="238445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544931" cy="2384450"/>
            </a:xfrm>
            <a:custGeom>
              <a:avLst/>
              <a:gdLst/>
              <a:ahLst/>
              <a:cxnLst/>
              <a:rect r="r" b="b" t="t" l="l"/>
              <a:pathLst>
                <a:path h="2384450" w="4544931">
                  <a:moveTo>
                    <a:pt x="11216" y="0"/>
                  </a:moveTo>
                  <a:lnTo>
                    <a:pt x="4533715" y="0"/>
                  </a:lnTo>
                  <a:cubicBezTo>
                    <a:pt x="4539909" y="0"/>
                    <a:pt x="4544931" y="5022"/>
                    <a:pt x="4544931" y="11216"/>
                  </a:cubicBezTo>
                  <a:lnTo>
                    <a:pt x="4544931" y="2373234"/>
                  </a:lnTo>
                  <a:cubicBezTo>
                    <a:pt x="4544931" y="2376208"/>
                    <a:pt x="4543749" y="2379061"/>
                    <a:pt x="4541646" y="2381165"/>
                  </a:cubicBezTo>
                  <a:cubicBezTo>
                    <a:pt x="4539542" y="2383268"/>
                    <a:pt x="4536689" y="2384450"/>
                    <a:pt x="4533715" y="2384450"/>
                  </a:cubicBezTo>
                  <a:lnTo>
                    <a:pt x="11216" y="2384450"/>
                  </a:lnTo>
                  <a:cubicBezTo>
                    <a:pt x="5022" y="2384450"/>
                    <a:pt x="0" y="2379428"/>
                    <a:pt x="0" y="2373234"/>
                  </a:cubicBezTo>
                  <a:lnTo>
                    <a:pt x="0" y="11216"/>
                  </a:lnTo>
                  <a:cubicBezTo>
                    <a:pt x="0" y="5022"/>
                    <a:pt x="5022" y="0"/>
                    <a:pt x="11216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544931" cy="2422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4208257" y="8928605"/>
            <a:ext cx="5679857" cy="2676633"/>
          </a:xfrm>
          <a:custGeom>
            <a:avLst/>
            <a:gdLst/>
            <a:ahLst/>
            <a:cxnLst/>
            <a:rect r="r" b="b" t="t" l="l"/>
            <a:pathLst>
              <a:path h="2676633" w="5679857">
                <a:moveTo>
                  <a:pt x="0" y="0"/>
                </a:moveTo>
                <a:lnTo>
                  <a:pt x="5679857" y="0"/>
                </a:lnTo>
                <a:lnTo>
                  <a:pt x="5679857" y="2676633"/>
                </a:lnTo>
                <a:lnTo>
                  <a:pt x="0" y="267663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28700" y="990600"/>
            <a:ext cx="14090572" cy="10972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607"/>
              </a:lnSpc>
            </a:pPr>
            <a:r>
              <a:rPr lang="en-US" sz="6997">
                <a:solidFill>
                  <a:srgbClr val="000000"/>
                </a:solidFill>
                <a:latin typeface="Bobby Jones"/>
                <a:ea typeface="Bobby Jones"/>
                <a:cs typeface="Bobby Jones"/>
                <a:sym typeface="Bobby Jones"/>
              </a:rPr>
              <a:t>Proof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2260694"/>
            <a:ext cx="14514431" cy="7029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880"/>
              </a:lnSpc>
              <a:spcBef>
                <a:spcPct val="0"/>
              </a:spcBef>
            </a:pPr>
            <a:r>
              <a:rPr lang="en-US" sz="4200">
                <a:solidFill>
                  <a:srgbClr val="000000"/>
                </a:solidFill>
                <a:latin typeface="Sniglet"/>
                <a:ea typeface="Sniglet"/>
                <a:cs typeface="Sniglet"/>
                <a:sym typeface="Sniglet"/>
              </a:rPr>
              <a:t>Lemma 6.3: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766943" y="3302549"/>
            <a:ext cx="15037945" cy="7029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06785" indent="-453392" lvl="1">
              <a:lnSpc>
                <a:spcPts val="5880"/>
              </a:lnSpc>
              <a:buFont typeface="Arial"/>
              <a:buChar char="•"/>
            </a:pPr>
            <a:r>
              <a:rPr lang="en-US" sz="4200">
                <a:solidFill>
                  <a:srgbClr val="000000"/>
                </a:solidFill>
                <a:latin typeface="Sniglet"/>
                <a:ea typeface="Sniglet"/>
                <a:cs typeface="Sniglet"/>
                <a:sym typeface="Sniglet"/>
              </a:rPr>
              <a:t>For all </a:t>
            </a:r>
            <a:r>
              <a:rPr lang="en-US" sz="4200">
                <a:solidFill>
                  <a:srgbClr val="858EF0"/>
                </a:solidFill>
                <a:latin typeface="Sniglet"/>
                <a:ea typeface="Sniglet"/>
                <a:cs typeface="Sniglet"/>
                <a:sym typeface="Sniglet"/>
              </a:rPr>
              <a:t>cardinality </a:t>
            </a:r>
            <a:r>
              <a:rPr lang="en-US" sz="4200">
                <a:solidFill>
                  <a:srgbClr val="000000"/>
                </a:solidFill>
                <a:latin typeface="Sniglet"/>
                <a:ea typeface="Sniglet"/>
                <a:cs typeface="Sniglet"/>
                <a:sym typeface="Sniglet"/>
              </a:rPr>
              <a:t>of K, we get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8956906" y="4731571"/>
            <a:ext cx="4420183" cy="1127295"/>
            <a:chOff x="0" y="0"/>
            <a:chExt cx="5893577" cy="150306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5893577" cy="1503060"/>
            </a:xfrm>
            <a:custGeom>
              <a:avLst/>
              <a:gdLst/>
              <a:ahLst/>
              <a:cxnLst/>
              <a:rect r="r" b="b" t="t" l="l"/>
              <a:pathLst>
                <a:path h="1503060" w="5893577">
                  <a:moveTo>
                    <a:pt x="0" y="0"/>
                  </a:moveTo>
                  <a:lnTo>
                    <a:pt x="5893577" y="0"/>
                  </a:lnTo>
                  <a:lnTo>
                    <a:pt x="5893577" y="1503060"/>
                  </a:lnTo>
                  <a:lnTo>
                    <a:pt x="0" y="150306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TextBox 11" id="11"/>
          <p:cNvSpPr txBox="true"/>
          <p:nvPr/>
        </p:nvSpPr>
        <p:spPr>
          <a:xfrm rot="0">
            <a:off x="766943" y="4758690"/>
            <a:ext cx="15037945" cy="7029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06785" indent="-453392" lvl="1">
              <a:lnSpc>
                <a:spcPts val="5880"/>
              </a:lnSpc>
              <a:buFont typeface="Arial"/>
              <a:buChar char="•"/>
            </a:pPr>
            <a:r>
              <a:rPr lang="en-US" sz="4200">
                <a:solidFill>
                  <a:srgbClr val="000000"/>
                </a:solidFill>
                <a:latin typeface="Sniglet"/>
                <a:ea typeface="Sniglet"/>
                <a:cs typeface="Sniglet"/>
                <a:sym typeface="Sniglet"/>
              </a:rPr>
              <a:t>For all </a:t>
            </a:r>
            <a:r>
              <a:rPr lang="en-US" sz="4200">
                <a:solidFill>
                  <a:srgbClr val="858EF0"/>
                </a:solidFill>
                <a:latin typeface="Sniglet"/>
                <a:ea typeface="Sniglet"/>
                <a:cs typeface="Sniglet"/>
                <a:sym typeface="Sniglet"/>
              </a:rPr>
              <a:t>steiner vertices</a:t>
            </a:r>
            <a:r>
              <a:rPr lang="en-US" sz="4200">
                <a:solidFill>
                  <a:srgbClr val="000000"/>
                </a:solidFill>
                <a:latin typeface="Sniglet"/>
                <a:ea typeface="Sniglet"/>
                <a:cs typeface="Sniglet"/>
                <a:sym typeface="Sniglet"/>
              </a:rPr>
              <a:t>, we get</a:t>
            </a:r>
          </a:p>
        </p:txBody>
      </p:sp>
      <p:grpSp>
        <p:nvGrpSpPr>
          <p:cNvPr name="Group 12" id="12"/>
          <p:cNvGrpSpPr/>
          <p:nvPr/>
        </p:nvGrpSpPr>
        <p:grpSpPr>
          <a:xfrm rot="0">
            <a:off x="8956906" y="3201514"/>
            <a:ext cx="2456213" cy="971689"/>
            <a:chOff x="0" y="0"/>
            <a:chExt cx="3274950" cy="1295585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3274950" cy="1295585"/>
            </a:xfrm>
            <a:custGeom>
              <a:avLst/>
              <a:gdLst/>
              <a:ahLst/>
              <a:cxnLst/>
              <a:rect r="r" b="b" t="t" l="l"/>
              <a:pathLst>
                <a:path h="1295585" w="3274950">
                  <a:moveTo>
                    <a:pt x="0" y="0"/>
                  </a:moveTo>
                  <a:lnTo>
                    <a:pt x="3274950" y="0"/>
                  </a:lnTo>
                  <a:lnTo>
                    <a:pt x="3274950" y="1295585"/>
                  </a:lnTo>
                  <a:lnTo>
                    <a:pt x="0" y="129558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TextBox 14" id="14"/>
          <p:cNvSpPr txBox="true"/>
          <p:nvPr/>
        </p:nvSpPr>
        <p:spPr>
          <a:xfrm rot="0">
            <a:off x="1028700" y="6030316"/>
            <a:ext cx="15037945" cy="7029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06785" indent="-453392" lvl="1">
              <a:lnSpc>
                <a:spcPts val="5880"/>
              </a:lnSpc>
              <a:buFont typeface="Arial"/>
              <a:buChar char="•"/>
            </a:pPr>
            <a:r>
              <a:rPr lang="en-US" sz="4200">
                <a:solidFill>
                  <a:srgbClr val="000000"/>
                </a:solidFill>
                <a:latin typeface="Sniglet"/>
                <a:ea typeface="Sniglet"/>
                <a:cs typeface="Sniglet"/>
                <a:sym typeface="Sniglet"/>
              </a:rPr>
              <a:t>Finally, we can write this as</a:t>
            </a:r>
          </a:p>
        </p:txBody>
      </p:sp>
      <p:grpSp>
        <p:nvGrpSpPr>
          <p:cNvPr name="Group 15" id="15"/>
          <p:cNvGrpSpPr/>
          <p:nvPr/>
        </p:nvGrpSpPr>
        <p:grpSpPr>
          <a:xfrm rot="0">
            <a:off x="2656104" y="7371436"/>
            <a:ext cx="8011322" cy="1439322"/>
            <a:chOff x="0" y="0"/>
            <a:chExt cx="10681763" cy="1919096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10681763" cy="1919096"/>
            </a:xfrm>
            <a:custGeom>
              <a:avLst/>
              <a:gdLst/>
              <a:ahLst/>
              <a:cxnLst/>
              <a:rect r="r" b="b" t="t" l="l"/>
              <a:pathLst>
                <a:path h="1919096" w="10681763">
                  <a:moveTo>
                    <a:pt x="0" y="0"/>
                  </a:moveTo>
                  <a:lnTo>
                    <a:pt x="10681763" y="0"/>
                  </a:lnTo>
                  <a:lnTo>
                    <a:pt x="10681763" y="1919096"/>
                  </a:lnTo>
                  <a:lnTo>
                    <a:pt x="0" y="191909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17" id="17"/>
          <p:cNvGrpSpPr/>
          <p:nvPr/>
        </p:nvGrpSpPr>
        <p:grpSpPr>
          <a:xfrm rot="0">
            <a:off x="11166997" y="7698463"/>
            <a:ext cx="3602991" cy="785267"/>
            <a:chOff x="0" y="0"/>
            <a:chExt cx="4803987" cy="1047023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4803987" cy="1047023"/>
            </a:xfrm>
            <a:custGeom>
              <a:avLst/>
              <a:gdLst/>
              <a:ahLst/>
              <a:cxnLst/>
              <a:rect r="r" b="b" t="t" l="l"/>
              <a:pathLst>
                <a:path h="1047023" w="4803987">
                  <a:moveTo>
                    <a:pt x="0" y="0"/>
                  </a:moveTo>
                  <a:lnTo>
                    <a:pt x="4803987" y="0"/>
                  </a:lnTo>
                  <a:lnTo>
                    <a:pt x="4803987" y="1047023"/>
                  </a:lnTo>
                  <a:lnTo>
                    <a:pt x="0" y="104702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 l="0" t="0" r="0" b="0"/>
              </a:stretch>
            </a:blipFill>
          </p:spPr>
        </p:sp>
      </p:grpSp>
    </p:spTree>
  </p:cSld>
  <p:clrMapOvr>
    <a:masterClrMapping/>
  </p:clrMapOvr>
</p:sld>
</file>

<file path=ppt/slides/slide42.xml><?xml version="1.0" encoding="utf-8"?>
<p:sld xmlns:p="http://schemas.openxmlformats.org/presentationml/2006/main" xmlns:a="http://schemas.openxmlformats.org/drawingml/2006/main">
  <p:cSld>
    <p:bg>
      <p:bgPr>
        <a:solidFill>
          <a:srgbClr val="FBBE6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159163" y="3276373"/>
            <a:ext cx="8231432" cy="7029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80"/>
              </a:lnSpc>
            </a:pPr>
            <a:r>
              <a:rPr lang="en-US" sz="4200">
                <a:solidFill>
                  <a:srgbClr val="000000"/>
                </a:solidFill>
                <a:latin typeface="Sniglet"/>
                <a:ea typeface="Sniglet"/>
                <a:cs typeface="Sniglet"/>
                <a:sym typeface="Sniglet"/>
              </a:rPr>
              <a:t>Thank You Everyone for Your Time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5970610" y="5888273"/>
            <a:ext cx="8231432" cy="7029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80"/>
              </a:lnSpc>
            </a:pPr>
            <a:r>
              <a:rPr lang="en-US" sz="4200">
                <a:solidFill>
                  <a:srgbClr val="000000"/>
                </a:solidFill>
                <a:latin typeface="Sniglet"/>
                <a:ea typeface="Sniglet"/>
                <a:cs typeface="Sniglet"/>
                <a:sym typeface="Sniglet"/>
              </a:rPr>
              <a:t>Any Questions are welcomed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4DB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15733" y="616771"/>
            <a:ext cx="17256534" cy="9053457"/>
            <a:chOff x="0" y="0"/>
            <a:chExt cx="4544931" cy="238445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544931" cy="2384450"/>
            </a:xfrm>
            <a:custGeom>
              <a:avLst/>
              <a:gdLst/>
              <a:ahLst/>
              <a:cxnLst/>
              <a:rect r="r" b="b" t="t" l="l"/>
              <a:pathLst>
                <a:path h="2384450" w="4544931">
                  <a:moveTo>
                    <a:pt x="11216" y="0"/>
                  </a:moveTo>
                  <a:lnTo>
                    <a:pt x="4533715" y="0"/>
                  </a:lnTo>
                  <a:cubicBezTo>
                    <a:pt x="4539909" y="0"/>
                    <a:pt x="4544931" y="5022"/>
                    <a:pt x="4544931" y="11216"/>
                  </a:cubicBezTo>
                  <a:lnTo>
                    <a:pt x="4544931" y="2373234"/>
                  </a:lnTo>
                  <a:cubicBezTo>
                    <a:pt x="4544931" y="2376208"/>
                    <a:pt x="4543749" y="2379061"/>
                    <a:pt x="4541646" y="2381165"/>
                  </a:cubicBezTo>
                  <a:cubicBezTo>
                    <a:pt x="4539542" y="2383268"/>
                    <a:pt x="4536689" y="2384450"/>
                    <a:pt x="4533715" y="2384450"/>
                  </a:cubicBezTo>
                  <a:lnTo>
                    <a:pt x="11216" y="2384450"/>
                  </a:lnTo>
                  <a:cubicBezTo>
                    <a:pt x="5022" y="2384450"/>
                    <a:pt x="0" y="2379428"/>
                    <a:pt x="0" y="2373234"/>
                  </a:cubicBezTo>
                  <a:lnTo>
                    <a:pt x="0" y="11216"/>
                  </a:lnTo>
                  <a:cubicBezTo>
                    <a:pt x="0" y="5022"/>
                    <a:pt x="5022" y="0"/>
                    <a:pt x="11216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544931" cy="2422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3320099" y="7746251"/>
            <a:ext cx="6067460" cy="2540749"/>
          </a:xfrm>
          <a:custGeom>
            <a:avLst/>
            <a:gdLst/>
            <a:ahLst/>
            <a:cxnLst/>
            <a:rect r="r" b="b" t="t" l="l"/>
            <a:pathLst>
              <a:path h="2540749" w="6067460">
                <a:moveTo>
                  <a:pt x="0" y="0"/>
                </a:moveTo>
                <a:lnTo>
                  <a:pt x="6067460" y="0"/>
                </a:lnTo>
                <a:lnTo>
                  <a:pt x="6067460" y="2540749"/>
                </a:lnTo>
                <a:lnTo>
                  <a:pt x="0" y="254074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203979" y="2348903"/>
            <a:ext cx="6875636" cy="5991626"/>
          </a:xfrm>
          <a:custGeom>
            <a:avLst/>
            <a:gdLst/>
            <a:ahLst/>
            <a:cxnLst/>
            <a:rect r="r" b="b" t="t" l="l"/>
            <a:pathLst>
              <a:path h="5991626" w="6875636">
                <a:moveTo>
                  <a:pt x="0" y="0"/>
                </a:moveTo>
                <a:lnTo>
                  <a:pt x="6875636" y="0"/>
                </a:lnTo>
                <a:lnTo>
                  <a:pt x="6875636" y="5991626"/>
                </a:lnTo>
                <a:lnTo>
                  <a:pt x="0" y="599162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6190689" y="933450"/>
            <a:ext cx="10163140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279"/>
              </a:lnSpc>
              <a:spcBef>
                <a:spcPct val="0"/>
              </a:spcBef>
            </a:pPr>
            <a:r>
              <a:rPr lang="en-US" sz="5199">
                <a:solidFill>
                  <a:srgbClr val="000000"/>
                </a:solidFill>
                <a:latin typeface="Sniglet"/>
                <a:ea typeface="Sniglet"/>
                <a:cs typeface="Sniglet"/>
                <a:sym typeface="Sniglet"/>
              </a:rPr>
              <a:t>How MST works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9715184" y="3038755"/>
            <a:ext cx="7209829" cy="25341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700"/>
              </a:lnSpc>
              <a:spcBef>
                <a:spcPct val="0"/>
              </a:spcBef>
            </a:pPr>
            <a:r>
              <a:rPr lang="en-US" sz="4785">
                <a:solidFill>
                  <a:srgbClr val="000000"/>
                </a:solidFill>
                <a:latin typeface="Sniglet"/>
                <a:ea typeface="Sniglet"/>
                <a:cs typeface="Sniglet"/>
                <a:sym typeface="Sniglet"/>
              </a:rPr>
              <a:t>The Min distance the train has to go through is 200 to go to all the cities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4DB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91797" y="440707"/>
            <a:ext cx="17256534" cy="9053457"/>
            <a:chOff x="0" y="0"/>
            <a:chExt cx="4544931" cy="238445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544931" cy="2384450"/>
            </a:xfrm>
            <a:custGeom>
              <a:avLst/>
              <a:gdLst/>
              <a:ahLst/>
              <a:cxnLst/>
              <a:rect r="r" b="b" t="t" l="l"/>
              <a:pathLst>
                <a:path h="2384450" w="4544931">
                  <a:moveTo>
                    <a:pt x="11216" y="0"/>
                  </a:moveTo>
                  <a:lnTo>
                    <a:pt x="4533715" y="0"/>
                  </a:lnTo>
                  <a:cubicBezTo>
                    <a:pt x="4539909" y="0"/>
                    <a:pt x="4544931" y="5022"/>
                    <a:pt x="4544931" y="11216"/>
                  </a:cubicBezTo>
                  <a:lnTo>
                    <a:pt x="4544931" y="2373234"/>
                  </a:lnTo>
                  <a:cubicBezTo>
                    <a:pt x="4544931" y="2376208"/>
                    <a:pt x="4543749" y="2379061"/>
                    <a:pt x="4541646" y="2381165"/>
                  </a:cubicBezTo>
                  <a:cubicBezTo>
                    <a:pt x="4539542" y="2383268"/>
                    <a:pt x="4536689" y="2384450"/>
                    <a:pt x="4533715" y="2384450"/>
                  </a:cubicBezTo>
                  <a:lnTo>
                    <a:pt x="11216" y="2384450"/>
                  </a:lnTo>
                  <a:cubicBezTo>
                    <a:pt x="5022" y="2384450"/>
                    <a:pt x="0" y="2379428"/>
                    <a:pt x="0" y="2373234"/>
                  </a:cubicBezTo>
                  <a:lnTo>
                    <a:pt x="0" y="11216"/>
                  </a:lnTo>
                  <a:cubicBezTo>
                    <a:pt x="0" y="5022"/>
                    <a:pt x="5022" y="0"/>
                    <a:pt x="11216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544931" cy="2422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3898594" y="8340529"/>
            <a:ext cx="6067460" cy="2540749"/>
          </a:xfrm>
          <a:custGeom>
            <a:avLst/>
            <a:gdLst/>
            <a:ahLst/>
            <a:cxnLst/>
            <a:rect r="r" b="b" t="t" l="l"/>
            <a:pathLst>
              <a:path h="2540749" w="6067460">
                <a:moveTo>
                  <a:pt x="0" y="0"/>
                </a:moveTo>
                <a:lnTo>
                  <a:pt x="6067461" y="0"/>
                </a:lnTo>
                <a:lnTo>
                  <a:pt x="6067461" y="2540749"/>
                </a:lnTo>
                <a:lnTo>
                  <a:pt x="0" y="254074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279435" y="2327741"/>
            <a:ext cx="6875636" cy="5991626"/>
          </a:xfrm>
          <a:custGeom>
            <a:avLst/>
            <a:gdLst/>
            <a:ahLst/>
            <a:cxnLst/>
            <a:rect r="r" b="b" t="t" l="l"/>
            <a:pathLst>
              <a:path h="5991626" w="6875636">
                <a:moveTo>
                  <a:pt x="0" y="0"/>
                </a:moveTo>
                <a:lnTo>
                  <a:pt x="6875636" y="0"/>
                </a:lnTo>
                <a:lnTo>
                  <a:pt x="6875636" y="5991626"/>
                </a:lnTo>
                <a:lnTo>
                  <a:pt x="0" y="599162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6062012" y="933450"/>
            <a:ext cx="6163976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279"/>
              </a:lnSpc>
              <a:spcBef>
                <a:spcPct val="0"/>
              </a:spcBef>
            </a:pPr>
            <a:r>
              <a:rPr lang="en-US" sz="5199">
                <a:solidFill>
                  <a:srgbClr val="000000"/>
                </a:solidFill>
                <a:latin typeface="Sniglet"/>
                <a:ea typeface="Sniglet"/>
                <a:cs typeface="Sniglet"/>
                <a:sym typeface="Sniglet"/>
              </a:rPr>
              <a:t>Steiner Tree Idea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9911135" y="2232491"/>
            <a:ext cx="6817927" cy="18110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279"/>
              </a:lnSpc>
              <a:spcBef>
                <a:spcPct val="0"/>
              </a:spcBef>
            </a:pPr>
            <a:r>
              <a:rPr lang="en-US" sz="5199">
                <a:solidFill>
                  <a:srgbClr val="000000"/>
                </a:solidFill>
                <a:latin typeface="Sniglet"/>
                <a:ea typeface="Sniglet"/>
                <a:cs typeface="Sniglet"/>
                <a:sym typeface="Sniglet"/>
              </a:rPr>
              <a:t>Suppose, We now go through two sub-cities 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9911135" y="5605584"/>
            <a:ext cx="6817927" cy="27349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279"/>
              </a:lnSpc>
              <a:spcBef>
                <a:spcPct val="0"/>
              </a:spcBef>
            </a:pPr>
            <a:r>
              <a:rPr lang="en-US" sz="5199">
                <a:solidFill>
                  <a:srgbClr val="000000"/>
                </a:solidFill>
                <a:latin typeface="Sniglet"/>
                <a:ea typeface="Sniglet"/>
                <a:cs typeface="Sniglet"/>
                <a:sym typeface="Sniglet"/>
              </a:rPr>
              <a:t>These cities are M and N, we can use them if we want now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4DB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15733" y="616771"/>
            <a:ext cx="17256534" cy="9053457"/>
            <a:chOff x="0" y="0"/>
            <a:chExt cx="4544931" cy="238445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544931" cy="2384450"/>
            </a:xfrm>
            <a:custGeom>
              <a:avLst/>
              <a:gdLst/>
              <a:ahLst/>
              <a:cxnLst/>
              <a:rect r="r" b="b" t="t" l="l"/>
              <a:pathLst>
                <a:path h="2384450" w="4544931">
                  <a:moveTo>
                    <a:pt x="11216" y="0"/>
                  </a:moveTo>
                  <a:lnTo>
                    <a:pt x="4533715" y="0"/>
                  </a:lnTo>
                  <a:cubicBezTo>
                    <a:pt x="4539909" y="0"/>
                    <a:pt x="4544931" y="5022"/>
                    <a:pt x="4544931" y="11216"/>
                  </a:cubicBezTo>
                  <a:lnTo>
                    <a:pt x="4544931" y="2373234"/>
                  </a:lnTo>
                  <a:cubicBezTo>
                    <a:pt x="4544931" y="2376208"/>
                    <a:pt x="4543749" y="2379061"/>
                    <a:pt x="4541646" y="2381165"/>
                  </a:cubicBezTo>
                  <a:cubicBezTo>
                    <a:pt x="4539542" y="2383268"/>
                    <a:pt x="4536689" y="2384450"/>
                    <a:pt x="4533715" y="2384450"/>
                  </a:cubicBezTo>
                  <a:lnTo>
                    <a:pt x="11216" y="2384450"/>
                  </a:lnTo>
                  <a:cubicBezTo>
                    <a:pt x="5022" y="2384450"/>
                    <a:pt x="0" y="2379428"/>
                    <a:pt x="0" y="2373234"/>
                  </a:cubicBezTo>
                  <a:lnTo>
                    <a:pt x="0" y="11216"/>
                  </a:lnTo>
                  <a:cubicBezTo>
                    <a:pt x="0" y="5022"/>
                    <a:pt x="5022" y="0"/>
                    <a:pt x="11216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544931" cy="2422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3320099" y="7746251"/>
            <a:ext cx="6067460" cy="2540749"/>
          </a:xfrm>
          <a:custGeom>
            <a:avLst/>
            <a:gdLst/>
            <a:ahLst/>
            <a:cxnLst/>
            <a:rect r="r" b="b" t="t" l="l"/>
            <a:pathLst>
              <a:path h="2540749" w="6067460">
                <a:moveTo>
                  <a:pt x="0" y="0"/>
                </a:moveTo>
                <a:lnTo>
                  <a:pt x="6067460" y="0"/>
                </a:lnTo>
                <a:lnTo>
                  <a:pt x="6067460" y="2540749"/>
                </a:lnTo>
                <a:lnTo>
                  <a:pt x="0" y="254074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304587" y="2348903"/>
            <a:ext cx="6875636" cy="5991626"/>
          </a:xfrm>
          <a:custGeom>
            <a:avLst/>
            <a:gdLst/>
            <a:ahLst/>
            <a:cxnLst/>
            <a:rect r="r" b="b" t="t" l="l"/>
            <a:pathLst>
              <a:path h="5991626" w="6875636">
                <a:moveTo>
                  <a:pt x="0" y="0"/>
                </a:moveTo>
                <a:lnTo>
                  <a:pt x="6875636" y="0"/>
                </a:lnTo>
                <a:lnTo>
                  <a:pt x="6875636" y="5991626"/>
                </a:lnTo>
                <a:lnTo>
                  <a:pt x="0" y="599162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6260310" y="933450"/>
            <a:ext cx="6113672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279"/>
              </a:lnSpc>
              <a:spcBef>
                <a:spcPct val="0"/>
              </a:spcBef>
            </a:pPr>
            <a:r>
              <a:rPr lang="en-US" sz="5199">
                <a:solidFill>
                  <a:srgbClr val="000000"/>
                </a:solidFill>
                <a:latin typeface="Sniglet"/>
                <a:ea typeface="Sniglet"/>
                <a:cs typeface="Sniglet"/>
                <a:sym typeface="Sniglet"/>
              </a:rPr>
              <a:t>Steiner Tree Idea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034594" y="2594968"/>
            <a:ext cx="6113672" cy="36588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279"/>
              </a:lnSpc>
              <a:spcBef>
                <a:spcPct val="0"/>
              </a:spcBef>
            </a:pPr>
            <a:r>
              <a:rPr lang="en-US" sz="5199">
                <a:solidFill>
                  <a:srgbClr val="000000"/>
                </a:solidFill>
                <a:latin typeface="Sniglet"/>
                <a:ea typeface="Sniglet"/>
                <a:cs typeface="Sniglet"/>
                <a:sym typeface="Sniglet"/>
              </a:rPr>
              <a:t>We can now use M to get a more effcient path between all the Main Cities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CB6A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15733" y="767683"/>
            <a:ext cx="17256534" cy="9053457"/>
            <a:chOff x="0" y="0"/>
            <a:chExt cx="4544931" cy="238445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544931" cy="2384450"/>
            </a:xfrm>
            <a:custGeom>
              <a:avLst/>
              <a:gdLst/>
              <a:ahLst/>
              <a:cxnLst/>
              <a:rect r="r" b="b" t="t" l="l"/>
              <a:pathLst>
                <a:path h="2384450" w="4544931">
                  <a:moveTo>
                    <a:pt x="11216" y="0"/>
                  </a:moveTo>
                  <a:lnTo>
                    <a:pt x="4533715" y="0"/>
                  </a:lnTo>
                  <a:cubicBezTo>
                    <a:pt x="4539909" y="0"/>
                    <a:pt x="4544931" y="5022"/>
                    <a:pt x="4544931" y="11216"/>
                  </a:cubicBezTo>
                  <a:lnTo>
                    <a:pt x="4544931" y="2373234"/>
                  </a:lnTo>
                  <a:cubicBezTo>
                    <a:pt x="4544931" y="2376208"/>
                    <a:pt x="4543749" y="2379061"/>
                    <a:pt x="4541646" y="2381165"/>
                  </a:cubicBezTo>
                  <a:cubicBezTo>
                    <a:pt x="4539542" y="2383268"/>
                    <a:pt x="4536689" y="2384450"/>
                    <a:pt x="4533715" y="2384450"/>
                  </a:cubicBezTo>
                  <a:lnTo>
                    <a:pt x="11216" y="2384450"/>
                  </a:lnTo>
                  <a:cubicBezTo>
                    <a:pt x="5022" y="2384450"/>
                    <a:pt x="0" y="2379428"/>
                    <a:pt x="0" y="2373234"/>
                  </a:cubicBezTo>
                  <a:lnTo>
                    <a:pt x="0" y="11216"/>
                  </a:lnTo>
                  <a:cubicBezTo>
                    <a:pt x="0" y="5022"/>
                    <a:pt x="5022" y="0"/>
                    <a:pt x="11216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544931" cy="2422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2614811" y="8707271"/>
            <a:ext cx="4946313" cy="3159457"/>
          </a:xfrm>
          <a:custGeom>
            <a:avLst/>
            <a:gdLst/>
            <a:ahLst/>
            <a:cxnLst/>
            <a:rect r="r" b="b" t="t" l="l"/>
            <a:pathLst>
              <a:path h="3159457" w="4946313">
                <a:moveTo>
                  <a:pt x="0" y="0"/>
                </a:moveTo>
                <a:lnTo>
                  <a:pt x="4946313" y="0"/>
                </a:lnTo>
                <a:lnTo>
                  <a:pt x="4946313" y="3159458"/>
                </a:lnTo>
                <a:lnTo>
                  <a:pt x="0" y="315945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28700" y="2967769"/>
            <a:ext cx="10163140" cy="6794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63606" indent="-431803" lvl="1">
              <a:lnSpc>
                <a:spcPts val="5600"/>
              </a:lnSpc>
              <a:buFont typeface="Arial"/>
              <a:buChar char="•"/>
            </a:pPr>
            <a:r>
              <a:rPr lang="en-US" sz="4000">
                <a:solidFill>
                  <a:srgbClr val="000000"/>
                </a:solidFill>
                <a:latin typeface="Sniglet"/>
                <a:ea typeface="Sniglet"/>
                <a:cs typeface="Sniglet"/>
                <a:sym typeface="Sniglet"/>
              </a:rPr>
              <a:t>We have a graph, let’s call it G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981075"/>
            <a:ext cx="14849087" cy="12462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713"/>
              </a:lnSpc>
            </a:pPr>
            <a:r>
              <a:rPr lang="en-US" sz="7897">
                <a:solidFill>
                  <a:srgbClr val="000000"/>
                </a:solidFill>
                <a:latin typeface="Bobby Jones"/>
                <a:ea typeface="Bobby Jones"/>
                <a:cs typeface="Bobby Jones"/>
                <a:sym typeface="Bobby Jones"/>
              </a:rPr>
              <a:t>Formal DEfinition of Steiner Tree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4284980"/>
            <a:ext cx="12477121" cy="669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63599" indent="-431800" lvl="1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Sniglet"/>
                <a:ea typeface="Sniglet"/>
                <a:cs typeface="Sniglet"/>
                <a:sym typeface="Sniglet"/>
              </a:rPr>
              <a:t>Let V(G) be all the vertices of G, total n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28700" y="5454105"/>
            <a:ext cx="10691331" cy="1374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63599" indent="-431800" lvl="1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Sniglet"/>
                <a:ea typeface="Sniglet"/>
                <a:cs typeface="Sniglet"/>
                <a:sym typeface="Sniglet"/>
              </a:rPr>
              <a:t>We select K vertices where K&lt;n, we call these terminal vertices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CB6A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15733" y="767683"/>
            <a:ext cx="17256534" cy="9053457"/>
            <a:chOff x="0" y="0"/>
            <a:chExt cx="4544931" cy="238445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544931" cy="2384450"/>
            </a:xfrm>
            <a:custGeom>
              <a:avLst/>
              <a:gdLst/>
              <a:ahLst/>
              <a:cxnLst/>
              <a:rect r="r" b="b" t="t" l="l"/>
              <a:pathLst>
                <a:path h="2384450" w="4544931">
                  <a:moveTo>
                    <a:pt x="11216" y="0"/>
                  </a:moveTo>
                  <a:lnTo>
                    <a:pt x="4533715" y="0"/>
                  </a:lnTo>
                  <a:cubicBezTo>
                    <a:pt x="4539909" y="0"/>
                    <a:pt x="4544931" y="5022"/>
                    <a:pt x="4544931" y="11216"/>
                  </a:cubicBezTo>
                  <a:lnTo>
                    <a:pt x="4544931" y="2373234"/>
                  </a:lnTo>
                  <a:cubicBezTo>
                    <a:pt x="4544931" y="2376208"/>
                    <a:pt x="4543749" y="2379061"/>
                    <a:pt x="4541646" y="2381165"/>
                  </a:cubicBezTo>
                  <a:cubicBezTo>
                    <a:pt x="4539542" y="2383268"/>
                    <a:pt x="4536689" y="2384450"/>
                    <a:pt x="4533715" y="2384450"/>
                  </a:cubicBezTo>
                  <a:lnTo>
                    <a:pt x="11216" y="2384450"/>
                  </a:lnTo>
                  <a:cubicBezTo>
                    <a:pt x="5022" y="2384450"/>
                    <a:pt x="0" y="2379428"/>
                    <a:pt x="0" y="2373234"/>
                  </a:cubicBezTo>
                  <a:lnTo>
                    <a:pt x="0" y="11216"/>
                  </a:lnTo>
                  <a:cubicBezTo>
                    <a:pt x="0" y="5022"/>
                    <a:pt x="5022" y="0"/>
                    <a:pt x="11216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544931" cy="2422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2614811" y="8707271"/>
            <a:ext cx="4946313" cy="3159457"/>
          </a:xfrm>
          <a:custGeom>
            <a:avLst/>
            <a:gdLst/>
            <a:ahLst/>
            <a:cxnLst/>
            <a:rect r="r" b="b" t="t" l="l"/>
            <a:pathLst>
              <a:path h="3159457" w="4946313">
                <a:moveTo>
                  <a:pt x="0" y="0"/>
                </a:moveTo>
                <a:lnTo>
                  <a:pt x="4946313" y="0"/>
                </a:lnTo>
                <a:lnTo>
                  <a:pt x="4946313" y="3159458"/>
                </a:lnTo>
                <a:lnTo>
                  <a:pt x="0" y="315945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28700" y="2967769"/>
            <a:ext cx="11586111" cy="6794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63606" indent="-431803" lvl="1">
              <a:lnSpc>
                <a:spcPts val="5600"/>
              </a:lnSpc>
              <a:buFont typeface="Arial"/>
              <a:buChar char="•"/>
            </a:pPr>
            <a:r>
              <a:rPr lang="en-US" sz="4000">
                <a:solidFill>
                  <a:srgbClr val="000000"/>
                </a:solidFill>
                <a:latin typeface="Sniglet"/>
                <a:ea typeface="Sniglet"/>
                <a:cs typeface="Sniglet"/>
                <a:sym typeface="Sniglet"/>
              </a:rPr>
              <a:t>A steiner tree C is a connected subgraph H of G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515733" y="981075"/>
            <a:ext cx="17993083" cy="12462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713"/>
              </a:lnSpc>
            </a:pPr>
            <a:r>
              <a:rPr lang="en-US" sz="7897">
                <a:solidFill>
                  <a:srgbClr val="000000"/>
                </a:solidFill>
                <a:latin typeface="Bobby Jones"/>
                <a:ea typeface="Bobby Jones"/>
                <a:cs typeface="Bobby Jones"/>
                <a:sym typeface="Bobby Jones"/>
              </a:rPr>
              <a:t>Formal DEfinition of Steiner Tree (Cont.)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4214724"/>
            <a:ext cx="12477121" cy="669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63599" indent="-431800" lvl="1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Sniglet"/>
                <a:ea typeface="Sniglet"/>
                <a:cs typeface="Sniglet"/>
                <a:sym typeface="Sniglet"/>
              </a:rPr>
              <a:t>H contains all K vertices (</a:t>
            </a:r>
            <a:r>
              <a:rPr lang="en-US" sz="3999">
                <a:solidFill>
                  <a:srgbClr val="FF3131"/>
                </a:solidFill>
                <a:latin typeface="Sniglet"/>
                <a:ea typeface="Sniglet"/>
                <a:cs typeface="Sniglet"/>
                <a:sym typeface="Sniglet"/>
              </a:rPr>
              <a:t>Terminal Vectices</a:t>
            </a:r>
            <a:r>
              <a:rPr lang="en-US" sz="3999">
                <a:solidFill>
                  <a:srgbClr val="000000"/>
                </a:solidFill>
                <a:latin typeface="Sniglet"/>
                <a:ea typeface="Sniglet"/>
                <a:cs typeface="Sniglet"/>
                <a:sym typeface="Sniglet"/>
              </a:rPr>
              <a:t>)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28700" y="5452155"/>
            <a:ext cx="10691331" cy="1374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63599" indent="-431800" lvl="1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Sniglet"/>
                <a:ea typeface="Sniglet"/>
                <a:cs typeface="Sniglet"/>
                <a:sym typeface="Sniglet"/>
              </a:rPr>
              <a:t>The rest of the vertices of H are called </a:t>
            </a:r>
            <a:r>
              <a:rPr lang="en-US" sz="3999">
                <a:solidFill>
                  <a:srgbClr val="FF3131"/>
                </a:solidFill>
                <a:latin typeface="Sniglet"/>
                <a:ea typeface="Sniglet"/>
                <a:cs typeface="Sniglet"/>
                <a:sym typeface="Sniglet"/>
              </a:rPr>
              <a:t>Steiner Vertices</a:t>
            </a:r>
            <a:r>
              <a:rPr lang="en-US" sz="3999">
                <a:solidFill>
                  <a:srgbClr val="000000"/>
                </a:solidFill>
                <a:latin typeface="Sniglet"/>
                <a:ea typeface="Sniglet"/>
                <a:cs typeface="Sniglet"/>
                <a:sym typeface="Sniglet"/>
              </a:rPr>
              <a:t>, formally V(H)/K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28700" y="7324180"/>
            <a:ext cx="10691331" cy="1374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63599" indent="-431800" lvl="1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Sniglet"/>
                <a:ea typeface="Sniglet"/>
                <a:cs typeface="Sniglet"/>
                <a:sym typeface="Sniglet"/>
              </a:rPr>
              <a:t>The </a:t>
            </a:r>
            <a:r>
              <a:rPr lang="en-US" sz="3999">
                <a:solidFill>
                  <a:srgbClr val="FF5757"/>
                </a:solidFill>
                <a:latin typeface="Sniglet"/>
                <a:ea typeface="Sniglet"/>
                <a:cs typeface="Sniglet"/>
                <a:sym typeface="Sniglet"/>
              </a:rPr>
              <a:t>Minimum Steiner Tree Problem</a:t>
            </a:r>
            <a:r>
              <a:rPr lang="en-US" sz="3999">
                <a:solidFill>
                  <a:srgbClr val="000000"/>
                </a:solidFill>
                <a:latin typeface="Sniglet"/>
                <a:ea typeface="Sniglet"/>
                <a:cs typeface="Sniglet"/>
                <a:sym typeface="Sniglet"/>
              </a:rPr>
              <a:t> aims to minimize the weight of H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DAGRatAWMKA</dc:identifier>
  <dcterms:modified xsi:type="dcterms:W3CDTF">2011-08-01T06:04:30Z</dcterms:modified>
  <cp:revision>1</cp:revision>
  <dc:title>Algorithm Steps for Shape Identification Mathematics Presentation in Blue Illustration Style</dc:title>
</cp:coreProperties>
</file>