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C7CBC-A3E3-4CF3-B731-6BAA812196B5}" v="36" dt="2021-06-10T15:58:3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434" autoAdjust="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699-31E3-48B2-8DAA-86A03A7BA69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27B11-C3D9-4D14-9C1B-15631A25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Presenters background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3 years of Cybersecurity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Pen Tests, Phishing Tests, Risk Assessments, Audits, Incident Response, BC planning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Software development for the above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Modern examples include </a:t>
            </a:r>
            <a:r>
              <a:rPr lang="en-US" dirty="0" err="1"/>
              <a:t>FinTechs</a:t>
            </a:r>
            <a:r>
              <a:rPr lang="en-US" dirty="0"/>
              <a:t> and the need to share cybersecurity information with parent FIs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Frameworks – DFAX and CASE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Languages – </a:t>
            </a:r>
            <a:r>
              <a:rPr lang="en-US" dirty="0" err="1"/>
              <a:t>CybOX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Platforms – Rivial Data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engineering systems in a very precise way to accurately calculate how much data was leaked in an incident.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 even address that their approach is difficult to scale and is computationally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that gets reviewed in incident </a:t>
            </a:r>
            <a:r>
              <a:rPr lang="en-US" dirty="0" err="1"/>
              <a:t>investitations</a:t>
            </a:r>
            <a:r>
              <a:rPr lang="en-US" dirty="0"/>
              <a:t> includes: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Browser history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Login history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Emails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Messages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Sharing cybersecurity information can be beneficial to the overall security landscape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Sharing cybersecurity information creates new attack vectors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Cybersecurity information is inherently private and sensitive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Government involvement has it’s 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0D8-BA8B-4FED-BE38-E54BF0DED6F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8B0B-579A-46EB-88E7-D06D1B8214EA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8D83-3D05-42BE-8D42-E1CF946A098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A99F-276C-4A49-BC84-656D8E0F5904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79D0-B102-449A-AE42-C0A751F9E213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13C-0687-43D0-BE46-62AB695418B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E840-5280-486D-8B74-E50AB0F27FB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F701-DDDA-4A9C-8EE9-3594C2E7BDA1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389-BF67-4AB5-ABE7-D04AF46AB7E4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4384-525A-454E-8DF5-C30F53F59A2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155-8EB3-4241-80D5-B55D775221F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5071-C2FD-47F9-93EC-99B1BF4A1BED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468-F5D2-4F17-9A9E-3A65802CECA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88F-D48E-4096-8FF6-0EECDCEE23CA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5E22-2F5D-4848-8512-0B761864CB23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EC6C-18CB-455C-92C2-BBBE9569843A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CDC-ED5A-48D5-9969-4CFB88586DCB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808B4-92DB-4A94-B6BE-4E68097FE55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FD4F-BCC0-4191-ACA1-865634070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Cybersecurity Data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14591-8333-4943-BFD5-0786D987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Blazina</a:t>
            </a:r>
          </a:p>
          <a:p>
            <a:r>
              <a:rPr lang="en-US" dirty="0"/>
              <a:t>blazinaj@cwu.edu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24E6-3D92-4C0C-9CD5-069330F9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1578-2A78-42A7-9BEF-FC878D54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6678-BD88-4B61-B72C-3F8B7E1B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9344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Andreas, P., </a:t>
            </a:r>
            <a:r>
              <a:rPr lang="en-US" dirty="0" err="1"/>
              <a:t>Bortolameotti</a:t>
            </a:r>
            <a:r>
              <a:rPr lang="en-US" dirty="0"/>
              <a:t>, R., Everts, M., Jonker, W., &amp; </a:t>
            </a:r>
            <a:r>
              <a:rPr lang="en-US" dirty="0" err="1"/>
              <a:t>Hartel</a:t>
            </a:r>
            <a:r>
              <a:rPr lang="en-US" dirty="0"/>
              <a:t>, P. Reliably determining data leakage in the presence of strong attackers. </a:t>
            </a:r>
            <a:r>
              <a:rPr lang="en-US" i="1" dirty="0"/>
              <a:t>ACSAC ’16: Proceedings of the 32nd Annual Conference on Computer Security Applications</a:t>
            </a:r>
            <a:endParaRPr lang="en-US" dirty="0"/>
          </a:p>
          <a:p>
            <a:r>
              <a:rPr lang="en-US" dirty="0"/>
              <a:t>Bhatia, J., Breaux, T., Friedberg, L., </a:t>
            </a:r>
            <a:r>
              <a:rPr lang="en-US" dirty="0" err="1"/>
              <a:t>Hibshi</a:t>
            </a:r>
            <a:r>
              <a:rPr lang="en-US" dirty="0"/>
              <a:t>, H., &amp; </a:t>
            </a:r>
            <a:r>
              <a:rPr lang="en-US" dirty="0" err="1"/>
              <a:t>Smullen</a:t>
            </a:r>
            <a:r>
              <a:rPr lang="en-US" dirty="0"/>
              <a:t>, D. Privacy risk in cybersecurity data sharing. </a:t>
            </a:r>
            <a:r>
              <a:rPr lang="en-US" i="1" dirty="0"/>
              <a:t>WISCS ’16: Proceedings of the 2016 ACM on Workshop on Information Sharing and Collaborative Security</a:t>
            </a:r>
            <a:endParaRPr lang="en-US" dirty="0"/>
          </a:p>
          <a:p>
            <a:r>
              <a:rPr lang="en-US" dirty="0"/>
              <a:t>Bennet, D. (2021). The challenges facing computer forensics investigators in obtaining information from mobile devices for use in criminal investigations. </a:t>
            </a:r>
            <a:r>
              <a:rPr lang="en-US" i="1" dirty="0"/>
              <a:t>Information Security Journal: A Global Perspective, 21(3)</a:t>
            </a:r>
            <a:endParaRPr lang="en-US" dirty="0"/>
          </a:p>
          <a:p>
            <a:r>
              <a:rPr lang="en-US" dirty="0"/>
              <a:t>Biden, J. (2021). Executive order on improving the nation’s cyber-security. https://www.whitehouse.gov/briefing-room/presidential-actions/2021/05/12/executive-order-on-improving-the-nations-cybersecurity/ </a:t>
            </a:r>
          </a:p>
          <a:p>
            <a:r>
              <a:rPr lang="en-US" dirty="0"/>
              <a:t>Casey, E., Back, G., &amp; Barnum, S. (2015). Leveraging </a:t>
            </a:r>
            <a:r>
              <a:rPr lang="en-US" dirty="0" err="1"/>
              <a:t>cybox</a:t>
            </a:r>
            <a:r>
              <a:rPr lang="en-US" dirty="0"/>
              <a:t> to standardize representation and exchange of digital forensic information. </a:t>
            </a:r>
            <a:r>
              <a:rPr lang="en-US" i="1" dirty="0"/>
              <a:t>Digital Investigation: The International Journal of Digital Forensics Incident Response, </a:t>
            </a:r>
            <a:r>
              <a:rPr lang="en-US" dirty="0"/>
              <a:t>21(S1)</a:t>
            </a:r>
          </a:p>
          <a:p>
            <a:r>
              <a:rPr lang="en-US" dirty="0"/>
              <a:t>Casey, E., Barnum, S., Griffith, R., Snyder, J., Beek, H., &amp; </a:t>
            </a:r>
            <a:r>
              <a:rPr lang="en-US" dirty="0" err="1"/>
              <a:t>Neson</a:t>
            </a:r>
            <a:r>
              <a:rPr lang="en-US" dirty="0"/>
              <a:t>, A. (2017). Advancing coordinated cyber-investigations and tool interoperability using a community developed specification language. </a:t>
            </a:r>
            <a:r>
              <a:rPr lang="en-US" i="1" dirty="0"/>
              <a:t>Digital Investigation: The International Journal of Digital Forensics Incident Response</a:t>
            </a:r>
            <a:r>
              <a:rPr lang="en-US" dirty="0"/>
              <a:t>, 22("C")</a:t>
            </a:r>
          </a:p>
          <a:p>
            <a:r>
              <a:rPr lang="en-US" dirty="0" err="1"/>
              <a:t>Haass</a:t>
            </a:r>
            <a:r>
              <a:rPr lang="en-US" dirty="0"/>
              <a:t>, J., </a:t>
            </a:r>
            <a:r>
              <a:rPr lang="en-US" dirty="0" err="1"/>
              <a:t>Ahn</a:t>
            </a:r>
            <a:r>
              <a:rPr lang="en-US" dirty="0"/>
              <a:t>, G., &amp; </a:t>
            </a:r>
            <a:r>
              <a:rPr lang="en-US" dirty="0" err="1"/>
              <a:t>Grimmelmann</a:t>
            </a:r>
            <a:r>
              <a:rPr lang="en-US" dirty="0"/>
              <a:t>, F. (2015). </a:t>
            </a:r>
            <a:r>
              <a:rPr lang="en-US" dirty="0" err="1"/>
              <a:t>Actra</a:t>
            </a:r>
            <a:r>
              <a:rPr lang="en-US" dirty="0"/>
              <a:t>: A case study for threat information sharing. </a:t>
            </a:r>
            <a:r>
              <a:rPr lang="en-US" i="1" dirty="0"/>
              <a:t>WISCS ’15: Proceedings of the 2nd ACM Workshop on Information Sharing and Collaborative Security</a:t>
            </a:r>
            <a:r>
              <a:rPr lang="en-US" dirty="0"/>
              <a:t>, 21</a:t>
            </a:r>
          </a:p>
          <a:p>
            <a:r>
              <a:rPr lang="en-US" dirty="0"/>
              <a:t>Meyer, P., </a:t>
            </a:r>
            <a:r>
              <a:rPr lang="en-US" dirty="0" err="1"/>
              <a:t>Hiesgen</a:t>
            </a:r>
            <a:r>
              <a:rPr lang="en-US" dirty="0"/>
              <a:t>, R., Schmidt, T., Nawrocki, M., &amp; </a:t>
            </a:r>
            <a:r>
              <a:rPr lang="en-US" dirty="0" err="1"/>
              <a:t>Wahlisch</a:t>
            </a:r>
            <a:r>
              <a:rPr lang="en-US" dirty="0"/>
              <a:t>, M. Towards distributed threat intelligence in real-time. </a:t>
            </a:r>
            <a:r>
              <a:rPr lang="en-US" i="1" dirty="0"/>
              <a:t>SIGCOMM Posters and Demos ’17: Proceedings of the SIGCOMM Posters and Demos</a:t>
            </a:r>
            <a:endParaRPr lang="en-US" dirty="0"/>
          </a:p>
          <a:p>
            <a:r>
              <a:rPr lang="en-US" dirty="0"/>
              <a:t>Spring, J. &amp; </a:t>
            </a:r>
            <a:r>
              <a:rPr lang="en-US" dirty="0" err="1"/>
              <a:t>Illari</a:t>
            </a:r>
            <a:r>
              <a:rPr lang="en-US" dirty="0"/>
              <a:t>, P. Review of human decision-making during computer security incident analysis. </a:t>
            </a:r>
            <a:r>
              <a:rPr lang="en-US" i="1" dirty="0"/>
              <a:t>Digital Threats: Research and Practice</a:t>
            </a:r>
            <a:endParaRPr lang="en-US" dirty="0"/>
          </a:p>
          <a:p>
            <a:r>
              <a:rPr lang="en-US" dirty="0"/>
              <a:t>Zou, Y. &amp; Schaub, F. Concern but no action: Consumers’ reactions to the </a:t>
            </a:r>
            <a:r>
              <a:rPr lang="en-US" dirty="0" err="1"/>
              <a:t>equifax</a:t>
            </a:r>
            <a:r>
              <a:rPr lang="en-US" dirty="0"/>
              <a:t> data breach. </a:t>
            </a:r>
            <a:r>
              <a:rPr lang="en-US" i="1" dirty="0"/>
              <a:t>CHI EA ’18: Extended Abstracts of the 2018 CHI Conference on Human Factors in Computing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69AC-F04D-4870-BBED-EFE69EDB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003-9262-44F6-92A7-4EFFE616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859A-9A8B-4311-BBC7-EBEFB74D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cybersecurity data has pros and cons</a:t>
            </a:r>
          </a:p>
          <a:p>
            <a:r>
              <a:rPr lang="en-US" dirty="0"/>
              <a:t>Data is shared for Anti-Virus, Intrusion Detection, and Incident Investigation</a:t>
            </a:r>
          </a:p>
          <a:p>
            <a:r>
              <a:rPr lang="en-US" dirty="0"/>
              <a:t>Recent executive order mandates more sharing between private organizations and government</a:t>
            </a:r>
          </a:p>
          <a:p>
            <a:r>
              <a:rPr lang="en-US" dirty="0"/>
              <a:t>Leaked cybersecurity data is doubly sensitive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1E60-6A5F-4E6B-95F3-3613D66A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C8A-D782-45FB-A95B-EA80D504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Cybersecurity Information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39E8-FC25-4D97-B926-0D3C18AB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Companies that provide anti-malware services utilize threat information sharing to rapidly respond to a growing list of cyber vulnerabilities</a:t>
            </a:r>
          </a:p>
          <a:p>
            <a:r>
              <a:rPr lang="en-US" dirty="0"/>
              <a:t>Upwards of 83% of the damage done happens within the first minutes or hours of an incident, while around 89% of the discovery doesn’t happen until days or weeks later (Haas)</a:t>
            </a:r>
          </a:p>
          <a:p>
            <a:r>
              <a:rPr lang="en-US" dirty="0"/>
              <a:t>Intrusion Detection Systems (IDS) that can pick up on anomalous data by pattern matching with previously shared incident data from other organizations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26672-6208-47F5-9F4A-42720F2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8DF06-156E-446F-B986-2278155BBC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5" y="1967023"/>
            <a:ext cx="5220586" cy="4742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B7867-D7BF-461B-9624-93ACD790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Solutions to Cybersecurity Sharing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F66A9F7-8DFF-4E08-8316-C67EEB4E048A}"/>
              </a:ext>
            </a:extLst>
          </p:cNvPr>
          <p:cNvSpPr txBox="1">
            <a:spLocks/>
          </p:cNvSpPr>
          <p:nvPr/>
        </p:nvSpPr>
        <p:spPr>
          <a:xfrm>
            <a:off x="1387214" y="1967023"/>
            <a:ext cx="494838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Frameworks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Software Platforms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58BD8-2A71-461F-9F90-C002ED20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70E-589B-4BA3-A9F9-D2159F09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Shortcomings of closed-door Incident Response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D98F-3347-4168-A603-C75B4097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58" y="2857501"/>
            <a:ext cx="5040668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Slower detection and response results in more damage</a:t>
            </a:r>
          </a:p>
          <a:p>
            <a:r>
              <a:rPr lang="en-US" dirty="0"/>
              <a:t>83% of damage done in the first hours</a:t>
            </a:r>
          </a:p>
          <a:p>
            <a:r>
              <a:rPr lang="en-US" dirty="0"/>
              <a:t>Takes weeks to discover the full extent of the incident</a:t>
            </a:r>
          </a:p>
          <a:p>
            <a:r>
              <a:rPr lang="en-US" dirty="0"/>
              <a:t>Hard to pinpoint attack vectors due to internal bias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0409F-06DF-44D4-AF67-D87C977A40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75" y="3324022"/>
            <a:ext cx="5123392" cy="13694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6F57-AF22-4DE8-81D6-1C7E24C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Quantifying the Risks cybersecurity 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03" y="2276581"/>
            <a:ext cx="10018713" cy="3124201"/>
          </a:xfrm>
        </p:spPr>
        <p:txBody>
          <a:bodyPr/>
          <a:lstStyle/>
          <a:p>
            <a:r>
              <a:rPr lang="en-US" dirty="0"/>
              <a:t>Hard to determine incident scales</a:t>
            </a:r>
          </a:p>
          <a:p>
            <a:r>
              <a:rPr lang="en-US" dirty="0"/>
              <a:t>Difficult to apply previous incident data to predicted incidents</a:t>
            </a:r>
          </a:p>
          <a:p>
            <a:r>
              <a:rPr lang="en-US" dirty="0"/>
              <a:t>Technical approaches require heavily engineered systems up front – barrier to entry to most organizations</a:t>
            </a:r>
          </a:p>
          <a:p>
            <a:r>
              <a:rPr lang="en-US" dirty="0"/>
              <a:t>Cybersecurity data is doubly risky – can lead to even more loss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C86A-826B-44EB-910D-1A05C33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4552"/>
            <a:ext cx="10018713" cy="1752599"/>
          </a:xfrm>
        </p:spPr>
        <p:txBody>
          <a:bodyPr/>
          <a:lstStyle/>
          <a:p>
            <a:r>
              <a:rPr lang="en-US" b="1" dirty="0"/>
              <a:t>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762" y="1290851"/>
            <a:ext cx="3694105" cy="6232828"/>
          </a:xfrm>
        </p:spPr>
        <p:txBody>
          <a:bodyPr>
            <a:normAutofit/>
          </a:bodyPr>
          <a:lstStyle/>
          <a:p>
            <a:r>
              <a:rPr lang="en-US" dirty="0"/>
              <a:t>People don’t want their data shared with outside sources</a:t>
            </a:r>
          </a:p>
          <a:p>
            <a:r>
              <a:rPr lang="en-US" dirty="0"/>
              <a:t>Incident data is inherently full of private information that must be analyzed by investigators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0B276-BC05-4CC7-BE1F-F1B4616CF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7" y="1807893"/>
            <a:ext cx="5249801" cy="44243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632A-702F-4B68-8172-793A0F8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71197-3802-4AEA-AAB4-08E66A25D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30"/>
          <a:stretch/>
        </p:blipFill>
        <p:spPr>
          <a:xfrm>
            <a:off x="6541005" y="2343708"/>
            <a:ext cx="6378180" cy="3523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75" y="1985461"/>
            <a:ext cx="4823725" cy="3124201"/>
          </a:xfrm>
        </p:spPr>
        <p:txBody>
          <a:bodyPr/>
          <a:lstStyle/>
          <a:p>
            <a:r>
              <a:rPr lang="en-US" dirty="0"/>
              <a:t>Organizations must share incident data with government on request</a:t>
            </a:r>
          </a:p>
          <a:p>
            <a:r>
              <a:rPr lang="en-US" dirty="0"/>
              <a:t>More transparency on information system security </a:t>
            </a:r>
          </a:p>
          <a:p>
            <a:r>
              <a:rPr lang="en-US" dirty="0"/>
              <a:t>Faster turn around for incident data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4A27C-7994-4C5D-863A-B74E90DF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AC1D-1AAC-45EA-A77E-665DA6AD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B7C7-D46D-4B1C-BC1B-962C8FDF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922" y="2112194"/>
            <a:ext cx="10018713" cy="3124201"/>
          </a:xfrm>
        </p:spPr>
        <p:txBody>
          <a:bodyPr/>
          <a:lstStyle/>
          <a:p>
            <a:r>
              <a:rPr lang="en-US" dirty="0"/>
              <a:t>Cybersecurity landscape continues to evolve</a:t>
            </a:r>
          </a:p>
          <a:p>
            <a:r>
              <a:rPr lang="en-US" dirty="0"/>
              <a:t>Increasing government involvement in private security</a:t>
            </a:r>
          </a:p>
          <a:p>
            <a:r>
              <a:rPr lang="en-US" dirty="0"/>
              <a:t>Balance between Technical Risk and Privacy Risk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C52B-A53C-4E46-9678-F4D71545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497</TotalTime>
  <Words>862</Words>
  <Application>Microsoft Office PowerPoint</Application>
  <PresentationFormat>Widescreen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Implications of Cybersecurity Data Sharing</vt:lpstr>
      <vt:lpstr>Introduction</vt:lpstr>
      <vt:lpstr>Cybersecurity Information Sharing</vt:lpstr>
      <vt:lpstr>Technical Solutions to Cybersecurity Sharing</vt:lpstr>
      <vt:lpstr>Shortcomings of closed-door Incident Response Investigations</vt:lpstr>
      <vt:lpstr>Quantifying the Risks cybersecurity data sharing</vt:lpstr>
      <vt:lpstr>Privacy Concerns</vt:lpstr>
      <vt:lpstr>Current Events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Implications of Cybersecurity Data Sharing</dc:title>
  <dc:creator>Jacob Blazina</dc:creator>
  <cp:lastModifiedBy>Jacob Blazina</cp:lastModifiedBy>
  <cp:revision>2</cp:revision>
  <dcterms:created xsi:type="dcterms:W3CDTF">2021-05-27T15:04:54Z</dcterms:created>
  <dcterms:modified xsi:type="dcterms:W3CDTF">2021-06-10T17:38:57Z</dcterms:modified>
</cp:coreProperties>
</file>