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0" r:id="rId2"/>
    <p:sldId id="256" r:id="rId3"/>
    <p:sldId id="268" r:id="rId4"/>
    <p:sldId id="269" r:id="rId5"/>
    <p:sldId id="258" r:id="rId6"/>
    <p:sldId id="257" r:id="rId7"/>
    <p:sldId id="259" r:id="rId8"/>
    <p:sldId id="262" r:id="rId9"/>
    <p:sldId id="263" r:id="rId10"/>
    <p:sldId id="264" r:id="rId11"/>
    <p:sldId id="260" r:id="rId12"/>
    <p:sldId id="265" r:id="rId13"/>
    <p:sldId id="271" r:id="rId14"/>
    <p:sldId id="266" r:id="rId15"/>
    <p:sldId id="267"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857C-F2CF-4A92-B10B-56B38FD76DCB}"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0A040-D999-4F78-9205-DC02313095BB}" type="slidenum">
              <a:rPr lang="en-US" smtClean="0"/>
              <a:t>‹#›</a:t>
            </a:fld>
            <a:endParaRPr lang="en-US"/>
          </a:p>
        </p:txBody>
      </p:sp>
    </p:spTree>
    <p:extLst>
      <p:ext uri="{BB962C8B-B14F-4D97-AF65-F5344CB8AC3E}">
        <p14:creationId xmlns:p14="http://schemas.microsoft.com/office/powerpoint/2010/main" val="1034939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Wikipedia</a:t>
            </a:r>
          </a:p>
        </p:txBody>
      </p:sp>
      <p:sp>
        <p:nvSpPr>
          <p:cNvPr id="4" name="Slide Number Placeholder 3"/>
          <p:cNvSpPr>
            <a:spLocks noGrp="1"/>
          </p:cNvSpPr>
          <p:nvPr>
            <p:ph type="sldNum" sz="quarter" idx="10"/>
          </p:nvPr>
        </p:nvSpPr>
        <p:spPr/>
        <p:txBody>
          <a:bodyPr/>
          <a:lstStyle/>
          <a:p>
            <a:fld id="{08B0A040-D999-4F78-9205-DC02313095BB}" type="slidenum">
              <a:rPr lang="en-US" smtClean="0"/>
              <a:t>5</a:t>
            </a:fld>
            <a:endParaRPr lang="en-US"/>
          </a:p>
        </p:txBody>
      </p:sp>
    </p:spTree>
    <p:extLst>
      <p:ext uri="{BB962C8B-B14F-4D97-AF65-F5344CB8AC3E}">
        <p14:creationId xmlns:p14="http://schemas.microsoft.com/office/powerpoint/2010/main" val="314882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r>
              <a:rPr lang="en-US" baseline="0" dirty="0"/>
              <a:t> Wikipedia</a:t>
            </a:r>
            <a:endParaRPr lang="en-US" dirty="0"/>
          </a:p>
        </p:txBody>
      </p:sp>
      <p:sp>
        <p:nvSpPr>
          <p:cNvPr id="4" name="Slide Number Placeholder 3"/>
          <p:cNvSpPr>
            <a:spLocks noGrp="1"/>
          </p:cNvSpPr>
          <p:nvPr>
            <p:ph type="sldNum" sz="quarter" idx="10"/>
          </p:nvPr>
        </p:nvSpPr>
        <p:spPr/>
        <p:txBody>
          <a:bodyPr/>
          <a:lstStyle/>
          <a:p>
            <a:fld id="{08B0A040-D999-4F78-9205-DC02313095BB}" type="slidenum">
              <a:rPr lang="en-US" smtClean="0"/>
              <a:t>6</a:t>
            </a:fld>
            <a:endParaRPr lang="en-US"/>
          </a:p>
        </p:txBody>
      </p:sp>
    </p:spTree>
    <p:extLst>
      <p:ext uri="{BB962C8B-B14F-4D97-AF65-F5344CB8AC3E}">
        <p14:creationId xmlns:p14="http://schemas.microsoft.com/office/powerpoint/2010/main" val="3114504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minutes </a:t>
            </a:r>
            <a:r>
              <a:rPr lang="en-US" dirty="0" err="1"/>
              <a:t>upto</a:t>
            </a:r>
            <a:r>
              <a:rPr lang="en-US" baseline="0" dirty="0"/>
              <a:t> this point</a:t>
            </a:r>
            <a:endParaRPr lang="en-US" dirty="0"/>
          </a:p>
        </p:txBody>
      </p:sp>
      <p:sp>
        <p:nvSpPr>
          <p:cNvPr id="4" name="Slide Number Placeholder 3"/>
          <p:cNvSpPr>
            <a:spLocks noGrp="1"/>
          </p:cNvSpPr>
          <p:nvPr>
            <p:ph type="sldNum" sz="quarter" idx="10"/>
          </p:nvPr>
        </p:nvSpPr>
        <p:spPr/>
        <p:txBody>
          <a:bodyPr/>
          <a:lstStyle/>
          <a:p>
            <a:fld id="{08B0A040-D999-4F78-9205-DC02313095BB}" type="slidenum">
              <a:rPr lang="en-US" smtClean="0"/>
              <a:t>7</a:t>
            </a:fld>
            <a:endParaRPr lang="en-US"/>
          </a:p>
        </p:txBody>
      </p:sp>
    </p:spTree>
    <p:extLst>
      <p:ext uri="{BB962C8B-B14F-4D97-AF65-F5344CB8AC3E}">
        <p14:creationId xmlns:p14="http://schemas.microsoft.com/office/powerpoint/2010/main" val="1308979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a:t>
            </a:r>
            <a:r>
              <a:rPr lang="en-US" baseline="0" dirty="0"/>
              <a:t> minutes</a:t>
            </a:r>
            <a:endParaRPr lang="en-US" dirty="0"/>
          </a:p>
        </p:txBody>
      </p:sp>
      <p:sp>
        <p:nvSpPr>
          <p:cNvPr id="4" name="Slide Number Placeholder 3"/>
          <p:cNvSpPr>
            <a:spLocks noGrp="1"/>
          </p:cNvSpPr>
          <p:nvPr>
            <p:ph type="sldNum" sz="quarter" idx="10"/>
          </p:nvPr>
        </p:nvSpPr>
        <p:spPr/>
        <p:txBody>
          <a:bodyPr/>
          <a:lstStyle/>
          <a:p>
            <a:fld id="{08B0A040-D999-4F78-9205-DC02313095BB}" type="slidenum">
              <a:rPr lang="en-US" smtClean="0"/>
              <a:t>8</a:t>
            </a:fld>
            <a:endParaRPr lang="en-US"/>
          </a:p>
        </p:txBody>
      </p:sp>
    </p:spTree>
    <p:extLst>
      <p:ext uri="{BB962C8B-B14F-4D97-AF65-F5344CB8AC3E}">
        <p14:creationId xmlns:p14="http://schemas.microsoft.com/office/powerpoint/2010/main" val="172564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minutes</a:t>
            </a:r>
          </a:p>
        </p:txBody>
      </p:sp>
      <p:sp>
        <p:nvSpPr>
          <p:cNvPr id="4" name="Slide Number Placeholder 3"/>
          <p:cNvSpPr>
            <a:spLocks noGrp="1"/>
          </p:cNvSpPr>
          <p:nvPr>
            <p:ph type="sldNum" sz="quarter" idx="10"/>
          </p:nvPr>
        </p:nvSpPr>
        <p:spPr/>
        <p:txBody>
          <a:bodyPr/>
          <a:lstStyle/>
          <a:p>
            <a:fld id="{08B0A040-D999-4F78-9205-DC02313095BB}" type="slidenum">
              <a:rPr lang="en-US" smtClean="0"/>
              <a:t>9</a:t>
            </a:fld>
            <a:endParaRPr lang="en-US"/>
          </a:p>
        </p:txBody>
      </p:sp>
    </p:spTree>
    <p:extLst>
      <p:ext uri="{BB962C8B-B14F-4D97-AF65-F5344CB8AC3E}">
        <p14:creationId xmlns:p14="http://schemas.microsoft.com/office/powerpoint/2010/main" val="127805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90 minutes</a:t>
            </a:r>
          </a:p>
        </p:txBody>
      </p:sp>
      <p:sp>
        <p:nvSpPr>
          <p:cNvPr id="4" name="Slide Number Placeholder 3"/>
          <p:cNvSpPr>
            <a:spLocks noGrp="1"/>
          </p:cNvSpPr>
          <p:nvPr>
            <p:ph type="sldNum" sz="quarter" idx="10"/>
          </p:nvPr>
        </p:nvSpPr>
        <p:spPr/>
        <p:txBody>
          <a:bodyPr/>
          <a:lstStyle/>
          <a:p>
            <a:fld id="{08B0A040-D999-4F78-9205-DC02313095BB}" type="slidenum">
              <a:rPr lang="en-US" smtClean="0"/>
              <a:t>10</a:t>
            </a:fld>
            <a:endParaRPr lang="en-US"/>
          </a:p>
        </p:txBody>
      </p:sp>
    </p:spTree>
    <p:extLst>
      <p:ext uri="{BB962C8B-B14F-4D97-AF65-F5344CB8AC3E}">
        <p14:creationId xmlns:p14="http://schemas.microsoft.com/office/powerpoint/2010/main" val="3832745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C4BAA23-1825-4E04-BDB5-B6AEE4A1C599}"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298987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BAA23-1825-4E04-BDB5-B6AEE4A1C599}"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25948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BAA23-1825-4E04-BDB5-B6AEE4A1C599}"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270678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BAA23-1825-4E04-BDB5-B6AEE4A1C599}"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392705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4BAA23-1825-4E04-BDB5-B6AEE4A1C599}"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52749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4BAA23-1825-4E04-BDB5-B6AEE4A1C599}"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319062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C4BAA23-1825-4E04-BDB5-B6AEE4A1C599}"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340900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4BAA23-1825-4E04-BDB5-B6AEE4A1C599}"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253412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BAA23-1825-4E04-BDB5-B6AEE4A1C599}"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3511700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4BAA23-1825-4E04-BDB5-B6AEE4A1C599}"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13077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4BAA23-1825-4E04-BDB5-B6AEE4A1C599}"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440EA-5D84-42A7-B155-4A520A5159A4}" type="slidenum">
              <a:rPr lang="en-US" smtClean="0"/>
              <a:t>‹#›</a:t>
            </a:fld>
            <a:endParaRPr lang="en-US"/>
          </a:p>
        </p:txBody>
      </p:sp>
    </p:spTree>
    <p:extLst>
      <p:ext uri="{BB962C8B-B14F-4D97-AF65-F5344CB8AC3E}">
        <p14:creationId xmlns:p14="http://schemas.microsoft.com/office/powerpoint/2010/main" val="358847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BAA23-1825-4E04-BDB5-B6AEE4A1C599}" type="datetimeFigureOut">
              <a:rPr lang="en-US" smtClean="0"/>
              <a:t>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40EA-5D84-42A7-B155-4A520A5159A4}" type="slidenum">
              <a:rPr lang="en-US" smtClean="0"/>
              <a:t>‹#›</a:t>
            </a:fld>
            <a:endParaRPr lang="en-US"/>
          </a:p>
        </p:txBody>
      </p:sp>
    </p:spTree>
    <p:extLst>
      <p:ext uri="{BB962C8B-B14F-4D97-AF65-F5344CB8AC3E}">
        <p14:creationId xmlns:p14="http://schemas.microsoft.com/office/powerpoint/2010/main" val="1426158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309A-F72C-4196-A214-BCDE93DCB3D1}"/>
              </a:ext>
            </a:extLst>
          </p:cNvPr>
          <p:cNvSpPr>
            <a:spLocks noGrp="1"/>
          </p:cNvSpPr>
          <p:nvPr>
            <p:ph type="ctrTitle"/>
          </p:nvPr>
        </p:nvSpPr>
        <p:spPr/>
        <p:txBody>
          <a:bodyPr/>
          <a:lstStyle/>
          <a:p>
            <a:r>
              <a:rPr lang="en-US" dirty="0"/>
              <a:t>Neural Data Analysis Tutorial</a:t>
            </a:r>
          </a:p>
        </p:txBody>
      </p:sp>
      <p:sp>
        <p:nvSpPr>
          <p:cNvPr id="3" name="Subtitle 2">
            <a:extLst>
              <a:ext uri="{FF2B5EF4-FFF2-40B4-BE49-F238E27FC236}">
                <a16:creationId xmlns:a16="http://schemas.microsoft.com/office/drawing/2014/main" id="{3C7FC547-E9AF-45AA-B6AE-1E361B3E1F6C}"/>
              </a:ext>
            </a:extLst>
          </p:cNvPr>
          <p:cNvSpPr>
            <a:spLocks noGrp="1"/>
          </p:cNvSpPr>
          <p:nvPr>
            <p:ph type="subTitle" idx="1"/>
          </p:nvPr>
        </p:nvSpPr>
        <p:spPr>
          <a:xfrm>
            <a:off x="1524000" y="4079875"/>
            <a:ext cx="9144000" cy="1655762"/>
          </a:xfrm>
        </p:spPr>
        <p:txBody>
          <a:bodyPr>
            <a:normAutofit lnSpcReduction="10000"/>
          </a:bodyPr>
          <a:lstStyle/>
          <a:p>
            <a:r>
              <a:rPr lang="en-US" dirty="0"/>
              <a:t>2020 CCBR Winter Workshop</a:t>
            </a:r>
          </a:p>
          <a:p>
            <a:r>
              <a:rPr lang="en-US" dirty="0"/>
              <a:t>Chinmay Purandare</a:t>
            </a:r>
          </a:p>
          <a:p>
            <a:r>
              <a:rPr lang="en-US" dirty="0"/>
              <a:t>PhD Student (Mayank Mehta lab), UCLA</a:t>
            </a:r>
          </a:p>
          <a:p>
            <a:r>
              <a:rPr lang="en-US" dirty="0"/>
              <a:t>W. M. Keck Center for </a:t>
            </a:r>
            <a:r>
              <a:rPr lang="en-US" dirty="0" err="1"/>
              <a:t>Neurophysics</a:t>
            </a:r>
            <a:endParaRPr lang="en-US" dirty="0"/>
          </a:p>
        </p:txBody>
      </p:sp>
    </p:spTree>
    <p:extLst>
      <p:ext uri="{BB962C8B-B14F-4D97-AF65-F5344CB8AC3E}">
        <p14:creationId xmlns:p14="http://schemas.microsoft.com/office/powerpoint/2010/main" val="256816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Autocorrelation and ISI histogram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444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8</a:t>
            </a:r>
            <a:r>
              <a:rPr lang="en-US" baseline="30000" dirty="0"/>
              <a:t>th</a:t>
            </a:r>
            <a:r>
              <a:rPr lang="en-US" dirty="0"/>
              <a:t> Jan</a:t>
            </a:r>
          </a:p>
        </p:txBody>
      </p:sp>
      <p:sp>
        <p:nvSpPr>
          <p:cNvPr id="3" name="Content Placeholder 2"/>
          <p:cNvSpPr>
            <a:spLocks noGrp="1"/>
          </p:cNvSpPr>
          <p:nvPr>
            <p:ph idx="1"/>
          </p:nvPr>
        </p:nvSpPr>
        <p:spPr/>
        <p:txBody>
          <a:bodyPr>
            <a:normAutofit/>
          </a:bodyPr>
          <a:lstStyle/>
          <a:p>
            <a:pPr marL="457200" indent="-457200">
              <a:buFont typeface="Arial" panose="020B0604020202020204" pitchFamily="34" charset="0"/>
              <a:buAutoNum type="arabicPeriod"/>
            </a:pPr>
            <a:r>
              <a:rPr lang="en-US" dirty="0"/>
              <a:t>PSTH and tuning curves</a:t>
            </a:r>
          </a:p>
          <a:p>
            <a:pPr marL="457200" indent="-457200">
              <a:buFont typeface="Arial" panose="020B0604020202020204" pitchFamily="34" charset="0"/>
              <a:buAutoNum type="arabicPeriod"/>
            </a:pPr>
            <a:r>
              <a:rPr lang="en-US" dirty="0"/>
              <a:t>Quantify strength of tuning- sparsity, depth of modulation</a:t>
            </a:r>
          </a:p>
          <a:p>
            <a:pPr marL="457200" indent="-457200">
              <a:buFont typeface="Arial" panose="020B0604020202020204" pitchFamily="34" charset="0"/>
              <a:buAutoNum type="arabicPeriod"/>
            </a:pPr>
            <a:r>
              <a:rPr lang="en-US" dirty="0"/>
              <a:t>Bootstrapping methods(run through demonstration only)</a:t>
            </a:r>
          </a:p>
          <a:p>
            <a:pPr marL="457200" indent="-457200">
              <a:buFont typeface="Arial" panose="020B0604020202020204" pitchFamily="34" charset="0"/>
              <a:buAutoNum type="arabicPeriod"/>
            </a:pPr>
            <a:r>
              <a:rPr lang="en-US" dirty="0"/>
              <a:t>LFP oscillations and band passing</a:t>
            </a:r>
          </a:p>
          <a:p>
            <a:pPr marL="457200" indent="-457200">
              <a:buFont typeface="Arial" panose="020B0604020202020204" pitchFamily="34" charset="0"/>
              <a:buAutoNum type="arabicPeriod"/>
            </a:pPr>
            <a:r>
              <a:rPr lang="en-US" dirty="0"/>
              <a:t>Power spectrum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9620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FC36-4DD5-4CB1-99F0-37577B81B0C3}"/>
              </a:ext>
            </a:extLst>
          </p:cNvPr>
          <p:cNvSpPr>
            <a:spLocks noGrp="1"/>
          </p:cNvSpPr>
          <p:nvPr>
            <p:ph type="title"/>
          </p:nvPr>
        </p:nvSpPr>
        <p:spPr>
          <a:xfrm>
            <a:off x="703952" y="5588073"/>
            <a:ext cx="10515600" cy="1325563"/>
          </a:xfrm>
        </p:spPr>
        <p:txBody>
          <a:bodyPr>
            <a:normAutofit/>
          </a:bodyPr>
          <a:lstStyle/>
          <a:p>
            <a:r>
              <a:rPr lang="en-US" sz="2500" dirty="0"/>
              <a:t>Repetition of experiment with multiple trials, stacked together (top)</a:t>
            </a:r>
            <a:br>
              <a:rPr lang="en-US" sz="2500" dirty="0"/>
            </a:br>
            <a:r>
              <a:rPr lang="en-US" sz="2500" dirty="0"/>
              <a:t>Binned histogram of number of spikes (below)</a:t>
            </a:r>
          </a:p>
        </p:txBody>
      </p:sp>
      <p:pic>
        <p:nvPicPr>
          <p:cNvPr id="5" name="Content Placeholder 4" descr="A picture containing screenshot&#10;&#10;Description automatically generated">
            <a:extLst>
              <a:ext uri="{FF2B5EF4-FFF2-40B4-BE49-F238E27FC236}">
                <a16:creationId xmlns:a16="http://schemas.microsoft.com/office/drawing/2014/main" id="{FF12B99D-F5EC-439F-B2F6-07408A30E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097" y="225083"/>
            <a:ext cx="7615311" cy="5711483"/>
          </a:xfrm>
        </p:spPr>
      </p:pic>
      <p:sp>
        <p:nvSpPr>
          <p:cNvPr id="6" name="TextBox 5">
            <a:extLst>
              <a:ext uri="{FF2B5EF4-FFF2-40B4-BE49-F238E27FC236}">
                <a16:creationId xmlns:a16="http://schemas.microsoft.com/office/drawing/2014/main" id="{8E792BEF-BABF-428D-ADC8-D8F641853C74}"/>
              </a:ext>
            </a:extLst>
          </p:cNvPr>
          <p:cNvSpPr txBox="1"/>
          <p:nvPr/>
        </p:nvSpPr>
        <p:spPr>
          <a:xfrm>
            <a:off x="9973994" y="3530991"/>
            <a:ext cx="2218006" cy="646331"/>
          </a:xfrm>
          <a:prstGeom prst="rect">
            <a:avLst/>
          </a:prstGeom>
          <a:noFill/>
        </p:spPr>
        <p:txBody>
          <a:bodyPr wrap="square" rtlCol="0">
            <a:spAutoFit/>
          </a:bodyPr>
          <a:lstStyle/>
          <a:p>
            <a:r>
              <a:rPr lang="en-US" dirty="0"/>
              <a:t>Auditory laboratory: </a:t>
            </a:r>
          </a:p>
          <a:p>
            <a:r>
              <a:rPr lang="en-US" dirty="0"/>
              <a:t>Bertrand </a:t>
            </a:r>
            <a:r>
              <a:rPr lang="en-US" dirty="0" err="1"/>
              <a:t>Delgutte</a:t>
            </a:r>
            <a:endParaRPr lang="en-US" dirty="0"/>
          </a:p>
        </p:txBody>
      </p:sp>
    </p:spTree>
    <p:extLst>
      <p:ext uri="{BB962C8B-B14F-4D97-AF65-F5344CB8AC3E}">
        <p14:creationId xmlns:p14="http://schemas.microsoft.com/office/powerpoint/2010/main" val="30869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62D5466-0FEF-465C-A763-D7F528364BD4}"/>
              </a:ext>
            </a:extLst>
          </p:cNvPr>
          <p:cNvSpPr>
            <a:spLocks noGrp="1"/>
          </p:cNvSpPr>
          <p:nvPr>
            <p:ph idx="1"/>
          </p:nvPr>
        </p:nvSpPr>
        <p:spPr>
          <a:xfrm>
            <a:off x="838200" y="6006905"/>
            <a:ext cx="10515600" cy="485970"/>
          </a:xfrm>
        </p:spPr>
        <p:txBody>
          <a:bodyPr>
            <a:normAutofit/>
          </a:bodyPr>
          <a:lstStyle/>
          <a:p>
            <a:pPr marL="0" indent="0">
              <a:buNone/>
            </a:pPr>
            <a:r>
              <a:rPr lang="en-US" sz="1500" dirty="0"/>
              <a:t>Yen, Shih-Cheng &amp; Baker, Jonathan &amp; Gray, Charles. (2007). Journal of neurophysiology. 97. 1326-41. 10.1152/jn.00747.2006. </a:t>
            </a:r>
          </a:p>
        </p:txBody>
      </p:sp>
      <p:pic>
        <p:nvPicPr>
          <p:cNvPr id="9" name="Picture 8">
            <a:extLst>
              <a:ext uri="{FF2B5EF4-FFF2-40B4-BE49-F238E27FC236}">
                <a16:creationId xmlns:a16="http://schemas.microsoft.com/office/drawing/2014/main" id="{53E7862C-C955-464A-B064-F106DF27C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031" y="365125"/>
            <a:ext cx="3869937" cy="5371704"/>
          </a:xfrm>
          <a:prstGeom prst="rect">
            <a:avLst/>
          </a:prstGeom>
        </p:spPr>
      </p:pic>
    </p:spTree>
    <p:extLst>
      <p:ext uri="{BB962C8B-B14F-4D97-AF65-F5344CB8AC3E}">
        <p14:creationId xmlns:p14="http://schemas.microsoft.com/office/powerpoint/2010/main" val="125398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BF7A-B6D9-4925-92EB-6D9583FE1FC4}"/>
              </a:ext>
            </a:extLst>
          </p:cNvPr>
          <p:cNvSpPr>
            <a:spLocks noGrp="1"/>
          </p:cNvSpPr>
          <p:nvPr>
            <p:ph type="title"/>
          </p:nvPr>
        </p:nvSpPr>
        <p:spPr/>
        <p:txBody>
          <a:bodyPr/>
          <a:lstStyle/>
          <a:p>
            <a:r>
              <a:rPr lang="en-US" dirty="0"/>
              <a:t>Definition of sparsity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30E4E0E-A716-49B9-95A6-160DE6287510}"/>
                  </a:ext>
                </a:extLst>
              </p:cNvPr>
              <p:cNvSpPr/>
              <p:nvPr/>
            </p:nvSpPr>
            <p:spPr>
              <a:xfrm>
                <a:off x="3048000" y="2812549"/>
                <a:ext cx="6096000" cy="1907895"/>
              </a:xfrm>
              <a:prstGeom prst="rect">
                <a:avLst/>
              </a:prstGeom>
            </p:spPr>
            <p:txBody>
              <a:bodyPr>
                <a:spAutoFit/>
              </a:bodyPr>
              <a:lstStyle/>
              <a:p>
                <a:pPr>
                  <a:lnSpc>
                    <a:spcPct val="115000"/>
                  </a:lnSpc>
                  <a:spcAft>
                    <a:spcPts val="1000"/>
                  </a:spcAft>
                </a:pPr>
                <a:r>
                  <a:rPr lang="en-US" sz="3000" i="1" dirty="0"/>
                  <a:t>r</a:t>
                </a:r>
                <a:r>
                  <a:rPr lang="en-US" sz="3000" i="1" baseline="-25000" dirty="0" err="1"/>
                  <a:t>n</a:t>
                </a:r>
                <a:r>
                  <a:rPr lang="en-US" sz="3000" dirty="0"/>
                  <a:t> is the firing rate in the 𝑛</a:t>
                </a:r>
                <a:r>
                  <a:rPr lang="en-US" sz="3000" baseline="30000" dirty="0"/>
                  <a:t>𝑡ℎ</a:t>
                </a:r>
                <a:r>
                  <a:rPr lang="en-US" sz="3000" dirty="0"/>
                  <a:t> bin</a:t>
                </a:r>
                <a:br>
                  <a:rPr lang="en-US" sz="3000" dirty="0">
                    <a:latin typeface="Arial" panose="020B0604020202020204" pitchFamily="34" charset="0"/>
                    <a:ea typeface="Calibri" panose="020F0502020204030204" pitchFamily="34" charset="0"/>
                  </a:rPr>
                </a:br>
                <a14:m>
                  <m:oMathPara xmlns:m="http://schemas.openxmlformats.org/officeDocument/2006/math">
                    <m:oMathParaPr>
                      <m:jc m:val="centerGroup"/>
                    </m:oMathParaPr>
                    <m:oMath xmlns:m="http://schemas.openxmlformats.org/officeDocument/2006/math">
                      <m:r>
                        <a:rPr lang="en-US" sz="3000" i="1">
                          <a:latin typeface="Cambria Math" panose="02040503050406030204" pitchFamily="18" charset="0"/>
                          <a:ea typeface="Calibri" panose="020F0502020204030204" pitchFamily="34" charset="0"/>
                          <a:cs typeface="Arial" panose="020B0604020202020204" pitchFamily="34" charset="0"/>
                        </a:rPr>
                        <m:t>𝑠</m:t>
                      </m:r>
                      <m:r>
                        <a:rPr lang="en-US" sz="3000" i="1">
                          <a:latin typeface="Cambria Math" panose="02040503050406030204" pitchFamily="18" charset="0"/>
                          <a:ea typeface="Calibri" panose="020F0502020204030204" pitchFamily="34" charset="0"/>
                          <a:cs typeface="Arial" panose="020B0604020202020204" pitchFamily="34" charset="0"/>
                        </a:rPr>
                        <m:t>=1−</m:t>
                      </m:r>
                      <m:f>
                        <m:fPr>
                          <m:ctrlPr>
                            <a:rPr lang="en-US" sz="3000" i="1">
                              <a:latin typeface="Cambria Math" panose="02040503050406030204" pitchFamily="18" charset="0"/>
                              <a:ea typeface="Calibri" panose="020F0502020204030204" pitchFamily="34" charset="0"/>
                              <a:cs typeface="Arial" panose="020B0604020202020204" pitchFamily="34" charset="0"/>
                            </a:rPr>
                          </m:ctrlPr>
                        </m:fPr>
                        <m:num>
                          <m:r>
                            <a:rPr lang="en-US" sz="3000" i="1">
                              <a:latin typeface="Cambria Math" panose="02040503050406030204" pitchFamily="18" charset="0"/>
                              <a:ea typeface="Calibri" panose="020F0502020204030204" pitchFamily="34" charset="0"/>
                              <a:cs typeface="Arial" panose="020B0604020202020204" pitchFamily="34" charset="0"/>
                            </a:rPr>
                            <m:t>1</m:t>
                          </m:r>
                        </m:num>
                        <m:den>
                          <m:r>
                            <a:rPr lang="en-US" sz="3000" i="1">
                              <a:latin typeface="Cambria Math" panose="02040503050406030204" pitchFamily="18" charset="0"/>
                              <a:ea typeface="Calibri" panose="020F0502020204030204" pitchFamily="34" charset="0"/>
                              <a:cs typeface="Arial" panose="020B0604020202020204" pitchFamily="34" charset="0"/>
                            </a:rPr>
                            <m:t>𝑁</m:t>
                          </m:r>
                        </m:den>
                      </m:f>
                      <m:f>
                        <m:fPr>
                          <m:ctrlPr>
                            <a:rPr lang="en-US" sz="3000" i="1">
                              <a:latin typeface="Cambria Math" panose="02040503050406030204" pitchFamily="18" charset="0"/>
                              <a:ea typeface="Calibri" panose="020F0502020204030204" pitchFamily="34" charset="0"/>
                              <a:cs typeface="Arial" panose="020B0604020202020204" pitchFamily="34" charset="0"/>
                            </a:rPr>
                          </m:ctrlPr>
                        </m:fPr>
                        <m:num>
                          <m:sSup>
                            <m:sSupPr>
                              <m:ctrlPr>
                                <a:rPr lang="en-US" sz="3000" i="1">
                                  <a:latin typeface="Cambria Math" panose="02040503050406030204" pitchFamily="18" charset="0"/>
                                  <a:ea typeface="Calibri" panose="020F0502020204030204" pitchFamily="34" charset="0"/>
                                  <a:cs typeface="Arial" panose="020B0604020202020204" pitchFamily="34" charset="0"/>
                                </a:rPr>
                              </m:ctrlPr>
                            </m:sSupPr>
                            <m:e>
                              <m:d>
                                <m:dPr>
                                  <m:ctrlPr>
                                    <a:rPr lang="en-US" sz="3000" i="1">
                                      <a:latin typeface="Cambria Math" panose="02040503050406030204" pitchFamily="18" charset="0"/>
                                      <a:ea typeface="Calibri" panose="020F0502020204030204" pitchFamily="34" charset="0"/>
                                      <a:cs typeface="Arial" panose="020B0604020202020204" pitchFamily="34" charset="0"/>
                                    </a:rPr>
                                  </m:ctrlPr>
                                </m:dPr>
                                <m:e>
                                  <m:nary>
                                    <m:naryPr>
                                      <m:chr m:val="∑"/>
                                      <m:limLoc m:val="undOvr"/>
                                      <m:supHide m:val="on"/>
                                      <m:ctrlPr>
                                        <a:rPr lang="en-US" sz="3000" i="1">
                                          <a:latin typeface="Cambria Math" panose="02040503050406030204" pitchFamily="18" charset="0"/>
                                          <a:ea typeface="Calibri" panose="020F0502020204030204" pitchFamily="34" charset="0"/>
                                          <a:cs typeface="Arial" panose="020B0604020202020204" pitchFamily="34" charset="0"/>
                                        </a:rPr>
                                      </m:ctrlPr>
                                    </m:naryPr>
                                    <m:sub>
                                      <m:r>
                                        <a:rPr lang="en-US" sz="3000" i="1">
                                          <a:latin typeface="Cambria Math" panose="02040503050406030204" pitchFamily="18" charset="0"/>
                                          <a:ea typeface="Calibri" panose="020F0502020204030204" pitchFamily="34" charset="0"/>
                                          <a:cs typeface="Arial" panose="020B0604020202020204" pitchFamily="34" charset="0"/>
                                        </a:rPr>
                                        <m:t>𝑛</m:t>
                                      </m:r>
                                    </m:sub>
                                    <m:sup/>
                                    <m:e>
                                      <m:sSub>
                                        <m:sSubPr>
                                          <m:ctrlPr>
                                            <a:rPr lang="en-US" sz="3000" i="1">
                                              <a:latin typeface="Cambria Math" panose="02040503050406030204" pitchFamily="18" charset="0"/>
                                              <a:ea typeface="Calibri" panose="020F0502020204030204" pitchFamily="34" charset="0"/>
                                              <a:cs typeface="Arial" panose="020B0604020202020204" pitchFamily="34" charset="0"/>
                                            </a:rPr>
                                          </m:ctrlPr>
                                        </m:sSubPr>
                                        <m:e>
                                          <m:r>
                                            <a:rPr lang="en-US" sz="3000" i="1">
                                              <a:latin typeface="Cambria Math" panose="02040503050406030204" pitchFamily="18" charset="0"/>
                                              <a:ea typeface="Calibri" panose="020F0502020204030204" pitchFamily="34" charset="0"/>
                                              <a:cs typeface="Arial" panose="020B0604020202020204" pitchFamily="34" charset="0"/>
                                            </a:rPr>
                                            <m:t>𝑟</m:t>
                                          </m:r>
                                        </m:e>
                                        <m:sub>
                                          <m:r>
                                            <a:rPr lang="en-US" sz="3000" i="1">
                                              <a:latin typeface="Cambria Math" panose="02040503050406030204" pitchFamily="18" charset="0"/>
                                              <a:ea typeface="Calibri" panose="020F0502020204030204" pitchFamily="34" charset="0"/>
                                              <a:cs typeface="Arial" panose="020B0604020202020204" pitchFamily="34" charset="0"/>
                                            </a:rPr>
                                            <m:t>𝑛</m:t>
                                          </m:r>
                                        </m:sub>
                                      </m:sSub>
                                    </m:e>
                                  </m:nary>
                                </m:e>
                              </m:d>
                            </m:e>
                            <m:sup>
                              <m:r>
                                <a:rPr lang="en-US" sz="3000" i="1">
                                  <a:latin typeface="Cambria Math" panose="02040503050406030204" pitchFamily="18" charset="0"/>
                                  <a:ea typeface="Calibri" panose="020F0502020204030204" pitchFamily="34" charset="0"/>
                                  <a:cs typeface="Arial" panose="020B0604020202020204" pitchFamily="34" charset="0"/>
                                </a:rPr>
                                <m:t>2</m:t>
                              </m:r>
                            </m:sup>
                          </m:sSup>
                        </m:num>
                        <m:den>
                          <m:d>
                            <m:dPr>
                              <m:ctrlPr>
                                <a:rPr lang="en-US" sz="3000" i="1">
                                  <a:latin typeface="Cambria Math" panose="02040503050406030204" pitchFamily="18" charset="0"/>
                                  <a:ea typeface="Calibri" panose="020F0502020204030204" pitchFamily="34" charset="0"/>
                                  <a:cs typeface="Arial" panose="020B0604020202020204" pitchFamily="34" charset="0"/>
                                </a:rPr>
                              </m:ctrlPr>
                            </m:dPr>
                            <m:e>
                              <m:nary>
                                <m:naryPr>
                                  <m:chr m:val="∑"/>
                                  <m:limLoc m:val="undOvr"/>
                                  <m:supHide m:val="on"/>
                                  <m:ctrlPr>
                                    <a:rPr lang="en-US" sz="3000" i="1">
                                      <a:latin typeface="Cambria Math" panose="02040503050406030204" pitchFamily="18" charset="0"/>
                                      <a:ea typeface="Calibri" panose="020F0502020204030204" pitchFamily="34" charset="0"/>
                                      <a:cs typeface="Arial" panose="020B0604020202020204" pitchFamily="34" charset="0"/>
                                    </a:rPr>
                                  </m:ctrlPr>
                                </m:naryPr>
                                <m:sub>
                                  <m:r>
                                    <a:rPr lang="en-US" sz="3000" i="1">
                                      <a:latin typeface="Cambria Math" panose="02040503050406030204" pitchFamily="18" charset="0"/>
                                      <a:ea typeface="Calibri" panose="020F0502020204030204" pitchFamily="34" charset="0"/>
                                      <a:cs typeface="Arial" panose="020B0604020202020204" pitchFamily="34" charset="0"/>
                                    </a:rPr>
                                    <m:t>𝑛</m:t>
                                  </m:r>
                                </m:sub>
                                <m:sup/>
                                <m:e>
                                  <m:sSup>
                                    <m:sSupPr>
                                      <m:ctrlPr>
                                        <a:rPr lang="en-US" sz="3000" i="1">
                                          <a:latin typeface="Cambria Math" panose="02040503050406030204" pitchFamily="18" charset="0"/>
                                          <a:ea typeface="Calibri" panose="020F0502020204030204" pitchFamily="34" charset="0"/>
                                          <a:cs typeface="Arial" panose="020B0604020202020204" pitchFamily="34" charset="0"/>
                                        </a:rPr>
                                      </m:ctrlPr>
                                    </m:sSupPr>
                                    <m:e>
                                      <m:sSub>
                                        <m:sSubPr>
                                          <m:ctrlPr>
                                            <a:rPr lang="en-US" sz="3000" i="1">
                                              <a:latin typeface="Cambria Math" panose="02040503050406030204" pitchFamily="18" charset="0"/>
                                              <a:ea typeface="Calibri" panose="020F0502020204030204" pitchFamily="34" charset="0"/>
                                              <a:cs typeface="Arial" panose="020B0604020202020204" pitchFamily="34" charset="0"/>
                                            </a:rPr>
                                          </m:ctrlPr>
                                        </m:sSubPr>
                                        <m:e>
                                          <m:r>
                                            <a:rPr lang="en-US" sz="3000" i="1">
                                              <a:latin typeface="Cambria Math" panose="02040503050406030204" pitchFamily="18" charset="0"/>
                                              <a:ea typeface="Calibri" panose="020F0502020204030204" pitchFamily="34" charset="0"/>
                                              <a:cs typeface="Arial" panose="020B0604020202020204" pitchFamily="34" charset="0"/>
                                            </a:rPr>
                                            <m:t>𝑟</m:t>
                                          </m:r>
                                        </m:e>
                                        <m:sub>
                                          <m:r>
                                            <a:rPr lang="en-US" sz="3000" i="1">
                                              <a:latin typeface="Cambria Math" panose="02040503050406030204" pitchFamily="18" charset="0"/>
                                              <a:ea typeface="Calibri" panose="020F0502020204030204" pitchFamily="34" charset="0"/>
                                              <a:cs typeface="Arial" panose="020B0604020202020204" pitchFamily="34" charset="0"/>
                                            </a:rPr>
                                            <m:t>𝑛</m:t>
                                          </m:r>
                                        </m:sub>
                                      </m:sSub>
                                    </m:e>
                                    <m:sup>
                                      <m:r>
                                        <a:rPr lang="en-US" sz="3000" i="1">
                                          <a:latin typeface="Cambria Math" panose="02040503050406030204" pitchFamily="18" charset="0"/>
                                          <a:ea typeface="Calibri" panose="020F0502020204030204" pitchFamily="34" charset="0"/>
                                          <a:cs typeface="Arial" panose="020B0604020202020204" pitchFamily="34" charset="0"/>
                                        </a:rPr>
                                        <m:t>2</m:t>
                                      </m:r>
                                    </m:sup>
                                  </m:sSup>
                                </m:e>
                              </m:nary>
                            </m:e>
                          </m:d>
                        </m:den>
                      </m:f>
                    </m:oMath>
                  </m:oMathPara>
                </a14:m>
                <a:endParaRPr lang="en-US" sz="3000" dirty="0">
                  <a:latin typeface="Calibri" panose="020F0502020204030204" pitchFamily="34" charset="0"/>
                  <a:ea typeface="Calibri" panose="020F0502020204030204" pitchFamily="34" charset="0"/>
                </a:endParaRPr>
              </a:p>
            </p:txBody>
          </p:sp>
        </mc:Choice>
        <mc:Fallback xmlns="">
          <p:sp>
            <p:nvSpPr>
              <p:cNvPr id="4" name="Rectangle 3">
                <a:extLst>
                  <a:ext uri="{FF2B5EF4-FFF2-40B4-BE49-F238E27FC236}">
                    <a16:creationId xmlns:a16="http://schemas.microsoft.com/office/drawing/2014/main" id="{530E4E0E-A716-49B9-95A6-160DE6287510}"/>
                  </a:ext>
                </a:extLst>
              </p:cNvPr>
              <p:cNvSpPr>
                <a:spLocks noRot="1" noChangeAspect="1" noMove="1" noResize="1" noEditPoints="1" noAdjustHandles="1" noChangeArrowheads="1" noChangeShapeType="1" noTextEdit="1"/>
              </p:cNvSpPr>
              <p:nvPr/>
            </p:nvSpPr>
            <p:spPr>
              <a:xfrm>
                <a:off x="3048000" y="2812549"/>
                <a:ext cx="6096000" cy="1907895"/>
              </a:xfrm>
              <a:prstGeom prst="rect">
                <a:avLst/>
              </a:prstGeom>
              <a:blipFill>
                <a:blip r:embed="rId2"/>
                <a:stretch>
                  <a:fillRect l="-2300" t="-2875"/>
                </a:stretch>
              </a:blipFill>
            </p:spPr>
            <p:txBody>
              <a:bodyPr/>
              <a:lstStyle/>
              <a:p>
                <a:r>
                  <a:rPr lang="en-US">
                    <a:noFill/>
                  </a:rPr>
                  <a:t> </a:t>
                </a:r>
              </a:p>
            </p:txBody>
          </p:sp>
        </mc:Fallback>
      </mc:AlternateContent>
    </p:spTree>
    <p:extLst>
      <p:ext uri="{BB962C8B-B14F-4D97-AF65-F5344CB8AC3E}">
        <p14:creationId xmlns:p14="http://schemas.microsoft.com/office/powerpoint/2010/main" val="83232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418-B98F-4877-8C12-7D210D530242}"/>
              </a:ext>
            </a:extLst>
          </p:cNvPr>
          <p:cNvSpPr>
            <a:spLocks noGrp="1"/>
          </p:cNvSpPr>
          <p:nvPr>
            <p:ph type="title"/>
          </p:nvPr>
        </p:nvSpPr>
        <p:spPr/>
        <p:txBody>
          <a:bodyPr/>
          <a:lstStyle/>
          <a:p>
            <a:r>
              <a:rPr lang="en-US" dirty="0"/>
              <a:t>Another quantification of strength of tuning</a:t>
            </a:r>
          </a:p>
        </p:txBody>
      </p:sp>
      <p:sp>
        <p:nvSpPr>
          <p:cNvPr id="3" name="Content Placeholder 2">
            <a:extLst>
              <a:ext uri="{FF2B5EF4-FFF2-40B4-BE49-F238E27FC236}">
                <a16:creationId xmlns:a16="http://schemas.microsoft.com/office/drawing/2014/main" id="{F190B74A-FE32-46DB-84E2-910C1D09F950}"/>
              </a:ext>
            </a:extLst>
          </p:cNvPr>
          <p:cNvSpPr>
            <a:spLocks noGrp="1"/>
          </p:cNvSpPr>
          <p:nvPr>
            <p:ph idx="1"/>
          </p:nvPr>
        </p:nvSpPr>
        <p:spPr/>
        <p:txBody>
          <a:bodyPr/>
          <a:lstStyle/>
          <a:p>
            <a:r>
              <a:rPr lang="en-US" dirty="0"/>
              <a:t>Depth of Modulation</a:t>
            </a:r>
          </a:p>
          <a:p>
            <a:pPr marL="0" indent="0">
              <a:buNone/>
            </a:pPr>
            <a:r>
              <a:rPr lang="en-US" dirty="0"/>
              <a:t>For total of (say) 5000 datapoints where tuning curve is computed, and we want to compute the strength of tuning around the center</a:t>
            </a:r>
          </a:p>
          <a:p>
            <a:pPr marL="0"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3692A07-1A02-4A3E-BF70-14C1C49C0094}"/>
                  </a:ext>
                </a:extLst>
              </p:cNvPr>
              <p:cNvSpPr/>
              <p:nvPr/>
            </p:nvSpPr>
            <p:spPr>
              <a:xfrm>
                <a:off x="-1" y="3429000"/>
                <a:ext cx="12379569" cy="15586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ea typeface="Calibri" panose="020F0502020204030204" pitchFamily="34" charset="0"/>
                          <a:cs typeface="Arial" panose="020B0604020202020204" pitchFamily="34" charset="0"/>
                        </a:rPr>
                        <m:t>=</m:t>
                      </m:r>
                      <m:f>
                        <m:fPr>
                          <m:ctrlPr>
                            <a:rPr lang="en-US" sz="4000" i="1">
                              <a:latin typeface="Cambria Math" panose="02040503050406030204" pitchFamily="18" charset="0"/>
                              <a:ea typeface="Calibri" panose="020F0502020204030204" pitchFamily="34" charset="0"/>
                              <a:cs typeface="Arial" panose="020B0604020202020204" pitchFamily="34" charset="0"/>
                            </a:rPr>
                          </m:ctrlPr>
                        </m:fPr>
                        <m:num>
                          <m:sSup>
                            <m:sSupPr>
                              <m:ctrlPr>
                                <a:rPr lang="en-US" sz="4000" i="1">
                                  <a:latin typeface="Cambria Math" panose="02040503050406030204" pitchFamily="18" charset="0"/>
                                  <a:ea typeface="Calibri" panose="020F0502020204030204" pitchFamily="34" charset="0"/>
                                  <a:cs typeface="Arial" panose="020B0604020202020204" pitchFamily="34" charset="0"/>
                                </a:rPr>
                              </m:ctrlPr>
                            </m:sSupPr>
                            <m:e>
                              <m:d>
                                <m:dPr>
                                  <m:ctrlPr>
                                    <a:rPr lang="en-US" sz="4000" i="1">
                                      <a:latin typeface="Cambria Math" panose="02040503050406030204" pitchFamily="18" charset="0"/>
                                      <a:ea typeface="Calibri" panose="020F0502020204030204" pitchFamily="34" charset="0"/>
                                      <a:cs typeface="Arial" panose="020B0604020202020204" pitchFamily="34" charset="0"/>
                                    </a:rPr>
                                  </m:ctrlPr>
                                </m:dPr>
                                <m:e>
                                  <m:nary>
                                    <m:naryPr>
                                      <m:chr m:val="∑"/>
                                      <m:limLoc m:val="undOvr"/>
                                      <m:supHide m:val="on"/>
                                      <m:ctrlPr>
                                        <a:rPr lang="en-US" sz="4000" i="1">
                                          <a:latin typeface="Cambria Math" panose="02040503050406030204" pitchFamily="18" charset="0"/>
                                          <a:ea typeface="Calibri" panose="020F0502020204030204" pitchFamily="34" charset="0"/>
                                          <a:cs typeface="Arial" panose="020B0604020202020204" pitchFamily="34" charset="0"/>
                                        </a:rPr>
                                      </m:ctrlPr>
                                    </m:naryPr>
                                    <m:sub>
                                      <m:r>
                                        <a:rPr lang="en-US" sz="4000" i="1">
                                          <a:latin typeface="Cambria Math" panose="02040503050406030204" pitchFamily="18" charset="0"/>
                                          <a:ea typeface="Calibri" panose="020F0502020204030204" pitchFamily="34" charset="0"/>
                                          <a:cs typeface="Arial" panose="020B0604020202020204" pitchFamily="34" charset="0"/>
                                        </a:rPr>
                                        <m:t>𝑛</m:t>
                                      </m:r>
                                      <m:r>
                                        <a:rPr lang="en-US" sz="4000" b="0" i="1" smtClean="0">
                                          <a:latin typeface="Cambria Math" panose="02040503050406030204" pitchFamily="18" charset="0"/>
                                          <a:ea typeface="Calibri" panose="020F0502020204030204" pitchFamily="34" charset="0"/>
                                          <a:cs typeface="Arial" panose="020B0604020202020204" pitchFamily="34" charset="0"/>
                                        </a:rPr>
                                        <m:t>=1251 →3750 </m:t>
                                      </m:r>
                                    </m:sub>
                                    <m:sup/>
                                    <m:e>
                                      <m:sSub>
                                        <m:sSubPr>
                                          <m:ctrlPr>
                                            <a:rPr lang="en-US" sz="4000" i="1">
                                              <a:latin typeface="Cambria Math" panose="02040503050406030204" pitchFamily="18" charset="0"/>
                                              <a:ea typeface="Calibri" panose="020F0502020204030204" pitchFamily="34" charset="0"/>
                                              <a:cs typeface="Arial" panose="020B0604020202020204" pitchFamily="34"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𝑟</m:t>
                                          </m:r>
                                        </m:e>
                                        <m:sub>
                                          <m:r>
                                            <a:rPr lang="en-US" sz="4000" i="1">
                                              <a:latin typeface="Cambria Math" panose="02040503050406030204" pitchFamily="18" charset="0"/>
                                              <a:ea typeface="Calibri" panose="020F0502020204030204" pitchFamily="34" charset="0"/>
                                              <a:cs typeface="Arial" panose="020B0604020202020204" pitchFamily="34" charset="0"/>
                                            </a:rPr>
                                            <m:t>𝑛</m:t>
                                          </m:r>
                                        </m:sub>
                                      </m:sSub>
                                    </m:e>
                                  </m:nary>
                                </m:e>
                              </m:d>
                            </m:e>
                            <m:sup/>
                          </m:sSup>
                          <m:r>
                            <a:rPr lang="en-US" sz="4000" b="0" i="1" smtClean="0">
                              <a:latin typeface="Cambria Math" panose="02040503050406030204" pitchFamily="18" charset="0"/>
                              <a:ea typeface="Calibri" panose="020F0502020204030204" pitchFamily="34" charset="0"/>
                              <a:cs typeface="Arial" panose="020B0604020202020204" pitchFamily="34" charset="0"/>
                            </a:rPr>
                            <m:t>−</m:t>
                          </m:r>
                          <m:sSup>
                            <m:sSupPr>
                              <m:ctrlPr>
                                <a:rPr lang="en-US" sz="4000" i="1">
                                  <a:latin typeface="Cambria Math" panose="02040503050406030204" pitchFamily="18" charset="0"/>
                                  <a:ea typeface="Calibri" panose="020F0502020204030204" pitchFamily="34" charset="0"/>
                                  <a:cs typeface="Arial" panose="020B0604020202020204" pitchFamily="34" charset="0"/>
                                </a:rPr>
                              </m:ctrlPr>
                            </m:sSupPr>
                            <m:e>
                              <m:d>
                                <m:dPr>
                                  <m:ctrlPr>
                                    <a:rPr lang="en-US" sz="4000" i="1">
                                      <a:latin typeface="Cambria Math" panose="02040503050406030204" pitchFamily="18" charset="0"/>
                                      <a:ea typeface="Calibri" panose="020F0502020204030204" pitchFamily="34" charset="0"/>
                                      <a:cs typeface="Arial" panose="020B0604020202020204" pitchFamily="34" charset="0"/>
                                    </a:rPr>
                                  </m:ctrlPr>
                                </m:dPr>
                                <m:e>
                                  <m:nary>
                                    <m:naryPr>
                                      <m:chr m:val="∑"/>
                                      <m:limLoc m:val="undOvr"/>
                                      <m:supHide m:val="on"/>
                                      <m:ctrlPr>
                                        <a:rPr lang="en-US" sz="4000" i="1">
                                          <a:latin typeface="Cambria Math" panose="02040503050406030204" pitchFamily="18" charset="0"/>
                                          <a:ea typeface="Calibri" panose="020F0502020204030204" pitchFamily="34" charset="0"/>
                                          <a:cs typeface="Arial" panose="020B0604020202020204" pitchFamily="34" charset="0"/>
                                        </a:rPr>
                                      </m:ctrlPr>
                                    </m:naryPr>
                                    <m:sub>
                                      <m:r>
                                        <a:rPr lang="en-US" sz="4000" i="1">
                                          <a:latin typeface="Cambria Math" panose="02040503050406030204" pitchFamily="18" charset="0"/>
                                          <a:ea typeface="Calibri" panose="020F0502020204030204" pitchFamily="34" charset="0"/>
                                          <a:cs typeface="Arial" panose="020B0604020202020204" pitchFamily="34" charset="0"/>
                                        </a:rPr>
                                        <m:t>𝑛</m:t>
                                      </m:r>
                                      <m:r>
                                        <a:rPr lang="en-US" sz="4000" i="1">
                                          <a:latin typeface="Cambria Math" panose="02040503050406030204" pitchFamily="18" charset="0"/>
                                          <a:ea typeface="Calibri" panose="020F0502020204030204" pitchFamily="34" charset="0"/>
                                          <a:cs typeface="Arial" panose="020B0604020202020204" pitchFamily="34" charset="0"/>
                                        </a:rPr>
                                        <m:t>=1→1250 &amp; 3751→5000 </m:t>
                                      </m:r>
                                    </m:sub>
                                    <m:sup/>
                                    <m:e>
                                      <m:sSub>
                                        <m:sSubPr>
                                          <m:ctrlPr>
                                            <a:rPr lang="en-US" sz="4000" i="1">
                                              <a:latin typeface="Cambria Math" panose="02040503050406030204" pitchFamily="18" charset="0"/>
                                              <a:ea typeface="Calibri" panose="020F0502020204030204" pitchFamily="34" charset="0"/>
                                              <a:cs typeface="Arial" panose="020B0604020202020204" pitchFamily="34"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𝑟</m:t>
                                          </m:r>
                                        </m:e>
                                        <m:sub>
                                          <m:r>
                                            <a:rPr lang="en-US" sz="4000" i="1">
                                              <a:latin typeface="Cambria Math" panose="02040503050406030204" pitchFamily="18" charset="0"/>
                                              <a:ea typeface="Calibri" panose="020F0502020204030204" pitchFamily="34" charset="0"/>
                                              <a:cs typeface="Arial" panose="020B0604020202020204" pitchFamily="34" charset="0"/>
                                            </a:rPr>
                                            <m:t>𝑛</m:t>
                                          </m:r>
                                        </m:sub>
                                      </m:sSub>
                                    </m:e>
                                  </m:nary>
                                </m:e>
                              </m:d>
                            </m:e>
                            <m:sup/>
                          </m:sSup>
                        </m:num>
                        <m:den>
                          <m:sSup>
                            <m:sSupPr>
                              <m:ctrlPr>
                                <a:rPr lang="en-US" sz="4000" i="1">
                                  <a:latin typeface="Cambria Math" panose="02040503050406030204" pitchFamily="18" charset="0"/>
                                  <a:ea typeface="Calibri" panose="020F0502020204030204" pitchFamily="34" charset="0"/>
                                  <a:cs typeface="Arial" panose="020B0604020202020204" pitchFamily="34" charset="0"/>
                                </a:rPr>
                              </m:ctrlPr>
                            </m:sSupPr>
                            <m:e>
                              <m:d>
                                <m:dPr>
                                  <m:ctrlPr>
                                    <a:rPr lang="en-US" sz="4000" i="1">
                                      <a:latin typeface="Cambria Math" panose="02040503050406030204" pitchFamily="18" charset="0"/>
                                      <a:ea typeface="Calibri" panose="020F0502020204030204" pitchFamily="34" charset="0"/>
                                      <a:cs typeface="Arial" panose="020B0604020202020204" pitchFamily="34" charset="0"/>
                                    </a:rPr>
                                  </m:ctrlPr>
                                </m:dPr>
                                <m:e>
                                  <m:nary>
                                    <m:naryPr>
                                      <m:chr m:val="∑"/>
                                      <m:limLoc m:val="undOvr"/>
                                      <m:supHide m:val="on"/>
                                      <m:ctrlPr>
                                        <a:rPr lang="en-US" sz="4000" i="1">
                                          <a:latin typeface="Cambria Math" panose="02040503050406030204" pitchFamily="18" charset="0"/>
                                          <a:ea typeface="Calibri" panose="020F0502020204030204" pitchFamily="34" charset="0"/>
                                          <a:cs typeface="Arial" panose="020B0604020202020204" pitchFamily="34" charset="0"/>
                                        </a:rPr>
                                      </m:ctrlPr>
                                    </m:naryPr>
                                    <m:sub>
                                      <m:r>
                                        <a:rPr lang="en-US" sz="4000" i="1">
                                          <a:latin typeface="Cambria Math" panose="02040503050406030204" pitchFamily="18" charset="0"/>
                                          <a:ea typeface="Calibri" panose="020F0502020204030204" pitchFamily="34" charset="0"/>
                                          <a:cs typeface="Arial" panose="020B0604020202020204" pitchFamily="34" charset="0"/>
                                        </a:rPr>
                                        <m:t>𝑛</m:t>
                                      </m:r>
                                      <m:r>
                                        <a:rPr lang="en-US" sz="4000" i="1">
                                          <a:latin typeface="Cambria Math" panose="02040503050406030204" pitchFamily="18" charset="0"/>
                                          <a:ea typeface="Calibri" panose="020F0502020204030204" pitchFamily="34" charset="0"/>
                                          <a:cs typeface="Arial" panose="020B0604020202020204" pitchFamily="34" charset="0"/>
                                        </a:rPr>
                                        <m:t>=1251 →3750 </m:t>
                                      </m:r>
                                    </m:sub>
                                    <m:sup/>
                                    <m:e>
                                      <m:sSub>
                                        <m:sSubPr>
                                          <m:ctrlPr>
                                            <a:rPr lang="en-US" sz="4000" i="1">
                                              <a:latin typeface="Cambria Math" panose="02040503050406030204" pitchFamily="18" charset="0"/>
                                              <a:ea typeface="Calibri" panose="020F0502020204030204" pitchFamily="34" charset="0"/>
                                              <a:cs typeface="Arial" panose="020B0604020202020204" pitchFamily="34"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𝑟</m:t>
                                          </m:r>
                                        </m:e>
                                        <m:sub>
                                          <m:r>
                                            <a:rPr lang="en-US" sz="4000" i="1">
                                              <a:latin typeface="Cambria Math" panose="02040503050406030204" pitchFamily="18" charset="0"/>
                                              <a:ea typeface="Calibri" panose="020F0502020204030204" pitchFamily="34" charset="0"/>
                                              <a:cs typeface="Arial" panose="020B0604020202020204" pitchFamily="34" charset="0"/>
                                            </a:rPr>
                                            <m:t>𝑛</m:t>
                                          </m:r>
                                        </m:sub>
                                      </m:sSub>
                                    </m:e>
                                  </m:nary>
                                </m:e>
                              </m:d>
                            </m:e>
                            <m:sup/>
                          </m:sSup>
                          <m:r>
                            <a:rPr lang="en-US" sz="4000" b="0" i="1" smtClean="0">
                              <a:latin typeface="Cambria Math" panose="02040503050406030204" pitchFamily="18" charset="0"/>
                              <a:ea typeface="Calibri" panose="020F0502020204030204" pitchFamily="34" charset="0"/>
                              <a:cs typeface="Arial" panose="020B0604020202020204" pitchFamily="34" charset="0"/>
                            </a:rPr>
                            <m:t>+</m:t>
                          </m:r>
                          <m:sSup>
                            <m:sSupPr>
                              <m:ctrlPr>
                                <a:rPr lang="en-US" sz="4000" i="1">
                                  <a:latin typeface="Cambria Math" panose="02040503050406030204" pitchFamily="18" charset="0"/>
                                  <a:ea typeface="Calibri" panose="020F0502020204030204" pitchFamily="34" charset="0"/>
                                  <a:cs typeface="Arial" panose="020B0604020202020204" pitchFamily="34" charset="0"/>
                                </a:rPr>
                              </m:ctrlPr>
                            </m:sSupPr>
                            <m:e>
                              <m:d>
                                <m:dPr>
                                  <m:ctrlPr>
                                    <a:rPr lang="en-US" sz="4000" i="1">
                                      <a:latin typeface="Cambria Math" panose="02040503050406030204" pitchFamily="18" charset="0"/>
                                      <a:ea typeface="Calibri" panose="020F0502020204030204" pitchFamily="34" charset="0"/>
                                      <a:cs typeface="Arial" panose="020B0604020202020204" pitchFamily="34" charset="0"/>
                                    </a:rPr>
                                  </m:ctrlPr>
                                </m:dPr>
                                <m:e>
                                  <m:nary>
                                    <m:naryPr>
                                      <m:chr m:val="∑"/>
                                      <m:limLoc m:val="undOvr"/>
                                      <m:supHide m:val="on"/>
                                      <m:ctrlPr>
                                        <a:rPr lang="en-US" sz="4000" i="1">
                                          <a:latin typeface="Cambria Math" panose="02040503050406030204" pitchFamily="18" charset="0"/>
                                          <a:ea typeface="Calibri" panose="020F0502020204030204" pitchFamily="34" charset="0"/>
                                          <a:cs typeface="Arial" panose="020B0604020202020204" pitchFamily="34" charset="0"/>
                                        </a:rPr>
                                      </m:ctrlPr>
                                    </m:naryPr>
                                    <m:sub>
                                      <m:r>
                                        <a:rPr lang="en-US" sz="4000" i="1">
                                          <a:latin typeface="Cambria Math" panose="02040503050406030204" pitchFamily="18" charset="0"/>
                                          <a:ea typeface="Calibri" panose="020F0502020204030204" pitchFamily="34" charset="0"/>
                                          <a:cs typeface="Arial" panose="020B0604020202020204" pitchFamily="34" charset="0"/>
                                        </a:rPr>
                                        <m:t>𝑛</m:t>
                                      </m:r>
                                      <m:r>
                                        <a:rPr lang="en-US" sz="4000" i="1">
                                          <a:latin typeface="Cambria Math" panose="02040503050406030204" pitchFamily="18" charset="0"/>
                                          <a:ea typeface="Calibri" panose="020F0502020204030204" pitchFamily="34" charset="0"/>
                                          <a:cs typeface="Arial" panose="020B0604020202020204" pitchFamily="34" charset="0"/>
                                        </a:rPr>
                                        <m:t>=1→1250 &amp; 3751→5000 </m:t>
                                      </m:r>
                                    </m:sub>
                                    <m:sup/>
                                    <m:e>
                                      <m:sSub>
                                        <m:sSubPr>
                                          <m:ctrlPr>
                                            <a:rPr lang="en-US" sz="4000" i="1">
                                              <a:latin typeface="Cambria Math" panose="02040503050406030204" pitchFamily="18" charset="0"/>
                                              <a:ea typeface="Calibri" panose="020F0502020204030204" pitchFamily="34" charset="0"/>
                                              <a:cs typeface="Arial" panose="020B0604020202020204" pitchFamily="34" charset="0"/>
                                            </a:rPr>
                                          </m:ctrlPr>
                                        </m:sSubPr>
                                        <m:e>
                                          <m:r>
                                            <a:rPr lang="en-US" sz="4000" i="1">
                                              <a:latin typeface="Cambria Math" panose="02040503050406030204" pitchFamily="18" charset="0"/>
                                              <a:ea typeface="Calibri" panose="020F0502020204030204" pitchFamily="34" charset="0"/>
                                              <a:cs typeface="Arial" panose="020B0604020202020204" pitchFamily="34" charset="0"/>
                                            </a:rPr>
                                            <m:t>𝑟</m:t>
                                          </m:r>
                                        </m:e>
                                        <m:sub>
                                          <m:r>
                                            <a:rPr lang="en-US" sz="4000" i="1">
                                              <a:latin typeface="Cambria Math" panose="02040503050406030204" pitchFamily="18" charset="0"/>
                                              <a:ea typeface="Calibri" panose="020F0502020204030204" pitchFamily="34" charset="0"/>
                                              <a:cs typeface="Arial" panose="020B0604020202020204" pitchFamily="34" charset="0"/>
                                            </a:rPr>
                                            <m:t>𝑛</m:t>
                                          </m:r>
                                        </m:sub>
                                      </m:sSub>
                                    </m:e>
                                  </m:nary>
                                </m:e>
                              </m:d>
                            </m:e>
                            <m:sup/>
                          </m:sSup>
                        </m:den>
                      </m:f>
                    </m:oMath>
                  </m:oMathPara>
                </a14:m>
                <a:endParaRPr lang="en-US" sz="4000" dirty="0"/>
              </a:p>
            </p:txBody>
          </p:sp>
        </mc:Choice>
        <mc:Fallback xmlns="">
          <p:sp>
            <p:nvSpPr>
              <p:cNvPr id="4" name="Rectangle 3">
                <a:extLst>
                  <a:ext uri="{FF2B5EF4-FFF2-40B4-BE49-F238E27FC236}">
                    <a16:creationId xmlns:a16="http://schemas.microsoft.com/office/drawing/2014/main" id="{43692A07-1A02-4A3E-BF70-14C1C49C0094}"/>
                  </a:ext>
                </a:extLst>
              </p:cNvPr>
              <p:cNvSpPr>
                <a:spLocks noRot="1" noChangeAspect="1" noMove="1" noResize="1" noEditPoints="1" noAdjustHandles="1" noChangeArrowheads="1" noChangeShapeType="1" noTextEdit="1"/>
              </p:cNvSpPr>
              <p:nvPr/>
            </p:nvSpPr>
            <p:spPr>
              <a:xfrm>
                <a:off x="-1" y="3429000"/>
                <a:ext cx="12379569" cy="155863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84897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2A82-E7EC-40DA-B0BB-2E9421902F99}"/>
              </a:ext>
            </a:extLst>
          </p:cNvPr>
          <p:cNvSpPr>
            <a:spLocks noGrp="1"/>
          </p:cNvSpPr>
          <p:nvPr>
            <p:ph type="title"/>
          </p:nvPr>
        </p:nvSpPr>
        <p:spPr/>
        <p:txBody>
          <a:bodyPr/>
          <a:lstStyle/>
          <a:p>
            <a:r>
              <a:rPr lang="en-US" dirty="0"/>
              <a:t>Band passing Raw LFP signal in theta range</a:t>
            </a:r>
          </a:p>
        </p:txBody>
      </p:sp>
      <p:sp>
        <p:nvSpPr>
          <p:cNvPr id="3" name="Content Placeholder 2">
            <a:extLst>
              <a:ext uri="{FF2B5EF4-FFF2-40B4-BE49-F238E27FC236}">
                <a16:creationId xmlns:a16="http://schemas.microsoft.com/office/drawing/2014/main" id="{54B06B36-8105-4C0B-B8E0-45A29D8F0D3F}"/>
              </a:ext>
            </a:extLst>
          </p:cNvPr>
          <p:cNvSpPr>
            <a:spLocks noGrp="1"/>
          </p:cNvSpPr>
          <p:nvPr>
            <p:ph idx="1"/>
          </p:nvPr>
        </p:nvSpPr>
        <p:spPr/>
        <p:txBody>
          <a:bodyPr/>
          <a:lstStyle/>
          <a:p>
            <a:r>
              <a:rPr lang="en-US" dirty="0"/>
              <a:t>Theta rhythm is a natural rhythm observed in hippocampus during active exploration and REM sleep.</a:t>
            </a:r>
          </a:p>
          <a:p>
            <a:r>
              <a:rPr lang="en-US" dirty="0"/>
              <a:t>The frequency range of theta is variable across species, but for rodent data, 4 to 12Hz is a well accepted range for theta.</a:t>
            </a:r>
          </a:p>
          <a:p>
            <a:r>
              <a:rPr lang="en-US" dirty="0"/>
              <a:t>Load the raw LFP signal provided with the timepoints at which it was obtained(in microseconds) and bandpass it in the theta range using “</a:t>
            </a:r>
            <a:r>
              <a:rPr lang="en-US" dirty="0" err="1"/>
              <a:t>butterworth</a:t>
            </a:r>
            <a:r>
              <a:rPr lang="en-US" dirty="0"/>
              <a:t>” filter design in MATLAB and a symmetric(acausal) bandpass function filtering (functions butter and </a:t>
            </a:r>
            <a:r>
              <a:rPr lang="en-US" dirty="0" err="1"/>
              <a:t>filtfilt</a:t>
            </a:r>
            <a:r>
              <a:rPr lang="en-US" dirty="0"/>
              <a:t>.)</a:t>
            </a:r>
          </a:p>
        </p:txBody>
      </p:sp>
    </p:spTree>
    <p:extLst>
      <p:ext uri="{BB962C8B-B14F-4D97-AF65-F5344CB8AC3E}">
        <p14:creationId xmlns:p14="http://schemas.microsoft.com/office/powerpoint/2010/main" val="1133623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134D-E86A-453C-9705-24A1F67B2842}"/>
              </a:ext>
            </a:extLst>
          </p:cNvPr>
          <p:cNvSpPr>
            <a:spLocks noGrp="1"/>
          </p:cNvSpPr>
          <p:nvPr>
            <p:ph type="title"/>
          </p:nvPr>
        </p:nvSpPr>
        <p:spPr/>
        <p:txBody>
          <a:bodyPr>
            <a:normAutofit fontScale="90000"/>
          </a:bodyPr>
          <a:lstStyle/>
          <a:p>
            <a:r>
              <a:rPr lang="en-US" dirty="0"/>
              <a:t>Extra work: compare the relationship between running speed and theta band power.</a:t>
            </a:r>
          </a:p>
        </p:txBody>
      </p:sp>
      <p:sp>
        <p:nvSpPr>
          <p:cNvPr id="3" name="Content Placeholder 2">
            <a:extLst>
              <a:ext uri="{FF2B5EF4-FFF2-40B4-BE49-F238E27FC236}">
                <a16:creationId xmlns:a16="http://schemas.microsoft.com/office/drawing/2014/main" id="{247DF50F-8BED-48FA-8409-8E427B0E91E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2388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7077-2CB8-4AD9-9DBB-B44187855F48}"/>
              </a:ext>
            </a:extLst>
          </p:cNvPr>
          <p:cNvSpPr>
            <a:spLocks noGrp="1"/>
          </p:cNvSpPr>
          <p:nvPr>
            <p:ph type="title"/>
          </p:nvPr>
        </p:nvSpPr>
        <p:spPr/>
        <p:txBody>
          <a:bodyPr/>
          <a:lstStyle/>
          <a:p>
            <a:r>
              <a:rPr lang="en-US" dirty="0"/>
              <a:t>Files provided</a:t>
            </a:r>
          </a:p>
        </p:txBody>
      </p:sp>
      <p:sp>
        <p:nvSpPr>
          <p:cNvPr id="3" name="Content Placeholder 2">
            <a:extLst>
              <a:ext uri="{FF2B5EF4-FFF2-40B4-BE49-F238E27FC236}">
                <a16:creationId xmlns:a16="http://schemas.microsoft.com/office/drawing/2014/main" id="{18C85F86-6DD4-40B6-9F55-294BD547DB76}"/>
              </a:ext>
            </a:extLst>
          </p:cNvPr>
          <p:cNvSpPr>
            <a:spLocks noGrp="1"/>
          </p:cNvSpPr>
          <p:nvPr>
            <p:ph idx="1"/>
          </p:nvPr>
        </p:nvSpPr>
        <p:spPr/>
        <p:txBody>
          <a:bodyPr>
            <a:normAutofit lnSpcReduction="10000"/>
          </a:bodyPr>
          <a:lstStyle/>
          <a:p>
            <a:r>
              <a:rPr lang="en-US" dirty="0"/>
              <a:t>This presentation</a:t>
            </a:r>
          </a:p>
          <a:p>
            <a:r>
              <a:rPr lang="en-US" dirty="0" err="1"/>
              <a:t>SampleLFP_speed</a:t>
            </a:r>
            <a:r>
              <a:rPr lang="en-US" dirty="0"/>
              <a:t> dataset of local field potential signal and running speed</a:t>
            </a:r>
          </a:p>
          <a:p>
            <a:r>
              <a:rPr lang="en-US" dirty="0" err="1"/>
              <a:t>makeSparsity.m</a:t>
            </a:r>
            <a:r>
              <a:rPr lang="en-US" dirty="0"/>
              <a:t> function to compute sparsity</a:t>
            </a:r>
          </a:p>
          <a:p>
            <a:r>
              <a:rPr lang="en-US" dirty="0" err="1"/>
              <a:t>ShuffleTrials.m</a:t>
            </a:r>
            <a:r>
              <a:rPr lang="en-US" dirty="0"/>
              <a:t> file for shuffling individual trials with a random amount of quantify Bootstrapping methods-based strength of tuning</a:t>
            </a:r>
          </a:p>
          <a:p>
            <a:r>
              <a:rPr lang="en-US" dirty="0"/>
              <a:t>Poisson_Heeger.pdf file to read up about modelling spike trains as Poisson processes</a:t>
            </a:r>
          </a:p>
          <a:p>
            <a:r>
              <a:rPr lang="en-US" dirty="0" err="1"/>
              <a:t>TunedNeuron_CCBR.mat</a:t>
            </a:r>
            <a:r>
              <a:rPr lang="en-US" dirty="0"/>
              <a:t> response of an actual neuron showing tuning across multiple trials</a:t>
            </a:r>
          </a:p>
        </p:txBody>
      </p:sp>
    </p:spTree>
    <p:extLst>
      <p:ext uri="{BB962C8B-B14F-4D97-AF65-F5344CB8AC3E}">
        <p14:creationId xmlns:p14="http://schemas.microsoft.com/office/powerpoint/2010/main" val="181600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A8E7-ED2F-4ACC-B83D-8843ECD41454}"/>
              </a:ext>
            </a:extLst>
          </p:cNvPr>
          <p:cNvSpPr>
            <a:spLocks noGrp="1"/>
          </p:cNvSpPr>
          <p:nvPr>
            <p:ph type="title"/>
          </p:nvPr>
        </p:nvSpPr>
        <p:spPr/>
        <p:txBody>
          <a:bodyPr/>
          <a:lstStyle/>
          <a:p>
            <a:r>
              <a:rPr lang="en-US" dirty="0"/>
              <a:t>Files To be provided after tutorial</a:t>
            </a:r>
          </a:p>
        </p:txBody>
      </p:sp>
      <p:sp>
        <p:nvSpPr>
          <p:cNvPr id="3" name="Content Placeholder 2">
            <a:extLst>
              <a:ext uri="{FF2B5EF4-FFF2-40B4-BE49-F238E27FC236}">
                <a16:creationId xmlns:a16="http://schemas.microsoft.com/office/drawing/2014/main" id="{49555FFA-7FD6-4616-B869-76B18070E1FF}"/>
              </a:ext>
            </a:extLst>
          </p:cNvPr>
          <p:cNvSpPr>
            <a:spLocks noGrp="1"/>
          </p:cNvSpPr>
          <p:nvPr>
            <p:ph idx="1"/>
          </p:nvPr>
        </p:nvSpPr>
        <p:spPr/>
        <p:txBody>
          <a:bodyPr/>
          <a:lstStyle/>
          <a:p>
            <a:r>
              <a:rPr lang="en-US" dirty="0"/>
              <a:t>CCBR_jan8</a:t>
            </a:r>
            <a:r>
              <a:rPr lang="en-US"/>
              <a:t>_script.m </a:t>
            </a:r>
            <a:r>
              <a:rPr lang="en-US" dirty="0"/>
              <a:t>containing all code and homework assignment questions covered </a:t>
            </a:r>
            <a:r>
              <a:rPr lang="en-US"/>
              <a:t>in class.</a:t>
            </a:r>
          </a:p>
        </p:txBody>
      </p:sp>
    </p:spTree>
    <p:extLst>
      <p:ext uri="{BB962C8B-B14F-4D97-AF65-F5344CB8AC3E}">
        <p14:creationId xmlns:p14="http://schemas.microsoft.com/office/powerpoint/2010/main" val="182574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0315" y="223737"/>
            <a:ext cx="5463702" cy="1566153"/>
          </a:xfrm>
        </p:spPr>
        <p:txBody>
          <a:bodyPr>
            <a:normAutofit fontScale="90000"/>
          </a:bodyPr>
          <a:lstStyle/>
          <a:p>
            <a:r>
              <a:rPr lang="en-US" dirty="0"/>
              <a:t>Agenda 7</a:t>
            </a:r>
            <a:r>
              <a:rPr lang="en-US" baseline="30000" dirty="0"/>
              <a:t>th</a:t>
            </a:r>
            <a:r>
              <a:rPr lang="en-US" dirty="0"/>
              <a:t> Jan</a:t>
            </a:r>
            <a:br>
              <a:rPr lang="en-US" dirty="0"/>
            </a:br>
            <a:endParaRPr lang="en-US" dirty="0"/>
          </a:p>
        </p:txBody>
      </p:sp>
      <p:sp>
        <p:nvSpPr>
          <p:cNvPr id="5" name="Subtitle 4"/>
          <p:cNvSpPr>
            <a:spLocks noGrp="1"/>
          </p:cNvSpPr>
          <p:nvPr>
            <p:ph type="subTitle" idx="1"/>
          </p:nvPr>
        </p:nvSpPr>
        <p:spPr>
          <a:xfrm>
            <a:off x="1524001" y="1634247"/>
            <a:ext cx="6267854" cy="5009744"/>
          </a:xfrm>
        </p:spPr>
        <p:txBody>
          <a:bodyPr>
            <a:normAutofit fontScale="85000" lnSpcReduction="10000"/>
          </a:bodyPr>
          <a:lstStyle/>
          <a:p>
            <a:pPr marL="457200" indent="-457200" algn="l">
              <a:buAutoNum type="arabicPeriod"/>
            </a:pPr>
            <a:r>
              <a:rPr lang="en-US" dirty="0"/>
              <a:t>Definition of spikes and LFP</a:t>
            </a:r>
          </a:p>
          <a:p>
            <a:pPr marL="457200" indent="-457200" algn="l">
              <a:buAutoNum type="arabicPeriod"/>
            </a:pPr>
            <a:r>
              <a:rPr lang="en-US" dirty="0"/>
              <a:t>Motivation for modelling spikes as Poisson processes</a:t>
            </a:r>
          </a:p>
          <a:p>
            <a:pPr marL="457200" indent="-457200" algn="l">
              <a:buAutoNum type="arabicPeriod"/>
            </a:pPr>
            <a:r>
              <a:rPr lang="en-US" dirty="0"/>
              <a:t>Basics of MATLAB</a:t>
            </a:r>
          </a:p>
          <a:p>
            <a:pPr marL="457200" indent="-457200" algn="l">
              <a:buAutoNum type="arabicPeriod"/>
            </a:pPr>
            <a:r>
              <a:rPr lang="en-US" dirty="0"/>
              <a:t>Simulation of neural spike train</a:t>
            </a:r>
          </a:p>
          <a:p>
            <a:pPr marL="457200" indent="-457200" algn="l">
              <a:buAutoNum type="arabicPeriod"/>
            </a:pPr>
            <a:r>
              <a:rPr lang="en-US" dirty="0"/>
              <a:t>Autocorrelation, cross correlations and ISI-histograms</a:t>
            </a:r>
          </a:p>
          <a:p>
            <a:pPr marL="457200" indent="-457200" algn="l">
              <a:buAutoNum type="arabicPeriod"/>
            </a:pPr>
            <a:r>
              <a:rPr lang="en-US" dirty="0"/>
              <a:t>Simulate a periodic signal</a:t>
            </a:r>
          </a:p>
          <a:p>
            <a:pPr algn="l"/>
            <a:endParaRPr lang="en-US" dirty="0"/>
          </a:p>
          <a:p>
            <a:pPr algn="l"/>
            <a:endParaRPr lang="en-US" dirty="0"/>
          </a:p>
          <a:p>
            <a:pPr algn="l"/>
            <a:r>
              <a:rPr lang="en-US" dirty="0"/>
              <a:t>HW- </a:t>
            </a:r>
          </a:p>
          <a:p>
            <a:pPr algn="l"/>
            <a:r>
              <a:rPr lang="en-US" dirty="0"/>
              <a:t>a. Check if Poisson by Exponential fit and autocorrelation</a:t>
            </a:r>
          </a:p>
          <a:p>
            <a:pPr algn="l"/>
            <a:r>
              <a:rPr lang="en-US" dirty="0"/>
              <a:t>b. Simulate periodic but asynchronous spike trains</a:t>
            </a:r>
            <a:br>
              <a:rPr lang="en-US" dirty="0"/>
            </a:br>
            <a:r>
              <a:rPr lang="en-US" dirty="0"/>
              <a:t>c. Cross correlation between 2 spike trains</a:t>
            </a:r>
            <a:br>
              <a:rPr lang="en-US" dirty="0"/>
            </a:br>
            <a:endParaRPr lang="en-US" dirty="0"/>
          </a:p>
        </p:txBody>
      </p:sp>
    </p:spTree>
    <p:extLst>
      <p:ext uri="{BB962C8B-B14F-4D97-AF65-F5344CB8AC3E}">
        <p14:creationId xmlns:p14="http://schemas.microsoft.com/office/powerpoint/2010/main" val="76006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CB9387F0-7E26-49DB-8369-00414D3EF755}"/>
              </a:ext>
            </a:extLst>
          </p:cNvPr>
          <p:cNvPicPr>
            <a:picLocks noChangeAspect="1"/>
          </p:cNvPicPr>
          <p:nvPr/>
        </p:nvPicPr>
        <p:blipFill rotWithShape="1">
          <a:blip r:embed="rId2">
            <a:extLst>
              <a:ext uri="{28A0092B-C50C-407E-A947-70E740481C1C}">
                <a14:useLocalDpi xmlns:a14="http://schemas.microsoft.com/office/drawing/2010/main" val="0"/>
              </a:ext>
            </a:extLst>
          </a:blip>
          <a:srcRect t="22359"/>
          <a:stretch/>
        </p:blipFill>
        <p:spPr>
          <a:xfrm>
            <a:off x="1628400" y="633046"/>
            <a:ext cx="8935200" cy="6070209"/>
          </a:xfrm>
          <a:prstGeom prst="rect">
            <a:avLst/>
          </a:prstGeom>
        </p:spPr>
      </p:pic>
      <p:sp>
        <p:nvSpPr>
          <p:cNvPr id="9" name="TextBox 8">
            <a:extLst>
              <a:ext uri="{FF2B5EF4-FFF2-40B4-BE49-F238E27FC236}">
                <a16:creationId xmlns:a16="http://schemas.microsoft.com/office/drawing/2014/main" id="{3A635EC7-835B-4D3E-81FE-20DEB8054752}"/>
              </a:ext>
            </a:extLst>
          </p:cNvPr>
          <p:cNvSpPr txBox="1"/>
          <p:nvPr/>
        </p:nvSpPr>
        <p:spPr>
          <a:xfrm>
            <a:off x="1519311" y="0"/>
            <a:ext cx="9439421" cy="707886"/>
          </a:xfrm>
          <a:prstGeom prst="rect">
            <a:avLst/>
          </a:prstGeom>
          <a:noFill/>
        </p:spPr>
        <p:txBody>
          <a:bodyPr wrap="square" rtlCol="0">
            <a:spAutoFit/>
          </a:bodyPr>
          <a:lstStyle/>
          <a:p>
            <a:r>
              <a:rPr lang="en-US" sz="4000" dirty="0"/>
              <a:t>Methods and scales in study of neuroscience</a:t>
            </a:r>
          </a:p>
        </p:txBody>
      </p:sp>
    </p:spTree>
    <p:extLst>
      <p:ext uri="{BB962C8B-B14F-4D97-AF65-F5344CB8AC3E}">
        <p14:creationId xmlns:p14="http://schemas.microsoft.com/office/powerpoint/2010/main" val="169138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D75B-2447-40B4-BA1E-82692FC2B424}"/>
              </a:ext>
            </a:extLst>
          </p:cNvPr>
          <p:cNvSpPr>
            <a:spLocks noGrp="1"/>
          </p:cNvSpPr>
          <p:nvPr>
            <p:ph type="title"/>
          </p:nvPr>
        </p:nvSpPr>
        <p:spPr>
          <a:xfrm>
            <a:off x="1676400" y="5935931"/>
            <a:ext cx="10515600" cy="1325563"/>
          </a:xfrm>
        </p:spPr>
        <p:txBody>
          <a:bodyPr>
            <a:normAutofit/>
          </a:bodyPr>
          <a:lstStyle/>
          <a:p>
            <a:r>
              <a:rPr lang="en-US" sz="2000" dirty="0"/>
              <a:t>Adapted from Churchland and </a:t>
            </a:r>
            <a:r>
              <a:rPr lang="en-US" sz="2000" dirty="0" err="1"/>
              <a:t>Sejnowski</a:t>
            </a:r>
            <a:r>
              <a:rPr lang="en-US" sz="2000" dirty="0"/>
              <a:t>, 1988</a:t>
            </a:r>
            <a:br>
              <a:rPr lang="en-US" sz="2000" dirty="0"/>
            </a:br>
            <a:endParaRPr lang="en-US" sz="2000" dirty="0"/>
          </a:p>
        </p:txBody>
      </p:sp>
      <p:pic>
        <p:nvPicPr>
          <p:cNvPr id="4" name="Picture 3" descr="A picture containing screenshot&#10;&#10;Description automatically generated">
            <a:extLst>
              <a:ext uri="{FF2B5EF4-FFF2-40B4-BE49-F238E27FC236}">
                <a16:creationId xmlns:a16="http://schemas.microsoft.com/office/drawing/2014/main" id="{111C55C2-31EA-4E36-A070-24B483B76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725" y="365125"/>
            <a:ext cx="8094550" cy="5781822"/>
          </a:xfrm>
          <a:prstGeom prst="rect">
            <a:avLst/>
          </a:prstGeom>
        </p:spPr>
      </p:pic>
      <p:sp>
        <p:nvSpPr>
          <p:cNvPr id="5" name="Arrow: Left 4">
            <a:extLst>
              <a:ext uri="{FF2B5EF4-FFF2-40B4-BE49-F238E27FC236}">
                <a16:creationId xmlns:a16="http://schemas.microsoft.com/office/drawing/2014/main" id="{F9207962-3FA5-4CBD-9EFF-52EE4FB83546}"/>
              </a:ext>
            </a:extLst>
          </p:cNvPr>
          <p:cNvSpPr/>
          <p:nvPr/>
        </p:nvSpPr>
        <p:spPr>
          <a:xfrm>
            <a:off x="8764172" y="2764228"/>
            <a:ext cx="2968283" cy="9836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Using Electrode arrays</a:t>
            </a:r>
          </a:p>
        </p:txBody>
      </p:sp>
    </p:spTree>
    <p:extLst>
      <p:ext uri="{BB962C8B-B14F-4D97-AF65-F5344CB8AC3E}">
        <p14:creationId xmlns:p14="http://schemas.microsoft.com/office/powerpoint/2010/main" val="230185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field potentials</a:t>
            </a:r>
          </a:p>
        </p:txBody>
      </p:sp>
      <p:sp>
        <p:nvSpPr>
          <p:cNvPr id="3" name="Content Placeholder 2"/>
          <p:cNvSpPr>
            <a:spLocks noGrp="1"/>
          </p:cNvSpPr>
          <p:nvPr>
            <p:ph idx="1"/>
          </p:nvPr>
        </p:nvSpPr>
        <p:spPr>
          <a:xfrm>
            <a:off x="838200" y="1825625"/>
            <a:ext cx="5984631" cy="4351338"/>
          </a:xfrm>
        </p:spPr>
        <p:txBody>
          <a:bodyPr/>
          <a:lstStyle/>
          <a:p>
            <a:r>
              <a:rPr lang="en-US" dirty="0"/>
              <a:t>LFP are electrical signals generated in nervous and other tissues by the summed electrical activity of the individual cells (e.g. neurons) in that tissue. LFP are "extracellular" signals, meaning that they are generated by transient imbalances in ion concentrations in the spaces outside the cells, that result from cellular electrical activity. </a:t>
            </a:r>
          </a:p>
        </p:txBody>
      </p:sp>
      <p:pic>
        <p:nvPicPr>
          <p:cNvPr id="5" name="Picture 4" descr="A close up of a map&#10;&#10;Description automatically generated">
            <a:extLst>
              <a:ext uri="{FF2B5EF4-FFF2-40B4-BE49-F238E27FC236}">
                <a16:creationId xmlns:a16="http://schemas.microsoft.com/office/drawing/2014/main" id="{D5EC0DFA-45B3-4C7C-87A1-51902DCD44B0}"/>
              </a:ext>
            </a:extLst>
          </p:cNvPr>
          <p:cNvPicPr>
            <a:picLocks noChangeAspect="1"/>
          </p:cNvPicPr>
          <p:nvPr/>
        </p:nvPicPr>
        <p:blipFill rotWithShape="1">
          <a:blip r:embed="rId3">
            <a:extLst>
              <a:ext uri="{28A0092B-C50C-407E-A947-70E740481C1C}">
                <a14:useLocalDpi xmlns:a14="http://schemas.microsoft.com/office/drawing/2010/main" val="0"/>
              </a:ext>
            </a:extLst>
          </a:blip>
          <a:srcRect l="-2765" t="1887" r="50001" b="115"/>
          <a:stretch/>
        </p:blipFill>
        <p:spPr>
          <a:xfrm>
            <a:off x="7294838" y="823571"/>
            <a:ext cx="4058962" cy="5353392"/>
          </a:xfrm>
          <a:prstGeom prst="rect">
            <a:avLst/>
          </a:prstGeom>
        </p:spPr>
      </p:pic>
      <p:sp>
        <p:nvSpPr>
          <p:cNvPr id="6" name="TextBox 5">
            <a:extLst>
              <a:ext uri="{FF2B5EF4-FFF2-40B4-BE49-F238E27FC236}">
                <a16:creationId xmlns:a16="http://schemas.microsoft.com/office/drawing/2014/main" id="{25522C8D-5CC6-43A5-BC62-AA31D2E9BD31}"/>
              </a:ext>
            </a:extLst>
          </p:cNvPr>
          <p:cNvSpPr txBox="1"/>
          <p:nvPr/>
        </p:nvSpPr>
        <p:spPr>
          <a:xfrm>
            <a:off x="7484012" y="6176963"/>
            <a:ext cx="4234376" cy="369332"/>
          </a:xfrm>
          <a:prstGeom prst="rect">
            <a:avLst/>
          </a:prstGeom>
          <a:noFill/>
        </p:spPr>
        <p:txBody>
          <a:bodyPr wrap="square" rtlCol="0">
            <a:spAutoFit/>
          </a:bodyPr>
          <a:lstStyle/>
          <a:p>
            <a:r>
              <a:rPr lang="en-US" dirty="0"/>
              <a:t>Moore et al, Science 2017</a:t>
            </a:r>
          </a:p>
        </p:txBody>
      </p:sp>
    </p:spTree>
    <p:extLst>
      <p:ext uri="{BB962C8B-B14F-4D97-AF65-F5344CB8AC3E}">
        <p14:creationId xmlns:p14="http://schemas.microsoft.com/office/powerpoint/2010/main" val="406946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train</a:t>
            </a:r>
          </a:p>
        </p:txBody>
      </p:sp>
      <p:sp>
        <p:nvSpPr>
          <p:cNvPr id="3" name="Content Placeholder 2"/>
          <p:cNvSpPr>
            <a:spLocks noGrp="1"/>
          </p:cNvSpPr>
          <p:nvPr>
            <p:ph idx="1"/>
          </p:nvPr>
        </p:nvSpPr>
        <p:spPr>
          <a:xfrm>
            <a:off x="838200" y="1368425"/>
            <a:ext cx="4563794" cy="4351338"/>
          </a:xfrm>
        </p:spPr>
        <p:txBody>
          <a:bodyPr/>
          <a:lstStyle/>
          <a:p>
            <a:r>
              <a:rPr lang="en-US" dirty="0"/>
              <a:t>Spike trains are the time-series electrical signals recorded from individual neurons in the brain. They are essentially the action potentials (nerve impulses) generated by neurons. Spike trains are the signals generated by neurons used to communicate with one another.</a:t>
            </a:r>
          </a:p>
        </p:txBody>
      </p:sp>
      <p:pic>
        <p:nvPicPr>
          <p:cNvPr id="5" name="Picture 4" descr="A close up of a map&#10;&#10;Description automatically generated">
            <a:extLst>
              <a:ext uri="{FF2B5EF4-FFF2-40B4-BE49-F238E27FC236}">
                <a16:creationId xmlns:a16="http://schemas.microsoft.com/office/drawing/2014/main" id="{ADCB1222-0FC5-4009-B2E0-78FA1EF311A9}"/>
              </a:ext>
            </a:extLst>
          </p:cNvPr>
          <p:cNvPicPr>
            <a:picLocks noChangeAspect="1"/>
          </p:cNvPicPr>
          <p:nvPr/>
        </p:nvPicPr>
        <p:blipFill rotWithShape="1">
          <a:blip r:embed="rId3">
            <a:extLst>
              <a:ext uri="{28A0092B-C50C-407E-A947-70E740481C1C}">
                <a14:useLocalDpi xmlns:a14="http://schemas.microsoft.com/office/drawing/2010/main" val="0"/>
              </a:ext>
            </a:extLst>
          </a:blip>
          <a:srcRect l="23308" t="6061" b="69641"/>
          <a:stretch/>
        </p:blipFill>
        <p:spPr>
          <a:xfrm>
            <a:off x="5894363" y="1165912"/>
            <a:ext cx="6110339" cy="2819934"/>
          </a:xfrm>
          <a:prstGeom prst="rect">
            <a:avLst/>
          </a:prstGeom>
        </p:spPr>
      </p:pic>
      <p:sp>
        <p:nvSpPr>
          <p:cNvPr id="6" name="TextBox 5">
            <a:extLst>
              <a:ext uri="{FF2B5EF4-FFF2-40B4-BE49-F238E27FC236}">
                <a16:creationId xmlns:a16="http://schemas.microsoft.com/office/drawing/2014/main" id="{5926E84B-4869-43B2-90D1-2E4BC314C201}"/>
              </a:ext>
            </a:extLst>
          </p:cNvPr>
          <p:cNvSpPr txBox="1"/>
          <p:nvPr/>
        </p:nvSpPr>
        <p:spPr>
          <a:xfrm>
            <a:off x="6471138" y="4665785"/>
            <a:ext cx="5111262" cy="369332"/>
          </a:xfrm>
          <a:prstGeom prst="rect">
            <a:avLst/>
          </a:prstGeom>
          <a:noFill/>
        </p:spPr>
        <p:txBody>
          <a:bodyPr wrap="square" rtlCol="0">
            <a:spAutoFit/>
          </a:bodyPr>
          <a:lstStyle/>
          <a:p>
            <a:r>
              <a:rPr lang="en-US" dirty="0"/>
              <a:t>Hong </a:t>
            </a:r>
            <a:r>
              <a:rPr lang="en-US" dirty="0" err="1"/>
              <a:t>etal</a:t>
            </a:r>
            <a:r>
              <a:rPr lang="en-US" dirty="0"/>
              <a:t>, </a:t>
            </a:r>
            <a:r>
              <a:rPr lang="en-US" dirty="0" err="1"/>
              <a:t>eLife</a:t>
            </a:r>
            <a:r>
              <a:rPr lang="en-US" dirty="0"/>
              <a:t> 2016</a:t>
            </a:r>
          </a:p>
        </p:txBody>
      </p:sp>
    </p:spTree>
    <p:extLst>
      <p:ext uri="{BB962C8B-B14F-4D97-AF65-F5344CB8AC3E}">
        <p14:creationId xmlns:p14="http://schemas.microsoft.com/office/powerpoint/2010/main" val="200983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 Trains as Poisson processes</a:t>
            </a:r>
          </a:p>
        </p:txBody>
      </p:sp>
      <p:sp>
        <p:nvSpPr>
          <p:cNvPr id="4" name="TextBox 3"/>
          <p:cNvSpPr txBox="1"/>
          <p:nvPr/>
        </p:nvSpPr>
        <p:spPr>
          <a:xfrm>
            <a:off x="252919" y="1506022"/>
            <a:ext cx="5739918" cy="3970318"/>
          </a:xfrm>
          <a:prstGeom prst="rect">
            <a:avLst/>
          </a:prstGeom>
          <a:noFill/>
        </p:spPr>
        <p:txBody>
          <a:bodyPr wrap="square" rtlCol="0">
            <a:spAutoFit/>
          </a:bodyPr>
          <a:lstStyle/>
          <a:p>
            <a:r>
              <a:rPr lang="en-US" sz="2800" dirty="0"/>
              <a:t>Firing of a neuron is highly variable.</a:t>
            </a:r>
          </a:p>
          <a:p>
            <a:r>
              <a:rPr lang="en-US" sz="2800" dirty="0"/>
              <a:t>This variability is believed to occur due to stochasticity of synaptic inputs to this neuron. If we assume that these inputs have a constant drive and are independent, then the occurrence of spikes by a particular neuron can be assumed to be a Poisson point process. </a:t>
            </a:r>
          </a:p>
        </p:txBody>
      </p:sp>
      <p:pic>
        <p:nvPicPr>
          <p:cNvPr id="5" name="Picture 4" descr="A picture containing text, map&#10;&#10;Description automatically generated">
            <a:extLst>
              <a:ext uri="{FF2B5EF4-FFF2-40B4-BE49-F238E27FC236}">
                <a16:creationId xmlns:a16="http://schemas.microsoft.com/office/drawing/2014/main" id="{BDA6A45A-C126-4B00-B4E2-4636C33F1B58}"/>
              </a:ext>
            </a:extLst>
          </p:cNvPr>
          <p:cNvPicPr>
            <a:picLocks noChangeAspect="1"/>
          </p:cNvPicPr>
          <p:nvPr/>
        </p:nvPicPr>
        <p:blipFill rotWithShape="1">
          <a:blip r:embed="rId3">
            <a:extLst>
              <a:ext uri="{28A0092B-C50C-407E-A947-70E740481C1C}">
                <a14:useLocalDpi xmlns:a14="http://schemas.microsoft.com/office/drawing/2010/main" val="0"/>
              </a:ext>
            </a:extLst>
          </a:blip>
          <a:srcRect l="3812" r="3746" b="9625"/>
          <a:stretch/>
        </p:blipFill>
        <p:spPr>
          <a:xfrm>
            <a:off x="5838092" y="1506022"/>
            <a:ext cx="6241667" cy="3661290"/>
          </a:xfrm>
          <a:prstGeom prst="rect">
            <a:avLst/>
          </a:prstGeom>
        </p:spPr>
      </p:pic>
      <p:sp>
        <p:nvSpPr>
          <p:cNvPr id="6" name="TextBox 5">
            <a:extLst>
              <a:ext uri="{FF2B5EF4-FFF2-40B4-BE49-F238E27FC236}">
                <a16:creationId xmlns:a16="http://schemas.microsoft.com/office/drawing/2014/main" id="{1246E085-9A79-474C-8E8C-CC4435E19963}"/>
              </a:ext>
            </a:extLst>
          </p:cNvPr>
          <p:cNvSpPr txBox="1"/>
          <p:nvPr/>
        </p:nvSpPr>
        <p:spPr>
          <a:xfrm>
            <a:off x="218049" y="4984568"/>
            <a:ext cx="11549575" cy="1384995"/>
          </a:xfrm>
          <a:prstGeom prst="rect">
            <a:avLst/>
          </a:prstGeom>
          <a:noFill/>
        </p:spPr>
        <p:txBody>
          <a:bodyPr wrap="square" rtlCol="0">
            <a:spAutoFit/>
          </a:bodyPr>
          <a:lstStyle/>
          <a:p>
            <a:pPr lvl="0"/>
            <a:endParaRPr lang="en-US" sz="2800" dirty="0">
              <a:solidFill>
                <a:prstClr val="black"/>
              </a:solidFill>
            </a:endParaRPr>
          </a:p>
          <a:p>
            <a:pPr lvl="0"/>
            <a:r>
              <a:rPr lang="en-US" sz="2800" dirty="0">
                <a:solidFill>
                  <a:prstClr val="black"/>
                </a:solidFill>
              </a:rPr>
              <a:t>The probability that a spike will occur in an interval is the same for all intervals of equal size and is proportional to the size of the interval.</a:t>
            </a:r>
            <a:endParaRPr lang="en-US" dirty="0"/>
          </a:p>
        </p:txBody>
      </p:sp>
    </p:spTree>
    <p:extLst>
      <p:ext uri="{BB962C8B-B14F-4D97-AF65-F5344CB8AC3E}">
        <p14:creationId xmlns:p14="http://schemas.microsoft.com/office/powerpoint/2010/main" val="344593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MATLAB to simulate spike</a:t>
            </a:r>
          </a:p>
        </p:txBody>
      </p:sp>
      <p:sp>
        <p:nvSpPr>
          <p:cNvPr id="3" name="Content Placeholder 2"/>
          <p:cNvSpPr>
            <a:spLocks noGrp="1"/>
          </p:cNvSpPr>
          <p:nvPr>
            <p:ph idx="1"/>
          </p:nvPr>
        </p:nvSpPr>
        <p:spPr/>
        <p:txBody>
          <a:bodyPr/>
          <a:lstStyle/>
          <a:p>
            <a:pPr marL="0" indent="0">
              <a:buNone/>
            </a:pPr>
            <a:r>
              <a:rPr lang="en-US" dirty="0"/>
              <a:t>Part 0 – Basics of MATLAB</a:t>
            </a:r>
          </a:p>
          <a:p>
            <a:pPr marL="514350" indent="-514350">
              <a:buAutoNum type="arabicPeriod"/>
            </a:pPr>
            <a:r>
              <a:rPr lang="en-US" dirty="0"/>
              <a:t>Interface</a:t>
            </a:r>
          </a:p>
          <a:p>
            <a:pPr marL="514350" indent="-514350">
              <a:buAutoNum type="arabicPeriod"/>
            </a:pPr>
            <a:r>
              <a:rPr lang="en-US" dirty="0"/>
              <a:t>As a calculator</a:t>
            </a:r>
          </a:p>
          <a:p>
            <a:pPr marL="514350" indent="-514350">
              <a:buAutoNum type="arabicPeriod"/>
            </a:pPr>
            <a:r>
              <a:rPr lang="en-US" dirty="0"/>
              <a:t>Syntactic concerns- newline, ; ,[],(),{}</a:t>
            </a:r>
          </a:p>
          <a:p>
            <a:pPr marL="514350" indent="-514350">
              <a:buAutoNum type="arabicPeriod"/>
            </a:pPr>
            <a:r>
              <a:rPr lang="en-US" dirty="0"/>
              <a:t>Using a script and making subsections</a:t>
            </a:r>
          </a:p>
          <a:p>
            <a:pPr marL="514350" indent="-514350">
              <a:buAutoNum type="arabicPeriod"/>
            </a:pPr>
            <a:r>
              <a:rPr lang="en-US" dirty="0"/>
              <a:t>Commonly used functions- rand, </a:t>
            </a:r>
            <a:r>
              <a:rPr lang="en-US" dirty="0" err="1"/>
              <a:t>hist</a:t>
            </a:r>
            <a:r>
              <a:rPr lang="en-US" dirty="0"/>
              <a:t>, plot, clear</a:t>
            </a:r>
          </a:p>
        </p:txBody>
      </p:sp>
    </p:spTree>
    <p:extLst>
      <p:ext uri="{BB962C8B-B14F-4D97-AF65-F5344CB8AC3E}">
        <p14:creationId xmlns:p14="http://schemas.microsoft.com/office/powerpoint/2010/main" val="205212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Simulate a spike train, compute its firing rate</a:t>
            </a:r>
          </a:p>
        </p:txBody>
      </p:sp>
    </p:spTree>
    <p:extLst>
      <p:ext uri="{BB962C8B-B14F-4D97-AF65-F5344CB8AC3E}">
        <p14:creationId xmlns:p14="http://schemas.microsoft.com/office/powerpoint/2010/main" val="1084791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744</Words>
  <Application>Microsoft Office PowerPoint</Application>
  <PresentationFormat>Widescreen</PresentationFormat>
  <Paragraphs>82</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Neural Data Analysis Tutorial</vt:lpstr>
      <vt:lpstr>Agenda 7th Jan </vt:lpstr>
      <vt:lpstr>PowerPoint Presentation</vt:lpstr>
      <vt:lpstr>Adapted from Churchland and Sejnowski, 1988 </vt:lpstr>
      <vt:lpstr>Local field potentials</vt:lpstr>
      <vt:lpstr>Spike train</vt:lpstr>
      <vt:lpstr>Spike Trains as Poisson processes</vt:lpstr>
      <vt:lpstr>Using MATLAB to simulate spike</vt:lpstr>
      <vt:lpstr>Simulate a spike train, compute its firing rate</vt:lpstr>
      <vt:lpstr>Autocorrelation and ISI histogram</vt:lpstr>
      <vt:lpstr>Agenda 8th Jan</vt:lpstr>
      <vt:lpstr>Repetition of experiment with multiple trials, stacked together (top) Binned histogram of number of spikes (below)</vt:lpstr>
      <vt:lpstr>PowerPoint Presentation</vt:lpstr>
      <vt:lpstr>Definition of sparsity</vt:lpstr>
      <vt:lpstr>Another quantification of strength of tuning</vt:lpstr>
      <vt:lpstr>Band passing Raw LFP signal in theta range</vt:lpstr>
      <vt:lpstr>Extra work: compare the relationship between running speed and theta band power.</vt:lpstr>
      <vt:lpstr>Files provided</vt:lpstr>
      <vt:lpstr>Files To be provided after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field potentials</dc:title>
  <dc:creator>UCLA ASA</dc:creator>
  <cp:lastModifiedBy>chinmay purandare</cp:lastModifiedBy>
  <cp:revision>87</cp:revision>
  <dcterms:created xsi:type="dcterms:W3CDTF">2020-01-03T02:06:26Z</dcterms:created>
  <dcterms:modified xsi:type="dcterms:W3CDTF">2020-01-08T05:19:17Z</dcterms:modified>
</cp:coreProperties>
</file>