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77" r:id="rId4"/>
    <p:sldId id="278" r:id="rId5"/>
    <p:sldId id="279" r:id="rId6"/>
    <p:sldId id="282" r:id="rId7"/>
    <p:sldId id="281" r:id="rId8"/>
    <p:sldId id="273" r:id="rId9"/>
    <p:sldId id="280" r:id="rId10"/>
    <p:sldId id="283" r:id="rId11"/>
    <p:sldId id="271" r:id="rId12"/>
  </p:sldIdLst>
  <p:sldSz cx="12192000" cy="6858000"/>
  <p:notesSz cx="7102475" cy="102330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163"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2725" y="0"/>
            <a:ext cx="3078163"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82600" y="1279525"/>
            <a:ext cx="6137275" cy="3452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924425"/>
            <a:ext cx="5683250"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0263"/>
            <a:ext cx="3078163" cy="51276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2725" y="9720263"/>
            <a:ext cx="3078163" cy="5127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hr-H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09613" y="4924425"/>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482600" y="1279525"/>
            <a:ext cx="6137275"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e8ba38ebb_0_0:notes"/>
          <p:cNvSpPr txBox="1">
            <a:spLocks noGrp="1"/>
          </p:cNvSpPr>
          <p:nvPr>
            <p:ph type="body" idx="1"/>
          </p:nvPr>
        </p:nvSpPr>
        <p:spPr>
          <a:xfrm>
            <a:off x="709613" y="4924425"/>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9e8ba38ebb_0_0:notes"/>
          <p:cNvSpPr>
            <a:spLocks noGrp="1" noRot="1" noChangeAspect="1"/>
          </p:cNvSpPr>
          <p:nvPr>
            <p:ph type="sldImg" idx="2"/>
          </p:nvPr>
        </p:nvSpPr>
        <p:spPr>
          <a:xfrm>
            <a:off x="482600" y="1279525"/>
            <a:ext cx="6137275"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5AD78-9259-4FA6-5033-E5E9B2F0AA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1D6C6-2AB9-C44B-70C1-89B473788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D515B5-D1D0-CA89-7F5E-35B50E6496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1C00F8-58E9-4566-E4C4-A12350BD68F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hr-HR" sz="1200" b="0" i="0" u="none" strike="noStrike" cap="none" smtClean="0">
                <a:solidFill>
                  <a:schemeClr val="dk1"/>
                </a:solidFill>
                <a:latin typeface="Calibri"/>
                <a:ea typeface="Calibri"/>
                <a:cs typeface="Calibri"/>
                <a:sym typeface="Calibri"/>
              </a:rPr>
              <a:t>3</a:t>
            </a:fld>
            <a:endParaRPr lang="hr-H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7796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AE64C-9884-E9AB-90C0-B10285357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14D5CA-980E-10CD-9BB6-DE8515024E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A83CE9-FF3F-310A-0A3A-FDBEB5D6B3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79C36D-25C5-A738-C1EF-6A9047065694}"/>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hr-HR" sz="1200" b="0" i="0" u="none" strike="noStrike" cap="none" smtClean="0">
                <a:solidFill>
                  <a:schemeClr val="dk1"/>
                </a:solidFill>
                <a:latin typeface="Calibri"/>
                <a:ea typeface="Calibri"/>
                <a:cs typeface="Calibri"/>
                <a:sym typeface="Calibri"/>
              </a:rPr>
              <a:t>5</a:t>
            </a:fld>
            <a:endParaRPr lang="hr-H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909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EA00-B6C3-983F-0022-B115905AE9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B07349-5810-F74B-EDE1-166C7B2F1E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9B0951-F305-E424-5E06-B29428EA33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5912B2-BE91-E765-0411-0C2D6176029F}"/>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hr-HR" sz="1200" b="0" i="0" u="none" strike="noStrike" cap="none" smtClean="0">
                <a:solidFill>
                  <a:schemeClr val="dk1"/>
                </a:solidFill>
                <a:latin typeface="Calibri"/>
                <a:ea typeface="Calibri"/>
                <a:cs typeface="Calibri"/>
                <a:sym typeface="Calibri"/>
              </a:rPr>
              <a:t>6</a:t>
            </a:fld>
            <a:endParaRPr lang="hr-H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4355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hr-HR" sz="1200" b="0" i="0" u="none" strike="noStrike" cap="none" smtClean="0">
                <a:solidFill>
                  <a:schemeClr val="dk1"/>
                </a:solidFill>
                <a:latin typeface="Calibri"/>
                <a:ea typeface="Calibri"/>
                <a:cs typeface="Calibri"/>
                <a:sym typeface="Calibri"/>
              </a:rPr>
              <a:t>8</a:t>
            </a:fld>
            <a:endParaRPr lang="hr-H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205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3773B-4838-FF2E-5B91-E1FC7E2E9A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021792-F241-DB7A-2CEE-60D16DA09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8C35E8-C14B-F3C1-2D27-9D64D089CC4A}"/>
              </a:ext>
            </a:extLst>
          </p:cNvPr>
          <p:cNvSpPr>
            <a:spLocks noGrp="1"/>
          </p:cNvSpPr>
          <p:nvPr>
            <p:ph type="body" idx="1"/>
          </p:nvPr>
        </p:nvSpPr>
        <p:spPr/>
        <p:txBody>
          <a:bodyPr/>
          <a:lstStyle/>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AB7D3EB-D2EA-88D6-B5DC-8F0DD3D3C22E}"/>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hr-HR" sz="1200" b="0" i="0" u="none" strike="noStrike" cap="none" smtClean="0">
                <a:solidFill>
                  <a:schemeClr val="dk1"/>
                </a:solidFill>
                <a:latin typeface="Calibri"/>
                <a:ea typeface="Calibri"/>
                <a:cs typeface="Calibri"/>
                <a:sym typeface="Calibri"/>
              </a:rPr>
              <a:t>9</a:t>
            </a:fld>
            <a:endParaRPr lang="hr-H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952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07efb10ba_1_99:notes"/>
          <p:cNvSpPr txBox="1">
            <a:spLocks noGrp="1"/>
          </p:cNvSpPr>
          <p:nvPr>
            <p:ph type="body" idx="1"/>
          </p:nvPr>
        </p:nvSpPr>
        <p:spPr>
          <a:xfrm>
            <a:off x="709613" y="4924425"/>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707efb10ba_1_99:notes"/>
          <p:cNvSpPr>
            <a:spLocks noGrp="1" noRot="1" noChangeAspect="1"/>
          </p:cNvSpPr>
          <p:nvPr>
            <p:ph type="sldImg" idx="2"/>
          </p:nvPr>
        </p:nvSpPr>
        <p:spPr>
          <a:xfrm>
            <a:off x="482600" y="1279525"/>
            <a:ext cx="6137275" cy="3452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hr-HR"/>
              <a:t>‹#›</a:t>
            </a:fld>
            <a:endParaRPr/>
          </a:p>
        </p:txBody>
      </p:sp>
      <p:pic>
        <p:nvPicPr>
          <p:cNvPr id="2" name="Google Shape;100;p14">
            <a:extLst>
              <a:ext uri="{FF2B5EF4-FFF2-40B4-BE49-F238E27FC236}">
                <a16:creationId xmlns:a16="http://schemas.microsoft.com/office/drawing/2014/main" id="{FD1612EC-A4A7-FCC0-C8C0-DCBB6F8F0B72}"/>
              </a:ext>
            </a:extLst>
          </p:cNvPr>
          <p:cNvPicPr preferRelativeResize="0"/>
          <p:nvPr userDrawn="1"/>
        </p:nvPicPr>
        <p:blipFill rotWithShape="1">
          <a:blip r:embed="rId2">
            <a:alphaModFix/>
          </a:blip>
          <a:srcRect/>
          <a:stretch/>
        </p:blipFill>
        <p:spPr>
          <a:xfrm>
            <a:off x="486769" y="335389"/>
            <a:ext cx="1989990" cy="1071530"/>
          </a:xfrm>
          <a:prstGeom prst="rect">
            <a:avLst/>
          </a:prstGeom>
          <a:noFill/>
          <a:ln>
            <a:noFill/>
          </a:ln>
        </p:spPr>
      </p:pic>
      <p:pic>
        <p:nvPicPr>
          <p:cNvPr id="3" name="Google Shape;240;p28">
            <a:extLst>
              <a:ext uri="{FF2B5EF4-FFF2-40B4-BE49-F238E27FC236}">
                <a16:creationId xmlns:a16="http://schemas.microsoft.com/office/drawing/2014/main" id="{B371B1D8-91D6-DB1F-929F-AEC5DA216B69}"/>
              </a:ext>
            </a:extLst>
          </p:cNvPr>
          <p:cNvPicPr preferRelativeResize="0"/>
          <p:nvPr userDrawn="1"/>
        </p:nvPicPr>
        <p:blipFill>
          <a:blip r:embed="rId3">
            <a:alphaModFix/>
          </a:blip>
          <a:stretch>
            <a:fillRect/>
          </a:stretch>
        </p:blipFill>
        <p:spPr>
          <a:xfrm>
            <a:off x="9701375" y="447075"/>
            <a:ext cx="2171549" cy="9598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1498281"/>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7" name="Google Shape;27;p4"/>
          <p:cNvSpPr txBox="1">
            <a:spLocks noGrp="1"/>
          </p:cNvSpPr>
          <p:nvPr>
            <p:ph type="body" idx="1"/>
          </p:nvPr>
        </p:nvSpPr>
        <p:spPr>
          <a:xfrm>
            <a:off x="838200" y="2946399"/>
            <a:ext cx="10515600" cy="323056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hr-HR"/>
              <a:t>‹#›</a:t>
            </a:fld>
            <a:endParaRPr/>
          </a:p>
        </p:txBody>
      </p:sp>
      <p:pic>
        <p:nvPicPr>
          <p:cNvPr id="2" name="Google Shape;100;p14">
            <a:extLst>
              <a:ext uri="{FF2B5EF4-FFF2-40B4-BE49-F238E27FC236}">
                <a16:creationId xmlns:a16="http://schemas.microsoft.com/office/drawing/2014/main" id="{53707C09-42F3-4ADD-44EC-6A436AAA6AD0}"/>
              </a:ext>
            </a:extLst>
          </p:cNvPr>
          <p:cNvPicPr preferRelativeResize="0"/>
          <p:nvPr userDrawn="1"/>
        </p:nvPicPr>
        <p:blipFill rotWithShape="1">
          <a:blip r:embed="rId2">
            <a:alphaModFix/>
          </a:blip>
          <a:srcRect/>
          <a:stretch/>
        </p:blipFill>
        <p:spPr>
          <a:xfrm>
            <a:off x="486769" y="335389"/>
            <a:ext cx="1989990" cy="1071530"/>
          </a:xfrm>
          <a:prstGeom prst="rect">
            <a:avLst/>
          </a:prstGeom>
          <a:noFill/>
          <a:ln>
            <a:noFill/>
          </a:ln>
        </p:spPr>
      </p:pic>
      <p:pic>
        <p:nvPicPr>
          <p:cNvPr id="3" name="Google Shape;240;p28">
            <a:extLst>
              <a:ext uri="{FF2B5EF4-FFF2-40B4-BE49-F238E27FC236}">
                <a16:creationId xmlns:a16="http://schemas.microsoft.com/office/drawing/2014/main" id="{2AFFE31F-12E8-7863-16D9-ACEFB11BD6B1}"/>
              </a:ext>
            </a:extLst>
          </p:cNvPr>
          <p:cNvPicPr preferRelativeResize="0"/>
          <p:nvPr userDrawn="1"/>
        </p:nvPicPr>
        <p:blipFill>
          <a:blip r:embed="rId3">
            <a:alphaModFix/>
          </a:blip>
          <a:stretch>
            <a:fillRect/>
          </a:stretch>
        </p:blipFill>
        <p:spPr>
          <a:xfrm>
            <a:off x="9701375" y="447075"/>
            <a:ext cx="2171549" cy="9598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hr-HR"/>
              <a:t>‹#›</a:t>
            </a:fld>
            <a:endParaRPr/>
          </a:p>
        </p:txBody>
      </p:sp>
      <p:pic>
        <p:nvPicPr>
          <p:cNvPr id="2" name="Google Shape;100;p14">
            <a:extLst>
              <a:ext uri="{FF2B5EF4-FFF2-40B4-BE49-F238E27FC236}">
                <a16:creationId xmlns:a16="http://schemas.microsoft.com/office/drawing/2014/main" id="{7C42D74C-3E0A-D7AE-2BDC-7BBFA6DD9816}"/>
              </a:ext>
            </a:extLst>
          </p:cNvPr>
          <p:cNvPicPr preferRelativeResize="0"/>
          <p:nvPr userDrawn="1"/>
        </p:nvPicPr>
        <p:blipFill rotWithShape="1">
          <a:blip r:embed="rId2">
            <a:alphaModFix/>
          </a:blip>
          <a:srcRect/>
          <a:stretch/>
        </p:blipFill>
        <p:spPr>
          <a:xfrm>
            <a:off x="486769" y="335389"/>
            <a:ext cx="1989990" cy="1071530"/>
          </a:xfrm>
          <a:prstGeom prst="rect">
            <a:avLst/>
          </a:prstGeom>
          <a:noFill/>
          <a:ln>
            <a:noFill/>
          </a:ln>
        </p:spPr>
      </p:pic>
      <p:pic>
        <p:nvPicPr>
          <p:cNvPr id="3" name="Google Shape;240;p28">
            <a:extLst>
              <a:ext uri="{FF2B5EF4-FFF2-40B4-BE49-F238E27FC236}">
                <a16:creationId xmlns:a16="http://schemas.microsoft.com/office/drawing/2014/main" id="{AABD59DC-67AB-6ED0-300B-80C2F4CD208F}"/>
              </a:ext>
            </a:extLst>
          </p:cNvPr>
          <p:cNvPicPr preferRelativeResize="0"/>
          <p:nvPr userDrawn="1"/>
        </p:nvPicPr>
        <p:blipFill>
          <a:blip r:embed="rId3">
            <a:alphaModFix/>
          </a:blip>
          <a:stretch>
            <a:fillRect/>
          </a:stretch>
        </p:blipFill>
        <p:spPr>
          <a:xfrm>
            <a:off x="9701375" y="447075"/>
            <a:ext cx="2171549" cy="9598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hr-H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hr-H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hr-H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hr-H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hr-H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hr-H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mt="13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hr-H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1066800" y="2818800"/>
            <a:ext cx="10058400" cy="1220400"/>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002060"/>
              </a:buClr>
              <a:buSzPts val="3200"/>
              <a:buFont typeface="Calibri"/>
              <a:buNone/>
            </a:pPr>
            <a:r>
              <a:rPr lang="hr-HR" sz="3200" b="1" dirty="0">
                <a:solidFill>
                  <a:srgbClr val="002060"/>
                </a:solidFill>
              </a:rPr>
              <a:t>PROGRAMIRANJE 1</a:t>
            </a:r>
            <a:br>
              <a:rPr lang="hr-HR" sz="3200" b="1" dirty="0">
                <a:solidFill>
                  <a:srgbClr val="002060"/>
                </a:solidFill>
              </a:rPr>
            </a:br>
            <a:endParaRPr sz="3200" b="1" dirty="0">
              <a:solidFill>
                <a:srgbClr val="002060"/>
              </a:solidFill>
            </a:endParaRPr>
          </a:p>
          <a:p>
            <a:pPr marL="0" lvl="0" indent="0" algn="ctr" rtl="0">
              <a:lnSpc>
                <a:spcPct val="85000"/>
              </a:lnSpc>
              <a:spcBef>
                <a:spcPts val="0"/>
              </a:spcBef>
              <a:spcAft>
                <a:spcPts val="0"/>
              </a:spcAft>
              <a:buNone/>
            </a:pPr>
            <a:r>
              <a:rPr lang="hr-HR" sz="3200" b="1" dirty="0">
                <a:solidFill>
                  <a:srgbClr val="002060"/>
                </a:solidFill>
              </a:rPr>
              <a:t>Demonstrature</a:t>
            </a:r>
            <a:endParaRPr sz="3200" b="1" dirty="0">
              <a:solidFill>
                <a:srgbClr val="002060"/>
              </a:solidFill>
            </a:endParaRPr>
          </a:p>
          <a:p>
            <a:pPr marL="457200" lvl="0" indent="0" algn="l" rtl="0">
              <a:lnSpc>
                <a:spcPct val="85000"/>
              </a:lnSpc>
              <a:spcBef>
                <a:spcPts val="0"/>
              </a:spcBef>
              <a:spcAft>
                <a:spcPts val="0"/>
              </a:spcAft>
              <a:buNone/>
            </a:pPr>
            <a:endParaRPr sz="3200" b="1" dirty="0">
              <a:solidFill>
                <a:srgbClr val="002060"/>
              </a:solidFill>
            </a:endParaRPr>
          </a:p>
          <a:p>
            <a:pPr marL="0" marR="0" lvl="0" indent="0" algn="ctr" rtl="0">
              <a:lnSpc>
                <a:spcPct val="85000"/>
              </a:lnSpc>
              <a:spcBef>
                <a:spcPts val="0"/>
              </a:spcBef>
              <a:spcAft>
                <a:spcPts val="0"/>
              </a:spcAft>
              <a:buClr>
                <a:srgbClr val="002060"/>
              </a:buClr>
              <a:buSzPts val="3200"/>
              <a:buFont typeface="Calibri"/>
              <a:buNone/>
            </a:pPr>
            <a:endParaRPr sz="3200" b="1" dirty="0">
              <a:solidFill>
                <a:srgbClr val="002060"/>
              </a:solidFill>
            </a:endParaRPr>
          </a:p>
        </p:txBody>
      </p:sp>
      <p:pic>
        <p:nvPicPr>
          <p:cNvPr id="89" name="Google Shape;89;p13"/>
          <p:cNvPicPr preferRelativeResize="0"/>
          <p:nvPr/>
        </p:nvPicPr>
        <p:blipFill rotWithShape="1">
          <a:blip r:embed="rId3">
            <a:alphaModFix/>
          </a:blip>
          <a:srcRect/>
          <a:stretch/>
        </p:blipFill>
        <p:spPr>
          <a:xfrm>
            <a:off x="486769" y="335389"/>
            <a:ext cx="1989990" cy="1071530"/>
          </a:xfrm>
          <a:prstGeom prst="rect">
            <a:avLst/>
          </a:prstGeom>
          <a:noFill/>
          <a:ln>
            <a:noFill/>
          </a:ln>
        </p:spPr>
      </p:pic>
      <p:sp>
        <p:nvSpPr>
          <p:cNvPr id="90" name="Google Shape;90;p13"/>
          <p:cNvSpPr txBox="1"/>
          <p:nvPr/>
        </p:nvSpPr>
        <p:spPr>
          <a:xfrm>
            <a:off x="486775" y="4170600"/>
            <a:ext cx="3766800" cy="193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a:p>
            <a:pPr marL="0" marR="0" lvl="0" indent="0" algn="l" rtl="0">
              <a:spcBef>
                <a:spcPts val="0"/>
              </a:spcBef>
              <a:spcAft>
                <a:spcPts val="0"/>
              </a:spcAft>
              <a:buNone/>
            </a:pPr>
            <a:endParaRPr sz="2000" dirty="0">
              <a:solidFill>
                <a:schemeClr val="dk1"/>
              </a:solidFill>
            </a:endParaRPr>
          </a:p>
          <a:p>
            <a:pPr marL="0" marR="0" lvl="0" indent="0" algn="l" rtl="0">
              <a:spcBef>
                <a:spcPts val="0"/>
              </a:spcBef>
              <a:spcAft>
                <a:spcPts val="0"/>
              </a:spcAft>
              <a:buNone/>
            </a:pPr>
            <a:r>
              <a:rPr lang="hr-HR" sz="2000" dirty="0">
                <a:solidFill>
                  <a:schemeClr val="dk1"/>
                </a:solidFill>
              </a:rPr>
              <a:t>Blaž Perić</a:t>
            </a:r>
            <a:endParaRPr dirty="0"/>
          </a:p>
          <a:p>
            <a:pPr marL="0" marR="0" lvl="0" indent="0" algn="l" rtl="0">
              <a:spcBef>
                <a:spcPts val="0"/>
              </a:spcBef>
              <a:spcAft>
                <a:spcPts val="0"/>
              </a:spcAft>
              <a:buNone/>
            </a:pPr>
            <a:endParaRPr dirty="0"/>
          </a:p>
        </p:txBody>
      </p:sp>
      <p:sp>
        <p:nvSpPr>
          <p:cNvPr id="91" name="Google Shape;9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hr-HR">
                <a:latin typeface="Arial"/>
                <a:ea typeface="Arial"/>
                <a:cs typeface="Arial"/>
                <a:sym typeface="Arial"/>
              </a:rPr>
              <a:t>FPMOZ, Programiranje 1</a:t>
            </a:r>
            <a:endParaRPr>
              <a:latin typeface="Arial"/>
              <a:ea typeface="Arial"/>
              <a:cs typeface="Arial"/>
              <a:sym typeface="Arial"/>
            </a:endParaRPr>
          </a:p>
        </p:txBody>
      </p:sp>
      <p:sp>
        <p:nvSpPr>
          <p:cNvPr id="92" name="Google Shape;9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hr-HR">
                <a:latin typeface="Arial"/>
                <a:ea typeface="Arial"/>
                <a:cs typeface="Arial"/>
                <a:sym typeface="Arial"/>
              </a:rPr>
              <a:t>1</a:t>
            </a:fld>
            <a:endParaRPr>
              <a:latin typeface="Arial"/>
              <a:ea typeface="Arial"/>
              <a:cs typeface="Arial"/>
              <a:sym typeface="Arial"/>
            </a:endParaRPr>
          </a:p>
        </p:txBody>
      </p:sp>
      <p:pic>
        <p:nvPicPr>
          <p:cNvPr id="93" name="Google Shape;93;p13"/>
          <p:cNvPicPr preferRelativeResize="0"/>
          <p:nvPr/>
        </p:nvPicPr>
        <p:blipFill>
          <a:blip r:embed="rId4">
            <a:alphaModFix/>
          </a:blip>
          <a:stretch>
            <a:fillRect/>
          </a:stretch>
        </p:blipFill>
        <p:spPr>
          <a:xfrm>
            <a:off x="9701375" y="447075"/>
            <a:ext cx="2171549" cy="959851"/>
          </a:xfrm>
          <a:prstGeom prst="rect">
            <a:avLst/>
          </a:prstGeom>
          <a:noFill/>
          <a:ln>
            <a:noFill/>
          </a:ln>
        </p:spPr>
      </p:pic>
      <p:pic>
        <p:nvPicPr>
          <p:cNvPr id="94" name="Google Shape;94;p13"/>
          <p:cNvPicPr preferRelativeResize="0"/>
          <p:nvPr/>
        </p:nvPicPr>
        <p:blipFill>
          <a:blip r:embed="rId5">
            <a:alphaModFix/>
          </a:blip>
          <a:stretch>
            <a:fillRect/>
          </a:stretch>
        </p:blipFill>
        <p:spPr>
          <a:xfrm>
            <a:off x="9129727" y="5396573"/>
            <a:ext cx="2743200" cy="9597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F36F4F-A1BC-8F85-4B67-E662889BB5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hr-HR" smtClean="0"/>
              <a:t>10</a:t>
            </a:fld>
            <a:endParaRPr lang="hr-HR"/>
          </a:p>
        </p:txBody>
      </p:sp>
      <p:pic>
        <p:nvPicPr>
          <p:cNvPr id="4" name="Picture 3">
            <a:extLst>
              <a:ext uri="{FF2B5EF4-FFF2-40B4-BE49-F238E27FC236}">
                <a16:creationId xmlns:a16="http://schemas.microsoft.com/office/drawing/2014/main" id="{2436C9F0-130C-73B4-3229-3250D807B8E7}"/>
              </a:ext>
            </a:extLst>
          </p:cNvPr>
          <p:cNvPicPr>
            <a:picLocks noChangeAspect="1"/>
          </p:cNvPicPr>
          <p:nvPr/>
        </p:nvPicPr>
        <p:blipFill>
          <a:blip r:embed="rId2"/>
          <a:stretch>
            <a:fillRect/>
          </a:stretch>
        </p:blipFill>
        <p:spPr>
          <a:xfrm>
            <a:off x="2370610" y="1035051"/>
            <a:ext cx="7746784" cy="6127747"/>
          </a:xfrm>
          <a:prstGeom prst="rect">
            <a:avLst/>
          </a:prstGeom>
        </p:spPr>
      </p:pic>
    </p:spTree>
    <p:extLst>
      <p:ext uri="{BB962C8B-B14F-4D97-AF65-F5344CB8AC3E}">
        <p14:creationId xmlns:p14="http://schemas.microsoft.com/office/powerpoint/2010/main" val="9127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p:nvPr/>
        </p:nvSpPr>
        <p:spPr>
          <a:xfrm>
            <a:off x="366750" y="338475"/>
            <a:ext cx="11316900" cy="5568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3000" dirty="0"/>
          </a:p>
          <a:p>
            <a:pPr marL="0" lvl="0" indent="0" algn="ctr" rtl="0">
              <a:spcBef>
                <a:spcPts val="0"/>
              </a:spcBef>
              <a:spcAft>
                <a:spcPts val="0"/>
              </a:spcAft>
              <a:buNone/>
            </a:pPr>
            <a:endParaRPr sz="3000" dirty="0">
              <a:solidFill>
                <a:srgbClr val="002060"/>
              </a:solidFill>
            </a:endParaRPr>
          </a:p>
          <a:p>
            <a:pPr marL="0" lvl="0" indent="0" algn="ctr" rtl="0">
              <a:spcBef>
                <a:spcPts val="0"/>
              </a:spcBef>
              <a:spcAft>
                <a:spcPts val="0"/>
              </a:spcAft>
              <a:buNone/>
            </a:pPr>
            <a:endParaRPr sz="3000" dirty="0">
              <a:solidFill>
                <a:srgbClr val="002060"/>
              </a:solidFill>
            </a:endParaRPr>
          </a:p>
          <a:p>
            <a:pPr marL="0" lvl="0" indent="0" algn="ctr" rtl="0">
              <a:spcBef>
                <a:spcPts val="0"/>
              </a:spcBef>
              <a:spcAft>
                <a:spcPts val="0"/>
              </a:spcAft>
              <a:buNone/>
            </a:pPr>
            <a:endParaRPr sz="3000" dirty="0">
              <a:solidFill>
                <a:srgbClr val="002060"/>
              </a:solidFill>
            </a:endParaRPr>
          </a:p>
          <a:p>
            <a:pPr marL="0" lvl="0" indent="0" algn="ctr" rtl="0">
              <a:spcBef>
                <a:spcPts val="0"/>
              </a:spcBef>
              <a:spcAft>
                <a:spcPts val="0"/>
              </a:spcAft>
              <a:buNone/>
            </a:pPr>
            <a:r>
              <a:rPr lang="hr-HR" sz="3000" dirty="0">
                <a:solidFill>
                  <a:srgbClr val="002060"/>
                </a:solidFill>
              </a:rPr>
              <a:t>Hvala na pozornosti!</a:t>
            </a:r>
            <a:endParaRPr sz="3000" dirty="0"/>
          </a:p>
          <a:p>
            <a:pPr marL="0" lvl="0" indent="0" algn="ctr" rtl="0">
              <a:spcBef>
                <a:spcPts val="0"/>
              </a:spcBef>
              <a:spcAft>
                <a:spcPts val="0"/>
              </a:spcAft>
              <a:buNone/>
            </a:pPr>
            <a:endParaRPr sz="3000" dirty="0"/>
          </a:p>
          <a:p>
            <a:pPr marL="0" lvl="0" indent="0" algn="ctr" rtl="0">
              <a:spcBef>
                <a:spcPts val="0"/>
              </a:spcBef>
              <a:spcAft>
                <a:spcPts val="0"/>
              </a:spcAft>
              <a:buNone/>
            </a:pPr>
            <a:endParaRPr sz="3000" dirty="0"/>
          </a:p>
          <a:p>
            <a:pPr marL="0" lvl="0" indent="0" algn="l" rtl="0">
              <a:spcBef>
                <a:spcPts val="0"/>
              </a:spcBef>
              <a:spcAft>
                <a:spcPts val="0"/>
              </a:spcAft>
              <a:buNone/>
            </a:pPr>
            <a:endParaRPr sz="3000" dirty="0"/>
          </a:p>
          <a:p>
            <a:pPr marL="0" lvl="0" indent="0" algn="ctr" rtl="0">
              <a:lnSpc>
                <a:spcPct val="150000"/>
              </a:lnSpc>
              <a:spcBef>
                <a:spcPts val="0"/>
              </a:spcBef>
              <a:spcAft>
                <a:spcPts val="0"/>
              </a:spcAft>
              <a:buNone/>
            </a:pPr>
            <a:r>
              <a:rPr lang="hr-HR" sz="3000" u="sng" dirty="0">
                <a:solidFill>
                  <a:schemeClr val="hlink"/>
                </a:solidFill>
              </a:rPr>
              <a:t>Blaz.peric@fpmoz.sum.ba</a:t>
            </a:r>
            <a:endParaRPr sz="3000" dirty="0"/>
          </a:p>
          <a:p>
            <a:pPr marL="0" lvl="0" indent="0" algn="l" rtl="0">
              <a:lnSpc>
                <a:spcPct val="150000"/>
              </a:lnSpc>
              <a:spcBef>
                <a:spcPts val="0"/>
              </a:spcBef>
              <a:spcAft>
                <a:spcPts val="0"/>
              </a:spcAft>
              <a:buNone/>
            </a:pPr>
            <a:endParaRPr sz="3000" dirty="0"/>
          </a:p>
          <a:p>
            <a:pPr marL="0" lvl="0" indent="0" algn="l" rtl="0">
              <a:spcBef>
                <a:spcPts val="0"/>
              </a:spcBef>
              <a:spcAft>
                <a:spcPts val="0"/>
              </a:spcAft>
              <a:buNone/>
            </a:pPr>
            <a:endParaRPr sz="3000" dirty="0"/>
          </a:p>
          <a:p>
            <a:pPr marL="0" lvl="0" indent="0" algn="l" rtl="0">
              <a:spcBef>
                <a:spcPts val="0"/>
              </a:spcBef>
              <a:spcAft>
                <a:spcPts val="0"/>
              </a:spcAft>
              <a:buNone/>
            </a:pPr>
            <a:endParaRPr sz="3000" dirty="0"/>
          </a:p>
          <a:p>
            <a:pPr marL="0" lvl="0" indent="0" algn="ctr" rtl="0">
              <a:spcBef>
                <a:spcPts val="0"/>
              </a:spcBef>
              <a:spcAft>
                <a:spcPts val="0"/>
              </a:spcAft>
              <a:buNone/>
            </a:pPr>
            <a:endParaRPr sz="3000" dirty="0"/>
          </a:p>
          <a:p>
            <a:pPr marL="0" lvl="0" indent="0" algn="ctr" rtl="0">
              <a:spcBef>
                <a:spcPts val="0"/>
              </a:spcBef>
              <a:spcAft>
                <a:spcPts val="0"/>
              </a:spcAft>
              <a:buNone/>
            </a:pPr>
            <a:endParaRPr sz="3000" dirty="0"/>
          </a:p>
          <a:p>
            <a:pPr marL="457200" lvl="0" indent="0" algn="l" rtl="0">
              <a:spcBef>
                <a:spcPts val="0"/>
              </a:spcBef>
              <a:spcAft>
                <a:spcPts val="0"/>
              </a:spcAft>
              <a:buNone/>
            </a:pPr>
            <a:endParaRPr sz="2000" dirty="0"/>
          </a:p>
          <a:p>
            <a:pPr marL="457200" lvl="0" indent="0" algn="ctr" rtl="0">
              <a:spcBef>
                <a:spcPts val="0"/>
              </a:spcBef>
              <a:spcAft>
                <a:spcPts val="0"/>
              </a:spcAft>
              <a:buNone/>
            </a:pPr>
            <a:endParaRPr sz="2000" b="1" dirty="0"/>
          </a:p>
          <a:p>
            <a:pPr marL="0" lvl="0" indent="0" algn="ctr" rtl="0">
              <a:spcBef>
                <a:spcPts val="0"/>
              </a:spcBef>
              <a:spcAft>
                <a:spcPts val="0"/>
              </a:spcAft>
              <a:buNone/>
            </a:pPr>
            <a:endParaRPr sz="2000" dirty="0">
              <a:solidFill>
                <a:schemeClr val="dk1"/>
              </a:solidFill>
            </a:endParaRPr>
          </a:p>
          <a:p>
            <a:pPr marL="0" lvl="0" indent="0" algn="l" rtl="0">
              <a:spcBef>
                <a:spcPts val="0"/>
              </a:spcBef>
              <a:spcAft>
                <a:spcPts val="0"/>
              </a:spcAft>
              <a:buNone/>
            </a:pPr>
            <a:endParaRPr sz="2000" dirty="0">
              <a:solidFill>
                <a:schemeClr val="dk1"/>
              </a:solidFill>
            </a:endParaRPr>
          </a:p>
        </p:txBody>
      </p:sp>
      <p:sp>
        <p:nvSpPr>
          <p:cNvPr id="237" name="Google Shape;237;p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hr-HR">
                <a:latin typeface="Arial"/>
                <a:ea typeface="Arial"/>
                <a:cs typeface="Arial"/>
                <a:sym typeface="Arial"/>
              </a:rPr>
              <a:t>FPMOZ, Programiranje 1</a:t>
            </a:r>
            <a:endParaRPr>
              <a:latin typeface="Arial"/>
              <a:ea typeface="Arial"/>
              <a:cs typeface="Arial"/>
              <a:sym typeface="Arial"/>
            </a:endParaRPr>
          </a:p>
        </p:txBody>
      </p:sp>
      <p:sp>
        <p:nvSpPr>
          <p:cNvPr id="238" name="Google Shape;238;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hr-HR">
                <a:latin typeface="Arial"/>
                <a:ea typeface="Arial"/>
                <a:cs typeface="Arial"/>
                <a:sym typeface="Arial"/>
              </a:rPr>
              <a:t>11</a:t>
            </a:fld>
            <a:endParaRPr>
              <a:latin typeface="Arial"/>
              <a:ea typeface="Arial"/>
              <a:cs typeface="Arial"/>
              <a:sym typeface="Arial"/>
            </a:endParaRPr>
          </a:p>
        </p:txBody>
      </p:sp>
      <p:pic>
        <p:nvPicPr>
          <p:cNvPr id="239" name="Google Shape;239;p28"/>
          <p:cNvPicPr preferRelativeResize="0"/>
          <p:nvPr/>
        </p:nvPicPr>
        <p:blipFill>
          <a:blip r:embed="rId3">
            <a:alphaModFix/>
          </a:blip>
          <a:stretch>
            <a:fillRect/>
          </a:stretch>
        </p:blipFill>
        <p:spPr>
          <a:xfrm>
            <a:off x="5723175" y="3188125"/>
            <a:ext cx="604050" cy="604050"/>
          </a:xfrm>
          <a:prstGeom prst="rect">
            <a:avLst/>
          </a:prstGeom>
          <a:noFill/>
          <a:ln>
            <a:noFill/>
          </a:ln>
        </p:spPr>
      </p:pic>
      <p:pic>
        <p:nvPicPr>
          <p:cNvPr id="240" name="Google Shape;240;p28"/>
          <p:cNvPicPr preferRelativeResize="0"/>
          <p:nvPr/>
        </p:nvPicPr>
        <p:blipFill>
          <a:blip r:embed="rId4">
            <a:alphaModFix/>
          </a:blip>
          <a:stretch>
            <a:fillRect/>
          </a:stretch>
        </p:blipFill>
        <p:spPr>
          <a:xfrm>
            <a:off x="9701375" y="447075"/>
            <a:ext cx="2171549" cy="959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p:nvPr/>
        </p:nvSpPr>
        <p:spPr>
          <a:xfrm>
            <a:off x="486775" y="1599775"/>
            <a:ext cx="8643000" cy="4878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hr-HR" sz="3200" b="1" dirty="0">
                <a:solidFill>
                  <a:srgbClr val="002060"/>
                </a:solidFill>
              </a:rPr>
              <a:t>Creative Commons</a:t>
            </a:r>
            <a:endParaRPr sz="3200" b="1" dirty="0">
              <a:solidFill>
                <a:srgbClr val="002060"/>
              </a:solidFill>
            </a:endParaRPr>
          </a:p>
          <a:p>
            <a:pPr marL="457200" marR="0" lvl="0" indent="-317500" algn="l" rtl="0">
              <a:lnSpc>
                <a:spcPct val="115000"/>
              </a:lnSpc>
              <a:spcBef>
                <a:spcPts val="0"/>
              </a:spcBef>
              <a:spcAft>
                <a:spcPts val="0"/>
              </a:spcAft>
              <a:buClr>
                <a:srgbClr val="002060"/>
              </a:buClr>
              <a:buSzPts val="1400"/>
              <a:buChar char="●"/>
            </a:pPr>
            <a:r>
              <a:rPr lang="hr-HR" b="1" dirty="0">
                <a:solidFill>
                  <a:srgbClr val="002060"/>
                </a:solidFill>
              </a:rPr>
              <a:t>Slobodno smijete:  </a:t>
            </a:r>
            <a:endParaRPr b="1" dirty="0">
              <a:solidFill>
                <a:srgbClr val="002060"/>
              </a:solidFill>
            </a:endParaRPr>
          </a:p>
          <a:p>
            <a:pPr marL="914400" marR="0" lvl="1" indent="-317500" algn="l" rtl="0">
              <a:lnSpc>
                <a:spcPct val="115000"/>
              </a:lnSpc>
              <a:spcBef>
                <a:spcPts val="0"/>
              </a:spcBef>
              <a:spcAft>
                <a:spcPts val="0"/>
              </a:spcAft>
              <a:buClr>
                <a:srgbClr val="002060"/>
              </a:buClr>
              <a:buSzPts val="1400"/>
              <a:buChar char="○"/>
            </a:pPr>
            <a:r>
              <a:rPr lang="hr-HR" b="1" dirty="0">
                <a:solidFill>
                  <a:srgbClr val="002060"/>
                </a:solidFill>
              </a:rPr>
              <a:t>dijeliti</a:t>
            </a:r>
            <a:r>
              <a:rPr lang="hr-HR" dirty="0">
                <a:solidFill>
                  <a:srgbClr val="002060"/>
                </a:solidFill>
              </a:rPr>
              <a:t> - umnožavati, distribuirati i javnosti priopćavati djelo</a:t>
            </a:r>
            <a:endParaRPr dirty="0">
              <a:solidFill>
                <a:srgbClr val="002060"/>
              </a:solidFill>
            </a:endParaRPr>
          </a:p>
          <a:p>
            <a:pPr marL="914400" marR="0" lvl="1" indent="-317500" algn="l" rtl="0">
              <a:lnSpc>
                <a:spcPct val="115000"/>
              </a:lnSpc>
              <a:spcBef>
                <a:spcPts val="0"/>
              </a:spcBef>
              <a:spcAft>
                <a:spcPts val="0"/>
              </a:spcAft>
              <a:buClr>
                <a:srgbClr val="002060"/>
              </a:buClr>
              <a:buSzPts val="1400"/>
              <a:buChar char="○"/>
            </a:pPr>
            <a:r>
              <a:rPr lang="hr-HR" b="1" dirty="0">
                <a:solidFill>
                  <a:srgbClr val="002060"/>
                </a:solidFill>
              </a:rPr>
              <a:t>remiksirati</a:t>
            </a:r>
            <a:r>
              <a:rPr lang="hr-HR" dirty="0">
                <a:solidFill>
                  <a:srgbClr val="002060"/>
                </a:solidFill>
              </a:rPr>
              <a:t> - prerađivati djelo</a:t>
            </a:r>
            <a:endParaRPr dirty="0">
              <a:solidFill>
                <a:srgbClr val="002060"/>
              </a:solidFill>
            </a:endParaRPr>
          </a:p>
          <a:p>
            <a:pPr marL="457200" marR="0" lvl="0" indent="-317500" algn="l" rtl="0">
              <a:lnSpc>
                <a:spcPct val="115000"/>
              </a:lnSpc>
              <a:spcBef>
                <a:spcPts val="0"/>
              </a:spcBef>
              <a:spcAft>
                <a:spcPts val="0"/>
              </a:spcAft>
              <a:buClr>
                <a:srgbClr val="002060"/>
              </a:buClr>
              <a:buSzPts val="1400"/>
              <a:buChar char="●"/>
            </a:pPr>
            <a:r>
              <a:rPr lang="hr-HR" b="1" dirty="0">
                <a:solidFill>
                  <a:srgbClr val="002060"/>
                </a:solidFill>
              </a:rPr>
              <a:t>pod sljedećim uvjetima:</a:t>
            </a:r>
            <a:endParaRPr b="1" dirty="0">
              <a:solidFill>
                <a:srgbClr val="002060"/>
              </a:solidFill>
            </a:endParaRPr>
          </a:p>
          <a:p>
            <a:pPr marL="914400" marR="0" lvl="1" indent="-317500" algn="l" rtl="0">
              <a:lnSpc>
                <a:spcPct val="115000"/>
              </a:lnSpc>
              <a:spcBef>
                <a:spcPts val="0"/>
              </a:spcBef>
              <a:spcAft>
                <a:spcPts val="0"/>
              </a:spcAft>
              <a:buClr>
                <a:srgbClr val="002060"/>
              </a:buClr>
              <a:buSzPts val="1400"/>
              <a:buChar char="○"/>
            </a:pPr>
            <a:r>
              <a:rPr lang="hr-HR" b="1" dirty="0">
                <a:solidFill>
                  <a:srgbClr val="002060"/>
                </a:solidFill>
              </a:rPr>
              <a:t>Imenovanje</a:t>
            </a:r>
            <a:r>
              <a:rPr lang="hr-HR" dirty="0">
                <a:solidFill>
                  <a:srgbClr val="002060"/>
                </a:solidFill>
              </a:rPr>
              <a:t>. Morate priznati i označiti autorstvo djela na način kako je specificirao autor ili davatelj licence (ali ne način koji bi sugerirao da Vi ili Vaše korištenje njegova djela imate njegovu izravnu podršku).</a:t>
            </a:r>
            <a:endParaRPr dirty="0">
              <a:solidFill>
                <a:srgbClr val="002060"/>
              </a:solidFill>
            </a:endParaRPr>
          </a:p>
          <a:p>
            <a:pPr marL="914400" marR="0" lvl="1" indent="-317500" algn="l" rtl="0">
              <a:lnSpc>
                <a:spcPct val="115000"/>
              </a:lnSpc>
              <a:spcBef>
                <a:spcPts val="0"/>
              </a:spcBef>
              <a:spcAft>
                <a:spcPts val="0"/>
              </a:spcAft>
              <a:buClr>
                <a:srgbClr val="002060"/>
              </a:buClr>
              <a:buSzPts val="1400"/>
              <a:buChar char="○"/>
            </a:pPr>
            <a:r>
              <a:rPr lang="hr-HR" b="1" dirty="0">
                <a:solidFill>
                  <a:srgbClr val="002060"/>
                </a:solidFill>
              </a:rPr>
              <a:t>Nekomercijalno</a:t>
            </a:r>
            <a:r>
              <a:rPr lang="hr-HR" dirty="0">
                <a:solidFill>
                  <a:srgbClr val="002060"/>
                </a:solidFill>
              </a:rPr>
              <a:t>. Ovo djelo ne smijete koristiti u komercijalne svrhe.</a:t>
            </a:r>
            <a:endParaRPr dirty="0">
              <a:solidFill>
                <a:srgbClr val="002060"/>
              </a:solidFill>
            </a:endParaRPr>
          </a:p>
          <a:p>
            <a:pPr marL="914400" marR="0" lvl="1" indent="-317500" algn="l" rtl="0">
              <a:lnSpc>
                <a:spcPct val="115000"/>
              </a:lnSpc>
              <a:spcBef>
                <a:spcPts val="0"/>
              </a:spcBef>
              <a:spcAft>
                <a:spcPts val="0"/>
              </a:spcAft>
              <a:buClr>
                <a:srgbClr val="002060"/>
              </a:buClr>
              <a:buSzPts val="1400"/>
              <a:buChar char="○"/>
            </a:pPr>
            <a:r>
              <a:rPr lang="hr-HR" b="1" dirty="0">
                <a:solidFill>
                  <a:srgbClr val="002060"/>
                </a:solidFill>
              </a:rPr>
              <a:t>Dijeli pod istim uvjetima</a:t>
            </a:r>
            <a:r>
              <a:rPr lang="hr-HR" dirty="0">
                <a:solidFill>
                  <a:srgbClr val="002060"/>
                </a:solidFill>
              </a:rPr>
              <a:t>. Ako ovo djelo izmijenite, preoblikujete ili stvarate koristeći ga, preradu možete distribuirati samo pod licencom koja je ista ili slična ovoj.</a:t>
            </a:r>
            <a:endParaRPr dirty="0">
              <a:solidFill>
                <a:srgbClr val="002060"/>
              </a:solidFill>
            </a:endParaRPr>
          </a:p>
          <a:p>
            <a:pPr marL="914400" marR="0" lvl="0" indent="0" algn="l" rtl="0">
              <a:lnSpc>
                <a:spcPct val="115000"/>
              </a:lnSpc>
              <a:spcBef>
                <a:spcPts val="0"/>
              </a:spcBef>
              <a:spcAft>
                <a:spcPts val="0"/>
              </a:spcAft>
              <a:buNone/>
            </a:pPr>
            <a:endParaRPr dirty="0">
              <a:solidFill>
                <a:srgbClr val="002060"/>
              </a:solidFill>
            </a:endParaRPr>
          </a:p>
          <a:p>
            <a:pPr marL="0" marR="0" lvl="0" indent="0" algn="l" rtl="0">
              <a:lnSpc>
                <a:spcPct val="115000"/>
              </a:lnSpc>
              <a:spcBef>
                <a:spcPts val="0"/>
              </a:spcBef>
              <a:spcAft>
                <a:spcPts val="0"/>
              </a:spcAft>
              <a:buNone/>
            </a:pPr>
            <a:r>
              <a:rPr lang="hr-HR" dirty="0">
                <a:solidFill>
                  <a:srgbClr val="002060"/>
                </a:solidFill>
              </a:rPr>
              <a:t>U slučaju daljnjeg korištenja ili distribuiranja morate drugima jasno dati do znanja licencne uvjete ovog djela. Najbolji način da to učinite je linkom na ovu internetsku stranicu. Od svakog od gornjih uvjeta moguće je odstupiti, ako dobijete dopuštenje nositelja autorskog prava.</a:t>
            </a:r>
            <a:endParaRPr dirty="0">
              <a:solidFill>
                <a:srgbClr val="002060"/>
              </a:solidFill>
            </a:endParaRPr>
          </a:p>
          <a:p>
            <a:pPr marL="0" marR="0" lvl="0" indent="0" algn="l" rtl="0">
              <a:lnSpc>
                <a:spcPct val="115000"/>
              </a:lnSpc>
              <a:spcBef>
                <a:spcPts val="0"/>
              </a:spcBef>
              <a:spcAft>
                <a:spcPts val="0"/>
              </a:spcAft>
              <a:buNone/>
            </a:pPr>
            <a:r>
              <a:rPr lang="hr-HR" dirty="0">
                <a:solidFill>
                  <a:srgbClr val="002060"/>
                </a:solidFill>
              </a:rPr>
              <a:t>Ništa u ovoj licenci ne narušava ili ograničava autorova moralna prava.</a:t>
            </a:r>
            <a:endParaRPr dirty="0">
              <a:solidFill>
                <a:srgbClr val="002060"/>
              </a:solidFill>
            </a:endParaRPr>
          </a:p>
          <a:p>
            <a:pPr marL="0" marR="0" lvl="0" indent="0" algn="l" rtl="0">
              <a:lnSpc>
                <a:spcPct val="115000"/>
              </a:lnSpc>
              <a:spcBef>
                <a:spcPts val="0"/>
              </a:spcBef>
              <a:spcAft>
                <a:spcPts val="0"/>
              </a:spcAft>
              <a:buNone/>
            </a:pPr>
            <a:r>
              <a:rPr lang="hr-HR" dirty="0">
                <a:solidFill>
                  <a:srgbClr val="002060"/>
                </a:solidFill>
              </a:rPr>
              <a:t>Tekst licence preuzet je s </a:t>
            </a:r>
            <a:r>
              <a:rPr lang="hr-HR" u="sng" dirty="0">
                <a:solidFill>
                  <a:schemeClr val="hlink"/>
                </a:solidFill>
                <a:hlinkClick r:id="rId3"/>
              </a:rPr>
              <a:t>https://creativecommons.org/</a:t>
            </a:r>
            <a:r>
              <a:rPr lang="hr-HR" dirty="0">
                <a:solidFill>
                  <a:srgbClr val="002060"/>
                </a:solidFill>
              </a:rPr>
              <a:t>.</a:t>
            </a:r>
            <a:endParaRPr dirty="0">
              <a:solidFill>
                <a:srgbClr val="002060"/>
              </a:solidFill>
            </a:endParaRPr>
          </a:p>
          <a:p>
            <a:pPr marL="0" marR="0" lvl="0" indent="0" algn="l" rtl="0">
              <a:lnSpc>
                <a:spcPct val="115000"/>
              </a:lnSpc>
              <a:spcBef>
                <a:spcPts val="0"/>
              </a:spcBef>
              <a:spcAft>
                <a:spcPts val="0"/>
              </a:spcAft>
              <a:buNone/>
            </a:pPr>
            <a:endParaRPr dirty="0">
              <a:solidFill>
                <a:srgbClr val="002060"/>
              </a:solidFill>
            </a:endParaRPr>
          </a:p>
        </p:txBody>
      </p:sp>
      <p:pic>
        <p:nvPicPr>
          <p:cNvPr id="100" name="Google Shape;100;p14"/>
          <p:cNvPicPr preferRelativeResize="0"/>
          <p:nvPr/>
        </p:nvPicPr>
        <p:blipFill rotWithShape="1">
          <a:blip r:embed="rId4">
            <a:alphaModFix/>
          </a:blip>
          <a:srcRect/>
          <a:stretch/>
        </p:blipFill>
        <p:spPr>
          <a:xfrm>
            <a:off x="486769" y="335389"/>
            <a:ext cx="1989990" cy="1071530"/>
          </a:xfrm>
          <a:prstGeom prst="rect">
            <a:avLst/>
          </a:prstGeom>
          <a:noFill/>
          <a:ln>
            <a:noFill/>
          </a:ln>
        </p:spPr>
      </p:pic>
      <p:sp>
        <p:nvSpPr>
          <p:cNvPr id="101" name="Google Shape;101;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hr-HR">
                <a:latin typeface="Arial"/>
                <a:ea typeface="Arial"/>
                <a:cs typeface="Arial"/>
                <a:sym typeface="Arial"/>
              </a:rPr>
              <a:t>FPMOZ, Programiranje 1</a:t>
            </a:r>
            <a:endParaRPr>
              <a:latin typeface="Arial"/>
              <a:ea typeface="Arial"/>
              <a:cs typeface="Arial"/>
              <a:sym typeface="Arial"/>
            </a:endParaRPr>
          </a:p>
        </p:txBody>
      </p:sp>
      <p:sp>
        <p:nvSpPr>
          <p:cNvPr id="102" name="Google Shape;102;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hr-HR">
                <a:latin typeface="Arial"/>
                <a:ea typeface="Arial"/>
                <a:cs typeface="Arial"/>
                <a:sym typeface="Arial"/>
              </a:rPr>
              <a:t>2</a:t>
            </a:fld>
            <a:endParaRPr>
              <a:latin typeface="Arial"/>
              <a:ea typeface="Arial"/>
              <a:cs typeface="Arial"/>
              <a:sym typeface="Arial"/>
            </a:endParaRPr>
          </a:p>
        </p:txBody>
      </p:sp>
      <p:pic>
        <p:nvPicPr>
          <p:cNvPr id="103" name="Google Shape;103;p14"/>
          <p:cNvPicPr preferRelativeResize="0"/>
          <p:nvPr/>
        </p:nvPicPr>
        <p:blipFill>
          <a:blip r:embed="rId5">
            <a:alphaModFix/>
          </a:blip>
          <a:stretch>
            <a:fillRect/>
          </a:stretch>
        </p:blipFill>
        <p:spPr>
          <a:xfrm>
            <a:off x="9701375" y="447075"/>
            <a:ext cx="2171549" cy="959851"/>
          </a:xfrm>
          <a:prstGeom prst="rect">
            <a:avLst/>
          </a:prstGeom>
          <a:noFill/>
          <a:ln>
            <a:noFill/>
          </a:ln>
        </p:spPr>
      </p:pic>
      <p:pic>
        <p:nvPicPr>
          <p:cNvPr id="104" name="Google Shape;104;p14"/>
          <p:cNvPicPr preferRelativeResize="0"/>
          <p:nvPr/>
        </p:nvPicPr>
        <p:blipFill>
          <a:blip r:embed="rId6">
            <a:alphaModFix/>
          </a:blip>
          <a:stretch>
            <a:fillRect/>
          </a:stretch>
        </p:blipFill>
        <p:spPr>
          <a:xfrm>
            <a:off x="9129727" y="5396573"/>
            <a:ext cx="2743200" cy="9597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1AFC1-04B2-2030-A7C0-63D796B90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6DEAF-C523-886B-6B3C-4C36421619DB}"/>
              </a:ext>
            </a:extLst>
          </p:cNvPr>
          <p:cNvSpPr>
            <a:spLocks noGrp="1"/>
          </p:cNvSpPr>
          <p:nvPr>
            <p:ph type="title"/>
          </p:nvPr>
        </p:nvSpPr>
        <p:spPr/>
        <p:txBody>
          <a:bodyPr/>
          <a:lstStyle/>
          <a:p>
            <a:r>
              <a:rPr lang="hr-HR" dirty="0">
                <a:solidFill>
                  <a:srgbClr val="002060"/>
                </a:solidFill>
              </a:rPr>
              <a:t>Zadatak 1</a:t>
            </a:r>
            <a:endParaRPr lang="en-US" dirty="0">
              <a:solidFill>
                <a:srgbClr val="002060"/>
              </a:solidFill>
            </a:endParaRPr>
          </a:p>
        </p:txBody>
      </p:sp>
      <p:sp>
        <p:nvSpPr>
          <p:cNvPr id="3" name="Text Placeholder 2">
            <a:extLst>
              <a:ext uri="{FF2B5EF4-FFF2-40B4-BE49-F238E27FC236}">
                <a16:creationId xmlns:a16="http://schemas.microsoft.com/office/drawing/2014/main" id="{16F68C9B-3B7A-D838-0B1B-B2638F4DBBAA}"/>
              </a:ext>
            </a:extLst>
          </p:cNvPr>
          <p:cNvSpPr>
            <a:spLocks noGrp="1"/>
          </p:cNvSpPr>
          <p:nvPr>
            <p:ph type="body" idx="1"/>
          </p:nvPr>
        </p:nvSpPr>
        <p:spPr>
          <a:xfrm>
            <a:off x="838200" y="2946399"/>
            <a:ext cx="10515600" cy="3775076"/>
          </a:xfrm>
        </p:spPr>
        <p:txBody>
          <a:bodyPr/>
          <a:lstStyle/>
          <a:p>
            <a:r>
              <a:rPr lang="en-US" dirty="0" err="1">
                <a:solidFill>
                  <a:srgbClr val="002060"/>
                </a:solidFill>
              </a:rPr>
              <a:t>Napišite</a:t>
            </a:r>
            <a:r>
              <a:rPr lang="en-US" dirty="0">
                <a:solidFill>
                  <a:srgbClr val="002060"/>
                </a:solidFill>
              </a:rPr>
              <a:t> program koji </a:t>
            </a:r>
            <a:r>
              <a:rPr lang="en-US" dirty="0" err="1">
                <a:solidFill>
                  <a:srgbClr val="002060"/>
                </a:solidFill>
              </a:rPr>
              <a:t>omogućuje</a:t>
            </a:r>
            <a:r>
              <a:rPr lang="en-US" dirty="0">
                <a:solidFill>
                  <a:srgbClr val="002060"/>
                </a:solidFill>
              </a:rPr>
              <a:t> </a:t>
            </a:r>
            <a:r>
              <a:rPr lang="en-US" dirty="0" err="1">
                <a:solidFill>
                  <a:srgbClr val="002060"/>
                </a:solidFill>
              </a:rPr>
              <a:t>korisniku</a:t>
            </a:r>
            <a:r>
              <a:rPr lang="en-US" dirty="0">
                <a:solidFill>
                  <a:srgbClr val="002060"/>
                </a:solidFill>
              </a:rPr>
              <a:t> da </a:t>
            </a:r>
            <a:r>
              <a:rPr lang="en-US" dirty="0" err="1">
                <a:solidFill>
                  <a:srgbClr val="002060"/>
                </a:solidFill>
              </a:rPr>
              <a:t>pretvori</a:t>
            </a:r>
            <a:r>
              <a:rPr lang="en-US" dirty="0">
                <a:solidFill>
                  <a:srgbClr val="002060"/>
                </a:solidFill>
              </a:rPr>
              <a:t> </a:t>
            </a:r>
            <a:r>
              <a:rPr lang="en-US" dirty="0" err="1">
                <a:solidFill>
                  <a:srgbClr val="002060"/>
                </a:solidFill>
              </a:rPr>
              <a:t>temperaturu</a:t>
            </a:r>
            <a:r>
              <a:rPr lang="en-US" dirty="0">
                <a:solidFill>
                  <a:srgbClr val="002060"/>
                </a:solidFill>
              </a:rPr>
              <a:t> </a:t>
            </a:r>
            <a:r>
              <a:rPr lang="en-US" dirty="0" err="1">
                <a:solidFill>
                  <a:srgbClr val="002060"/>
                </a:solidFill>
              </a:rPr>
              <a:t>iz</a:t>
            </a:r>
            <a:r>
              <a:rPr lang="en-US" dirty="0">
                <a:solidFill>
                  <a:srgbClr val="002060"/>
                </a:solidFill>
              </a:rPr>
              <a:t> </a:t>
            </a:r>
            <a:r>
              <a:rPr lang="en-US" dirty="0" err="1">
                <a:solidFill>
                  <a:srgbClr val="002060"/>
                </a:solidFill>
              </a:rPr>
              <a:t>Celzija</a:t>
            </a:r>
            <a:r>
              <a:rPr lang="en-US" dirty="0">
                <a:solidFill>
                  <a:srgbClr val="002060"/>
                </a:solidFill>
              </a:rPr>
              <a:t> u </a:t>
            </a:r>
            <a:r>
              <a:rPr lang="en-US" dirty="0" err="1">
                <a:solidFill>
                  <a:srgbClr val="002060"/>
                </a:solidFill>
              </a:rPr>
              <a:t>Fahrenheite</a:t>
            </a:r>
            <a:r>
              <a:rPr lang="en-US" dirty="0">
                <a:solidFill>
                  <a:srgbClr val="002060"/>
                </a:solidFill>
              </a:rPr>
              <a:t> </a:t>
            </a:r>
            <a:r>
              <a:rPr lang="en-US" dirty="0" err="1">
                <a:solidFill>
                  <a:srgbClr val="002060"/>
                </a:solidFill>
              </a:rPr>
              <a:t>ili</a:t>
            </a:r>
            <a:r>
              <a:rPr lang="en-US" dirty="0">
                <a:solidFill>
                  <a:srgbClr val="002060"/>
                </a:solidFill>
              </a:rPr>
              <a:t> </a:t>
            </a:r>
            <a:r>
              <a:rPr lang="en-US" dirty="0" err="1">
                <a:solidFill>
                  <a:srgbClr val="002060"/>
                </a:solidFill>
              </a:rPr>
              <a:t>iz</a:t>
            </a:r>
            <a:r>
              <a:rPr lang="en-US" dirty="0">
                <a:solidFill>
                  <a:srgbClr val="002060"/>
                </a:solidFill>
              </a:rPr>
              <a:t> </a:t>
            </a:r>
            <a:r>
              <a:rPr lang="en-US" dirty="0" err="1">
                <a:solidFill>
                  <a:srgbClr val="002060"/>
                </a:solidFill>
              </a:rPr>
              <a:t>Fahrenheita</a:t>
            </a:r>
            <a:r>
              <a:rPr lang="en-US" dirty="0">
                <a:solidFill>
                  <a:srgbClr val="002060"/>
                </a:solidFill>
              </a:rPr>
              <a:t> u </a:t>
            </a:r>
            <a:r>
              <a:rPr lang="en-US" dirty="0" err="1">
                <a:solidFill>
                  <a:srgbClr val="002060"/>
                </a:solidFill>
              </a:rPr>
              <a:t>Celzije</a:t>
            </a:r>
            <a:r>
              <a:rPr lang="en-US" dirty="0">
                <a:solidFill>
                  <a:srgbClr val="002060"/>
                </a:solidFill>
              </a:rPr>
              <a:t>. Program </a:t>
            </a:r>
            <a:r>
              <a:rPr lang="en-US" dirty="0" err="1">
                <a:solidFill>
                  <a:srgbClr val="002060"/>
                </a:solidFill>
              </a:rPr>
              <a:t>treba</a:t>
            </a:r>
            <a:r>
              <a:rPr lang="en-US" dirty="0">
                <a:solidFill>
                  <a:srgbClr val="002060"/>
                </a:solidFill>
              </a:rPr>
              <a:t> </a:t>
            </a:r>
            <a:r>
              <a:rPr lang="en-US" dirty="0" err="1">
                <a:solidFill>
                  <a:srgbClr val="002060"/>
                </a:solidFill>
              </a:rPr>
              <a:t>prvo</a:t>
            </a:r>
            <a:r>
              <a:rPr lang="en-US" dirty="0">
                <a:solidFill>
                  <a:srgbClr val="002060"/>
                </a:solidFill>
              </a:rPr>
              <a:t> </a:t>
            </a:r>
            <a:r>
              <a:rPr lang="en-US" dirty="0" err="1">
                <a:solidFill>
                  <a:srgbClr val="002060"/>
                </a:solidFill>
              </a:rPr>
              <a:t>pitati</a:t>
            </a:r>
            <a:r>
              <a:rPr lang="en-US" dirty="0">
                <a:solidFill>
                  <a:srgbClr val="002060"/>
                </a:solidFill>
              </a:rPr>
              <a:t> </a:t>
            </a:r>
            <a:r>
              <a:rPr lang="en-US" dirty="0" err="1">
                <a:solidFill>
                  <a:srgbClr val="002060"/>
                </a:solidFill>
              </a:rPr>
              <a:t>korisnika</a:t>
            </a:r>
            <a:r>
              <a:rPr lang="en-US" dirty="0">
                <a:solidFill>
                  <a:srgbClr val="002060"/>
                </a:solidFill>
              </a:rPr>
              <a:t> </a:t>
            </a:r>
            <a:r>
              <a:rPr lang="en-US" dirty="0" err="1">
                <a:solidFill>
                  <a:srgbClr val="002060"/>
                </a:solidFill>
              </a:rPr>
              <a:t>što</a:t>
            </a:r>
            <a:r>
              <a:rPr lang="en-US" dirty="0">
                <a:solidFill>
                  <a:srgbClr val="002060"/>
                </a:solidFill>
              </a:rPr>
              <a:t> </a:t>
            </a:r>
            <a:r>
              <a:rPr lang="en-US" dirty="0" err="1">
                <a:solidFill>
                  <a:srgbClr val="002060"/>
                </a:solidFill>
              </a:rPr>
              <a:t>želi</a:t>
            </a:r>
            <a:r>
              <a:rPr lang="en-US" dirty="0">
                <a:solidFill>
                  <a:srgbClr val="002060"/>
                </a:solidFill>
              </a:rPr>
              <a:t> (</a:t>
            </a:r>
            <a:r>
              <a:rPr lang="en-US" dirty="0" err="1">
                <a:solidFill>
                  <a:srgbClr val="002060"/>
                </a:solidFill>
              </a:rPr>
              <a:t>opcije</a:t>
            </a:r>
            <a:r>
              <a:rPr lang="en-US" dirty="0">
                <a:solidFill>
                  <a:srgbClr val="002060"/>
                </a:solidFill>
              </a:rPr>
              <a:t>: "C u F" </a:t>
            </a:r>
            <a:r>
              <a:rPr lang="en-US" dirty="0" err="1">
                <a:solidFill>
                  <a:srgbClr val="002060"/>
                </a:solidFill>
              </a:rPr>
              <a:t>ili</a:t>
            </a:r>
            <a:r>
              <a:rPr lang="en-US" dirty="0">
                <a:solidFill>
                  <a:srgbClr val="002060"/>
                </a:solidFill>
              </a:rPr>
              <a:t> "F u C"). Na </a:t>
            </a:r>
            <a:r>
              <a:rPr lang="en-US" dirty="0" err="1">
                <a:solidFill>
                  <a:srgbClr val="002060"/>
                </a:solidFill>
              </a:rPr>
              <a:t>temelju</a:t>
            </a:r>
            <a:r>
              <a:rPr lang="en-US" dirty="0">
                <a:solidFill>
                  <a:srgbClr val="002060"/>
                </a:solidFill>
              </a:rPr>
              <a:t> </a:t>
            </a:r>
            <a:r>
              <a:rPr lang="en-US" dirty="0" err="1">
                <a:solidFill>
                  <a:srgbClr val="002060"/>
                </a:solidFill>
              </a:rPr>
              <a:t>izbora</a:t>
            </a:r>
            <a:r>
              <a:rPr lang="en-US" dirty="0">
                <a:solidFill>
                  <a:srgbClr val="002060"/>
                </a:solidFill>
              </a:rPr>
              <a:t>, </a:t>
            </a:r>
            <a:r>
              <a:rPr lang="en-US" dirty="0" err="1">
                <a:solidFill>
                  <a:srgbClr val="002060"/>
                </a:solidFill>
              </a:rPr>
              <a:t>tražite</a:t>
            </a:r>
            <a:r>
              <a:rPr lang="en-US" dirty="0">
                <a:solidFill>
                  <a:srgbClr val="002060"/>
                </a:solidFill>
              </a:rPr>
              <a:t> </a:t>
            </a:r>
            <a:r>
              <a:rPr lang="en-US" dirty="0" err="1">
                <a:solidFill>
                  <a:srgbClr val="002060"/>
                </a:solidFill>
              </a:rPr>
              <a:t>unos</a:t>
            </a:r>
            <a:r>
              <a:rPr lang="en-US" dirty="0">
                <a:solidFill>
                  <a:srgbClr val="002060"/>
                </a:solidFill>
              </a:rPr>
              <a:t> temperature </a:t>
            </a:r>
            <a:r>
              <a:rPr lang="en-US" dirty="0" err="1">
                <a:solidFill>
                  <a:srgbClr val="002060"/>
                </a:solidFill>
              </a:rPr>
              <a:t>i</a:t>
            </a:r>
            <a:r>
              <a:rPr lang="en-US" dirty="0">
                <a:solidFill>
                  <a:srgbClr val="002060"/>
                </a:solidFill>
              </a:rPr>
              <a:t> </a:t>
            </a:r>
            <a:r>
              <a:rPr lang="en-US" dirty="0" err="1">
                <a:solidFill>
                  <a:srgbClr val="002060"/>
                </a:solidFill>
              </a:rPr>
              <a:t>ispišite</a:t>
            </a:r>
            <a:r>
              <a:rPr lang="en-US" dirty="0">
                <a:solidFill>
                  <a:srgbClr val="002060"/>
                </a:solidFill>
              </a:rPr>
              <a:t> </a:t>
            </a:r>
            <a:r>
              <a:rPr lang="en-US" dirty="0" err="1">
                <a:solidFill>
                  <a:srgbClr val="002060"/>
                </a:solidFill>
              </a:rPr>
              <a:t>rezultat</a:t>
            </a:r>
            <a:r>
              <a:rPr lang="en-US" dirty="0">
                <a:solidFill>
                  <a:srgbClr val="002060"/>
                </a:solidFill>
              </a:rPr>
              <a:t>. </a:t>
            </a:r>
            <a:r>
              <a:rPr lang="en-US" dirty="0" err="1">
                <a:solidFill>
                  <a:srgbClr val="002060"/>
                </a:solidFill>
              </a:rPr>
              <a:t>Koristite</a:t>
            </a:r>
            <a:r>
              <a:rPr lang="en-US" dirty="0">
                <a:solidFill>
                  <a:srgbClr val="002060"/>
                </a:solidFill>
              </a:rPr>
              <a:t> </a:t>
            </a:r>
            <a:r>
              <a:rPr lang="en-US" b="1" dirty="0">
                <a:solidFill>
                  <a:srgbClr val="002060"/>
                </a:solidFill>
              </a:rPr>
              <a:t>if</a:t>
            </a:r>
            <a:r>
              <a:rPr lang="en-US" dirty="0">
                <a:solidFill>
                  <a:srgbClr val="002060"/>
                </a:solidFill>
              </a:rPr>
              <a:t> za </a:t>
            </a:r>
            <a:r>
              <a:rPr lang="en-US" dirty="0" err="1">
                <a:solidFill>
                  <a:srgbClr val="002060"/>
                </a:solidFill>
              </a:rPr>
              <a:t>provjeru</a:t>
            </a:r>
            <a:r>
              <a:rPr lang="en-US" dirty="0">
                <a:solidFill>
                  <a:srgbClr val="002060"/>
                </a:solidFill>
              </a:rPr>
              <a:t> </a:t>
            </a:r>
            <a:r>
              <a:rPr lang="en-US" dirty="0" err="1">
                <a:solidFill>
                  <a:srgbClr val="002060"/>
                </a:solidFill>
              </a:rPr>
              <a:t>odabira</a:t>
            </a:r>
            <a:r>
              <a:rPr lang="en-US" dirty="0">
                <a:solidFill>
                  <a:srgbClr val="002060"/>
                </a:solidFill>
              </a:rPr>
              <a:t>.</a:t>
            </a:r>
            <a:endParaRPr lang="hr-HR" dirty="0">
              <a:solidFill>
                <a:srgbClr val="002060"/>
              </a:solidFill>
            </a:endParaRPr>
          </a:p>
          <a:p>
            <a:r>
              <a:rPr lang="en-US" dirty="0">
                <a:solidFill>
                  <a:srgbClr val="002060"/>
                </a:solidFill>
              </a:rPr>
              <a:t>Formula za </a:t>
            </a:r>
            <a:r>
              <a:rPr lang="en-US" dirty="0" err="1">
                <a:solidFill>
                  <a:srgbClr val="002060"/>
                </a:solidFill>
              </a:rPr>
              <a:t>pretvaranje</a:t>
            </a:r>
            <a:r>
              <a:rPr lang="en-US" dirty="0">
                <a:solidFill>
                  <a:srgbClr val="002060"/>
                </a:solidFill>
              </a:rPr>
              <a:t> </a:t>
            </a:r>
            <a:r>
              <a:rPr lang="en-US" dirty="0" err="1">
                <a:solidFill>
                  <a:srgbClr val="002060"/>
                </a:solidFill>
              </a:rPr>
              <a:t>iz</a:t>
            </a:r>
            <a:r>
              <a:rPr lang="en-US" dirty="0">
                <a:solidFill>
                  <a:srgbClr val="002060"/>
                </a:solidFill>
              </a:rPr>
              <a:t> </a:t>
            </a:r>
            <a:r>
              <a:rPr lang="hr-HR" dirty="0">
                <a:solidFill>
                  <a:srgbClr val="002060"/>
                </a:solidFill>
              </a:rPr>
              <a:t>C</a:t>
            </a:r>
            <a:r>
              <a:rPr lang="en-US" dirty="0">
                <a:solidFill>
                  <a:srgbClr val="002060"/>
                </a:solidFill>
              </a:rPr>
              <a:t> u </a:t>
            </a:r>
            <a:r>
              <a:rPr lang="hr-HR" dirty="0">
                <a:solidFill>
                  <a:srgbClr val="002060"/>
                </a:solidFill>
              </a:rPr>
              <a:t>F</a:t>
            </a:r>
            <a:r>
              <a:rPr lang="en-US" dirty="0">
                <a:solidFill>
                  <a:srgbClr val="002060"/>
                </a:solidFill>
              </a:rPr>
              <a:t>: F = C * 9/5 + 32</a:t>
            </a:r>
            <a:endParaRPr lang="hr-HR" dirty="0">
              <a:solidFill>
                <a:srgbClr val="002060"/>
              </a:solidFill>
            </a:endParaRPr>
          </a:p>
          <a:p>
            <a:r>
              <a:rPr lang="en-US" dirty="0">
                <a:solidFill>
                  <a:srgbClr val="002060"/>
                </a:solidFill>
              </a:rPr>
              <a:t>Formula za </a:t>
            </a:r>
            <a:r>
              <a:rPr lang="en-US" dirty="0" err="1">
                <a:solidFill>
                  <a:srgbClr val="002060"/>
                </a:solidFill>
              </a:rPr>
              <a:t>pretvaranje</a:t>
            </a:r>
            <a:r>
              <a:rPr lang="en-US" dirty="0">
                <a:solidFill>
                  <a:srgbClr val="002060"/>
                </a:solidFill>
              </a:rPr>
              <a:t> </a:t>
            </a:r>
            <a:r>
              <a:rPr lang="en-US" dirty="0" err="1">
                <a:solidFill>
                  <a:srgbClr val="002060"/>
                </a:solidFill>
              </a:rPr>
              <a:t>iz</a:t>
            </a:r>
            <a:r>
              <a:rPr lang="en-US" dirty="0">
                <a:solidFill>
                  <a:srgbClr val="002060"/>
                </a:solidFill>
              </a:rPr>
              <a:t> </a:t>
            </a:r>
            <a:r>
              <a:rPr lang="hr-HR" dirty="0">
                <a:solidFill>
                  <a:srgbClr val="002060"/>
                </a:solidFill>
              </a:rPr>
              <a:t>F</a:t>
            </a:r>
            <a:r>
              <a:rPr lang="en-US" dirty="0">
                <a:solidFill>
                  <a:srgbClr val="002060"/>
                </a:solidFill>
              </a:rPr>
              <a:t> u </a:t>
            </a:r>
            <a:r>
              <a:rPr lang="hr-HR" dirty="0">
                <a:solidFill>
                  <a:srgbClr val="002060"/>
                </a:solidFill>
              </a:rPr>
              <a:t>C</a:t>
            </a:r>
            <a:r>
              <a:rPr lang="en-US" dirty="0">
                <a:solidFill>
                  <a:srgbClr val="002060"/>
                </a:solidFill>
              </a:rPr>
              <a:t>: C = (F - 32) * 5/9</a:t>
            </a:r>
          </a:p>
          <a:p>
            <a:endParaRPr lang="en-US" dirty="0">
              <a:solidFill>
                <a:srgbClr val="002060"/>
              </a:solidFill>
            </a:endParaRPr>
          </a:p>
        </p:txBody>
      </p:sp>
      <p:sp>
        <p:nvSpPr>
          <p:cNvPr id="4" name="Slide Number Placeholder 3">
            <a:extLst>
              <a:ext uri="{FF2B5EF4-FFF2-40B4-BE49-F238E27FC236}">
                <a16:creationId xmlns:a16="http://schemas.microsoft.com/office/drawing/2014/main" id="{3591B6C8-F704-8271-00DD-87ACFAAA1E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hr-HR" smtClean="0"/>
              <a:t>3</a:t>
            </a:fld>
            <a:endParaRPr lang="hr-HR"/>
          </a:p>
        </p:txBody>
      </p:sp>
    </p:spTree>
    <p:extLst>
      <p:ext uri="{BB962C8B-B14F-4D97-AF65-F5344CB8AC3E}">
        <p14:creationId xmlns:p14="http://schemas.microsoft.com/office/powerpoint/2010/main" val="194976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A6DC73-E799-04F5-9998-20EC00A095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hr-HR" smtClean="0"/>
              <a:t>4</a:t>
            </a:fld>
            <a:endParaRPr lang="hr-HR"/>
          </a:p>
        </p:txBody>
      </p:sp>
      <p:pic>
        <p:nvPicPr>
          <p:cNvPr id="6" name="Picture 5">
            <a:extLst>
              <a:ext uri="{FF2B5EF4-FFF2-40B4-BE49-F238E27FC236}">
                <a16:creationId xmlns:a16="http://schemas.microsoft.com/office/drawing/2014/main" id="{224498A8-309D-F24B-FAE0-97C87CB673F7}"/>
              </a:ext>
            </a:extLst>
          </p:cNvPr>
          <p:cNvPicPr>
            <a:picLocks noChangeAspect="1"/>
          </p:cNvPicPr>
          <p:nvPr/>
        </p:nvPicPr>
        <p:blipFill>
          <a:blip r:embed="rId2"/>
          <a:stretch>
            <a:fillRect/>
          </a:stretch>
        </p:blipFill>
        <p:spPr>
          <a:xfrm>
            <a:off x="2152813" y="802824"/>
            <a:ext cx="8121897" cy="6143665"/>
          </a:xfrm>
          <a:prstGeom prst="rect">
            <a:avLst/>
          </a:prstGeom>
        </p:spPr>
      </p:pic>
    </p:spTree>
    <p:extLst>
      <p:ext uri="{BB962C8B-B14F-4D97-AF65-F5344CB8AC3E}">
        <p14:creationId xmlns:p14="http://schemas.microsoft.com/office/powerpoint/2010/main" val="50983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B5A22-28F0-8A0F-4AF6-443B22952D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66012-3496-921E-342B-D033B5D43260}"/>
              </a:ext>
            </a:extLst>
          </p:cNvPr>
          <p:cNvSpPr>
            <a:spLocks noGrp="1"/>
          </p:cNvSpPr>
          <p:nvPr>
            <p:ph type="title"/>
          </p:nvPr>
        </p:nvSpPr>
        <p:spPr/>
        <p:txBody>
          <a:bodyPr/>
          <a:lstStyle/>
          <a:p>
            <a:r>
              <a:rPr lang="hr-HR" dirty="0">
                <a:solidFill>
                  <a:srgbClr val="002060"/>
                </a:solidFill>
              </a:rPr>
              <a:t>Zadatak 2</a:t>
            </a:r>
            <a:endParaRPr lang="en-US" dirty="0">
              <a:solidFill>
                <a:srgbClr val="002060"/>
              </a:solidFill>
            </a:endParaRPr>
          </a:p>
        </p:txBody>
      </p:sp>
      <p:sp>
        <p:nvSpPr>
          <p:cNvPr id="3" name="Text Placeholder 2">
            <a:extLst>
              <a:ext uri="{FF2B5EF4-FFF2-40B4-BE49-F238E27FC236}">
                <a16:creationId xmlns:a16="http://schemas.microsoft.com/office/drawing/2014/main" id="{5ACE4779-A248-B2F4-720C-75D26479ED37}"/>
              </a:ext>
            </a:extLst>
          </p:cNvPr>
          <p:cNvSpPr>
            <a:spLocks noGrp="1"/>
          </p:cNvSpPr>
          <p:nvPr>
            <p:ph type="body" idx="1"/>
          </p:nvPr>
        </p:nvSpPr>
        <p:spPr>
          <a:xfrm>
            <a:off x="838200" y="2946399"/>
            <a:ext cx="10515600" cy="3775076"/>
          </a:xfrm>
        </p:spPr>
        <p:txBody>
          <a:bodyPr/>
          <a:lstStyle/>
          <a:p>
            <a:r>
              <a:rPr lang="en-US" dirty="0" err="1">
                <a:solidFill>
                  <a:srgbClr val="002060"/>
                </a:solidFill>
              </a:rPr>
              <a:t>Napišite</a:t>
            </a:r>
            <a:r>
              <a:rPr lang="en-US" dirty="0">
                <a:solidFill>
                  <a:srgbClr val="002060"/>
                </a:solidFill>
              </a:rPr>
              <a:t> program koji </a:t>
            </a:r>
            <a:r>
              <a:rPr lang="en-US" dirty="0" err="1">
                <a:solidFill>
                  <a:srgbClr val="002060"/>
                </a:solidFill>
              </a:rPr>
              <a:t>pomaže</a:t>
            </a:r>
            <a:r>
              <a:rPr lang="en-US" dirty="0">
                <a:solidFill>
                  <a:srgbClr val="002060"/>
                </a:solidFill>
              </a:rPr>
              <a:t> </a:t>
            </a:r>
            <a:r>
              <a:rPr lang="en-US" dirty="0" err="1">
                <a:solidFill>
                  <a:srgbClr val="002060"/>
                </a:solidFill>
              </a:rPr>
              <a:t>korisniku</a:t>
            </a:r>
            <a:r>
              <a:rPr lang="en-US" dirty="0">
                <a:solidFill>
                  <a:srgbClr val="002060"/>
                </a:solidFill>
              </a:rPr>
              <a:t> </a:t>
            </a:r>
            <a:r>
              <a:rPr lang="en-US" dirty="0" err="1">
                <a:solidFill>
                  <a:srgbClr val="002060"/>
                </a:solidFill>
              </a:rPr>
              <a:t>izračunati</a:t>
            </a:r>
            <a:r>
              <a:rPr lang="en-US" dirty="0">
                <a:solidFill>
                  <a:srgbClr val="002060"/>
                </a:solidFill>
              </a:rPr>
              <a:t> </a:t>
            </a:r>
            <a:r>
              <a:rPr lang="en-US" dirty="0" err="1">
                <a:solidFill>
                  <a:srgbClr val="002060"/>
                </a:solidFill>
              </a:rPr>
              <a:t>napojnicu</a:t>
            </a:r>
            <a:r>
              <a:rPr lang="en-US" dirty="0">
                <a:solidFill>
                  <a:srgbClr val="002060"/>
                </a:solidFill>
              </a:rPr>
              <a:t> u </a:t>
            </a:r>
            <a:r>
              <a:rPr lang="en-US" dirty="0" err="1">
                <a:solidFill>
                  <a:srgbClr val="002060"/>
                </a:solidFill>
              </a:rPr>
              <a:t>restoranu</a:t>
            </a:r>
            <a:r>
              <a:rPr lang="en-US" dirty="0">
                <a:solidFill>
                  <a:srgbClr val="002060"/>
                </a:solidFill>
              </a:rPr>
              <a:t>. Program </a:t>
            </a:r>
            <a:r>
              <a:rPr lang="en-US" dirty="0" err="1">
                <a:solidFill>
                  <a:srgbClr val="002060"/>
                </a:solidFill>
              </a:rPr>
              <a:t>prvo</a:t>
            </a:r>
            <a:r>
              <a:rPr lang="en-US" dirty="0">
                <a:solidFill>
                  <a:srgbClr val="002060"/>
                </a:solidFill>
              </a:rPr>
              <a:t> </a:t>
            </a:r>
            <a:r>
              <a:rPr lang="en-US" dirty="0" err="1">
                <a:solidFill>
                  <a:srgbClr val="002060"/>
                </a:solidFill>
              </a:rPr>
              <a:t>treba</a:t>
            </a:r>
            <a:r>
              <a:rPr lang="en-US" dirty="0">
                <a:solidFill>
                  <a:srgbClr val="002060"/>
                </a:solidFill>
              </a:rPr>
              <a:t> </a:t>
            </a:r>
            <a:r>
              <a:rPr lang="en-US" dirty="0" err="1">
                <a:solidFill>
                  <a:srgbClr val="002060"/>
                </a:solidFill>
              </a:rPr>
              <a:t>pitati</a:t>
            </a:r>
            <a:r>
              <a:rPr lang="en-US" dirty="0">
                <a:solidFill>
                  <a:srgbClr val="002060"/>
                </a:solidFill>
              </a:rPr>
              <a:t> </a:t>
            </a:r>
            <a:r>
              <a:rPr lang="en-US" dirty="0" err="1">
                <a:solidFill>
                  <a:srgbClr val="002060"/>
                </a:solidFill>
              </a:rPr>
              <a:t>korisnika</a:t>
            </a:r>
            <a:r>
              <a:rPr lang="en-US" dirty="0">
                <a:solidFill>
                  <a:srgbClr val="002060"/>
                </a:solidFill>
              </a:rPr>
              <a:t> za </a:t>
            </a:r>
            <a:r>
              <a:rPr lang="en-US" dirty="0" err="1">
                <a:solidFill>
                  <a:srgbClr val="002060"/>
                </a:solidFill>
              </a:rPr>
              <a:t>iznos</a:t>
            </a:r>
            <a:r>
              <a:rPr lang="en-US" dirty="0">
                <a:solidFill>
                  <a:srgbClr val="002060"/>
                </a:solidFill>
              </a:rPr>
              <a:t> </a:t>
            </a:r>
            <a:r>
              <a:rPr lang="en-US" dirty="0" err="1">
                <a:solidFill>
                  <a:srgbClr val="002060"/>
                </a:solidFill>
              </a:rPr>
              <a:t>računa</a:t>
            </a:r>
            <a:r>
              <a:rPr lang="en-US" dirty="0">
                <a:solidFill>
                  <a:srgbClr val="002060"/>
                </a:solidFill>
              </a:rPr>
              <a:t>, a </a:t>
            </a:r>
            <a:r>
              <a:rPr lang="en-US" dirty="0" err="1">
                <a:solidFill>
                  <a:srgbClr val="002060"/>
                </a:solidFill>
              </a:rPr>
              <a:t>zatim</a:t>
            </a:r>
            <a:r>
              <a:rPr lang="en-US" dirty="0">
                <a:solidFill>
                  <a:srgbClr val="002060"/>
                </a:solidFill>
              </a:rPr>
              <a:t> za </a:t>
            </a:r>
            <a:r>
              <a:rPr lang="en-US" dirty="0" err="1">
                <a:solidFill>
                  <a:srgbClr val="002060"/>
                </a:solidFill>
              </a:rPr>
              <a:t>postotak</a:t>
            </a:r>
            <a:r>
              <a:rPr lang="en-US" dirty="0">
                <a:solidFill>
                  <a:srgbClr val="002060"/>
                </a:solidFill>
              </a:rPr>
              <a:t> </a:t>
            </a:r>
            <a:r>
              <a:rPr lang="en-US" dirty="0" err="1">
                <a:solidFill>
                  <a:srgbClr val="002060"/>
                </a:solidFill>
              </a:rPr>
              <a:t>napojnice</a:t>
            </a:r>
            <a:r>
              <a:rPr lang="en-US" dirty="0">
                <a:solidFill>
                  <a:srgbClr val="002060"/>
                </a:solidFill>
              </a:rPr>
              <a:t> (</a:t>
            </a:r>
            <a:r>
              <a:rPr lang="en-US" dirty="0" err="1">
                <a:solidFill>
                  <a:srgbClr val="002060"/>
                </a:solidFill>
              </a:rPr>
              <a:t>npr</a:t>
            </a:r>
            <a:r>
              <a:rPr lang="en-US" dirty="0">
                <a:solidFill>
                  <a:srgbClr val="002060"/>
                </a:solidFill>
              </a:rPr>
              <a:t>. 10%, 15%, 20%). Na </a:t>
            </a:r>
            <a:r>
              <a:rPr lang="en-US" dirty="0" err="1">
                <a:solidFill>
                  <a:srgbClr val="002060"/>
                </a:solidFill>
              </a:rPr>
              <a:t>temelju</a:t>
            </a:r>
            <a:r>
              <a:rPr lang="en-US" dirty="0">
                <a:solidFill>
                  <a:srgbClr val="002060"/>
                </a:solidFill>
              </a:rPr>
              <a:t> </a:t>
            </a:r>
            <a:r>
              <a:rPr lang="en-US" dirty="0" err="1">
                <a:solidFill>
                  <a:srgbClr val="002060"/>
                </a:solidFill>
              </a:rPr>
              <a:t>unosa</a:t>
            </a:r>
            <a:r>
              <a:rPr lang="en-US" dirty="0">
                <a:solidFill>
                  <a:srgbClr val="002060"/>
                </a:solidFill>
              </a:rPr>
              <a:t>, program </a:t>
            </a:r>
            <a:r>
              <a:rPr lang="en-US" dirty="0" err="1">
                <a:solidFill>
                  <a:srgbClr val="002060"/>
                </a:solidFill>
              </a:rPr>
              <a:t>treba</a:t>
            </a:r>
            <a:r>
              <a:rPr lang="en-US" dirty="0">
                <a:solidFill>
                  <a:srgbClr val="002060"/>
                </a:solidFill>
              </a:rPr>
              <a:t> </a:t>
            </a:r>
            <a:r>
              <a:rPr lang="en-US" dirty="0" err="1">
                <a:solidFill>
                  <a:srgbClr val="002060"/>
                </a:solidFill>
              </a:rPr>
              <a:t>izračunati</a:t>
            </a:r>
            <a:r>
              <a:rPr lang="en-US" dirty="0">
                <a:solidFill>
                  <a:srgbClr val="002060"/>
                </a:solidFill>
              </a:rPr>
              <a:t> </a:t>
            </a:r>
            <a:r>
              <a:rPr lang="en-US" dirty="0" err="1">
                <a:solidFill>
                  <a:srgbClr val="002060"/>
                </a:solidFill>
              </a:rPr>
              <a:t>iznos</a:t>
            </a:r>
            <a:r>
              <a:rPr lang="en-US" dirty="0">
                <a:solidFill>
                  <a:srgbClr val="002060"/>
                </a:solidFill>
              </a:rPr>
              <a:t> </a:t>
            </a:r>
            <a:r>
              <a:rPr lang="en-US" dirty="0" err="1">
                <a:solidFill>
                  <a:srgbClr val="002060"/>
                </a:solidFill>
              </a:rPr>
              <a:t>napojnice</a:t>
            </a:r>
            <a:r>
              <a:rPr lang="en-US" dirty="0">
                <a:solidFill>
                  <a:srgbClr val="002060"/>
                </a:solidFill>
              </a:rPr>
              <a:t> </a:t>
            </a:r>
            <a:r>
              <a:rPr lang="en-US" dirty="0" err="1">
                <a:solidFill>
                  <a:srgbClr val="002060"/>
                </a:solidFill>
              </a:rPr>
              <a:t>i</a:t>
            </a:r>
            <a:r>
              <a:rPr lang="en-US" dirty="0">
                <a:solidFill>
                  <a:srgbClr val="002060"/>
                </a:solidFill>
              </a:rPr>
              <a:t> </a:t>
            </a:r>
            <a:r>
              <a:rPr lang="en-US" dirty="0" err="1">
                <a:solidFill>
                  <a:srgbClr val="002060"/>
                </a:solidFill>
              </a:rPr>
              <a:t>ukupni</a:t>
            </a:r>
            <a:r>
              <a:rPr lang="en-US" dirty="0">
                <a:solidFill>
                  <a:srgbClr val="002060"/>
                </a:solidFill>
              </a:rPr>
              <a:t> </a:t>
            </a:r>
            <a:r>
              <a:rPr lang="en-US" dirty="0" err="1">
                <a:solidFill>
                  <a:srgbClr val="002060"/>
                </a:solidFill>
              </a:rPr>
              <a:t>iznos</a:t>
            </a:r>
            <a:r>
              <a:rPr lang="en-US" dirty="0">
                <a:solidFill>
                  <a:srgbClr val="002060"/>
                </a:solidFill>
              </a:rPr>
              <a:t> za </a:t>
            </a:r>
            <a:r>
              <a:rPr lang="en-US" dirty="0" err="1">
                <a:solidFill>
                  <a:srgbClr val="002060"/>
                </a:solidFill>
              </a:rPr>
              <a:t>plaćanje</a:t>
            </a:r>
            <a:r>
              <a:rPr lang="en-US" dirty="0">
                <a:solidFill>
                  <a:srgbClr val="002060"/>
                </a:solidFill>
              </a:rPr>
              <a:t>.</a:t>
            </a:r>
            <a:endParaRPr lang="hr-HR" dirty="0">
              <a:solidFill>
                <a:srgbClr val="002060"/>
              </a:solidFill>
            </a:endParaRPr>
          </a:p>
          <a:p>
            <a:r>
              <a:rPr lang="hr-HR" dirty="0">
                <a:solidFill>
                  <a:srgbClr val="002060"/>
                </a:solidFill>
              </a:rPr>
              <a:t>Finalna cijena se računa prema formuli: cijena * (1+(napojnica/100))</a:t>
            </a:r>
          </a:p>
        </p:txBody>
      </p:sp>
      <p:sp>
        <p:nvSpPr>
          <p:cNvPr id="4" name="Slide Number Placeholder 3">
            <a:extLst>
              <a:ext uri="{FF2B5EF4-FFF2-40B4-BE49-F238E27FC236}">
                <a16:creationId xmlns:a16="http://schemas.microsoft.com/office/drawing/2014/main" id="{132F7437-F17F-EC2E-5FB4-432ACF267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hr-HR" smtClean="0"/>
              <a:t>5</a:t>
            </a:fld>
            <a:endParaRPr lang="hr-HR"/>
          </a:p>
        </p:txBody>
      </p:sp>
    </p:spTree>
    <p:extLst>
      <p:ext uri="{BB962C8B-B14F-4D97-AF65-F5344CB8AC3E}">
        <p14:creationId xmlns:p14="http://schemas.microsoft.com/office/powerpoint/2010/main" val="195836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7540A-6EFC-0F9A-543C-4CA6AC2D4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547CD-E20B-5499-8F9D-B3A39350990F}"/>
              </a:ext>
            </a:extLst>
          </p:cNvPr>
          <p:cNvSpPr>
            <a:spLocks noGrp="1"/>
          </p:cNvSpPr>
          <p:nvPr>
            <p:ph type="title"/>
          </p:nvPr>
        </p:nvSpPr>
        <p:spPr/>
        <p:txBody>
          <a:bodyPr/>
          <a:lstStyle/>
          <a:p>
            <a:r>
              <a:rPr lang="hr-HR" dirty="0">
                <a:solidFill>
                  <a:srgbClr val="002060"/>
                </a:solidFill>
              </a:rPr>
              <a:t>Smjernice</a:t>
            </a:r>
            <a:endParaRPr lang="en-US" dirty="0">
              <a:solidFill>
                <a:srgbClr val="002060"/>
              </a:solidFill>
            </a:endParaRPr>
          </a:p>
        </p:txBody>
      </p:sp>
      <p:sp>
        <p:nvSpPr>
          <p:cNvPr id="3" name="Text Placeholder 2">
            <a:extLst>
              <a:ext uri="{FF2B5EF4-FFF2-40B4-BE49-F238E27FC236}">
                <a16:creationId xmlns:a16="http://schemas.microsoft.com/office/drawing/2014/main" id="{26B68FC3-1EA7-CD97-A7DA-7FC9CA9F8CB8}"/>
              </a:ext>
            </a:extLst>
          </p:cNvPr>
          <p:cNvSpPr>
            <a:spLocks noGrp="1"/>
          </p:cNvSpPr>
          <p:nvPr>
            <p:ph type="body" idx="1"/>
          </p:nvPr>
        </p:nvSpPr>
        <p:spPr>
          <a:xfrm>
            <a:off x="838200" y="2946399"/>
            <a:ext cx="10515600" cy="3775076"/>
          </a:xfrm>
        </p:spPr>
        <p:txBody>
          <a:bodyPr/>
          <a:lstStyle/>
          <a:p>
            <a:r>
              <a:rPr lang="en-US" dirty="0" err="1">
                <a:solidFill>
                  <a:srgbClr val="002060"/>
                </a:solidFill>
              </a:rPr>
              <a:t>Koristite</a:t>
            </a:r>
            <a:r>
              <a:rPr lang="en-US" dirty="0">
                <a:solidFill>
                  <a:srgbClr val="002060"/>
                </a:solidFill>
              </a:rPr>
              <a:t> </a:t>
            </a:r>
            <a:r>
              <a:rPr lang="en-US" dirty="0" err="1">
                <a:solidFill>
                  <a:srgbClr val="002060"/>
                </a:solidFill>
              </a:rPr>
              <a:t>unos</a:t>
            </a:r>
            <a:r>
              <a:rPr lang="en-US" dirty="0">
                <a:solidFill>
                  <a:srgbClr val="002060"/>
                </a:solidFill>
              </a:rPr>
              <a:t> </a:t>
            </a:r>
            <a:r>
              <a:rPr lang="en-US" dirty="0" err="1">
                <a:solidFill>
                  <a:srgbClr val="002060"/>
                </a:solidFill>
              </a:rPr>
              <a:t>pomoću</a:t>
            </a:r>
            <a:r>
              <a:rPr lang="en-US" dirty="0">
                <a:solidFill>
                  <a:srgbClr val="002060"/>
                </a:solidFill>
              </a:rPr>
              <a:t> </a:t>
            </a:r>
            <a:r>
              <a:rPr lang="en-US" dirty="0">
                <a:solidFill>
                  <a:srgbClr val="ED1C24"/>
                </a:solidFill>
              </a:rPr>
              <a:t>input() </a:t>
            </a:r>
            <a:r>
              <a:rPr lang="en-US" dirty="0">
                <a:solidFill>
                  <a:srgbClr val="002060"/>
                </a:solidFill>
              </a:rPr>
              <a:t>za </a:t>
            </a:r>
            <a:r>
              <a:rPr lang="en-US" dirty="0" err="1">
                <a:solidFill>
                  <a:srgbClr val="002060"/>
                </a:solidFill>
              </a:rPr>
              <a:t>iznos</a:t>
            </a:r>
            <a:r>
              <a:rPr lang="en-US" dirty="0">
                <a:solidFill>
                  <a:srgbClr val="002060"/>
                </a:solidFill>
              </a:rPr>
              <a:t> </a:t>
            </a:r>
            <a:r>
              <a:rPr lang="en-US" dirty="0" err="1">
                <a:solidFill>
                  <a:srgbClr val="002060"/>
                </a:solidFill>
              </a:rPr>
              <a:t>računa</a:t>
            </a:r>
            <a:r>
              <a:rPr lang="en-US" dirty="0">
                <a:solidFill>
                  <a:srgbClr val="002060"/>
                </a:solidFill>
              </a:rPr>
              <a:t> </a:t>
            </a:r>
            <a:r>
              <a:rPr lang="en-US" dirty="0" err="1">
                <a:solidFill>
                  <a:srgbClr val="002060"/>
                </a:solidFill>
              </a:rPr>
              <a:t>i</a:t>
            </a:r>
            <a:r>
              <a:rPr lang="en-US" dirty="0">
                <a:solidFill>
                  <a:srgbClr val="002060"/>
                </a:solidFill>
              </a:rPr>
              <a:t> </a:t>
            </a:r>
            <a:r>
              <a:rPr lang="en-US" dirty="0" err="1">
                <a:solidFill>
                  <a:srgbClr val="002060"/>
                </a:solidFill>
              </a:rPr>
              <a:t>postotak</a:t>
            </a:r>
            <a:r>
              <a:rPr lang="en-US" dirty="0">
                <a:solidFill>
                  <a:srgbClr val="002060"/>
                </a:solidFill>
              </a:rPr>
              <a:t> </a:t>
            </a:r>
            <a:r>
              <a:rPr lang="en-US" dirty="0" err="1">
                <a:solidFill>
                  <a:srgbClr val="002060"/>
                </a:solidFill>
              </a:rPr>
              <a:t>napojnice</a:t>
            </a:r>
            <a:r>
              <a:rPr lang="en-US" dirty="0">
                <a:solidFill>
                  <a:srgbClr val="002060"/>
                </a:solidFill>
              </a:rPr>
              <a:t>.</a:t>
            </a:r>
            <a:br>
              <a:rPr lang="hr-HR" dirty="0">
                <a:solidFill>
                  <a:srgbClr val="002060"/>
                </a:solidFill>
              </a:rPr>
            </a:br>
            <a:r>
              <a:rPr lang="hr-HR" dirty="0">
                <a:solidFill>
                  <a:srgbClr val="002060"/>
                </a:solidFill>
              </a:rPr>
              <a:t>Nemojte zaboraviti pretvoriti podatke u </a:t>
            </a:r>
            <a:r>
              <a:rPr lang="hr-HR" dirty="0">
                <a:solidFill>
                  <a:srgbClr val="ED1C24"/>
                </a:solidFill>
              </a:rPr>
              <a:t>int</a:t>
            </a:r>
          </a:p>
          <a:p>
            <a:r>
              <a:rPr lang="en-US" dirty="0" err="1">
                <a:solidFill>
                  <a:srgbClr val="002060"/>
                </a:solidFill>
              </a:rPr>
              <a:t>Izračunajte</a:t>
            </a:r>
            <a:r>
              <a:rPr lang="en-US" dirty="0">
                <a:solidFill>
                  <a:srgbClr val="002060"/>
                </a:solidFill>
              </a:rPr>
              <a:t> </a:t>
            </a:r>
            <a:r>
              <a:rPr lang="en-US" dirty="0" err="1">
                <a:solidFill>
                  <a:srgbClr val="002060"/>
                </a:solidFill>
              </a:rPr>
              <a:t>napojnicu</a:t>
            </a:r>
            <a:r>
              <a:rPr lang="en-US" dirty="0">
                <a:solidFill>
                  <a:srgbClr val="002060"/>
                </a:solidFill>
              </a:rPr>
              <a:t> </a:t>
            </a:r>
            <a:r>
              <a:rPr lang="en-US" dirty="0" err="1">
                <a:solidFill>
                  <a:srgbClr val="002060"/>
                </a:solidFill>
              </a:rPr>
              <a:t>množenjem</a:t>
            </a:r>
            <a:r>
              <a:rPr lang="en-US" dirty="0">
                <a:solidFill>
                  <a:srgbClr val="002060"/>
                </a:solidFill>
              </a:rPr>
              <a:t> </a:t>
            </a:r>
            <a:r>
              <a:rPr lang="en-US" dirty="0" err="1">
                <a:solidFill>
                  <a:srgbClr val="002060"/>
                </a:solidFill>
              </a:rPr>
              <a:t>iznosa</a:t>
            </a:r>
            <a:r>
              <a:rPr lang="en-US" dirty="0">
                <a:solidFill>
                  <a:srgbClr val="002060"/>
                </a:solidFill>
              </a:rPr>
              <a:t> </a:t>
            </a:r>
            <a:r>
              <a:rPr lang="en-US" dirty="0" err="1">
                <a:solidFill>
                  <a:srgbClr val="002060"/>
                </a:solidFill>
              </a:rPr>
              <a:t>računa</a:t>
            </a:r>
            <a:r>
              <a:rPr lang="en-US" dirty="0">
                <a:solidFill>
                  <a:srgbClr val="002060"/>
                </a:solidFill>
              </a:rPr>
              <a:t> s </a:t>
            </a:r>
            <a:r>
              <a:rPr lang="en-US" dirty="0" err="1">
                <a:solidFill>
                  <a:srgbClr val="002060"/>
                </a:solidFill>
              </a:rPr>
              <a:t>postotkom</a:t>
            </a:r>
            <a:r>
              <a:rPr lang="en-US" dirty="0">
                <a:solidFill>
                  <a:srgbClr val="002060"/>
                </a:solidFill>
              </a:rPr>
              <a:t> </a:t>
            </a:r>
            <a:r>
              <a:rPr lang="en-US" dirty="0" err="1">
                <a:solidFill>
                  <a:srgbClr val="002060"/>
                </a:solidFill>
              </a:rPr>
              <a:t>podijeljenim</a:t>
            </a:r>
            <a:r>
              <a:rPr lang="en-US" dirty="0">
                <a:solidFill>
                  <a:srgbClr val="002060"/>
                </a:solidFill>
              </a:rPr>
              <a:t> s 100.</a:t>
            </a:r>
            <a:endParaRPr lang="hr-HR" dirty="0">
              <a:solidFill>
                <a:srgbClr val="002060"/>
              </a:solidFill>
            </a:endParaRPr>
          </a:p>
          <a:p>
            <a:r>
              <a:rPr lang="en-US" dirty="0" err="1">
                <a:solidFill>
                  <a:srgbClr val="002060"/>
                </a:solidFill>
              </a:rPr>
              <a:t>Dodajte</a:t>
            </a:r>
            <a:r>
              <a:rPr lang="en-US" dirty="0">
                <a:solidFill>
                  <a:srgbClr val="002060"/>
                </a:solidFill>
              </a:rPr>
              <a:t> </a:t>
            </a:r>
            <a:r>
              <a:rPr lang="en-US" dirty="0" err="1">
                <a:solidFill>
                  <a:srgbClr val="002060"/>
                </a:solidFill>
              </a:rPr>
              <a:t>iznos</a:t>
            </a:r>
            <a:r>
              <a:rPr lang="en-US" dirty="0">
                <a:solidFill>
                  <a:srgbClr val="002060"/>
                </a:solidFill>
              </a:rPr>
              <a:t> </a:t>
            </a:r>
            <a:r>
              <a:rPr lang="en-US" dirty="0" err="1">
                <a:solidFill>
                  <a:srgbClr val="002060"/>
                </a:solidFill>
              </a:rPr>
              <a:t>napojnice</a:t>
            </a:r>
            <a:r>
              <a:rPr lang="en-US" dirty="0">
                <a:solidFill>
                  <a:srgbClr val="002060"/>
                </a:solidFill>
              </a:rPr>
              <a:t> </a:t>
            </a:r>
            <a:r>
              <a:rPr lang="en-US" dirty="0" err="1">
                <a:solidFill>
                  <a:srgbClr val="002060"/>
                </a:solidFill>
              </a:rPr>
              <a:t>računu</a:t>
            </a:r>
            <a:r>
              <a:rPr lang="en-US" dirty="0">
                <a:solidFill>
                  <a:srgbClr val="002060"/>
                </a:solidFill>
              </a:rPr>
              <a:t> za </a:t>
            </a:r>
            <a:r>
              <a:rPr lang="en-US" dirty="0" err="1">
                <a:solidFill>
                  <a:srgbClr val="002060"/>
                </a:solidFill>
              </a:rPr>
              <a:t>ukupan</a:t>
            </a:r>
            <a:r>
              <a:rPr lang="en-US" dirty="0">
                <a:solidFill>
                  <a:srgbClr val="002060"/>
                </a:solidFill>
              </a:rPr>
              <a:t> </a:t>
            </a:r>
            <a:r>
              <a:rPr lang="en-US" dirty="0" err="1">
                <a:solidFill>
                  <a:srgbClr val="002060"/>
                </a:solidFill>
              </a:rPr>
              <a:t>iznos</a:t>
            </a:r>
            <a:r>
              <a:rPr lang="en-US" dirty="0">
                <a:solidFill>
                  <a:srgbClr val="002060"/>
                </a:solidFill>
              </a:rPr>
              <a:t>.</a:t>
            </a:r>
          </a:p>
          <a:p>
            <a:endParaRPr lang="en-US" dirty="0">
              <a:solidFill>
                <a:srgbClr val="002060"/>
              </a:solidFill>
            </a:endParaRPr>
          </a:p>
        </p:txBody>
      </p:sp>
      <p:sp>
        <p:nvSpPr>
          <p:cNvPr id="4" name="Slide Number Placeholder 3">
            <a:extLst>
              <a:ext uri="{FF2B5EF4-FFF2-40B4-BE49-F238E27FC236}">
                <a16:creationId xmlns:a16="http://schemas.microsoft.com/office/drawing/2014/main" id="{F414F27F-50C3-179B-1A24-7BCFC5B43D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hr-HR" smtClean="0"/>
              <a:t>6</a:t>
            </a:fld>
            <a:endParaRPr lang="hr-HR"/>
          </a:p>
        </p:txBody>
      </p:sp>
    </p:spTree>
    <p:extLst>
      <p:ext uri="{BB962C8B-B14F-4D97-AF65-F5344CB8AC3E}">
        <p14:creationId xmlns:p14="http://schemas.microsoft.com/office/powerpoint/2010/main" val="63994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74CA89-FDAB-56D9-48D0-D68B8E7CC5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hr-HR" smtClean="0"/>
              <a:t>7</a:t>
            </a:fld>
            <a:endParaRPr lang="hr-HR"/>
          </a:p>
        </p:txBody>
      </p:sp>
      <p:pic>
        <p:nvPicPr>
          <p:cNvPr id="6" name="Picture 5">
            <a:extLst>
              <a:ext uri="{FF2B5EF4-FFF2-40B4-BE49-F238E27FC236}">
                <a16:creationId xmlns:a16="http://schemas.microsoft.com/office/drawing/2014/main" id="{4555E834-9767-34CF-42F7-DD25DEC2E499}"/>
              </a:ext>
            </a:extLst>
          </p:cNvPr>
          <p:cNvPicPr>
            <a:picLocks noChangeAspect="1"/>
          </p:cNvPicPr>
          <p:nvPr/>
        </p:nvPicPr>
        <p:blipFill>
          <a:blip r:embed="rId2"/>
          <a:stretch>
            <a:fillRect/>
          </a:stretch>
        </p:blipFill>
        <p:spPr>
          <a:xfrm>
            <a:off x="0" y="1330726"/>
            <a:ext cx="12192000" cy="5632057"/>
          </a:xfrm>
          <a:prstGeom prst="rect">
            <a:avLst/>
          </a:prstGeom>
        </p:spPr>
      </p:pic>
    </p:spTree>
    <p:extLst>
      <p:ext uri="{BB962C8B-B14F-4D97-AF65-F5344CB8AC3E}">
        <p14:creationId xmlns:p14="http://schemas.microsoft.com/office/powerpoint/2010/main" val="33986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60CF-2C2D-B62D-16B6-FDBB780D14A9}"/>
              </a:ext>
            </a:extLst>
          </p:cNvPr>
          <p:cNvSpPr>
            <a:spLocks noGrp="1"/>
          </p:cNvSpPr>
          <p:nvPr>
            <p:ph type="title"/>
          </p:nvPr>
        </p:nvSpPr>
        <p:spPr/>
        <p:txBody>
          <a:bodyPr/>
          <a:lstStyle/>
          <a:p>
            <a:r>
              <a:rPr lang="hr-HR" dirty="0">
                <a:solidFill>
                  <a:srgbClr val="002060"/>
                </a:solidFill>
              </a:rPr>
              <a:t>Zadatak 2</a:t>
            </a:r>
            <a:endParaRPr lang="en-US" dirty="0">
              <a:solidFill>
                <a:srgbClr val="002060"/>
              </a:solidFill>
            </a:endParaRPr>
          </a:p>
        </p:txBody>
      </p:sp>
      <p:sp>
        <p:nvSpPr>
          <p:cNvPr id="3" name="Text Placeholder 2">
            <a:extLst>
              <a:ext uri="{FF2B5EF4-FFF2-40B4-BE49-F238E27FC236}">
                <a16:creationId xmlns:a16="http://schemas.microsoft.com/office/drawing/2014/main" id="{8ED36EE0-810C-A1EC-802C-F0DD9AE0371E}"/>
              </a:ext>
            </a:extLst>
          </p:cNvPr>
          <p:cNvSpPr>
            <a:spLocks noGrp="1"/>
          </p:cNvSpPr>
          <p:nvPr>
            <p:ph type="body" idx="1"/>
          </p:nvPr>
        </p:nvSpPr>
        <p:spPr>
          <a:xfrm>
            <a:off x="838200" y="2946399"/>
            <a:ext cx="10515600" cy="3775076"/>
          </a:xfrm>
        </p:spPr>
        <p:txBody>
          <a:bodyPr/>
          <a:lstStyle/>
          <a:p>
            <a:r>
              <a:rPr lang="en-US" dirty="0">
                <a:solidFill>
                  <a:srgbClr val="002060"/>
                </a:solidFill>
              </a:rPr>
              <a:t>Ante je </a:t>
            </a:r>
            <a:r>
              <a:rPr lang="en-US" dirty="0" err="1">
                <a:solidFill>
                  <a:srgbClr val="002060"/>
                </a:solidFill>
              </a:rPr>
              <a:t>zaposlen</a:t>
            </a:r>
            <a:r>
              <a:rPr lang="en-US" dirty="0">
                <a:solidFill>
                  <a:srgbClr val="002060"/>
                </a:solidFill>
              </a:rPr>
              <a:t> u IT </a:t>
            </a:r>
            <a:r>
              <a:rPr lang="en-US" dirty="0" err="1">
                <a:solidFill>
                  <a:srgbClr val="002060"/>
                </a:solidFill>
              </a:rPr>
              <a:t>firmi</a:t>
            </a:r>
            <a:r>
              <a:rPr lang="en-US" dirty="0">
                <a:solidFill>
                  <a:srgbClr val="002060"/>
                </a:solidFill>
              </a:rPr>
              <a:t> </a:t>
            </a:r>
            <a:r>
              <a:rPr lang="en-US" dirty="0" err="1">
                <a:solidFill>
                  <a:srgbClr val="002060"/>
                </a:solidFill>
              </a:rPr>
              <a:t>kao</a:t>
            </a:r>
            <a:r>
              <a:rPr lang="en-US" dirty="0">
                <a:solidFill>
                  <a:srgbClr val="002060"/>
                </a:solidFill>
              </a:rPr>
              <a:t> developer </a:t>
            </a:r>
            <a:r>
              <a:rPr lang="en-US" dirty="0" err="1">
                <a:solidFill>
                  <a:srgbClr val="002060"/>
                </a:solidFill>
              </a:rPr>
              <a:t>igrica</a:t>
            </a:r>
            <a:r>
              <a:rPr lang="en-US" dirty="0">
                <a:solidFill>
                  <a:srgbClr val="002060"/>
                </a:solidFill>
              </a:rPr>
              <a:t>. </a:t>
            </a:r>
            <a:r>
              <a:rPr lang="en-US" dirty="0" err="1">
                <a:solidFill>
                  <a:srgbClr val="002060"/>
                </a:solidFill>
              </a:rPr>
              <a:t>Njegov</a:t>
            </a:r>
            <a:r>
              <a:rPr lang="en-US" dirty="0">
                <a:solidFill>
                  <a:srgbClr val="002060"/>
                </a:solidFill>
              </a:rPr>
              <a:t> </a:t>
            </a:r>
            <a:r>
              <a:rPr lang="hr-HR" dirty="0">
                <a:solidFill>
                  <a:srgbClr val="002060"/>
                </a:solidFill>
              </a:rPr>
              <a:t>današnji</a:t>
            </a:r>
            <a:r>
              <a:rPr lang="en-US" dirty="0">
                <a:solidFill>
                  <a:srgbClr val="002060"/>
                </a:solidFill>
              </a:rPr>
              <a:t> </a:t>
            </a:r>
            <a:r>
              <a:rPr lang="en-US" dirty="0" err="1">
                <a:solidFill>
                  <a:srgbClr val="002060"/>
                </a:solidFill>
              </a:rPr>
              <a:t>zadatak</a:t>
            </a:r>
            <a:r>
              <a:rPr lang="en-US" dirty="0">
                <a:solidFill>
                  <a:srgbClr val="002060"/>
                </a:solidFill>
              </a:rPr>
              <a:t> je </a:t>
            </a:r>
            <a:r>
              <a:rPr lang="en-US" dirty="0" err="1">
                <a:solidFill>
                  <a:srgbClr val="002060"/>
                </a:solidFill>
              </a:rPr>
              <a:t>odrediti</a:t>
            </a:r>
            <a:r>
              <a:rPr lang="en-US" dirty="0">
                <a:solidFill>
                  <a:srgbClr val="002060"/>
                </a:solidFill>
              </a:rPr>
              <a:t> PEGI </a:t>
            </a:r>
            <a:r>
              <a:rPr lang="en-US" dirty="0" err="1">
                <a:solidFill>
                  <a:srgbClr val="002060"/>
                </a:solidFill>
              </a:rPr>
              <a:t>ocjenu</a:t>
            </a:r>
            <a:r>
              <a:rPr lang="en-US" dirty="0">
                <a:solidFill>
                  <a:srgbClr val="002060"/>
                </a:solidFill>
              </a:rPr>
              <a:t> za </a:t>
            </a:r>
            <a:r>
              <a:rPr lang="en-US" dirty="0" err="1">
                <a:solidFill>
                  <a:srgbClr val="002060"/>
                </a:solidFill>
              </a:rPr>
              <a:t>novu</a:t>
            </a:r>
            <a:r>
              <a:rPr lang="en-US" dirty="0">
                <a:solidFill>
                  <a:srgbClr val="002060"/>
                </a:solidFill>
              </a:rPr>
              <a:t> </a:t>
            </a:r>
            <a:r>
              <a:rPr lang="en-US" dirty="0" err="1">
                <a:solidFill>
                  <a:srgbClr val="002060"/>
                </a:solidFill>
              </a:rPr>
              <a:t>igricu</a:t>
            </a:r>
            <a:r>
              <a:rPr lang="en-US" dirty="0">
                <a:solidFill>
                  <a:srgbClr val="002060"/>
                </a:solidFill>
              </a:rPr>
              <a:t>. </a:t>
            </a:r>
            <a:r>
              <a:rPr lang="en-US" dirty="0" err="1">
                <a:solidFill>
                  <a:srgbClr val="002060"/>
                </a:solidFill>
              </a:rPr>
              <a:t>Napišite</a:t>
            </a:r>
            <a:r>
              <a:rPr lang="en-US" dirty="0">
                <a:solidFill>
                  <a:srgbClr val="002060"/>
                </a:solidFill>
              </a:rPr>
              <a:t> program koji </a:t>
            </a:r>
            <a:r>
              <a:rPr lang="en-US" dirty="0" err="1">
                <a:solidFill>
                  <a:srgbClr val="002060"/>
                </a:solidFill>
              </a:rPr>
              <a:t>postavlja</a:t>
            </a:r>
            <a:r>
              <a:rPr lang="en-US" dirty="0">
                <a:solidFill>
                  <a:srgbClr val="002060"/>
                </a:solidFill>
              </a:rPr>
              <a:t> tri </a:t>
            </a:r>
            <a:r>
              <a:rPr lang="en-US" dirty="0" err="1">
                <a:solidFill>
                  <a:srgbClr val="002060"/>
                </a:solidFill>
              </a:rPr>
              <a:t>pitanja</a:t>
            </a:r>
            <a:r>
              <a:rPr lang="en-US" dirty="0">
                <a:solidFill>
                  <a:srgbClr val="002060"/>
                </a:solidFill>
              </a:rPr>
              <a:t> o </a:t>
            </a:r>
            <a:r>
              <a:rPr lang="en-US" dirty="0" err="1">
                <a:solidFill>
                  <a:srgbClr val="002060"/>
                </a:solidFill>
              </a:rPr>
              <a:t>sadržaju</a:t>
            </a:r>
            <a:r>
              <a:rPr lang="en-US" dirty="0">
                <a:solidFill>
                  <a:srgbClr val="002060"/>
                </a:solidFill>
              </a:rPr>
              <a:t> </a:t>
            </a:r>
            <a:r>
              <a:rPr lang="en-US" dirty="0" err="1">
                <a:solidFill>
                  <a:srgbClr val="002060"/>
                </a:solidFill>
              </a:rPr>
              <a:t>igrice</a:t>
            </a:r>
            <a:r>
              <a:rPr lang="en-US" dirty="0">
                <a:solidFill>
                  <a:srgbClr val="002060"/>
                </a:solidFill>
              </a:rPr>
              <a:t> (</a:t>
            </a:r>
            <a:r>
              <a:rPr lang="en-US" dirty="0" err="1">
                <a:solidFill>
                  <a:srgbClr val="002060"/>
                </a:solidFill>
              </a:rPr>
              <a:t>korisnik</a:t>
            </a:r>
            <a:r>
              <a:rPr lang="en-US" dirty="0">
                <a:solidFill>
                  <a:srgbClr val="002060"/>
                </a:solidFill>
              </a:rPr>
              <a:t> </a:t>
            </a:r>
            <a:r>
              <a:rPr lang="en-US" dirty="0" err="1">
                <a:solidFill>
                  <a:srgbClr val="002060"/>
                </a:solidFill>
              </a:rPr>
              <a:t>unosi</a:t>
            </a:r>
            <a:r>
              <a:rPr lang="en-US" dirty="0">
                <a:solidFill>
                  <a:srgbClr val="002060"/>
                </a:solidFill>
              </a:rPr>
              <a:t> "da" </a:t>
            </a:r>
            <a:r>
              <a:rPr lang="en-US" dirty="0" err="1">
                <a:solidFill>
                  <a:srgbClr val="002060"/>
                </a:solidFill>
              </a:rPr>
              <a:t>ili</a:t>
            </a:r>
            <a:r>
              <a:rPr lang="en-US" dirty="0">
                <a:solidFill>
                  <a:srgbClr val="002060"/>
                </a:solidFill>
              </a:rPr>
              <a:t> "ne"). Ako </a:t>
            </a:r>
            <a:r>
              <a:rPr lang="en-US" dirty="0" err="1">
                <a:solidFill>
                  <a:srgbClr val="002060"/>
                </a:solidFill>
              </a:rPr>
              <a:t>su</a:t>
            </a:r>
            <a:r>
              <a:rPr lang="en-US" dirty="0">
                <a:solidFill>
                  <a:srgbClr val="002060"/>
                </a:solidFill>
              </a:rPr>
              <a:t> </a:t>
            </a:r>
            <a:r>
              <a:rPr lang="en-US" dirty="0" err="1">
                <a:solidFill>
                  <a:srgbClr val="002060"/>
                </a:solidFill>
              </a:rPr>
              <a:t>svi</a:t>
            </a:r>
            <a:r>
              <a:rPr lang="en-US" dirty="0">
                <a:solidFill>
                  <a:srgbClr val="002060"/>
                </a:solidFill>
              </a:rPr>
              <a:t> </a:t>
            </a:r>
            <a:r>
              <a:rPr lang="en-US" dirty="0" err="1">
                <a:solidFill>
                  <a:srgbClr val="002060"/>
                </a:solidFill>
              </a:rPr>
              <a:t>odgovori</a:t>
            </a:r>
            <a:r>
              <a:rPr lang="en-US" dirty="0">
                <a:solidFill>
                  <a:srgbClr val="002060"/>
                </a:solidFill>
              </a:rPr>
              <a:t> "ne", </a:t>
            </a:r>
            <a:r>
              <a:rPr lang="en-US" dirty="0" err="1">
                <a:solidFill>
                  <a:srgbClr val="002060"/>
                </a:solidFill>
              </a:rPr>
              <a:t>igrica</a:t>
            </a:r>
            <a:r>
              <a:rPr lang="en-US" dirty="0">
                <a:solidFill>
                  <a:srgbClr val="002060"/>
                </a:solidFill>
              </a:rPr>
              <a:t> je PEGI-3. Ako </a:t>
            </a:r>
            <a:r>
              <a:rPr lang="en-US" dirty="0" err="1">
                <a:solidFill>
                  <a:srgbClr val="002060"/>
                </a:solidFill>
              </a:rPr>
              <a:t>su</a:t>
            </a:r>
            <a:r>
              <a:rPr lang="en-US" dirty="0">
                <a:solidFill>
                  <a:srgbClr val="002060"/>
                </a:solidFill>
              </a:rPr>
              <a:t> </a:t>
            </a:r>
            <a:r>
              <a:rPr lang="en-US" dirty="0" err="1">
                <a:solidFill>
                  <a:srgbClr val="002060"/>
                </a:solidFill>
              </a:rPr>
              <a:t>dva</a:t>
            </a:r>
            <a:r>
              <a:rPr lang="en-US" dirty="0">
                <a:solidFill>
                  <a:srgbClr val="002060"/>
                </a:solidFill>
              </a:rPr>
              <a:t> </a:t>
            </a:r>
            <a:r>
              <a:rPr lang="en-US" dirty="0" err="1">
                <a:solidFill>
                  <a:srgbClr val="002060"/>
                </a:solidFill>
              </a:rPr>
              <a:t>odgovora</a:t>
            </a:r>
            <a:r>
              <a:rPr lang="en-US" dirty="0">
                <a:solidFill>
                  <a:srgbClr val="002060"/>
                </a:solidFill>
              </a:rPr>
              <a:t> "da", </a:t>
            </a:r>
            <a:r>
              <a:rPr lang="en-US" dirty="0" err="1">
                <a:solidFill>
                  <a:srgbClr val="002060"/>
                </a:solidFill>
              </a:rPr>
              <a:t>igrica</a:t>
            </a:r>
            <a:r>
              <a:rPr lang="en-US" dirty="0">
                <a:solidFill>
                  <a:srgbClr val="002060"/>
                </a:solidFill>
              </a:rPr>
              <a:t> je PEGI-7. Ako </a:t>
            </a:r>
            <a:r>
              <a:rPr lang="en-US" dirty="0" err="1">
                <a:solidFill>
                  <a:srgbClr val="002060"/>
                </a:solidFill>
              </a:rPr>
              <a:t>su</a:t>
            </a:r>
            <a:r>
              <a:rPr lang="en-US" dirty="0">
                <a:solidFill>
                  <a:srgbClr val="002060"/>
                </a:solidFill>
              </a:rPr>
              <a:t> </a:t>
            </a:r>
            <a:r>
              <a:rPr lang="en-US" dirty="0" err="1">
                <a:solidFill>
                  <a:srgbClr val="002060"/>
                </a:solidFill>
              </a:rPr>
              <a:t>više</a:t>
            </a:r>
            <a:r>
              <a:rPr lang="en-US" dirty="0">
                <a:solidFill>
                  <a:srgbClr val="002060"/>
                </a:solidFill>
              </a:rPr>
              <a:t> od </a:t>
            </a:r>
            <a:r>
              <a:rPr lang="en-US" dirty="0" err="1">
                <a:solidFill>
                  <a:srgbClr val="002060"/>
                </a:solidFill>
              </a:rPr>
              <a:t>dva</a:t>
            </a:r>
            <a:r>
              <a:rPr lang="en-US" dirty="0">
                <a:solidFill>
                  <a:srgbClr val="002060"/>
                </a:solidFill>
              </a:rPr>
              <a:t> </a:t>
            </a:r>
            <a:r>
              <a:rPr lang="en-US" dirty="0" err="1">
                <a:solidFill>
                  <a:srgbClr val="002060"/>
                </a:solidFill>
              </a:rPr>
              <a:t>odgovora</a:t>
            </a:r>
            <a:r>
              <a:rPr lang="en-US" dirty="0">
                <a:solidFill>
                  <a:srgbClr val="002060"/>
                </a:solidFill>
              </a:rPr>
              <a:t> "da", </a:t>
            </a:r>
            <a:r>
              <a:rPr lang="en-US" dirty="0" err="1">
                <a:solidFill>
                  <a:srgbClr val="002060"/>
                </a:solidFill>
              </a:rPr>
              <a:t>igrica</a:t>
            </a:r>
            <a:r>
              <a:rPr lang="en-US" dirty="0">
                <a:solidFill>
                  <a:srgbClr val="002060"/>
                </a:solidFill>
              </a:rPr>
              <a:t> je PEGI-12.</a:t>
            </a:r>
            <a:endParaRPr lang="hr-HR" dirty="0">
              <a:solidFill>
                <a:srgbClr val="002060"/>
              </a:solidFill>
            </a:endParaRPr>
          </a:p>
          <a:p>
            <a:r>
              <a:rPr lang="hr-HR" dirty="0">
                <a:solidFill>
                  <a:srgbClr val="002060"/>
                </a:solidFill>
              </a:rPr>
              <a:t>Pitanja: </a:t>
            </a:r>
          </a:p>
          <a:p>
            <a:pPr lvl="1"/>
            <a:r>
              <a:rPr lang="hr-HR" dirty="0">
                <a:solidFill>
                  <a:srgbClr val="002060"/>
                </a:solidFill>
              </a:rPr>
              <a:t>Pojavljuli se u igrici nasilne scene</a:t>
            </a:r>
          </a:p>
          <a:p>
            <a:pPr lvl="1"/>
            <a:r>
              <a:rPr lang="hr-HR" dirty="0">
                <a:solidFill>
                  <a:srgbClr val="002060"/>
                </a:solidFill>
              </a:rPr>
              <a:t>Sadrži li igrica elemente kocke ili mini igre na sreću</a:t>
            </a:r>
          </a:p>
          <a:p>
            <a:pPr lvl="1"/>
            <a:r>
              <a:rPr lang="hr-HR" dirty="0">
                <a:solidFill>
                  <a:srgbClr val="002060"/>
                </a:solidFill>
              </a:rPr>
              <a:t>Prikazuje li igrica elemente konzumacije alkohola ili droge</a:t>
            </a:r>
          </a:p>
          <a:p>
            <a:pPr lvl="1"/>
            <a:endParaRPr lang="en-US" dirty="0">
              <a:solidFill>
                <a:srgbClr val="002060"/>
              </a:solidFill>
            </a:endParaRPr>
          </a:p>
        </p:txBody>
      </p:sp>
      <p:sp>
        <p:nvSpPr>
          <p:cNvPr id="4" name="Slide Number Placeholder 3">
            <a:extLst>
              <a:ext uri="{FF2B5EF4-FFF2-40B4-BE49-F238E27FC236}">
                <a16:creationId xmlns:a16="http://schemas.microsoft.com/office/drawing/2014/main" id="{18ABE5B9-A082-EB1D-BE82-1EA86BDC5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hr-HR" smtClean="0"/>
              <a:t>8</a:t>
            </a:fld>
            <a:endParaRPr lang="hr-HR"/>
          </a:p>
        </p:txBody>
      </p:sp>
    </p:spTree>
    <p:extLst>
      <p:ext uri="{BB962C8B-B14F-4D97-AF65-F5344CB8AC3E}">
        <p14:creationId xmlns:p14="http://schemas.microsoft.com/office/powerpoint/2010/main" val="153501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D6F4B-7F82-308E-71DF-330A73CE7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593B24-E98B-FA06-93FE-93645A46F024}"/>
              </a:ext>
            </a:extLst>
          </p:cNvPr>
          <p:cNvSpPr>
            <a:spLocks noGrp="1"/>
          </p:cNvSpPr>
          <p:nvPr>
            <p:ph type="title"/>
          </p:nvPr>
        </p:nvSpPr>
        <p:spPr/>
        <p:txBody>
          <a:bodyPr/>
          <a:lstStyle/>
          <a:p>
            <a:r>
              <a:rPr lang="hr-HR" dirty="0">
                <a:solidFill>
                  <a:srgbClr val="002060"/>
                </a:solidFill>
              </a:rPr>
              <a:t>Smjernice</a:t>
            </a:r>
            <a:endParaRPr lang="en-US" dirty="0">
              <a:solidFill>
                <a:srgbClr val="002060"/>
              </a:solidFill>
            </a:endParaRPr>
          </a:p>
        </p:txBody>
      </p:sp>
      <p:sp>
        <p:nvSpPr>
          <p:cNvPr id="3" name="Text Placeholder 2">
            <a:extLst>
              <a:ext uri="{FF2B5EF4-FFF2-40B4-BE49-F238E27FC236}">
                <a16:creationId xmlns:a16="http://schemas.microsoft.com/office/drawing/2014/main" id="{316BD105-75A7-6720-45D0-8B7778973C37}"/>
              </a:ext>
            </a:extLst>
          </p:cNvPr>
          <p:cNvSpPr>
            <a:spLocks noGrp="1"/>
          </p:cNvSpPr>
          <p:nvPr>
            <p:ph type="body" idx="1"/>
          </p:nvPr>
        </p:nvSpPr>
        <p:spPr>
          <a:xfrm>
            <a:off x="838200" y="2946399"/>
            <a:ext cx="10515600" cy="3775076"/>
          </a:xfrm>
        </p:spPr>
        <p:txBody>
          <a:bodyPr/>
          <a:lstStyle/>
          <a:p>
            <a:r>
              <a:rPr lang="en-US" dirty="0" err="1">
                <a:solidFill>
                  <a:srgbClr val="002060"/>
                </a:solidFill>
              </a:rPr>
              <a:t>Koristite</a:t>
            </a:r>
            <a:r>
              <a:rPr lang="en-US" dirty="0">
                <a:solidFill>
                  <a:srgbClr val="002060"/>
                </a:solidFill>
              </a:rPr>
              <a:t> </a:t>
            </a:r>
            <a:r>
              <a:rPr lang="en-US" dirty="0" err="1">
                <a:solidFill>
                  <a:srgbClr val="002060"/>
                </a:solidFill>
              </a:rPr>
              <a:t>unos</a:t>
            </a:r>
            <a:r>
              <a:rPr lang="en-US" dirty="0">
                <a:solidFill>
                  <a:srgbClr val="002060"/>
                </a:solidFill>
              </a:rPr>
              <a:t> </a:t>
            </a:r>
            <a:r>
              <a:rPr lang="en-US" dirty="0" err="1">
                <a:solidFill>
                  <a:srgbClr val="002060"/>
                </a:solidFill>
              </a:rPr>
              <a:t>pomoću</a:t>
            </a:r>
            <a:r>
              <a:rPr lang="en-US" dirty="0">
                <a:solidFill>
                  <a:srgbClr val="002060"/>
                </a:solidFill>
              </a:rPr>
              <a:t> </a:t>
            </a:r>
            <a:r>
              <a:rPr lang="en-US" b="1" dirty="0">
                <a:solidFill>
                  <a:srgbClr val="ED1C24"/>
                </a:solidFill>
              </a:rPr>
              <a:t>input()</a:t>
            </a:r>
            <a:r>
              <a:rPr lang="en-US" dirty="0">
                <a:solidFill>
                  <a:srgbClr val="ED1C24"/>
                </a:solidFill>
              </a:rPr>
              <a:t> </a:t>
            </a:r>
            <a:r>
              <a:rPr lang="en-US" dirty="0">
                <a:solidFill>
                  <a:srgbClr val="002060"/>
                </a:solidFill>
              </a:rPr>
              <a:t>za tri </a:t>
            </a:r>
            <a:r>
              <a:rPr lang="en-US" dirty="0" err="1">
                <a:solidFill>
                  <a:srgbClr val="002060"/>
                </a:solidFill>
              </a:rPr>
              <a:t>pitanja</a:t>
            </a:r>
            <a:r>
              <a:rPr lang="en-US" dirty="0">
                <a:solidFill>
                  <a:srgbClr val="002060"/>
                </a:solidFill>
              </a:rPr>
              <a:t> </a:t>
            </a:r>
            <a:r>
              <a:rPr lang="en-US" dirty="0" err="1">
                <a:solidFill>
                  <a:srgbClr val="002060"/>
                </a:solidFill>
              </a:rPr>
              <a:t>koja</a:t>
            </a:r>
            <a:r>
              <a:rPr lang="en-US" dirty="0">
                <a:solidFill>
                  <a:srgbClr val="002060"/>
                </a:solidFill>
              </a:rPr>
              <a:t> se </a:t>
            </a:r>
            <a:r>
              <a:rPr lang="en-US" dirty="0" err="1">
                <a:solidFill>
                  <a:srgbClr val="002060"/>
                </a:solidFill>
              </a:rPr>
              <a:t>odnose</a:t>
            </a:r>
            <a:r>
              <a:rPr lang="en-US" dirty="0">
                <a:solidFill>
                  <a:srgbClr val="002060"/>
                </a:solidFill>
              </a:rPr>
              <a:t> </a:t>
            </a:r>
            <a:r>
              <a:rPr lang="en-US" dirty="0" err="1">
                <a:solidFill>
                  <a:srgbClr val="002060"/>
                </a:solidFill>
              </a:rPr>
              <a:t>na</a:t>
            </a:r>
            <a:r>
              <a:rPr lang="en-US" dirty="0">
                <a:solidFill>
                  <a:srgbClr val="002060"/>
                </a:solidFill>
              </a:rPr>
              <a:t> </a:t>
            </a:r>
            <a:r>
              <a:rPr lang="en-US" dirty="0" err="1">
                <a:solidFill>
                  <a:srgbClr val="002060"/>
                </a:solidFill>
              </a:rPr>
              <a:t>sadržaj</a:t>
            </a:r>
            <a:r>
              <a:rPr lang="en-US" dirty="0">
                <a:solidFill>
                  <a:srgbClr val="002060"/>
                </a:solidFill>
              </a:rPr>
              <a:t> </a:t>
            </a:r>
            <a:r>
              <a:rPr lang="en-US" dirty="0" err="1">
                <a:solidFill>
                  <a:srgbClr val="002060"/>
                </a:solidFill>
              </a:rPr>
              <a:t>igrice</a:t>
            </a:r>
            <a:r>
              <a:rPr lang="en-US" dirty="0">
                <a:solidFill>
                  <a:srgbClr val="002060"/>
                </a:solidFill>
              </a:rPr>
              <a:t>.</a:t>
            </a:r>
            <a:br>
              <a:rPr lang="en-US" dirty="0">
                <a:solidFill>
                  <a:srgbClr val="002060"/>
                </a:solidFill>
              </a:rPr>
            </a:br>
            <a:r>
              <a:rPr lang="hr-HR" dirty="0">
                <a:solidFill>
                  <a:srgbClr val="002060"/>
                </a:solidFill>
              </a:rPr>
              <a:t>Koristite</a:t>
            </a:r>
            <a:r>
              <a:rPr lang="hr-HR" b="1" dirty="0">
                <a:solidFill>
                  <a:srgbClr val="002060"/>
                </a:solidFill>
              </a:rPr>
              <a:t> </a:t>
            </a:r>
            <a:r>
              <a:rPr lang="hr-HR" b="1" dirty="0">
                <a:solidFill>
                  <a:srgbClr val="ED1C24"/>
                </a:solidFill>
              </a:rPr>
              <a:t>if</a:t>
            </a:r>
            <a:r>
              <a:rPr lang="hr-HR" b="1" dirty="0">
                <a:solidFill>
                  <a:srgbClr val="002060"/>
                </a:solidFill>
              </a:rPr>
              <a:t> </a:t>
            </a:r>
            <a:r>
              <a:rPr lang="en-US" dirty="0">
                <a:solidFill>
                  <a:srgbClr val="002060"/>
                </a:solidFill>
              </a:rPr>
              <a:t>za </a:t>
            </a:r>
            <a:r>
              <a:rPr lang="en-US" dirty="0" err="1">
                <a:solidFill>
                  <a:srgbClr val="002060"/>
                </a:solidFill>
              </a:rPr>
              <a:t>provjeru</a:t>
            </a:r>
            <a:r>
              <a:rPr lang="en-US" dirty="0">
                <a:solidFill>
                  <a:srgbClr val="002060"/>
                </a:solidFill>
              </a:rPr>
              <a:t> </a:t>
            </a:r>
            <a:r>
              <a:rPr lang="en-US" dirty="0" err="1">
                <a:solidFill>
                  <a:srgbClr val="002060"/>
                </a:solidFill>
              </a:rPr>
              <a:t>odgovora</a:t>
            </a:r>
            <a:r>
              <a:rPr lang="en-US" dirty="0">
                <a:solidFill>
                  <a:srgbClr val="002060"/>
                </a:solidFill>
              </a:rPr>
              <a:t> </a:t>
            </a:r>
            <a:r>
              <a:rPr lang="en-US" dirty="0" err="1">
                <a:solidFill>
                  <a:srgbClr val="002060"/>
                </a:solidFill>
              </a:rPr>
              <a:t>korisnika</a:t>
            </a:r>
            <a:r>
              <a:rPr lang="en-US" dirty="0">
                <a:solidFill>
                  <a:srgbClr val="002060"/>
                </a:solidFill>
              </a:rPr>
              <a:t> ("da" </a:t>
            </a:r>
            <a:r>
              <a:rPr lang="en-US" dirty="0" err="1">
                <a:solidFill>
                  <a:srgbClr val="002060"/>
                </a:solidFill>
              </a:rPr>
              <a:t>ili</a:t>
            </a:r>
            <a:r>
              <a:rPr lang="en-US" dirty="0">
                <a:solidFill>
                  <a:srgbClr val="002060"/>
                </a:solidFill>
              </a:rPr>
              <a:t> "ne").</a:t>
            </a:r>
            <a:endParaRPr lang="hr-HR" dirty="0">
              <a:solidFill>
                <a:srgbClr val="002060"/>
              </a:solidFill>
            </a:endParaRPr>
          </a:p>
          <a:p>
            <a:r>
              <a:rPr lang="en-US" b="1" dirty="0">
                <a:solidFill>
                  <a:srgbClr val="ED1C24"/>
                </a:solidFill>
              </a:rPr>
              <a:t>Ako</a:t>
            </a:r>
            <a:r>
              <a:rPr lang="en-US" dirty="0">
                <a:solidFill>
                  <a:srgbClr val="002060"/>
                </a:solidFill>
              </a:rPr>
              <a:t> je </a:t>
            </a:r>
            <a:r>
              <a:rPr lang="en-US" dirty="0" err="1">
                <a:solidFill>
                  <a:srgbClr val="002060"/>
                </a:solidFill>
              </a:rPr>
              <a:t>odgovor</a:t>
            </a:r>
            <a:r>
              <a:rPr lang="en-US" dirty="0">
                <a:solidFill>
                  <a:srgbClr val="002060"/>
                </a:solidFill>
              </a:rPr>
              <a:t> "da", </a:t>
            </a:r>
            <a:r>
              <a:rPr lang="en-US" dirty="0" err="1">
                <a:solidFill>
                  <a:srgbClr val="002060"/>
                </a:solidFill>
              </a:rPr>
              <a:t>povećajte</a:t>
            </a:r>
            <a:r>
              <a:rPr lang="en-US" dirty="0">
                <a:solidFill>
                  <a:srgbClr val="002060"/>
                </a:solidFill>
              </a:rPr>
              <a:t> </a:t>
            </a:r>
            <a:r>
              <a:rPr lang="hr-HR" dirty="0">
                <a:solidFill>
                  <a:srgbClr val="002060"/>
                </a:solidFill>
              </a:rPr>
              <a:t>brojač</a:t>
            </a:r>
            <a:r>
              <a:rPr lang="en-US" dirty="0">
                <a:solidFill>
                  <a:srgbClr val="002060"/>
                </a:solidFill>
              </a:rPr>
              <a:t> (</a:t>
            </a:r>
            <a:r>
              <a:rPr lang="en-US" dirty="0" err="1">
                <a:solidFill>
                  <a:srgbClr val="002060"/>
                </a:solidFill>
              </a:rPr>
              <a:t>varijablu</a:t>
            </a:r>
            <a:r>
              <a:rPr lang="en-US" dirty="0">
                <a:solidFill>
                  <a:srgbClr val="002060"/>
                </a:solidFill>
              </a:rPr>
              <a:t>) za </a:t>
            </a:r>
            <a:r>
              <a:rPr lang="en-US" dirty="0" err="1">
                <a:solidFill>
                  <a:srgbClr val="002060"/>
                </a:solidFill>
              </a:rPr>
              <a:t>jedan</a:t>
            </a:r>
            <a:r>
              <a:rPr lang="en-US" dirty="0">
                <a:solidFill>
                  <a:srgbClr val="002060"/>
                </a:solidFill>
              </a:rPr>
              <a:t>.</a:t>
            </a:r>
          </a:p>
          <a:p>
            <a:r>
              <a:rPr lang="hr-HR" dirty="0">
                <a:solidFill>
                  <a:srgbClr val="002060"/>
                </a:solidFill>
              </a:rPr>
              <a:t>Koristi naredbu </a:t>
            </a:r>
            <a:r>
              <a:rPr lang="hr-HR" b="1" dirty="0">
                <a:solidFill>
                  <a:srgbClr val="ED1C24"/>
                </a:solidFill>
              </a:rPr>
              <a:t>if</a:t>
            </a:r>
            <a:r>
              <a:rPr lang="hr-HR" dirty="0">
                <a:solidFill>
                  <a:srgbClr val="002060"/>
                </a:solidFill>
              </a:rPr>
              <a:t> kako bi usporedio vrijendst brojača</a:t>
            </a:r>
            <a:endParaRPr lang="en-US" dirty="0">
              <a:solidFill>
                <a:srgbClr val="002060"/>
              </a:solidFill>
            </a:endParaRPr>
          </a:p>
          <a:p>
            <a:r>
              <a:rPr lang="en-US" dirty="0" err="1">
                <a:solidFill>
                  <a:srgbClr val="002060"/>
                </a:solidFill>
              </a:rPr>
              <a:t>Ispisujte</a:t>
            </a:r>
            <a:r>
              <a:rPr lang="en-US" dirty="0">
                <a:solidFill>
                  <a:srgbClr val="002060"/>
                </a:solidFill>
              </a:rPr>
              <a:t> </a:t>
            </a:r>
            <a:r>
              <a:rPr lang="en-US" dirty="0" err="1">
                <a:solidFill>
                  <a:srgbClr val="002060"/>
                </a:solidFill>
              </a:rPr>
              <a:t>odgovarajuću</a:t>
            </a:r>
            <a:r>
              <a:rPr lang="en-US" dirty="0">
                <a:solidFill>
                  <a:srgbClr val="002060"/>
                </a:solidFill>
              </a:rPr>
              <a:t> PEGI </a:t>
            </a:r>
            <a:r>
              <a:rPr lang="en-US" dirty="0" err="1">
                <a:solidFill>
                  <a:srgbClr val="002060"/>
                </a:solidFill>
              </a:rPr>
              <a:t>ocjenu</a:t>
            </a:r>
            <a:endParaRPr lang="en-US" dirty="0">
              <a:solidFill>
                <a:srgbClr val="002060"/>
              </a:solidFill>
            </a:endParaRPr>
          </a:p>
        </p:txBody>
      </p:sp>
      <p:sp>
        <p:nvSpPr>
          <p:cNvPr id="4" name="Slide Number Placeholder 3">
            <a:extLst>
              <a:ext uri="{FF2B5EF4-FFF2-40B4-BE49-F238E27FC236}">
                <a16:creationId xmlns:a16="http://schemas.microsoft.com/office/drawing/2014/main" id="{7AE4062B-540D-F447-7154-82380F974B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hr-HR" smtClean="0"/>
              <a:t>9</a:t>
            </a:fld>
            <a:endParaRPr lang="hr-HR"/>
          </a:p>
        </p:txBody>
      </p:sp>
    </p:spTree>
    <p:extLst>
      <p:ext uri="{BB962C8B-B14F-4D97-AF65-F5344CB8AC3E}">
        <p14:creationId xmlns:p14="http://schemas.microsoft.com/office/powerpoint/2010/main" val="27693926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567</Words>
  <Application>Microsoft Office PowerPoint</Application>
  <PresentationFormat>Widescreen</PresentationFormat>
  <Paragraphs>74</Paragraphs>
  <Slides>11</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Zadatak 1</vt:lpstr>
      <vt:lpstr>PowerPoint Presentation</vt:lpstr>
      <vt:lpstr>Zadatak 2</vt:lpstr>
      <vt:lpstr>Smjernice</vt:lpstr>
      <vt:lpstr>PowerPoint Presentation</vt:lpstr>
      <vt:lpstr>Zadatak 2</vt:lpstr>
      <vt:lpstr>Smjernice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Blaž Perić</cp:lastModifiedBy>
  <cp:revision>9</cp:revision>
  <dcterms:modified xsi:type="dcterms:W3CDTF">2024-12-05T21:58:58Z</dcterms:modified>
</cp:coreProperties>
</file>