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73582A1-8D62-4ACE-BA01-7D8E17D5FF2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2030400" y="175320"/>
            <a:ext cx="1829160" cy="5394960"/>
          </a:xfrm>
          <a:prstGeom prst="rect">
            <a:avLst/>
          </a:prstGeom>
          <a:solidFill>
            <a:srgbClr val="dcdcff"/>
          </a:solidFill>
          <a:ln w="9000">
            <a:solidFill>
              <a:srgbClr val="000000"/>
            </a:solidFill>
            <a:bevel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8118360" y="175320"/>
            <a:ext cx="1828800" cy="5394960"/>
          </a:xfrm>
          <a:prstGeom prst="rect">
            <a:avLst/>
          </a:prstGeom>
          <a:solidFill>
            <a:srgbClr val="ffdcdc"/>
          </a:solidFill>
          <a:ln w="9000">
            <a:solidFill>
              <a:srgbClr val="000000"/>
            </a:solidFill>
            <a:bevel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1_33"/>
          <p:cNvSpPr/>
          <p:nvPr/>
        </p:nvSpPr>
        <p:spPr>
          <a:xfrm>
            <a:off x="8323920" y="312120"/>
            <a:ext cx="1463040" cy="550080"/>
          </a:xfrm>
          <a:prstGeom prst="roundRect">
            <a:avLst>
              <a:gd name="adj" fmla="val 16667"/>
            </a:avLst>
          </a:prstGeom>
          <a:solidFill>
            <a:srgbClr val="729fcf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FILTER</a:t>
            </a:r>
            <a:br/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CLONED IgH RELATED</a:t>
            </a:r>
            <a:endParaRPr b="1" lang="en-US" sz="800" spc="-1" strike="noStrike">
              <a:latin typeface="Arial"/>
            </a:endParaRPr>
          </a:p>
        </p:txBody>
      </p:sp>
      <p:sp>
        <p:nvSpPr>
          <p:cNvPr id="44" name="CustomShape 1_34"/>
          <p:cNvSpPr/>
          <p:nvPr/>
        </p:nvSpPr>
        <p:spPr>
          <a:xfrm>
            <a:off x="8323920" y="1036080"/>
            <a:ext cx="1461240" cy="492120"/>
          </a:xfrm>
          <a:prstGeom prst="roundRect">
            <a:avLst>
              <a:gd name="adj" fmla="val 0"/>
            </a:avLst>
          </a:prstGeom>
          <a:solidFill>
            <a:srgbClr val="bf9000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MICRO” REPERTOIRE</a:t>
            </a:r>
            <a:endParaRPr b="1" lang="en-US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FOR EACH CLONED IgH</a:t>
            </a:r>
            <a:endParaRPr b="1" lang="en-US" sz="800" spc="-1" strike="noStrike">
              <a:latin typeface="Arial"/>
            </a:endParaRPr>
          </a:p>
        </p:txBody>
      </p:sp>
      <p:cxnSp>
        <p:nvCxnSpPr>
          <p:cNvPr id="45" name=""/>
          <p:cNvCxnSpPr>
            <a:stCxn id="43" idx="2"/>
            <a:endCxn id="44" idx="0"/>
          </p:cNvCxnSpPr>
          <p:nvPr/>
        </p:nvCxnSpPr>
        <p:spPr>
          <a:xfrm flipH="1">
            <a:off x="9054360" y="862200"/>
            <a:ext cx="1440" cy="17424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sp>
        <p:nvSpPr>
          <p:cNvPr id="46" name="CustomShape 1_35"/>
          <p:cNvSpPr/>
          <p:nvPr/>
        </p:nvSpPr>
        <p:spPr>
          <a:xfrm>
            <a:off x="8323920" y="1788120"/>
            <a:ext cx="1463040" cy="365760"/>
          </a:xfrm>
          <a:prstGeom prst="roundRect">
            <a:avLst>
              <a:gd name="adj" fmla="val 16667"/>
            </a:avLst>
          </a:prstGeom>
          <a:solidFill>
            <a:srgbClr val="729fcf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ADD</a:t>
            </a:r>
            <a:br/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CLONED IgH</a:t>
            </a:r>
            <a:endParaRPr b="1" lang="en-US" sz="800" spc="-1" strike="noStrike">
              <a:latin typeface="Arial"/>
            </a:endParaRPr>
          </a:p>
        </p:txBody>
      </p:sp>
      <p:cxnSp>
        <p:nvCxnSpPr>
          <p:cNvPr id="47" name=""/>
          <p:cNvCxnSpPr>
            <a:stCxn id="44" idx="2"/>
            <a:endCxn id="46" idx="0"/>
          </p:cNvCxnSpPr>
          <p:nvPr/>
        </p:nvCxnSpPr>
        <p:spPr>
          <a:xfrm>
            <a:off x="9054360" y="1528200"/>
            <a:ext cx="1440" cy="26028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sp>
        <p:nvSpPr>
          <p:cNvPr id="48" name="CustomShape 1_36"/>
          <p:cNvSpPr/>
          <p:nvPr/>
        </p:nvSpPr>
        <p:spPr>
          <a:xfrm>
            <a:off x="8323920" y="2322720"/>
            <a:ext cx="1463040" cy="274320"/>
          </a:xfrm>
          <a:prstGeom prst="roundRect">
            <a:avLst>
              <a:gd name="adj" fmla="val 16667"/>
            </a:avLst>
          </a:prstGeom>
          <a:solidFill>
            <a:srgbClr val="729fcf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CLONAL CLUSTERING</a:t>
            </a:r>
            <a:endParaRPr b="0" lang="en-US" sz="900" spc="-1" strike="noStrike">
              <a:latin typeface="Arial"/>
            </a:endParaRPr>
          </a:p>
        </p:txBody>
      </p:sp>
      <p:cxnSp>
        <p:nvCxnSpPr>
          <p:cNvPr id="49" name=""/>
          <p:cNvCxnSpPr>
            <a:stCxn id="46" idx="2"/>
            <a:endCxn id="48" idx="0"/>
          </p:cNvCxnSpPr>
          <p:nvPr/>
        </p:nvCxnSpPr>
        <p:spPr>
          <a:xfrm>
            <a:off x="9055440" y="2153880"/>
            <a:ext cx="360" cy="16920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sp>
        <p:nvSpPr>
          <p:cNvPr id="50" name="CustomShape 1_37"/>
          <p:cNvSpPr/>
          <p:nvPr/>
        </p:nvSpPr>
        <p:spPr>
          <a:xfrm>
            <a:off x="8324280" y="2755080"/>
            <a:ext cx="1463040" cy="274320"/>
          </a:xfrm>
          <a:prstGeom prst="roundRect">
            <a:avLst>
              <a:gd name="adj" fmla="val 16667"/>
            </a:avLst>
          </a:prstGeom>
          <a:solidFill>
            <a:srgbClr val="729fcf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EXTRACT LINEAGE</a:t>
            </a:r>
            <a:endParaRPr b="0" lang="en-US" sz="900" spc="-1" strike="noStrike">
              <a:latin typeface="Arial"/>
            </a:endParaRPr>
          </a:p>
        </p:txBody>
      </p:sp>
      <p:cxnSp>
        <p:nvCxnSpPr>
          <p:cNvPr id="51" name=""/>
          <p:cNvCxnSpPr>
            <a:stCxn id="48" idx="2"/>
            <a:endCxn id="50" idx="0"/>
          </p:cNvCxnSpPr>
          <p:nvPr/>
        </p:nvCxnSpPr>
        <p:spPr>
          <a:xfrm>
            <a:off x="9055440" y="2597040"/>
            <a:ext cx="720" cy="15840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sp>
        <p:nvSpPr>
          <p:cNvPr id="52" name="CustomShape 1_38"/>
          <p:cNvSpPr/>
          <p:nvPr/>
        </p:nvSpPr>
        <p:spPr>
          <a:xfrm>
            <a:off x="8323920" y="3177720"/>
            <a:ext cx="1463400" cy="274320"/>
          </a:xfrm>
          <a:prstGeom prst="roundRect">
            <a:avLst>
              <a:gd name="adj" fmla="val 16667"/>
            </a:avLst>
          </a:prstGeom>
          <a:solidFill>
            <a:srgbClr val="729fcf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ASSIGN GERMLINES</a:t>
            </a:r>
            <a:endParaRPr b="0" lang="en-US" sz="900" spc="-1" strike="noStrike">
              <a:latin typeface="Arial"/>
            </a:endParaRPr>
          </a:p>
        </p:txBody>
      </p:sp>
      <p:cxnSp>
        <p:nvCxnSpPr>
          <p:cNvPr id="53" name=""/>
          <p:cNvCxnSpPr>
            <a:stCxn id="50" idx="2"/>
            <a:endCxn id="52" idx="0"/>
          </p:cNvCxnSpPr>
          <p:nvPr/>
        </p:nvCxnSpPr>
        <p:spPr>
          <a:xfrm flipH="1">
            <a:off x="9055440" y="3029400"/>
            <a:ext cx="720" cy="14868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sp>
        <p:nvSpPr>
          <p:cNvPr id="54" name="CustomShape 1_39"/>
          <p:cNvSpPr/>
          <p:nvPr/>
        </p:nvSpPr>
        <p:spPr>
          <a:xfrm>
            <a:off x="8323920" y="3606480"/>
            <a:ext cx="1463040" cy="365760"/>
          </a:xfrm>
          <a:prstGeom prst="roundRect">
            <a:avLst>
              <a:gd name="adj" fmla="val 16667"/>
            </a:avLst>
          </a:prstGeom>
          <a:solidFill>
            <a:srgbClr val="729fcf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QUANTIFY ANTIGENE SELECTION</a:t>
            </a:r>
            <a:endParaRPr b="0" lang="en-US" sz="900" spc="-1" strike="noStrike">
              <a:latin typeface="Arial"/>
            </a:endParaRPr>
          </a:p>
        </p:txBody>
      </p:sp>
      <p:cxnSp>
        <p:nvCxnSpPr>
          <p:cNvPr id="55" name=""/>
          <p:cNvCxnSpPr>
            <a:stCxn id="52" idx="2"/>
            <a:endCxn id="54" idx="0"/>
          </p:cNvCxnSpPr>
          <p:nvPr/>
        </p:nvCxnSpPr>
        <p:spPr>
          <a:xfrm>
            <a:off x="9055440" y="3452040"/>
            <a:ext cx="360" cy="15480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sp>
        <p:nvSpPr>
          <p:cNvPr id="56" name="CustomShape 1_40"/>
          <p:cNvSpPr/>
          <p:nvPr/>
        </p:nvSpPr>
        <p:spPr>
          <a:xfrm>
            <a:off x="8323920" y="4250520"/>
            <a:ext cx="1463040" cy="365760"/>
          </a:xfrm>
          <a:prstGeom prst="roundRect">
            <a:avLst>
              <a:gd name="adj" fmla="val 16667"/>
            </a:avLst>
          </a:prstGeom>
          <a:solidFill>
            <a:srgbClr val="729fcf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LINEAGE TREE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7" name="CustomShape 1_41"/>
          <p:cNvSpPr/>
          <p:nvPr/>
        </p:nvSpPr>
        <p:spPr>
          <a:xfrm>
            <a:off x="8323920" y="4844160"/>
            <a:ext cx="1463040" cy="365760"/>
          </a:xfrm>
          <a:prstGeom prst="roundRect">
            <a:avLst>
              <a:gd name="adj" fmla="val 16667"/>
            </a:avLst>
          </a:prstGeom>
          <a:solidFill>
            <a:srgbClr val="729fcf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LINEAGE STATISTICS</a:t>
            </a:r>
            <a:endParaRPr b="0" lang="en-US" sz="900" spc="-1" strike="noStrike">
              <a:latin typeface="Arial"/>
            </a:endParaRPr>
          </a:p>
        </p:txBody>
      </p:sp>
      <p:cxnSp>
        <p:nvCxnSpPr>
          <p:cNvPr id="58" name=""/>
          <p:cNvCxnSpPr>
            <a:stCxn id="54" idx="2"/>
            <a:endCxn id="56" idx="0"/>
          </p:cNvCxnSpPr>
          <p:nvPr/>
        </p:nvCxnSpPr>
        <p:spPr>
          <a:xfrm>
            <a:off x="9055440" y="3972240"/>
            <a:ext cx="360" cy="27864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cxnSp>
        <p:nvCxnSpPr>
          <p:cNvPr id="59" name=""/>
          <p:cNvCxnSpPr>
            <a:stCxn id="54" idx="1"/>
            <a:endCxn id="57" idx="0"/>
          </p:cNvCxnSpPr>
          <p:nvPr/>
        </p:nvCxnSpPr>
        <p:spPr>
          <a:xfrm>
            <a:off x="8323920" y="3789360"/>
            <a:ext cx="731880" cy="105516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sp>
        <p:nvSpPr>
          <p:cNvPr id="60" name="CustomShape 1_43"/>
          <p:cNvSpPr/>
          <p:nvPr/>
        </p:nvSpPr>
        <p:spPr>
          <a:xfrm>
            <a:off x="8117640" y="5312880"/>
            <a:ext cx="1841400" cy="274320"/>
          </a:xfrm>
          <a:prstGeom prst="roundRect">
            <a:avLst>
              <a:gd name="adj" fmla="val 0"/>
            </a:avLst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ImmChainTracer pipeline</a:t>
            </a:r>
            <a:endParaRPr b="1" lang="en-US" sz="900" spc="-1" strike="noStrike"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44280" y="175320"/>
            <a:ext cx="1828800" cy="5394960"/>
          </a:xfrm>
          <a:prstGeom prst="rect">
            <a:avLst/>
          </a:prstGeom>
          <a:solidFill>
            <a:srgbClr val="dcffdc"/>
          </a:solidFill>
          <a:ln w="9000">
            <a:solidFill>
              <a:srgbClr val="000000"/>
            </a:solidFill>
            <a:bevel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97920" y="236880"/>
            <a:ext cx="1720800" cy="3201840"/>
          </a:xfrm>
          <a:prstGeom prst="rect">
            <a:avLst/>
          </a:prstGeom>
          <a:solidFill>
            <a:srgbClr val="ffffff">
              <a:alpha val="40000"/>
            </a:srgbClr>
          </a:solidFill>
          <a:ln w="9000">
            <a:solidFill>
              <a:srgbClr val="000000"/>
            </a:solidFill>
            <a:custDash>
              <a:ds d="204000" sp="204000"/>
              <a:ds d="204000" sp="204000"/>
            </a:custDash>
            <a:bevel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1"/>
          <p:cNvSpPr/>
          <p:nvPr/>
        </p:nvSpPr>
        <p:spPr>
          <a:xfrm>
            <a:off x="4352040" y="2435040"/>
            <a:ext cx="1463040" cy="365760"/>
          </a:xfrm>
          <a:prstGeom prst="roundRect">
            <a:avLst>
              <a:gd name="adj" fmla="val 16667"/>
            </a:avLst>
          </a:prstGeom>
          <a:solidFill>
            <a:srgbClr val="729fcf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EXTRACT IgH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64" name="CustomShape 1_0"/>
          <p:cNvSpPr/>
          <p:nvPr/>
        </p:nvSpPr>
        <p:spPr>
          <a:xfrm>
            <a:off x="4352040" y="2925000"/>
            <a:ext cx="1463040" cy="365760"/>
          </a:xfrm>
          <a:prstGeom prst="roundRect">
            <a:avLst>
              <a:gd name="adj" fmla="val 16667"/>
            </a:avLst>
          </a:prstGeom>
          <a:solidFill>
            <a:srgbClr val="729fcf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RE-ANNOTATE</a:t>
            </a:r>
            <a:endParaRPr b="1" lang="en-US" sz="900" spc="-1" strike="noStrike">
              <a:latin typeface="Arial"/>
            </a:endParaRPr>
          </a:p>
        </p:txBody>
      </p:sp>
      <p:sp>
        <p:nvSpPr>
          <p:cNvPr id="65" name="CustomShape 1_1"/>
          <p:cNvSpPr/>
          <p:nvPr/>
        </p:nvSpPr>
        <p:spPr>
          <a:xfrm>
            <a:off x="4352040" y="3414960"/>
            <a:ext cx="1463040" cy="365760"/>
          </a:xfrm>
          <a:prstGeom prst="roundRect">
            <a:avLst>
              <a:gd name="adj" fmla="val 16667"/>
            </a:avLst>
          </a:prstGeom>
          <a:solidFill>
            <a:srgbClr val="729fcf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RE-ASSIGN</a:t>
            </a:r>
            <a:endParaRPr b="1" lang="en-US" sz="900" spc="-1" strike="noStrike">
              <a:latin typeface="Arial"/>
            </a:endParaRPr>
          </a:p>
        </p:txBody>
      </p:sp>
      <p:sp>
        <p:nvSpPr>
          <p:cNvPr id="66" name="CustomShape 1_2"/>
          <p:cNvSpPr/>
          <p:nvPr/>
        </p:nvSpPr>
        <p:spPr>
          <a:xfrm>
            <a:off x="4352040" y="4394520"/>
            <a:ext cx="1463040" cy="365760"/>
          </a:xfrm>
          <a:prstGeom prst="roundRect">
            <a:avLst>
              <a:gd name="adj" fmla="val 16667"/>
            </a:avLst>
          </a:prstGeom>
          <a:solidFill>
            <a:srgbClr val="729fcf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FILTER</a:t>
            </a:r>
            <a:endParaRPr b="1" lang="en-US" sz="900" spc="-1" strike="noStrike">
              <a:latin typeface="Arial"/>
            </a:endParaRPr>
          </a:p>
        </p:txBody>
      </p:sp>
      <p:sp>
        <p:nvSpPr>
          <p:cNvPr id="67" name="CustomShape 1_3"/>
          <p:cNvSpPr/>
          <p:nvPr/>
        </p:nvSpPr>
        <p:spPr>
          <a:xfrm>
            <a:off x="4352400" y="1787040"/>
            <a:ext cx="1461240" cy="492120"/>
          </a:xfrm>
          <a:prstGeom prst="roundRect">
            <a:avLst>
              <a:gd name="adj" fmla="val 0"/>
            </a:avLst>
          </a:prstGeom>
          <a:solidFill>
            <a:srgbClr val="bf9000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PRE-ANNOTATED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BULK IgH DATA</a:t>
            </a:r>
            <a:endParaRPr b="1" lang="en-US" sz="900" spc="-1" strike="noStrike">
              <a:latin typeface="Arial"/>
            </a:endParaRPr>
          </a:p>
        </p:txBody>
      </p:sp>
      <p:cxnSp>
        <p:nvCxnSpPr>
          <p:cNvPr id="68" name=""/>
          <p:cNvCxnSpPr>
            <a:stCxn id="67" idx="2"/>
            <a:endCxn id="63" idx="0"/>
          </p:cNvCxnSpPr>
          <p:nvPr/>
        </p:nvCxnSpPr>
        <p:spPr>
          <a:xfrm>
            <a:off x="5082840" y="2279160"/>
            <a:ext cx="1080" cy="15624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cxnSp>
        <p:nvCxnSpPr>
          <p:cNvPr id="69" name=""/>
          <p:cNvCxnSpPr>
            <a:stCxn id="63" idx="2"/>
            <a:endCxn id="64" idx="0"/>
          </p:cNvCxnSpPr>
          <p:nvPr/>
        </p:nvCxnSpPr>
        <p:spPr>
          <a:xfrm>
            <a:off x="5083560" y="2800800"/>
            <a:ext cx="360" cy="12456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cxnSp>
        <p:nvCxnSpPr>
          <p:cNvPr id="70" name=""/>
          <p:cNvCxnSpPr>
            <a:stCxn id="67" idx="1"/>
            <a:endCxn id="65" idx="1"/>
          </p:cNvCxnSpPr>
          <p:nvPr/>
        </p:nvCxnSpPr>
        <p:spPr>
          <a:xfrm flipH="1">
            <a:off x="4352040" y="2032920"/>
            <a:ext cx="720" cy="156528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cxnSp>
        <p:nvCxnSpPr>
          <p:cNvPr id="71" name=""/>
          <p:cNvCxnSpPr>
            <a:stCxn id="64" idx="2"/>
            <a:endCxn id="65" idx="0"/>
          </p:cNvCxnSpPr>
          <p:nvPr/>
        </p:nvCxnSpPr>
        <p:spPr>
          <a:xfrm>
            <a:off x="5083560" y="3290760"/>
            <a:ext cx="360" cy="12456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cxnSp>
        <p:nvCxnSpPr>
          <p:cNvPr id="72" name=""/>
          <p:cNvCxnSpPr>
            <a:stCxn id="65" idx="2"/>
          </p:cNvCxnSpPr>
          <p:nvPr/>
        </p:nvCxnSpPr>
        <p:spPr>
          <a:xfrm>
            <a:off x="5083560" y="3780720"/>
            <a:ext cx="360" cy="12420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sp>
        <p:nvSpPr>
          <p:cNvPr id="73" name="CustomShape 1_4"/>
          <p:cNvSpPr/>
          <p:nvPr/>
        </p:nvSpPr>
        <p:spPr>
          <a:xfrm>
            <a:off x="4351680" y="4916520"/>
            <a:ext cx="1461240" cy="492120"/>
          </a:xfrm>
          <a:prstGeom prst="roundRect">
            <a:avLst>
              <a:gd name="adj" fmla="val 0"/>
            </a:avLst>
          </a:prstGeom>
          <a:solidFill>
            <a:srgbClr val="bf9000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AIRR DATASET</a:t>
            </a:r>
            <a:endParaRPr b="1" lang="en-US" sz="900" spc="-1" strike="noStrike">
              <a:latin typeface="Arial"/>
            </a:endParaRPr>
          </a:p>
        </p:txBody>
      </p:sp>
      <p:sp>
        <p:nvSpPr>
          <p:cNvPr id="74" name="CustomShape 1_5"/>
          <p:cNvSpPr/>
          <p:nvPr/>
        </p:nvSpPr>
        <p:spPr>
          <a:xfrm>
            <a:off x="4352040" y="3904560"/>
            <a:ext cx="1463040" cy="365760"/>
          </a:xfrm>
          <a:prstGeom prst="roundRect">
            <a:avLst>
              <a:gd name="adj" fmla="val 16667"/>
            </a:avLst>
          </a:prstGeom>
          <a:solidFill>
            <a:srgbClr val="729fcf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COLLAPSE</a:t>
            </a:r>
            <a:endParaRPr b="1" lang="en-US" sz="900" spc="-1" strike="noStrike">
              <a:latin typeface="Arial"/>
            </a:endParaRPr>
          </a:p>
        </p:txBody>
      </p:sp>
      <p:cxnSp>
        <p:nvCxnSpPr>
          <p:cNvPr id="75" name=""/>
          <p:cNvCxnSpPr>
            <a:stCxn id="74" idx="2"/>
            <a:endCxn id="66" idx="0"/>
          </p:cNvCxnSpPr>
          <p:nvPr/>
        </p:nvCxnSpPr>
        <p:spPr>
          <a:xfrm>
            <a:off x="5083560" y="4270320"/>
            <a:ext cx="360" cy="12456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cxnSp>
        <p:nvCxnSpPr>
          <p:cNvPr id="76" name=""/>
          <p:cNvCxnSpPr>
            <a:stCxn id="66" idx="2"/>
            <a:endCxn id="73" idx="0"/>
          </p:cNvCxnSpPr>
          <p:nvPr/>
        </p:nvCxnSpPr>
        <p:spPr>
          <a:xfrm flipH="1">
            <a:off x="5082120" y="4760280"/>
            <a:ext cx="1800" cy="15660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sp>
        <p:nvSpPr>
          <p:cNvPr id="77" name="CustomShape 1_6"/>
          <p:cNvSpPr/>
          <p:nvPr/>
        </p:nvSpPr>
        <p:spPr>
          <a:xfrm>
            <a:off x="6007680" y="1787040"/>
            <a:ext cx="1461240" cy="492120"/>
          </a:xfrm>
          <a:prstGeom prst="roundRect">
            <a:avLst>
              <a:gd name="adj" fmla="val 0"/>
            </a:avLst>
          </a:prstGeom>
          <a:solidFill>
            <a:srgbClr val="bf9000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SINGLE IgH SEQUENCES</a:t>
            </a:r>
            <a:endParaRPr b="1" lang="en-US" sz="900" spc="-1" strike="noStrike">
              <a:latin typeface="Arial"/>
            </a:endParaRPr>
          </a:p>
        </p:txBody>
      </p:sp>
      <p:sp>
        <p:nvSpPr>
          <p:cNvPr id="78" name="CustomShape 1_7"/>
          <p:cNvSpPr/>
          <p:nvPr/>
        </p:nvSpPr>
        <p:spPr>
          <a:xfrm>
            <a:off x="4351680" y="1002960"/>
            <a:ext cx="1462320" cy="548280"/>
          </a:xfrm>
          <a:prstGeom prst="roundRect">
            <a:avLst>
              <a:gd name="adj" fmla="val 10960"/>
            </a:avLst>
          </a:prstGeom>
          <a:noFill/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HT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SEQUENCING IgH</a:t>
            </a:r>
            <a:endParaRPr b="0" lang="en-US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B-CELL SUBSETS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9" name="CustomShape 1_8"/>
          <p:cNvSpPr/>
          <p:nvPr/>
        </p:nvSpPr>
        <p:spPr>
          <a:xfrm>
            <a:off x="6007320" y="1002960"/>
            <a:ext cx="1462320" cy="548640"/>
          </a:xfrm>
          <a:prstGeom prst="roundRect">
            <a:avLst>
              <a:gd name="adj" fmla="val 10960"/>
            </a:avLst>
          </a:prstGeom>
          <a:noFill/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SANGER SEQUENCING IgH</a:t>
            </a:r>
            <a:endParaRPr b="0" lang="en-US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B-CELL CLONES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" name="CustomShape 1_9"/>
          <p:cNvSpPr/>
          <p:nvPr/>
        </p:nvSpPr>
        <p:spPr>
          <a:xfrm>
            <a:off x="6008760" y="2435040"/>
            <a:ext cx="1463040" cy="365760"/>
          </a:xfrm>
          <a:prstGeom prst="roundRect">
            <a:avLst>
              <a:gd name="adj" fmla="val 16667"/>
            </a:avLst>
          </a:prstGeom>
          <a:solidFill>
            <a:srgbClr val="729fcf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ANNOTATE</a:t>
            </a:r>
            <a:endParaRPr b="1" lang="en-US" sz="900" spc="-1" strike="noStrike">
              <a:latin typeface="Arial"/>
            </a:endParaRPr>
          </a:p>
        </p:txBody>
      </p:sp>
      <p:cxnSp>
        <p:nvCxnSpPr>
          <p:cNvPr id="81" name=""/>
          <p:cNvCxnSpPr>
            <a:stCxn id="78" idx="2"/>
            <a:endCxn id="67" idx="0"/>
          </p:cNvCxnSpPr>
          <p:nvPr/>
        </p:nvCxnSpPr>
        <p:spPr>
          <a:xfrm>
            <a:off x="5082840" y="1551240"/>
            <a:ext cx="360" cy="23616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cxnSp>
        <p:nvCxnSpPr>
          <p:cNvPr id="82" name=""/>
          <p:cNvCxnSpPr>
            <a:stCxn id="79" idx="2"/>
            <a:endCxn id="77" idx="0"/>
          </p:cNvCxnSpPr>
          <p:nvPr/>
        </p:nvCxnSpPr>
        <p:spPr>
          <a:xfrm flipH="1">
            <a:off x="6738120" y="1551600"/>
            <a:ext cx="720" cy="23580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sp>
        <p:nvSpPr>
          <p:cNvPr id="83" name="CustomShape 1_11"/>
          <p:cNvSpPr/>
          <p:nvPr/>
        </p:nvSpPr>
        <p:spPr>
          <a:xfrm rot="16200000">
            <a:off x="3254040" y="2701440"/>
            <a:ext cx="1828800" cy="274320"/>
          </a:xfrm>
          <a:prstGeom prst="roundRect">
            <a:avLst>
              <a:gd name="adj" fmla="val 0"/>
            </a:avLst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sequence count, isotype</a:t>
            </a:r>
            <a:endParaRPr b="0" lang="en-US" sz="800" spc="-1" strike="noStrike">
              <a:latin typeface="Arial"/>
            </a:endParaRPr>
          </a:p>
        </p:txBody>
      </p:sp>
      <p:cxnSp>
        <p:nvCxnSpPr>
          <p:cNvPr id="84" name=""/>
          <p:cNvCxnSpPr>
            <a:stCxn id="77" idx="2"/>
            <a:endCxn id="80" idx="0"/>
          </p:cNvCxnSpPr>
          <p:nvPr/>
        </p:nvCxnSpPr>
        <p:spPr>
          <a:xfrm>
            <a:off x="6738120" y="2279160"/>
            <a:ext cx="2520" cy="15624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cxnSp>
        <p:nvCxnSpPr>
          <p:cNvPr id="85" name=""/>
          <p:cNvCxnSpPr>
            <a:stCxn id="80" idx="2"/>
          </p:cNvCxnSpPr>
          <p:nvPr/>
        </p:nvCxnSpPr>
        <p:spPr>
          <a:xfrm>
            <a:off x="6740280" y="2800800"/>
            <a:ext cx="720" cy="12456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sp>
        <p:nvSpPr>
          <p:cNvPr id="86" name="CustomShape 1_12"/>
          <p:cNvSpPr/>
          <p:nvPr/>
        </p:nvSpPr>
        <p:spPr>
          <a:xfrm>
            <a:off x="6010200" y="2925000"/>
            <a:ext cx="1461240" cy="492120"/>
          </a:xfrm>
          <a:prstGeom prst="roundRect">
            <a:avLst>
              <a:gd name="adj" fmla="val 0"/>
            </a:avLst>
          </a:prstGeom>
          <a:solidFill>
            <a:srgbClr val="bf9000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AIRR DATASET</a:t>
            </a:r>
            <a:endParaRPr b="1" lang="en-US" sz="900" spc="-1" strike="noStrike">
              <a:latin typeface="Arial"/>
            </a:endParaRPr>
          </a:p>
        </p:txBody>
      </p:sp>
      <p:sp>
        <p:nvSpPr>
          <p:cNvPr id="87" name="CustomShape 1_13"/>
          <p:cNvSpPr/>
          <p:nvPr/>
        </p:nvSpPr>
        <p:spPr>
          <a:xfrm>
            <a:off x="4351680" y="312120"/>
            <a:ext cx="1462320" cy="548280"/>
          </a:xfrm>
          <a:prstGeom prst="roundRect">
            <a:avLst>
              <a:gd name="adj" fmla="val 10960"/>
            </a:avLst>
          </a:prstGeom>
          <a:noFill/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B-CELL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SORTING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88" name="CustomShape 1_14"/>
          <p:cNvSpPr/>
          <p:nvPr/>
        </p:nvSpPr>
        <p:spPr>
          <a:xfrm>
            <a:off x="6007320" y="312120"/>
            <a:ext cx="1462320" cy="548640"/>
          </a:xfrm>
          <a:prstGeom prst="roundRect">
            <a:avLst>
              <a:gd name="adj" fmla="val 10960"/>
            </a:avLst>
          </a:prstGeom>
          <a:noFill/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CHARACTERIZED</a:t>
            </a:r>
            <a:br/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B-CELL SUBCLONING </a:t>
            </a:r>
            <a:endParaRPr b="0" lang="en-US" sz="900" spc="-1" strike="noStrike">
              <a:latin typeface="Arial"/>
            </a:endParaRPr>
          </a:p>
        </p:txBody>
      </p:sp>
      <p:cxnSp>
        <p:nvCxnSpPr>
          <p:cNvPr id="89" name=""/>
          <p:cNvCxnSpPr>
            <a:stCxn id="87" idx="2"/>
            <a:endCxn id="78" idx="0"/>
          </p:cNvCxnSpPr>
          <p:nvPr/>
        </p:nvCxnSpPr>
        <p:spPr>
          <a:xfrm>
            <a:off x="5082840" y="860400"/>
            <a:ext cx="360" cy="14292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cxnSp>
        <p:nvCxnSpPr>
          <p:cNvPr id="90" name=""/>
          <p:cNvCxnSpPr>
            <a:stCxn id="88" idx="2"/>
            <a:endCxn id="79" idx="0"/>
          </p:cNvCxnSpPr>
          <p:nvPr/>
        </p:nvCxnSpPr>
        <p:spPr>
          <a:xfrm>
            <a:off x="6738480" y="860760"/>
            <a:ext cx="360" cy="14256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sp>
        <p:nvSpPr>
          <p:cNvPr id="91" name="CustomShape 1_15"/>
          <p:cNvSpPr/>
          <p:nvPr/>
        </p:nvSpPr>
        <p:spPr>
          <a:xfrm>
            <a:off x="2230200" y="3414960"/>
            <a:ext cx="1463040" cy="365760"/>
          </a:xfrm>
          <a:prstGeom prst="roundRect">
            <a:avLst>
              <a:gd name="adj" fmla="val 16667"/>
            </a:avLst>
          </a:prstGeom>
          <a:solidFill>
            <a:srgbClr val="729fcf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SHM PROFILE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2" name="CustomShape 1_16"/>
          <p:cNvSpPr/>
          <p:nvPr/>
        </p:nvSpPr>
        <p:spPr>
          <a:xfrm>
            <a:off x="2228760" y="3904560"/>
            <a:ext cx="1463040" cy="365760"/>
          </a:xfrm>
          <a:prstGeom prst="roundRect">
            <a:avLst>
              <a:gd name="adj" fmla="val 16667"/>
            </a:avLst>
          </a:prstGeom>
          <a:solidFill>
            <a:srgbClr val="729fcf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GENE USAGE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3" name="CustomShape 1_17"/>
          <p:cNvSpPr/>
          <p:nvPr/>
        </p:nvSpPr>
        <p:spPr>
          <a:xfrm>
            <a:off x="2229120" y="1852200"/>
            <a:ext cx="1463040" cy="365760"/>
          </a:xfrm>
          <a:prstGeom prst="roundRect">
            <a:avLst>
              <a:gd name="adj" fmla="val 16667"/>
            </a:avLst>
          </a:prstGeom>
          <a:solidFill>
            <a:srgbClr val="729fcf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DOWNSAMPLE</a:t>
            </a:r>
            <a:br/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(n=2500)</a:t>
            </a:r>
            <a:endParaRPr b="0" lang="en-US" sz="800" spc="-1" strike="noStrike">
              <a:latin typeface="Arial"/>
            </a:endParaRPr>
          </a:p>
        </p:txBody>
      </p:sp>
      <p:cxnSp>
        <p:nvCxnSpPr>
          <p:cNvPr id="94" name=""/>
          <p:cNvCxnSpPr>
            <a:stCxn id="73" idx="1"/>
            <a:endCxn id="92" idx="3"/>
          </p:cNvCxnSpPr>
          <p:nvPr/>
        </p:nvCxnSpPr>
        <p:spPr>
          <a:xfrm flipH="1" flipV="1">
            <a:off x="3691800" y="4087440"/>
            <a:ext cx="660240" cy="107532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sp>
        <p:nvSpPr>
          <p:cNvPr id="95" name="CustomShape 1_18"/>
          <p:cNvSpPr/>
          <p:nvPr/>
        </p:nvSpPr>
        <p:spPr>
          <a:xfrm>
            <a:off x="2229480" y="4394520"/>
            <a:ext cx="1463040" cy="365760"/>
          </a:xfrm>
          <a:prstGeom prst="roundRect">
            <a:avLst>
              <a:gd name="adj" fmla="val 16667"/>
            </a:avLst>
          </a:prstGeom>
          <a:solidFill>
            <a:srgbClr val="729fcf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STATISTICS</a:t>
            </a:r>
            <a:endParaRPr b="0" lang="en-US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COMPARTMENT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900" spc="-1" strike="noStrike">
              <a:latin typeface="Arial"/>
            </a:endParaRPr>
          </a:p>
        </p:txBody>
      </p:sp>
      <p:cxnSp>
        <p:nvCxnSpPr>
          <p:cNvPr id="96" name=""/>
          <p:cNvCxnSpPr>
            <a:endCxn id="91" idx="1"/>
          </p:cNvCxnSpPr>
          <p:nvPr/>
        </p:nvCxnSpPr>
        <p:spPr>
          <a:xfrm>
            <a:off x="2230200" y="1559880"/>
            <a:ext cx="360" cy="203832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sp>
        <p:nvSpPr>
          <p:cNvPr id="97" name="CustomShape 1_22"/>
          <p:cNvSpPr/>
          <p:nvPr/>
        </p:nvSpPr>
        <p:spPr>
          <a:xfrm>
            <a:off x="177480" y="312120"/>
            <a:ext cx="1463040" cy="548640"/>
          </a:xfrm>
          <a:prstGeom prst="roundRect">
            <a:avLst>
              <a:gd name="adj" fmla="val 16667"/>
            </a:avLst>
          </a:prstGeom>
          <a:solidFill>
            <a:srgbClr val="729fcf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DOWNSAMPLE &amp;</a:t>
            </a:r>
            <a:endParaRPr b="0" lang="en-US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MERGE SUBSETS</a:t>
            </a:r>
            <a:br/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(n=2500, keep ratios)</a:t>
            </a:r>
            <a:endParaRPr b="0" lang="en-US" sz="800" spc="-1" strike="noStrike">
              <a:latin typeface="Arial"/>
            </a:endParaRPr>
          </a:p>
        </p:txBody>
      </p:sp>
      <p:cxnSp>
        <p:nvCxnSpPr>
          <p:cNvPr id="98" name=""/>
          <p:cNvCxnSpPr>
            <a:stCxn id="73" idx="1"/>
            <a:endCxn id="97" idx="0"/>
          </p:cNvCxnSpPr>
          <p:nvPr/>
        </p:nvCxnSpPr>
        <p:spPr>
          <a:xfrm flipH="1" flipV="1">
            <a:off x="909000" y="312120"/>
            <a:ext cx="3443040" cy="485064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cxnSp>
        <p:nvCxnSpPr>
          <p:cNvPr id="99" name=""/>
          <p:cNvCxnSpPr>
            <a:stCxn id="87" idx="1"/>
            <a:endCxn id="97" idx="0"/>
          </p:cNvCxnSpPr>
          <p:nvPr/>
        </p:nvCxnSpPr>
        <p:spPr>
          <a:xfrm flipH="1" flipV="1">
            <a:off x="909000" y="312120"/>
            <a:ext cx="3443040" cy="274320"/>
          </a:xfrm>
          <a:prstGeom prst="bentConnector3">
            <a:avLst/>
          </a:prstGeom>
          <a:ln w="9000">
            <a:solidFill>
              <a:srgbClr val="000000"/>
            </a:solidFill>
            <a:custDash>
              <a:ds d="197000" sp="197000"/>
            </a:custDash>
            <a:bevel/>
            <a:tailEnd len="med" type="triangle" w="med"/>
          </a:ln>
        </p:spPr>
      </p:cxnSp>
      <p:sp>
        <p:nvSpPr>
          <p:cNvPr id="100" name="CustomShape 1_23"/>
          <p:cNvSpPr/>
          <p:nvPr/>
        </p:nvSpPr>
        <p:spPr>
          <a:xfrm rot="16200000">
            <a:off x="3872160" y="220320"/>
            <a:ext cx="592560" cy="274320"/>
          </a:xfrm>
          <a:prstGeom prst="roundRect">
            <a:avLst>
              <a:gd name="adj" fmla="val 0"/>
            </a:avLst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counts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" name="CustomShape 1_24"/>
          <p:cNvSpPr/>
          <p:nvPr/>
        </p:nvSpPr>
        <p:spPr>
          <a:xfrm>
            <a:off x="2229480" y="1002960"/>
            <a:ext cx="1463040" cy="274320"/>
          </a:xfrm>
          <a:prstGeom prst="roundRect">
            <a:avLst>
              <a:gd name="adj" fmla="val 16667"/>
            </a:avLst>
          </a:prstGeom>
          <a:solidFill>
            <a:srgbClr val="729fcf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CLONAL CLUSTERING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2" name="CustomShape 1_25"/>
          <p:cNvSpPr/>
          <p:nvPr/>
        </p:nvSpPr>
        <p:spPr>
          <a:xfrm>
            <a:off x="2230200" y="1422720"/>
            <a:ext cx="1463400" cy="274320"/>
          </a:xfrm>
          <a:prstGeom prst="roundRect">
            <a:avLst>
              <a:gd name="adj" fmla="val 16667"/>
            </a:avLst>
          </a:prstGeom>
          <a:solidFill>
            <a:srgbClr val="729fcf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ASSIGN GERMLINES</a:t>
            </a:r>
            <a:endParaRPr b="0" lang="en-US" sz="900" spc="-1" strike="noStrike">
              <a:latin typeface="Arial"/>
            </a:endParaRPr>
          </a:p>
        </p:txBody>
      </p:sp>
      <p:cxnSp>
        <p:nvCxnSpPr>
          <p:cNvPr id="103" name=""/>
          <p:cNvCxnSpPr>
            <a:stCxn id="101" idx="2"/>
            <a:endCxn id="102" idx="0"/>
          </p:cNvCxnSpPr>
          <p:nvPr/>
        </p:nvCxnSpPr>
        <p:spPr>
          <a:xfrm>
            <a:off x="2961000" y="1277280"/>
            <a:ext cx="1080" cy="14580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sp>
        <p:nvSpPr>
          <p:cNvPr id="104" name="CustomShape 1_26"/>
          <p:cNvSpPr/>
          <p:nvPr/>
        </p:nvSpPr>
        <p:spPr>
          <a:xfrm>
            <a:off x="177120" y="1852200"/>
            <a:ext cx="1463040" cy="365760"/>
          </a:xfrm>
          <a:prstGeom prst="roundRect">
            <a:avLst>
              <a:gd name="adj" fmla="val 16667"/>
            </a:avLst>
          </a:prstGeom>
          <a:solidFill>
            <a:srgbClr val="729fcf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QUANTIFY ANTIGENE SELECTION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5" name="CustomShape 1_27"/>
          <p:cNvSpPr/>
          <p:nvPr/>
        </p:nvSpPr>
        <p:spPr>
          <a:xfrm>
            <a:off x="177120" y="1002960"/>
            <a:ext cx="1463040" cy="274320"/>
          </a:xfrm>
          <a:prstGeom prst="roundRect">
            <a:avLst>
              <a:gd name="adj" fmla="val 16667"/>
            </a:avLst>
          </a:prstGeom>
          <a:solidFill>
            <a:srgbClr val="729fcf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CLONAL CLUSTERING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6" name="CustomShape 1_28"/>
          <p:cNvSpPr/>
          <p:nvPr/>
        </p:nvSpPr>
        <p:spPr>
          <a:xfrm>
            <a:off x="177120" y="1422720"/>
            <a:ext cx="1463400" cy="274320"/>
          </a:xfrm>
          <a:prstGeom prst="roundRect">
            <a:avLst>
              <a:gd name="adj" fmla="val 16667"/>
            </a:avLst>
          </a:prstGeom>
          <a:solidFill>
            <a:srgbClr val="729fcf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ASSIGN GERMLINES</a:t>
            </a:r>
            <a:endParaRPr b="0" lang="en-US" sz="900" spc="-1" strike="noStrike">
              <a:latin typeface="Arial"/>
            </a:endParaRPr>
          </a:p>
        </p:txBody>
      </p:sp>
      <p:cxnSp>
        <p:nvCxnSpPr>
          <p:cNvPr id="107" name=""/>
          <p:cNvCxnSpPr>
            <a:stCxn id="105" idx="2"/>
            <a:endCxn id="106" idx="0"/>
          </p:cNvCxnSpPr>
          <p:nvPr/>
        </p:nvCxnSpPr>
        <p:spPr>
          <a:xfrm>
            <a:off x="908640" y="1277280"/>
            <a:ext cx="360" cy="14580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cxnSp>
        <p:nvCxnSpPr>
          <p:cNvPr id="108" name=""/>
          <p:cNvCxnSpPr>
            <a:stCxn id="106" idx="2"/>
            <a:endCxn id="104" idx="0"/>
          </p:cNvCxnSpPr>
          <p:nvPr/>
        </p:nvCxnSpPr>
        <p:spPr>
          <a:xfrm>
            <a:off x="908640" y="1697040"/>
            <a:ext cx="360" cy="15552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cxnSp>
        <p:nvCxnSpPr>
          <p:cNvPr id="109" name=""/>
          <p:cNvCxnSpPr>
            <a:stCxn id="97" idx="2"/>
            <a:endCxn id="105" idx="0"/>
          </p:cNvCxnSpPr>
          <p:nvPr/>
        </p:nvCxnSpPr>
        <p:spPr>
          <a:xfrm flipH="1">
            <a:off x="908640" y="860760"/>
            <a:ext cx="720" cy="14256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sp>
        <p:nvSpPr>
          <p:cNvPr id="110" name="CustomShape 1_29"/>
          <p:cNvSpPr/>
          <p:nvPr/>
        </p:nvSpPr>
        <p:spPr>
          <a:xfrm>
            <a:off x="2227320" y="2862720"/>
            <a:ext cx="1463040" cy="365760"/>
          </a:xfrm>
          <a:prstGeom prst="roundRect">
            <a:avLst>
              <a:gd name="adj" fmla="val 16667"/>
            </a:avLst>
          </a:prstGeom>
          <a:solidFill>
            <a:srgbClr val="729fcf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TREEMAP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11" name="CustomShape 1_21"/>
          <p:cNvSpPr/>
          <p:nvPr/>
        </p:nvSpPr>
        <p:spPr>
          <a:xfrm>
            <a:off x="2229480" y="2358720"/>
            <a:ext cx="1463040" cy="365760"/>
          </a:xfrm>
          <a:prstGeom prst="roundRect">
            <a:avLst>
              <a:gd name="adj" fmla="val 16667"/>
            </a:avLst>
          </a:prstGeom>
          <a:solidFill>
            <a:srgbClr val="729fcf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 DIAGRAM</a:t>
            </a:r>
            <a:endParaRPr b="0" lang="en-US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COMPARTMENT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2" name="CustomShape 1_30"/>
          <p:cNvSpPr/>
          <p:nvPr/>
        </p:nvSpPr>
        <p:spPr>
          <a:xfrm>
            <a:off x="177480" y="2358720"/>
            <a:ext cx="1463040" cy="365760"/>
          </a:xfrm>
          <a:prstGeom prst="roundRect">
            <a:avLst>
              <a:gd name="adj" fmla="val 16667"/>
            </a:avLst>
          </a:prstGeom>
          <a:solidFill>
            <a:srgbClr val="729fcf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 DIAGRAM</a:t>
            </a:r>
            <a:endParaRPr b="0" lang="en-US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INTER-COMPARTMENT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3" name="CustomShape 1_31"/>
          <p:cNvSpPr/>
          <p:nvPr/>
        </p:nvSpPr>
        <p:spPr>
          <a:xfrm>
            <a:off x="177480" y="2862720"/>
            <a:ext cx="1463040" cy="365760"/>
          </a:xfrm>
          <a:prstGeom prst="roundRect">
            <a:avLst>
              <a:gd name="adj" fmla="val 16667"/>
            </a:avLst>
          </a:prstGeom>
          <a:solidFill>
            <a:srgbClr val="729fcf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COUNT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CONNECTIONS</a:t>
            </a:r>
            <a:endParaRPr b="0" lang="en-US" sz="900" spc="-1" strike="noStrike">
              <a:latin typeface="Arial"/>
            </a:endParaRPr>
          </a:p>
        </p:txBody>
      </p:sp>
      <p:cxnSp>
        <p:nvCxnSpPr>
          <p:cNvPr id="114" name=""/>
          <p:cNvCxnSpPr>
            <a:stCxn id="104" idx="2"/>
            <a:endCxn id="112" idx="0"/>
          </p:cNvCxnSpPr>
          <p:nvPr/>
        </p:nvCxnSpPr>
        <p:spPr>
          <a:xfrm>
            <a:off x="908640" y="2217960"/>
            <a:ext cx="720" cy="14112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cxnSp>
        <p:nvCxnSpPr>
          <p:cNvPr id="115" name=""/>
          <p:cNvCxnSpPr>
            <a:stCxn id="105" idx="3"/>
            <a:endCxn id="113" idx="3"/>
          </p:cNvCxnSpPr>
          <p:nvPr/>
        </p:nvCxnSpPr>
        <p:spPr>
          <a:xfrm>
            <a:off x="1640160" y="1140120"/>
            <a:ext cx="720" cy="190584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sp>
        <p:nvSpPr>
          <p:cNvPr id="116" name=""/>
          <p:cNvSpPr txBox="1"/>
          <p:nvPr/>
        </p:nvSpPr>
        <p:spPr>
          <a:xfrm>
            <a:off x="177840" y="3276000"/>
            <a:ext cx="1042560" cy="204840"/>
          </a:xfrm>
          <a:prstGeom prst="rect">
            <a:avLst/>
          </a:prstGeom>
          <a:noFill/>
          <a:ln w="9000">
            <a:noFill/>
          </a:ln>
        </p:spPr>
        <p:txBody>
          <a:bodyPr lIns="0" rIns="0" tIns="45000" bIns="45000">
            <a:noAutofit/>
          </a:bodyPr>
          <a:p>
            <a:r>
              <a:rPr b="1" lang="en-US" sz="800" spc="-1" strike="noStrike">
                <a:latin typeface="Arial"/>
              </a:rPr>
              <a:t>REPEAT 10x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7" name="CustomShape 1_32"/>
          <p:cNvSpPr/>
          <p:nvPr/>
        </p:nvSpPr>
        <p:spPr>
          <a:xfrm>
            <a:off x="177480" y="4394520"/>
            <a:ext cx="1463040" cy="365760"/>
          </a:xfrm>
          <a:prstGeom prst="roundRect">
            <a:avLst>
              <a:gd name="adj" fmla="val 16667"/>
            </a:avLst>
          </a:prstGeom>
          <a:solidFill>
            <a:srgbClr val="729fcf">
              <a:alpha val="50000"/>
            </a:srgbClr>
          </a:solidFill>
          <a:ln w="255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STATISTICS</a:t>
            </a:r>
            <a:endParaRPr b="0" lang="en-US" sz="9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INTER-COMPARTMENT</a:t>
            </a:r>
            <a:endParaRPr b="0" lang="en-US" sz="800" spc="-1" strike="noStrike">
              <a:latin typeface="Arial"/>
            </a:endParaRPr>
          </a:p>
        </p:txBody>
      </p:sp>
      <p:cxnSp>
        <p:nvCxnSpPr>
          <p:cNvPr id="118" name=""/>
          <p:cNvCxnSpPr>
            <a:stCxn id="113" idx="2"/>
            <a:endCxn id="117" idx="0"/>
          </p:cNvCxnSpPr>
          <p:nvPr/>
        </p:nvCxnSpPr>
        <p:spPr>
          <a:xfrm>
            <a:off x="909000" y="3228480"/>
            <a:ext cx="360" cy="116640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cxnSp>
        <p:nvCxnSpPr>
          <p:cNvPr id="119" name=""/>
          <p:cNvCxnSpPr>
            <a:stCxn id="73" idx="3"/>
            <a:endCxn id="43" idx="0"/>
          </p:cNvCxnSpPr>
          <p:nvPr/>
        </p:nvCxnSpPr>
        <p:spPr>
          <a:xfrm flipV="1">
            <a:off x="5812920" y="312120"/>
            <a:ext cx="3242880" cy="485064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cxnSp>
        <p:nvCxnSpPr>
          <p:cNvPr id="120" name=""/>
          <p:cNvCxnSpPr>
            <a:stCxn id="86" idx="3"/>
            <a:endCxn id="43" idx="1"/>
          </p:cNvCxnSpPr>
          <p:nvPr/>
        </p:nvCxnSpPr>
        <p:spPr>
          <a:xfrm flipV="1">
            <a:off x="7471440" y="587160"/>
            <a:ext cx="852840" cy="2584080"/>
          </a:xfrm>
          <a:prstGeom prst="bentConnector3">
            <a:avLst/>
          </a:prstGeom>
          <a:ln w="9000">
            <a:solidFill>
              <a:srgbClr val="000000"/>
            </a:solidFill>
            <a:custDash>
              <a:ds d="197000" sp="197000"/>
            </a:custDash>
            <a:bevel/>
            <a:tailEnd len="med" type="triangle" w="med"/>
          </a:ln>
        </p:spPr>
      </p:cxnSp>
      <p:cxnSp>
        <p:nvCxnSpPr>
          <p:cNvPr id="121" name=""/>
          <p:cNvCxnSpPr>
            <a:stCxn id="86" idx="2"/>
            <a:endCxn id="46" idx="1"/>
          </p:cNvCxnSpPr>
          <p:nvPr/>
        </p:nvCxnSpPr>
        <p:spPr>
          <a:xfrm flipV="1">
            <a:off x="6740640" y="1971000"/>
            <a:ext cx="1583640" cy="144648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sp>
        <p:nvSpPr>
          <p:cNvPr id="122" name="CustomShape 1_42"/>
          <p:cNvSpPr/>
          <p:nvPr/>
        </p:nvSpPr>
        <p:spPr>
          <a:xfrm rot="16200000">
            <a:off x="7028280" y="1048680"/>
            <a:ext cx="1341000" cy="274320"/>
          </a:xfrm>
          <a:prstGeom prst="roundRect">
            <a:avLst>
              <a:gd name="adj" fmla="val 0"/>
            </a:avLst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V,J and junction length</a:t>
            </a:r>
            <a:endParaRPr b="0" lang="en-US" sz="800" spc="-1" strike="noStrike">
              <a:latin typeface="Arial"/>
            </a:endParaRPr>
          </a:p>
        </p:txBody>
      </p:sp>
      <p:cxnSp>
        <p:nvCxnSpPr>
          <p:cNvPr id="123" name=""/>
          <p:cNvCxnSpPr>
            <a:stCxn id="102" idx="2"/>
            <a:endCxn id="93" idx="0"/>
          </p:cNvCxnSpPr>
          <p:nvPr/>
        </p:nvCxnSpPr>
        <p:spPr>
          <a:xfrm flipH="1">
            <a:off x="2960640" y="1697040"/>
            <a:ext cx="1440" cy="15552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cxnSp>
        <p:nvCxnSpPr>
          <p:cNvPr id="124" name=""/>
          <p:cNvCxnSpPr>
            <a:stCxn id="93" idx="1"/>
            <a:endCxn id="110" idx="1"/>
          </p:cNvCxnSpPr>
          <p:nvPr/>
        </p:nvCxnSpPr>
        <p:spPr>
          <a:xfrm flipH="1">
            <a:off x="2227320" y="2035080"/>
            <a:ext cx="2160" cy="101088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cxnSp>
        <p:nvCxnSpPr>
          <p:cNvPr id="125" name=""/>
          <p:cNvCxnSpPr>
            <a:stCxn id="93" idx="2"/>
            <a:endCxn id="111" idx="0"/>
          </p:cNvCxnSpPr>
          <p:nvPr/>
        </p:nvCxnSpPr>
        <p:spPr>
          <a:xfrm>
            <a:off x="2960640" y="2217960"/>
            <a:ext cx="720" cy="14112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cxnSp>
        <p:nvCxnSpPr>
          <p:cNvPr id="126" name=""/>
          <p:cNvCxnSpPr>
            <a:stCxn id="73" idx="1"/>
            <a:endCxn id="101" idx="0"/>
          </p:cNvCxnSpPr>
          <p:nvPr/>
        </p:nvCxnSpPr>
        <p:spPr>
          <a:xfrm flipH="1" flipV="1">
            <a:off x="2961000" y="1002960"/>
            <a:ext cx="1391040" cy="415980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  <p:sp>
        <p:nvSpPr>
          <p:cNvPr id="127" name="CustomShape 1_10"/>
          <p:cNvSpPr/>
          <p:nvPr/>
        </p:nvSpPr>
        <p:spPr>
          <a:xfrm>
            <a:off x="2017800" y="5312880"/>
            <a:ext cx="1841400" cy="274320"/>
          </a:xfrm>
          <a:prstGeom prst="roundRect">
            <a:avLst>
              <a:gd name="adj" fmla="val 0"/>
            </a:avLst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Compartmental analysis</a:t>
            </a:r>
            <a:endParaRPr b="1" lang="en-US" sz="900" spc="-1" strike="noStrike">
              <a:latin typeface="Arial"/>
            </a:endParaRPr>
          </a:p>
        </p:txBody>
      </p:sp>
      <p:sp>
        <p:nvSpPr>
          <p:cNvPr id="128" name="CustomShape 1_19"/>
          <p:cNvSpPr/>
          <p:nvPr/>
        </p:nvSpPr>
        <p:spPr>
          <a:xfrm>
            <a:off x="43920" y="5312880"/>
            <a:ext cx="1841400" cy="274320"/>
          </a:xfrm>
          <a:prstGeom prst="roundRect">
            <a:avLst>
              <a:gd name="adj" fmla="val 0"/>
            </a:avLst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Inter-compartmental analysis</a:t>
            </a:r>
            <a:endParaRPr b="1" lang="en-US" sz="900" spc="-1" strike="noStrike">
              <a:latin typeface="Arial"/>
            </a:endParaRPr>
          </a:p>
        </p:txBody>
      </p:sp>
      <p:cxnSp>
        <p:nvCxnSpPr>
          <p:cNvPr id="129" name=""/>
          <p:cNvCxnSpPr>
            <a:stCxn id="101" idx="1"/>
            <a:endCxn id="95" idx="1"/>
          </p:cNvCxnSpPr>
          <p:nvPr/>
        </p:nvCxnSpPr>
        <p:spPr>
          <a:xfrm>
            <a:off x="2229480" y="1140120"/>
            <a:ext cx="360" cy="3437640"/>
          </a:xfrm>
          <a:prstGeom prst="bentConnector3">
            <a:avLst/>
          </a:prstGeom>
          <a:ln w="9000">
            <a:solidFill>
              <a:srgbClr val="000000"/>
            </a:solidFill>
            <a:bevel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</TotalTime>
  <Application>LibreOffice/7.1.2.2$Linux_X86_64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2020-10-25T11:06:50Z</dcterms:created>
  <dc:creator>Peter Blazso</dc:creator>
  <dc:description/>
  <dc:language>en-US</dc:language>
  <cp:lastModifiedBy>Peter Blazso</cp:lastModifiedBy>
  <dcterms:modified xsi:type="dcterms:W3CDTF">2020-11-22T20:43:20Z</dcterms:modified>
  <cp:revision>101</cp:revision>
  <dc:subject/>
  <dc:title/>
</cp:coreProperties>
</file>