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5"/>
  </p:notesMasterIdLst>
  <p:sldIdLst>
    <p:sldId id="256" r:id="rId2"/>
    <p:sldId id="257" r:id="rId3"/>
    <p:sldId id="296" r:id="rId4"/>
    <p:sldId id="299" r:id="rId5"/>
    <p:sldId id="300" r:id="rId6"/>
    <p:sldId id="301" r:id="rId7"/>
    <p:sldId id="302" r:id="rId8"/>
    <p:sldId id="304" r:id="rId9"/>
    <p:sldId id="298" r:id="rId10"/>
    <p:sldId id="303" r:id="rId11"/>
    <p:sldId id="297" r:id="rId12"/>
    <p:sldId id="292" r:id="rId13"/>
    <p:sldId id="29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57" autoAdjust="0"/>
  </p:normalViewPr>
  <p:slideViewPr>
    <p:cSldViewPr snapToGrid="0">
      <p:cViewPr varScale="1">
        <p:scale>
          <a:sx n="120" d="100"/>
          <a:sy n="120" d="100"/>
        </p:scale>
        <p:origin x="126"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24309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Hi! In this video I will introduce the prototyping model. I will present the idea behind this model and several approaches – how to implement it. Later we will discuss the advantages and disadvantages of the model and finally we will see – when to use it. So </a:t>
            </a:r>
            <a:r>
              <a:rPr lang="en-US"/>
              <a:t>– let’</a:t>
            </a:r>
            <a:endParaRPr dirty="0"/>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567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On the other hand – there are challenges as well. This model is a risky one and it has the difficulties in planning because of uncertain number of iterations. Also, if team focuses on prototyping it can lead to overlooking better solutions. If we use rapid prototyping, developers may end up with sub-optimal solutions because of the rush. The important thing is that the system structure tends to degrade if the team use evolutionary prototyping. For example, at some point the team might find out that they have chosen wrong architecture to accommodate newly discovered requirements. Prototypes are not documented very well, because of its nature. And sometimes there are issues with customers who do not understand prototyping and confuse a prototype with a finished system. Usually there is a long way from the prototype to the complete software.</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96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At </a:t>
            </a:r>
            <a:r>
              <a:rPr lang="lt-LT" dirty="0" err="1"/>
              <a:t>the</a:t>
            </a:r>
            <a:r>
              <a:rPr lang="lt-LT" dirty="0"/>
              <a:t> </a:t>
            </a:r>
            <a:r>
              <a:rPr lang="lt-LT" dirty="0" err="1"/>
              <a:t>beginning</a:t>
            </a:r>
            <a:r>
              <a:rPr lang="lt-LT" dirty="0"/>
              <a:t> i </a:t>
            </a:r>
            <a:r>
              <a:rPr lang="lt-LT" dirty="0" err="1"/>
              <a:t>told</a:t>
            </a:r>
            <a:r>
              <a:rPr lang="lt-LT" dirty="0"/>
              <a:t> </a:t>
            </a:r>
            <a:r>
              <a:rPr lang="lt-LT" dirty="0" err="1"/>
              <a:t>that</a:t>
            </a:r>
            <a:r>
              <a:rPr lang="lt-LT" dirty="0"/>
              <a:t> </a:t>
            </a:r>
            <a:r>
              <a:rPr lang="lt-LT" dirty="0" err="1"/>
              <a:t>this</a:t>
            </a:r>
            <a:r>
              <a:rPr lang="lt-LT" dirty="0"/>
              <a:t> </a:t>
            </a:r>
            <a:r>
              <a:rPr lang="lt-LT" dirty="0" err="1"/>
              <a:t>model</a:t>
            </a:r>
            <a:r>
              <a:rPr lang="lt-LT" dirty="0"/>
              <a:t> </a:t>
            </a:r>
            <a:r>
              <a:rPr lang="lt-LT" dirty="0" err="1"/>
              <a:t>is</a:t>
            </a:r>
            <a:r>
              <a:rPr lang="lt-LT" dirty="0"/>
              <a:t> </a:t>
            </a:r>
            <a:r>
              <a:rPr lang="lt-LT" dirty="0" err="1"/>
              <a:t>not</a:t>
            </a:r>
            <a:r>
              <a:rPr lang="lt-LT" dirty="0"/>
              <a:t> </a:t>
            </a:r>
            <a:r>
              <a:rPr lang="lt-LT" dirty="0" err="1"/>
              <a:t>used</a:t>
            </a:r>
            <a:r>
              <a:rPr lang="lt-LT" dirty="0"/>
              <a:t> </a:t>
            </a:r>
            <a:r>
              <a:rPr lang="lt-LT" dirty="0" err="1"/>
              <a:t>frequently</a:t>
            </a:r>
            <a:r>
              <a:rPr lang="lt-LT" dirty="0"/>
              <a:t>. Also </a:t>
            </a:r>
            <a:r>
              <a:rPr lang="lt-LT" dirty="0" err="1"/>
              <a:t>we</a:t>
            </a:r>
            <a:r>
              <a:rPr lang="lt-LT" dirty="0"/>
              <a:t> </a:t>
            </a:r>
            <a:r>
              <a:rPr lang="lt-LT" dirty="0" err="1"/>
              <a:t>have</a:t>
            </a:r>
            <a:r>
              <a:rPr lang="lt-LT" dirty="0"/>
              <a:t> </a:t>
            </a:r>
            <a:r>
              <a:rPr lang="lt-LT" dirty="0" err="1"/>
              <a:t>reviewed</a:t>
            </a:r>
            <a:r>
              <a:rPr lang="lt-LT" dirty="0"/>
              <a:t> </a:t>
            </a:r>
            <a:r>
              <a:rPr lang="lt-LT" dirty="0" err="1"/>
              <a:t>several</a:t>
            </a:r>
            <a:r>
              <a:rPr lang="lt-LT" dirty="0"/>
              <a:t> </a:t>
            </a:r>
            <a:r>
              <a:rPr lang="lt-LT" dirty="0" err="1"/>
              <a:t>drawbacks</a:t>
            </a:r>
            <a:r>
              <a:rPr lang="lt-LT" dirty="0"/>
              <a:t> </a:t>
            </a:r>
            <a:r>
              <a:rPr lang="lt-LT" dirty="0" err="1"/>
              <a:t>of</a:t>
            </a:r>
            <a:r>
              <a:rPr lang="lt-LT" dirty="0"/>
              <a:t> </a:t>
            </a:r>
            <a:r>
              <a:rPr lang="lt-LT" dirty="0" err="1"/>
              <a:t>this</a:t>
            </a:r>
            <a:r>
              <a:rPr lang="lt-LT" dirty="0"/>
              <a:t> </a:t>
            </a:r>
            <a:r>
              <a:rPr lang="lt-LT" dirty="0" err="1"/>
              <a:t>model</a:t>
            </a:r>
            <a:r>
              <a:rPr lang="lt-LT" dirty="0"/>
              <a:t>. </a:t>
            </a:r>
            <a:r>
              <a:rPr lang="lt-LT" dirty="0" err="1"/>
              <a:t>Still</a:t>
            </a:r>
            <a:r>
              <a:rPr lang="lt-LT" dirty="0"/>
              <a:t>, it </a:t>
            </a:r>
            <a:r>
              <a:rPr lang="lt-LT" dirty="0" err="1"/>
              <a:t>doesn‘t</a:t>
            </a:r>
            <a:r>
              <a:rPr lang="lt-LT" dirty="0"/>
              <a:t> </a:t>
            </a:r>
            <a:r>
              <a:rPr lang="lt-LT" dirty="0" err="1"/>
              <a:t>mean</a:t>
            </a:r>
            <a:r>
              <a:rPr lang="lt-LT" dirty="0"/>
              <a:t> </a:t>
            </a:r>
            <a:r>
              <a:rPr lang="lt-LT" dirty="0" err="1"/>
              <a:t>that</a:t>
            </a:r>
            <a:r>
              <a:rPr lang="lt-LT" dirty="0"/>
              <a:t> </a:t>
            </a:r>
            <a:r>
              <a:rPr lang="lt-LT" dirty="0" err="1"/>
              <a:t>this</a:t>
            </a:r>
            <a:r>
              <a:rPr lang="lt-LT" dirty="0"/>
              <a:t> </a:t>
            </a:r>
            <a:r>
              <a:rPr lang="lt-LT" dirty="0" err="1"/>
              <a:t>model</a:t>
            </a:r>
            <a:r>
              <a:rPr lang="lt-LT" dirty="0"/>
              <a:t> </a:t>
            </a:r>
            <a:r>
              <a:rPr lang="lt-LT" dirty="0" err="1"/>
              <a:t>is</a:t>
            </a:r>
            <a:r>
              <a:rPr lang="lt-LT" dirty="0"/>
              <a:t> </a:t>
            </a:r>
            <a:r>
              <a:rPr lang="lt-LT" dirty="0" err="1"/>
              <a:t>not</a:t>
            </a:r>
            <a:r>
              <a:rPr lang="lt-LT" dirty="0"/>
              <a:t> </a:t>
            </a:r>
            <a:r>
              <a:rPr lang="lt-LT" dirty="0" err="1"/>
              <a:t>useful</a:t>
            </a:r>
            <a:r>
              <a:rPr lang="lt-LT" dirty="0"/>
              <a:t>. </a:t>
            </a:r>
            <a:r>
              <a:rPr lang="lt-LT" dirty="0" err="1"/>
              <a:t>Let‘s</a:t>
            </a:r>
            <a:r>
              <a:rPr lang="lt-LT" dirty="0"/>
              <a:t> </a:t>
            </a:r>
            <a:r>
              <a:rPr lang="lt-LT" dirty="0" err="1"/>
              <a:t>see</a:t>
            </a:r>
            <a:r>
              <a:rPr lang="lt-LT" dirty="0"/>
              <a:t>, </a:t>
            </a:r>
            <a:r>
              <a:rPr lang="lt-LT" dirty="0" err="1"/>
              <a:t>when</a:t>
            </a:r>
            <a:r>
              <a:rPr lang="lt-LT" dirty="0"/>
              <a:t> to </a:t>
            </a:r>
            <a:r>
              <a:rPr lang="lt-LT" dirty="0" err="1"/>
              <a:t>use</a:t>
            </a:r>
            <a:r>
              <a:rPr lang="lt-LT" dirty="0"/>
              <a:t> </a:t>
            </a:r>
            <a:r>
              <a:rPr lang="lt-LT" dirty="0" err="1"/>
              <a:t>this</a:t>
            </a:r>
            <a:r>
              <a:rPr lang="lt-LT" dirty="0"/>
              <a:t> </a:t>
            </a:r>
            <a:r>
              <a:rPr lang="lt-LT" dirty="0" err="1"/>
              <a:t>model</a:t>
            </a:r>
            <a:r>
              <a:rPr lang="lt-LT" dirty="0"/>
              <a:t>. </a:t>
            </a:r>
            <a:r>
              <a:rPr lang="lt-LT" dirty="0" err="1"/>
              <a:t>As</a:t>
            </a:r>
            <a:r>
              <a:rPr lang="lt-LT" dirty="0"/>
              <a:t> </a:t>
            </a:r>
            <a:r>
              <a:rPr lang="lt-LT" dirty="0" err="1"/>
              <a:t>the</a:t>
            </a:r>
            <a:r>
              <a:rPr lang="lt-LT" dirty="0"/>
              <a:t> name </a:t>
            </a:r>
            <a:r>
              <a:rPr lang="lt-LT" dirty="0" err="1"/>
              <a:t>implies</a:t>
            </a:r>
            <a:r>
              <a:rPr lang="lt-LT" dirty="0"/>
              <a:t>, </a:t>
            </a:r>
            <a:r>
              <a:rPr lang="lt-LT" dirty="0" err="1"/>
              <a:t>we</a:t>
            </a:r>
            <a:r>
              <a:rPr lang="lt-LT" dirty="0"/>
              <a:t> </a:t>
            </a:r>
            <a:r>
              <a:rPr lang="lt-LT" dirty="0" err="1"/>
              <a:t>should</a:t>
            </a:r>
            <a:r>
              <a:rPr lang="lt-LT" dirty="0"/>
              <a:t> </a:t>
            </a:r>
            <a:r>
              <a:rPr lang="lt-LT" dirty="0" err="1"/>
              <a:t>use</a:t>
            </a:r>
            <a:r>
              <a:rPr lang="lt-LT" dirty="0"/>
              <a:t> </a:t>
            </a:r>
            <a:r>
              <a:rPr lang="lt-LT" dirty="0" err="1"/>
              <a:t>this</a:t>
            </a:r>
            <a:r>
              <a:rPr lang="lt-LT" dirty="0"/>
              <a:t> </a:t>
            </a:r>
            <a:r>
              <a:rPr lang="lt-LT" dirty="0" err="1"/>
              <a:t>model</a:t>
            </a:r>
            <a:r>
              <a:rPr lang="lt-LT" dirty="0"/>
              <a:t> </a:t>
            </a:r>
            <a:r>
              <a:rPr lang="lt-LT" dirty="0" err="1"/>
              <a:t>when</a:t>
            </a:r>
            <a:r>
              <a:rPr lang="lt-LT" dirty="0"/>
              <a:t> </a:t>
            </a:r>
            <a:r>
              <a:rPr lang="lt-LT" dirty="0" err="1"/>
              <a:t>we</a:t>
            </a:r>
            <a:r>
              <a:rPr lang="lt-LT" dirty="0"/>
              <a:t> </a:t>
            </a:r>
            <a:r>
              <a:rPr lang="lt-LT" dirty="0" err="1"/>
              <a:t>face</a:t>
            </a:r>
            <a:r>
              <a:rPr lang="lt-LT" dirty="0"/>
              <a:t> </a:t>
            </a:r>
            <a:r>
              <a:rPr lang="lt-LT" dirty="0" err="1"/>
              <a:t>uncertain</a:t>
            </a:r>
            <a:r>
              <a:rPr lang="lt-LT" dirty="0"/>
              <a:t> </a:t>
            </a:r>
            <a:r>
              <a:rPr lang="lt-LT" dirty="0" err="1"/>
              <a:t>things</a:t>
            </a:r>
            <a:r>
              <a:rPr lang="lt-LT" dirty="0"/>
              <a:t> </a:t>
            </a:r>
            <a:r>
              <a:rPr lang="lt-LT" dirty="0" err="1"/>
              <a:t>such</a:t>
            </a:r>
            <a:r>
              <a:rPr lang="lt-LT" dirty="0"/>
              <a:t> </a:t>
            </a:r>
            <a:r>
              <a:rPr lang="lt-LT" dirty="0" err="1"/>
              <a:t>as</a:t>
            </a:r>
            <a:r>
              <a:rPr lang="lt-LT" dirty="0"/>
              <a:t> </a:t>
            </a:r>
            <a:r>
              <a:rPr lang="lt-LT" dirty="0" err="1"/>
              <a:t>obscure</a:t>
            </a:r>
            <a:r>
              <a:rPr lang="lt-LT" dirty="0"/>
              <a:t> </a:t>
            </a:r>
            <a:r>
              <a:rPr lang="lt-LT" dirty="0" err="1"/>
              <a:t>or</a:t>
            </a:r>
            <a:r>
              <a:rPr lang="lt-LT" dirty="0"/>
              <a:t> </a:t>
            </a:r>
            <a:r>
              <a:rPr lang="lt-LT" dirty="0" err="1"/>
              <a:t>unstable</a:t>
            </a:r>
            <a:r>
              <a:rPr lang="lt-LT" dirty="0"/>
              <a:t> </a:t>
            </a:r>
            <a:r>
              <a:rPr lang="lt-LT" dirty="0" err="1"/>
              <a:t>requirements</a:t>
            </a:r>
            <a:r>
              <a:rPr lang="lt-LT" dirty="0"/>
              <a:t>, </a:t>
            </a:r>
            <a:r>
              <a:rPr lang="lt-LT" dirty="0" err="1"/>
              <a:t>unknown</a:t>
            </a:r>
            <a:r>
              <a:rPr lang="lt-LT" dirty="0"/>
              <a:t> </a:t>
            </a:r>
            <a:r>
              <a:rPr lang="lt-LT" dirty="0" err="1"/>
              <a:t>technologies</a:t>
            </a:r>
            <a:r>
              <a:rPr lang="lt-LT" dirty="0"/>
              <a:t> </a:t>
            </a:r>
            <a:r>
              <a:rPr lang="lt-LT" dirty="0" err="1"/>
              <a:t>or</a:t>
            </a:r>
            <a:r>
              <a:rPr lang="lt-LT" dirty="0"/>
              <a:t> </a:t>
            </a:r>
            <a:r>
              <a:rPr lang="lt-LT" dirty="0" err="1"/>
              <a:t>other</a:t>
            </a:r>
            <a:r>
              <a:rPr lang="lt-LT" dirty="0"/>
              <a:t>. </a:t>
            </a:r>
            <a:r>
              <a:rPr lang="lt-LT" dirty="0" err="1"/>
              <a:t>The</a:t>
            </a:r>
            <a:r>
              <a:rPr lang="lt-LT" dirty="0"/>
              <a:t> </a:t>
            </a:r>
            <a:r>
              <a:rPr lang="lt-LT" dirty="0" err="1"/>
              <a:t>prototyping</a:t>
            </a:r>
            <a:r>
              <a:rPr lang="lt-LT" dirty="0"/>
              <a:t> </a:t>
            </a:r>
            <a:r>
              <a:rPr lang="lt-LT" dirty="0" err="1"/>
              <a:t>allows</a:t>
            </a:r>
            <a:r>
              <a:rPr lang="lt-LT" dirty="0"/>
              <a:t> to </a:t>
            </a:r>
            <a:r>
              <a:rPr lang="lt-LT" dirty="0" err="1"/>
              <a:t>remove</a:t>
            </a:r>
            <a:r>
              <a:rPr lang="lt-LT" dirty="0"/>
              <a:t> </a:t>
            </a:r>
            <a:r>
              <a:rPr lang="lt-LT" dirty="0" err="1"/>
              <a:t>such</a:t>
            </a:r>
            <a:r>
              <a:rPr lang="lt-LT" dirty="0"/>
              <a:t> </a:t>
            </a:r>
            <a:r>
              <a:rPr lang="lt-LT" dirty="0" err="1"/>
              <a:t>obstacles</a:t>
            </a:r>
            <a:r>
              <a:rPr lang="lt-LT" dirty="0"/>
              <a:t> </a:t>
            </a:r>
            <a:r>
              <a:rPr lang="lt-LT" dirty="0" err="1"/>
              <a:t>in</a:t>
            </a:r>
            <a:r>
              <a:rPr lang="lt-LT" dirty="0"/>
              <a:t> </a:t>
            </a:r>
            <a:r>
              <a:rPr lang="lt-LT" dirty="0" err="1"/>
              <a:t>the</a:t>
            </a:r>
            <a:r>
              <a:rPr lang="lt-LT" dirty="0"/>
              <a:t> </a:t>
            </a:r>
            <a:r>
              <a:rPr lang="lt-LT" dirty="0" err="1"/>
              <a:t>early</a:t>
            </a:r>
            <a:r>
              <a:rPr lang="lt-LT" dirty="0"/>
              <a:t> </a:t>
            </a:r>
            <a:r>
              <a:rPr lang="lt-LT" dirty="0" err="1"/>
              <a:t>phases</a:t>
            </a:r>
            <a:r>
              <a:rPr lang="lt-LT" dirty="0"/>
              <a:t> </a:t>
            </a:r>
            <a:r>
              <a:rPr lang="lt-LT" dirty="0" err="1"/>
              <a:t>of</a:t>
            </a:r>
            <a:r>
              <a:rPr lang="lt-LT" dirty="0"/>
              <a:t> a </a:t>
            </a:r>
            <a:r>
              <a:rPr lang="lt-LT" dirty="0" err="1"/>
              <a:t>project</a:t>
            </a:r>
            <a:r>
              <a:rPr lang="lt-LT" dirty="0"/>
              <a:t>. </a:t>
            </a:r>
          </a:p>
          <a:p>
            <a:pPr fontAlgn="base"/>
            <a:r>
              <a:rPr lang="lt-LT" dirty="0" err="1"/>
              <a:t>Furthermore</a:t>
            </a:r>
            <a:r>
              <a:rPr lang="lt-LT" dirty="0"/>
              <a:t>, it </a:t>
            </a:r>
            <a:r>
              <a:rPr lang="lt-LT" dirty="0" err="1"/>
              <a:t>is</a:t>
            </a:r>
            <a:r>
              <a:rPr lang="lt-LT" dirty="0"/>
              <a:t> a </a:t>
            </a:r>
            <a:r>
              <a:rPr lang="lt-LT" dirty="0" err="1"/>
              <a:t>very</a:t>
            </a:r>
            <a:r>
              <a:rPr lang="lt-LT" dirty="0"/>
              <a:t> </a:t>
            </a:r>
            <a:r>
              <a:rPr lang="lt-LT" dirty="0" err="1"/>
              <a:t>good</a:t>
            </a:r>
            <a:r>
              <a:rPr lang="lt-LT" dirty="0"/>
              <a:t> </a:t>
            </a:r>
            <a:r>
              <a:rPr lang="lt-LT" dirty="0" err="1"/>
              <a:t>model</a:t>
            </a:r>
            <a:r>
              <a:rPr lang="lt-LT" dirty="0"/>
              <a:t> to </a:t>
            </a:r>
            <a:r>
              <a:rPr lang="lt-LT" dirty="0" err="1"/>
              <a:t>demonstrate</a:t>
            </a:r>
            <a:r>
              <a:rPr lang="lt-LT" dirty="0"/>
              <a:t> </a:t>
            </a:r>
            <a:r>
              <a:rPr lang="lt-LT" dirty="0" err="1"/>
              <a:t>the</a:t>
            </a:r>
            <a:r>
              <a:rPr lang="lt-LT" dirty="0"/>
              <a:t> </a:t>
            </a:r>
            <a:r>
              <a:rPr lang="lt-LT" dirty="0" err="1"/>
              <a:t>technical</a:t>
            </a:r>
            <a:r>
              <a:rPr lang="lt-LT" dirty="0"/>
              <a:t> </a:t>
            </a:r>
            <a:r>
              <a:rPr lang="lt-LT" dirty="0" err="1"/>
              <a:t>feasibility</a:t>
            </a:r>
            <a:r>
              <a:rPr lang="lt-LT" dirty="0"/>
              <a:t> </a:t>
            </a:r>
            <a:r>
              <a:rPr lang="lt-LT" dirty="0" err="1"/>
              <a:t>proof</a:t>
            </a:r>
            <a:r>
              <a:rPr lang="lt-LT" dirty="0"/>
              <a:t> </a:t>
            </a:r>
            <a:r>
              <a:rPr lang="lt-LT" dirty="0" err="1"/>
              <a:t>of</a:t>
            </a:r>
            <a:r>
              <a:rPr lang="lt-LT" dirty="0"/>
              <a:t> </a:t>
            </a:r>
            <a:r>
              <a:rPr lang="lt-LT" dirty="0" err="1"/>
              <a:t>concept</a:t>
            </a:r>
            <a:r>
              <a:rPr lang="lt-LT" dirty="0"/>
              <a:t> </a:t>
            </a:r>
            <a:r>
              <a:rPr lang="lt-LT" dirty="0" err="1"/>
              <a:t>of</a:t>
            </a:r>
            <a:r>
              <a:rPr lang="lt-LT" dirty="0"/>
              <a:t> a </a:t>
            </a:r>
            <a:r>
              <a:rPr lang="lt-LT" dirty="0" err="1"/>
              <a:t>product</a:t>
            </a:r>
            <a:r>
              <a:rPr lang="lt-LT" dirty="0"/>
              <a:t> to </a:t>
            </a:r>
            <a:r>
              <a:rPr lang="lt-LT" dirty="0" err="1"/>
              <a:t>demonstrate</a:t>
            </a:r>
            <a:r>
              <a:rPr lang="lt-LT" dirty="0"/>
              <a:t> </a:t>
            </a:r>
            <a:r>
              <a:rPr lang="lt-LT" dirty="0" err="1"/>
              <a:t>that</a:t>
            </a:r>
            <a:r>
              <a:rPr lang="lt-LT" dirty="0"/>
              <a:t> </a:t>
            </a:r>
            <a:r>
              <a:rPr lang="lt-LT" dirty="0" err="1"/>
              <a:t>some</a:t>
            </a:r>
            <a:r>
              <a:rPr lang="lt-LT" dirty="0"/>
              <a:t> </a:t>
            </a:r>
            <a:r>
              <a:rPr lang="lt-LT" dirty="0" err="1"/>
              <a:t>kind</a:t>
            </a:r>
            <a:r>
              <a:rPr lang="lt-LT" dirty="0"/>
              <a:t> </a:t>
            </a:r>
            <a:r>
              <a:rPr lang="lt-LT" dirty="0" err="1"/>
              <a:t>of</a:t>
            </a:r>
            <a:r>
              <a:rPr lang="lt-LT" dirty="0"/>
              <a:t> </a:t>
            </a:r>
            <a:r>
              <a:rPr lang="lt-LT" dirty="0" err="1"/>
              <a:t>product</a:t>
            </a:r>
            <a:r>
              <a:rPr lang="lt-LT" dirty="0"/>
              <a:t> </a:t>
            </a:r>
            <a:r>
              <a:rPr lang="lt-LT" dirty="0" err="1"/>
              <a:t>could</a:t>
            </a:r>
            <a:r>
              <a:rPr lang="lt-LT" dirty="0"/>
              <a:t> be </a:t>
            </a:r>
            <a:r>
              <a:rPr lang="lt-LT" dirty="0" err="1"/>
              <a:t>created</a:t>
            </a:r>
            <a:r>
              <a:rPr lang="lt-LT" dirty="0"/>
              <a:t> </a:t>
            </a:r>
            <a:r>
              <a:rPr lang="lt-LT" dirty="0" err="1"/>
              <a:t>or</a:t>
            </a:r>
            <a:r>
              <a:rPr lang="lt-LT" dirty="0"/>
              <a:t> vice versa. </a:t>
            </a:r>
            <a:r>
              <a:rPr lang="lt-LT" dirty="0" err="1"/>
              <a:t>For</a:t>
            </a:r>
            <a:r>
              <a:rPr lang="lt-LT" dirty="0"/>
              <a:t> </a:t>
            </a:r>
            <a:r>
              <a:rPr lang="lt-LT" dirty="0" err="1"/>
              <a:t>example</a:t>
            </a:r>
            <a:r>
              <a:rPr lang="lt-LT" dirty="0"/>
              <a:t>, </a:t>
            </a:r>
            <a:r>
              <a:rPr lang="lt-LT" dirty="0" err="1"/>
              <a:t>there</a:t>
            </a:r>
            <a:r>
              <a:rPr lang="lt-LT" dirty="0"/>
              <a:t> are </a:t>
            </a:r>
            <a:r>
              <a:rPr lang="lt-LT" dirty="0" err="1"/>
              <a:t>popular</a:t>
            </a:r>
            <a:r>
              <a:rPr lang="lt-LT" dirty="0"/>
              <a:t> </a:t>
            </a:r>
            <a:r>
              <a:rPr lang="lt-LT" dirty="0" err="1"/>
              <a:t>events</a:t>
            </a:r>
            <a:r>
              <a:rPr lang="lt-LT" dirty="0"/>
              <a:t> </a:t>
            </a:r>
            <a:r>
              <a:rPr lang="lt-LT" dirty="0" err="1"/>
              <a:t>called</a:t>
            </a:r>
            <a:r>
              <a:rPr lang="lt-LT" dirty="0"/>
              <a:t> „</a:t>
            </a:r>
            <a:r>
              <a:rPr lang="lt-LT" dirty="0" err="1"/>
              <a:t>hakathons</a:t>
            </a:r>
            <a:r>
              <a:rPr lang="lt-LT" dirty="0"/>
              <a:t>“. </a:t>
            </a:r>
            <a:r>
              <a:rPr lang="lt-LT" dirty="0" err="1"/>
              <a:t>Normaly</a:t>
            </a:r>
            <a:r>
              <a:rPr lang="lt-LT" dirty="0"/>
              <a:t>, </a:t>
            </a:r>
            <a:r>
              <a:rPr lang="lt-LT" dirty="0" err="1"/>
              <a:t>there</a:t>
            </a:r>
            <a:r>
              <a:rPr lang="lt-LT" dirty="0"/>
              <a:t> are </a:t>
            </a:r>
            <a:r>
              <a:rPr lang="lt-LT" dirty="0" err="1"/>
              <a:t>given</a:t>
            </a:r>
            <a:r>
              <a:rPr lang="lt-LT" dirty="0"/>
              <a:t> 3 </a:t>
            </a:r>
            <a:r>
              <a:rPr lang="lt-LT" dirty="0" err="1"/>
              <a:t>days</a:t>
            </a:r>
            <a:r>
              <a:rPr lang="lt-LT" dirty="0"/>
              <a:t> to </a:t>
            </a:r>
            <a:r>
              <a:rPr lang="lt-LT" dirty="0" err="1"/>
              <a:t>create</a:t>
            </a:r>
            <a:r>
              <a:rPr lang="lt-LT" dirty="0"/>
              <a:t> </a:t>
            </a:r>
            <a:r>
              <a:rPr lang="lt-LT" dirty="0" err="1"/>
              <a:t>the</a:t>
            </a:r>
            <a:r>
              <a:rPr lang="lt-LT" dirty="0"/>
              <a:t> </a:t>
            </a:r>
            <a:r>
              <a:rPr lang="lt-LT" dirty="0" err="1"/>
              <a:t>prototype</a:t>
            </a:r>
            <a:r>
              <a:rPr lang="lt-LT" dirty="0"/>
              <a:t> </a:t>
            </a:r>
            <a:r>
              <a:rPr lang="lt-LT" dirty="0" err="1"/>
              <a:t>and</a:t>
            </a:r>
            <a:r>
              <a:rPr lang="lt-LT" dirty="0"/>
              <a:t> </a:t>
            </a:r>
            <a:r>
              <a:rPr lang="lt-LT" dirty="0" err="1"/>
              <a:t>demonstrate</a:t>
            </a:r>
            <a:r>
              <a:rPr lang="lt-LT" dirty="0"/>
              <a:t> </a:t>
            </a:r>
            <a:r>
              <a:rPr lang="lt-LT" dirty="0" err="1"/>
              <a:t>an</a:t>
            </a:r>
            <a:r>
              <a:rPr lang="lt-LT" dirty="0"/>
              <a:t> </a:t>
            </a:r>
            <a:r>
              <a:rPr lang="lt-LT" dirty="0" err="1"/>
              <a:t>idea</a:t>
            </a:r>
            <a:r>
              <a:rPr lang="lt-LT" dirty="0"/>
              <a:t> </a:t>
            </a:r>
            <a:r>
              <a:rPr lang="lt-LT" dirty="0" err="1"/>
              <a:t>of</a:t>
            </a:r>
            <a:r>
              <a:rPr lang="lt-LT" dirty="0"/>
              <a:t> </a:t>
            </a:r>
            <a:r>
              <a:rPr lang="lt-LT" dirty="0" err="1"/>
              <a:t>the</a:t>
            </a:r>
            <a:r>
              <a:rPr lang="lt-LT" dirty="0"/>
              <a:t> </a:t>
            </a:r>
            <a:r>
              <a:rPr lang="lt-LT" dirty="0" err="1"/>
              <a:t>product</a:t>
            </a:r>
            <a:r>
              <a:rPr lang="lt-LT" dirty="0"/>
              <a:t>. </a:t>
            </a:r>
            <a:r>
              <a:rPr lang="lt-LT" dirty="0" err="1"/>
              <a:t>The</a:t>
            </a:r>
            <a:r>
              <a:rPr lang="lt-LT" dirty="0"/>
              <a:t> best </a:t>
            </a:r>
            <a:r>
              <a:rPr lang="lt-LT" dirty="0" err="1"/>
              <a:t>ideas</a:t>
            </a:r>
            <a:r>
              <a:rPr lang="lt-LT" dirty="0"/>
              <a:t> </a:t>
            </a:r>
            <a:r>
              <a:rPr lang="lt-LT" dirty="0" err="1"/>
              <a:t>and</a:t>
            </a:r>
            <a:r>
              <a:rPr lang="lt-LT" dirty="0"/>
              <a:t> </a:t>
            </a:r>
            <a:r>
              <a:rPr lang="lt-LT" dirty="0" err="1"/>
              <a:t>prototypes</a:t>
            </a:r>
            <a:r>
              <a:rPr lang="lt-LT" dirty="0"/>
              <a:t> are </a:t>
            </a:r>
            <a:r>
              <a:rPr lang="lt-LT" dirty="0" err="1"/>
              <a:t>rewarded</a:t>
            </a:r>
            <a:r>
              <a:rPr lang="lt-LT" dirty="0"/>
              <a:t> </a:t>
            </a:r>
            <a:r>
              <a:rPr lang="lt-LT" dirty="0" err="1"/>
              <a:t>and</a:t>
            </a:r>
            <a:r>
              <a:rPr lang="lt-LT" dirty="0"/>
              <a:t> </a:t>
            </a:r>
            <a:r>
              <a:rPr lang="lt-LT" dirty="0" err="1"/>
              <a:t>the</a:t>
            </a:r>
            <a:r>
              <a:rPr lang="lt-LT" dirty="0"/>
              <a:t> </a:t>
            </a:r>
            <a:r>
              <a:rPr lang="lt-LT" dirty="0" err="1"/>
              <a:t>creators</a:t>
            </a:r>
            <a:r>
              <a:rPr lang="lt-LT" dirty="0"/>
              <a:t> are </a:t>
            </a:r>
            <a:r>
              <a:rPr lang="lt-LT" dirty="0" err="1"/>
              <a:t>encouraged</a:t>
            </a:r>
            <a:r>
              <a:rPr lang="lt-LT" dirty="0"/>
              <a:t> to </a:t>
            </a:r>
            <a:r>
              <a:rPr lang="lt-LT" dirty="0" err="1"/>
              <a:t>develop</a:t>
            </a:r>
            <a:r>
              <a:rPr lang="lt-LT" dirty="0"/>
              <a:t> </a:t>
            </a:r>
            <a:r>
              <a:rPr lang="lt-LT" dirty="0" err="1"/>
              <a:t>their</a:t>
            </a:r>
            <a:r>
              <a:rPr lang="lt-LT" dirty="0"/>
              <a:t> </a:t>
            </a:r>
            <a:r>
              <a:rPr lang="lt-LT" dirty="0" err="1"/>
              <a:t>idea</a:t>
            </a:r>
            <a:r>
              <a:rPr lang="lt-LT" dirty="0"/>
              <a:t>. </a:t>
            </a:r>
            <a:r>
              <a:rPr lang="lt-LT" dirty="0" err="1"/>
              <a:t>Many</a:t>
            </a:r>
            <a:r>
              <a:rPr lang="lt-LT" dirty="0"/>
              <a:t> </a:t>
            </a:r>
            <a:r>
              <a:rPr lang="lt-LT" dirty="0" err="1"/>
              <a:t>game</a:t>
            </a:r>
            <a:r>
              <a:rPr lang="lt-LT" dirty="0"/>
              <a:t> are </a:t>
            </a:r>
            <a:r>
              <a:rPr lang="lt-LT" dirty="0" err="1"/>
              <a:t>born</a:t>
            </a:r>
            <a:r>
              <a:rPr lang="lt-LT" dirty="0"/>
              <a:t> </a:t>
            </a:r>
            <a:r>
              <a:rPr lang="lt-LT" dirty="0" err="1"/>
              <a:t>in</a:t>
            </a:r>
            <a:r>
              <a:rPr lang="lt-LT" dirty="0"/>
              <a:t> </a:t>
            </a:r>
            <a:r>
              <a:rPr lang="lt-LT" dirty="0" err="1"/>
              <a:t>such</a:t>
            </a:r>
            <a:r>
              <a:rPr lang="lt-LT" dirty="0"/>
              <a:t> a </a:t>
            </a:r>
            <a:r>
              <a:rPr lang="lt-LT" dirty="0" err="1"/>
              <a:t>way</a:t>
            </a:r>
            <a:r>
              <a:rPr lang="lt-LT" dirty="0"/>
              <a:t>.</a:t>
            </a:r>
          </a:p>
          <a:p>
            <a:pPr fontAlgn="base"/>
            <a:r>
              <a:rPr lang="lt-LT" dirty="0" err="1"/>
              <a:t>As</a:t>
            </a:r>
            <a:r>
              <a:rPr lang="lt-LT" dirty="0"/>
              <a:t> </a:t>
            </a:r>
            <a:r>
              <a:rPr lang="lt-LT" dirty="0" err="1"/>
              <a:t>mentioned</a:t>
            </a:r>
            <a:r>
              <a:rPr lang="lt-LT" dirty="0"/>
              <a:t> </a:t>
            </a:r>
            <a:r>
              <a:rPr lang="lt-LT" dirty="0" err="1"/>
              <a:t>before</a:t>
            </a:r>
            <a:r>
              <a:rPr lang="lt-LT" dirty="0"/>
              <a:t>, </a:t>
            </a:r>
            <a:r>
              <a:rPr lang="lt-LT" dirty="0" err="1"/>
              <a:t>this</a:t>
            </a:r>
            <a:r>
              <a:rPr lang="lt-LT" dirty="0"/>
              <a:t> </a:t>
            </a:r>
            <a:r>
              <a:rPr lang="lt-LT" dirty="0" err="1"/>
              <a:t>model</a:t>
            </a:r>
            <a:r>
              <a:rPr lang="lt-LT" dirty="0"/>
              <a:t> </a:t>
            </a:r>
            <a:r>
              <a:rPr lang="lt-LT" dirty="0" err="1"/>
              <a:t>fits</a:t>
            </a:r>
            <a:r>
              <a:rPr lang="lt-LT" dirty="0"/>
              <a:t> </a:t>
            </a:r>
            <a:r>
              <a:rPr lang="lt-LT" dirty="0" err="1"/>
              <a:t>good</a:t>
            </a:r>
            <a:r>
              <a:rPr lang="lt-LT" dirty="0"/>
              <a:t> </a:t>
            </a:r>
            <a:r>
              <a:rPr lang="lt-LT" dirty="0" err="1"/>
              <a:t>for</a:t>
            </a:r>
            <a:r>
              <a:rPr lang="lt-LT" dirty="0"/>
              <a:t> </a:t>
            </a:r>
            <a:r>
              <a:rPr lang="lt-LT" dirty="0" err="1"/>
              <a:t>developing</a:t>
            </a:r>
            <a:r>
              <a:rPr lang="lt-LT" dirty="0"/>
              <a:t> </a:t>
            </a:r>
            <a:r>
              <a:rPr lang="lt-LT" dirty="0" err="1"/>
              <a:t>user</a:t>
            </a:r>
            <a:r>
              <a:rPr lang="lt-LT" dirty="0"/>
              <a:t> </a:t>
            </a:r>
            <a:r>
              <a:rPr lang="lt-LT" dirty="0" err="1"/>
              <a:t>interfaces</a:t>
            </a:r>
            <a:r>
              <a:rPr lang="lt-LT" dirty="0"/>
              <a:t>, </a:t>
            </a:r>
            <a:r>
              <a:rPr lang="lt-LT" dirty="0" err="1"/>
              <a:t>high</a:t>
            </a:r>
            <a:r>
              <a:rPr lang="lt-LT" dirty="0"/>
              <a:t> </a:t>
            </a:r>
            <a:r>
              <a:rPr lang="lt-LT" dirty="0" err="1"/>
              <a:t>technology</a:t>
            </a:r>
            <a:r>
              <a:rPr lang="lt-LT" dirty="0"/>
              <a:t> </a:t>
            </a:r>
            <a:r>
              <a:rPr lang="lt-LT" dirty="0" err="1"/>
              <a:t>intensive</a:t>
            </a:r>
            <a:r>
              <a:rPr lang="lt-LT" dirty="0"/>
              <a:t> </a:t>
            </a:r>
            <a:r>
              <a:rPr lang="lt-LT" dirty="0" err="1"/>
              <a:t>systems</a:t>
            </a:r>
            <a:r>
              <a:rPr lang="lt-LT" dirty="0"/>
              <a:t>, </a:t>
            </a:r>
            <a:r>
              <a:rPr lang="lt-LT" dirty="0" err="1"/>
              <a:t>systems</a:t>
            </a:r>
            <a:r>
              <a:rPr lang="lt-LT" dirty="0"/>
              <a:t> </a:t>
            </a:r>
            <a:r>
              <a:rPr lang="lt-LT" dirty="0" err="1"/>
              <a:t>with</a:t>
            </a:r>
            <a:r>
              <a:rPr lang="lt-LT" dirty="0"/>
              <a:t> </a:t>
            </a:r>
            <a:r>
              <a:rPr lang="lt-LT" dirty="0" err="1"/>
              <a:t>big</a:t>
            </a:r>
            <a:r>
              <a:rPr lang="lt-LT" dirty="0"/>
              <a:t> </a:t>
            </a:r>
            <a:r>
              <a:rPr lang="lt-LT" dirty="0" err="1"/>
              <a:t>complexity</a:t>
            </a:r>
            <a:r>
              <a:rPr lang="lt-LT" dirty="0"/>
              <a:t>.</a:t>
            </a:r>
          </a:p>
          <a:p>
            <a:pPr fontAlgn="base"/>
            <a:r>
              <a:rPr lang="lt-LT" dirty="0" err="1"/>
              <a:t>This</a:t>
            </a:r>
            <a:r>
              <a:rPr lang="lt-LT" dirty="0"/>
              <a:t> </a:t>
            </a:r>
            <a:r>
              <a:rPr lang="lt-LT" dirty="0" err="1"/>
              <a:t>model</a:t>
            </a:r>
            <a:r>
              <a:rPr lang="lt-LT" dirty="0"/>
              <a:t> </a:t>
            </a:r>
            <a:r>
              <a:rPr lang="lt-LT" dirty="0" err="1"/>
              <a:t>is</a:t>
            </a:r>
            <a:r>
              <a:rPr lang="lt-LT" dirty="0"/>
              <a:t> </a:t>
            </a:r>
            <a:r>
              <a:rPr lang="lt-LT" dirty="0" err="1"/>
              <a:t>popular</a:t>
            </a:r>
            <a:r>
              <a:rPr lang="lt-LT" dirty="0"/>
              <a:t> </a:t>
            </a:r>
            <a:r>
              <a:rPr lang="lt-LT" dirty="0" err="1"/>
              <a:t>in</a:t>
            </a:r>
            <a:r>
              <a:rPr lang="lt-LT" dirty="0"/>
              <a:t> </a:t>
            </a:r>
            <a:r>
              <a:rPr lang="lt-LT" dirty="0" err="1"/>
              <a:t>scientific</a:t>
            </a:r>
            <a:r>
              <a:rPr lang="lt-LT" dirty="0"/>
              <a:t> </a:t>
            </a:r>
            <a:r>
              <a:rPr lang="lt-LT" dirty="0" err="1"/>
              <a:t>institutions</a:t>
            </a:r>
            <a:r>
              <a:rPr lang="lt-LT" dirty="0"/>
              <a:t> </a:t>
            </a:r>
            <a:r>
              <a:rPr lang="lt-LT" dirty="0" err="1"/>
              <a:t>such</a:t>
            </a:r>
            <a:r>
              <a:rPr lang="lt-LT" dirty="0"/>
              <a:t> </a:t>
            </a:r>
            <a:r>
              <a:rPr lang="lt-LT" dirty="0" err="1"/>
              <a:t>as</a:t>
            </a:r>
            <a:r>
              <a:rPr lang="lt-LT" dirty="0"/>
              <a:t> </a:t>
            </a:r>
            <a:r>
              <a:rPr lang="lt-LT" dirty="0" err="1"/>
              <a:t>research</a:t>
            </a:r>
            <a:r>
              <a:rPr lang="lt-LT" dirty="0"/>
              <a:t> </a:t>
            </a:r>
            <a:r>
              <a:rPr lang="lt-LT" dirty="0" err="1"/>
              <a:t>institutes</a:t>
            </a:r>
            <a:r>
              <a:rPr lang="lt-LT" dirty="0"/>
              <a:t> </a:t>
            </a:r>
            <a:r>
              <a:rPr lang="lt-LT" dirty="0" err="1"/>
              <a:t>or</a:t>
            </a:r>
            <a:r>
              <a:rPr lang="lt-LT" dirty="0"/>
              <a:t> </a:t>
            </a:r>
            <a:r>
              <a:rPr lang="lt-LT" dirty="0" err="1"/>
              <a:t>universities</a:t>
            </a:r>
            <a:r>
              <a:rPr lang="lt-LT" dirty="0"/>
              <a:t>. </a:t>
            </a:r>
            <a:r>
              <a:rPr lang="lt-LT" dirty="0" err="1"/>
              <a:t>The</a:t>
            </a:r>
            <a:r>
              <a:rPr lang="lt-LT" dirty="0"/>
              <a:t> </a:t>
            </a:r>
            <a:r>
              <a:rPr lang="lt-LT" dirty="0" err="1"/>
              <a:t>scientists</a:t>
            </a:r>
            <a:r>
              <a:rPr lang="lt-LT" dirty="0"/>
              <a:t> </a:t>
            </a:r>
            <a:r>
              <a:rPr lang="lt-LT" dirty="0" err="1"/>
              <a:t>create</a:t>
            </a:r>
            <a:r>
              <a:rPr lang="lt-LT" dirty="0"/>
              <a:t> </a:t>
            </a:r>
            <a:r>
              <a:rPr lang="lt-LT" dirty="0" err="1"/>
              <a:t>prototypes</a:t>
            </a:r>
            <a:r>
              <a:rPr lang="lt-LT" dirty="0"/>
              <a:t> </a:t>
            </a:r>
            <a:r>
              <a:rPr lang="lt-LT" dirty="0" err="1"/>
              <a:t>proving</a:t>
            </a:r>
            <a:r>
              <a:rPr lang="lt-LT" dirty="0"/>
              <a:t> </a:t>
            </a:r>
            <a:r>
              <a:rPr lang="lt-LT" dirty="0" err="1"/>
              <a:t>that</a:t>
            </a:r>
            <a:r>
              <a:rPr lang="lt-LT" dirty="0"/>
              <a:t> </a:t>
            </a:r>
            <a:r>
              <a:rPr lang="lt-LT" dirty="0" err="1"/>
              <a:t>some</a:t>
            </a:r>
            <a:r>
              <a:rPr lang="lt-LT" dirty="0"/>
              <a:t> </a:t>
            </a:r>
            <a:r>
              <a:rPr lang="lt-LT" dirty="0" err="1"/>
              <a:t>kind</a:t>
            </a:r>
            <a:r>
              <a:rPr lang="lt-LT" dirty="0"/>
              <a:t> </a:t>
            </a:r>
            <a:r>
              <a:rPr lang="lt-LT" dirty="0" err="1"/>
              <a:t>of</a:t>
            </a:r>
            <a:r>
              <a:rPr lang="lt-LT" dirty="0"/>
              <a:t> </a:t>
            </a:r>
            <a:r>
              <a:rPr lang="lt-LT" dirty="0" err="1"/>
              <a:t>inventions</a:t>
            </a:r>
            <a:r>
              <a:rPr lang="lt-LT" dirty="0"/>
              <a:t> </a:t>
            </a:r>
            <a:r>
              <a:rPr lang="lt-LT" dirty="0" err="1"/>
              <a:t>can</a:t>
            </a:r>
            <a:r>
              <a:rPr lang="lt-LT" dirty="0"/>
              <a:t> </a:t>
            </a:r>
            <a:r>
              <a:rPr lang="lt-LT" dirty="0" err="1"/>
              <a:t>work</a:t>
            </a:r>
            <a:r>
              <a:rPr lang="lt-LT" dirty="0"/>
              <a:t>. </a:t>
            </a:r>
            <a:r>
              <a:rPr lang="lt-LT" dirty="0" err="1"/>
              <a:t>Later</a:t>
            </a:r>
            <a:r>
              <a:rPr lang="lt-LT" dirty="0"/>
              <a:t> </a:t>
            </a:r>
            <a:r>
              <a:rPr lang="lt-LT" dirty="0" err="1"/>
              <a:t>on</a:t>
            </a:r>
            <a:r>
              <a:rPr lang="lt-LT" dirty="0"/>
              <a:t>, </a:t>
            </a:r>
            <a:r>
              <a:rPr lang="lt-LT" dirty="0" err="1"/>
              <a:t>the</a:t>
            </a:r>
            <a:r>
              <a:rPr lang="lt-LT" dirty="0"/>
              <a:t> </a:t>
            </a:r>
            <a:r>
              <a:rPr lang="lt-LT" dirty="0" err="1"/>
              <a:t>prototypes</a:t>
            </a:r>
            <a:r>
              <a:rPr lang="lt-LT" dirty="0"/>
              <a:t> are </a:t>
            </a:r>
            <a:r>
              <a:rPr lang="lt-LT" dirty="0" err="1"/>
              <a:t>adopted</a:t>
            </a:r>
            <a:r>
              <a:rPr lang="lt-LT" dirty="0"/>
              <a:t> </a:t>
            </a:r>
            <a:r>
              <a:rPr lang="lt-LT" dirty="0" err="1"/>
              <a:t>by</a:t>
            </a:r>
            <a:r>
              <a:rPr lang="lt-LT" dirty="0"/>
              <a:t> </a:t>
            </a:r>
            <a:r>
              <a:rPr lang="lt-LT" dirty="0" err="1"/>
              <a:t>software</a:t>
            </a:r>
            <a:r>
              <a:rPr lang="lt-LT" dirty="0"/>
              <a:t> </a:t>
            </a:r>
            <a:r>
              <a:rPr lang="lt-LT" dirty="0" err="1"/>
              <a:t>companies</a:t>
            </a:r>
            <a:r>
              <a:rPr lang="lt-LT" dirty="0"/>
              <a:t> </a:t>
            </a:r>
            <a:r>
              <a:rPr lang="lt-LT" dirty="0" err="1"/>
              <a:t>through</a:t>
            </a:r>
            <a:r>
              <a:rPr lang="lt-LT" dirty="0"/>
              <a:t> a </a:t>
            </a:r>
            <a:r>
              <a:rPr lang="lt-LT" dirty="0" err="1"/>
              <a:t>technology</a:t>
            </a:r>
            <a:r>
              <a:rPr lang="lt-LT" dirty="0"/>
              <a:t> </a:t>
            </a:r>
            <a:r>
              <a:rPr lang="lt-LT" dirty="0" err="1"/>
              <a:t>transfer</a:t>
            </a:r>
            <a:r>
              <a:rPr lang="lt-LT" dirty="0"/>
              <a:t> </a:t>
            </a:r>
            <a:r>
              <a:rPr lang="lt-LT" dirty="0" err="1"/>
              <a:t>process</a:t>
            </a:r>
            <a:r>
              <a:rPr lang="lt-LT" dirty="0"/>
              <a:t>. </a:t>
            </a:r>
            <a:r>
              <a:rPr lang="lt-LT" dirty="0" err="1"/>
              <a:t>Larger</a:t>
            </a:r>
            <a:r>
              <a:rPr lang="lt-LT" dirty="0"/>
              <a:t> </a:t>
            </a:r>
            <a:r>
              <a:rPr lang="lt-LT" dirty="0" err="1"/>
              <a:t>companies</a:t>
            </a:r>
            <a:r>
              <a:rPr lang="lt-LT" dirty="0"/>
              <a:t> </a:t>
            </a:r>
            <a:r>
              <a:rPr lang="lt-LT" dirty="0" err="1"/>
              <a:t>themselves</a:t>
            </a:r>
            <a:r>
              <a:rPr lang="lt-LT" dirty="0"/>
              <a:t> </a:t>
            </a:r>
            <a:r>
              <a:rPr lang="lt-LT" dirty="0" err="1"/>
              <a:t>have</a:t>
            </a:r>
            <a:r>
              <a:rPr lang="lt-LT" dirty="0"/>
              <a:t> R</a:t>
            </a:r>
            <a:r>
              <a:rPr lang="en-US" dirty="0"/>
              <a:t>&amp;D departments which have similar purpose.</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89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To conclude – the prototyping model is an iterative model that can use incremental deployment.  The main idea is to validate software to be created by using a working prototype. This model is good when we face uncertain factors such as unclear requirements or technologies. One of the best ways to solve it – is to use the prototyping.  On the other hand, this model is a risky one. It is difficult to plan the development of a project because of uncertain number of iterations. </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endParaRPr lang="lt-LT" dirty="0"/>
          </a:p>
        </p:txBody>
      </p:sp>
      <p:sp>
        <p:nvSpPr>
          <p:cNvPr id="367" name="Google Shape;3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450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Thank you for watching. See you!</a:t>
            </a:r>
            <a:endParaRPr dirty="0"/>
          </a:p>
        </p:txBody>
      </p:sp>
      <p:sp>
        <p:nvSpPr>
          <p:cNvPr id="381" name="Google Shape;3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99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err="1"/>
              <a:t>In</a:t>
            </a:r>
            <a:r>
              <a:rPr lang="lt-LT" dirty="0"/>
              <a:t> </a:t>
            </a:r>
            <a:r>
              <a:rPr lang="lt-LT" dirty="0" err="1"/>
              <a:t>order</a:t>
            </a:r>
            <a:r>
              <a:rPr lang="lt-LT" dirty="0"/>
              <a:t> to </a:t>
            </a:r>
            <a:r>
              <a:rPr lang="lt-LT" dirty="0" err="1"/>
              <a:t>talk</a:t>
            </a:r>
            <a:r>
              <a:rPr lang="lt-LT" dirty="0"/>
              <a:t> </a:t>
            </a:r>
            <a:r>
              <a:rPr lang="lt-LT" dirty="0" err="1"/>
              <a:t>about</a:t>
            </a:r>
            <a:r>
              <a:rPr lang="lt-LT" dirty="0"/>
              <a:t> </a:t>
            </a:r>
            <a:r>
              <a:rPr lang="lt-LT" dirty="0" err="1"/>
              <a:t>software</a:t>
            </a:r>
            <a:r>
              <a:rPr lang="lt-LT" dirty="0"/>
              <a:t> </a:t>
            </a:r>
            <a:r>
              <a:rPr lang="lt-LT" dirty="0" err="1"/>
              <a:t>prototyping</a:t>
            </a:r>
            <a:r>
              <a:rPr lang="lt-LT" dirty="0"/>
              <a:t>, </a:t>
            </a:r>
            <a:r>
              <a:rPr lang="lt-LT" dirty="0" err="1"/>
              <a:t>first</a:t>
            </a:r>
            <a:r>
              <a:rPr lang="lt-LT" dirty="0"/>
              <a:t> </a:t>
            </a:r>
            <a:r>
              <a:rPr lang="lt-LT" dirty="0" err="1"/>
              <a:t>we</a:t>
            </a:r>
            <a:r>
              <a:rPr lang="lt-LT" dirty="0"/>
              <a:t> </a:t>
            </a:r>
            <a:r>
              <a:rPr lang="lt-LT" dirty="0" err="1"/>
              <a:t>need</a:t>
            </a:r>
            <a:r>
              <a:rPr lang="lt-LT" dirty="0"/>
              <a:t> to </a:t>
            </a:r>
            <a:r>
              <a:rPr lang="lt-LT" dirty="0" err="1"/>
              <a:t>have</a:t>
            </a:r>
            <a:r>
              <a:rPr lang="lt-LT" dirty="0"/>
              <a:t> a </a:t>
            </a:r>
            <a:r>
              <a:rPr lang="lt-LT" dirty="0" err="1"/>
              <a:t>similar</a:t>
            </a:r>
            <a:r>
              <a:rPr lang="lt-LT" dirty="0"/>
              <a:t> </a:t>
            </a:r>
            <a:r>
              <a:rPr lang="lt-LT" dirty="0" err="1"/>
              <a:t>understanding</a:t>
            </a:r>
            <a:r>
              <a:rPr lang="lt-LT" dirty="0"/>
              <a:t> – </a:t>
            </a:r>
            <a:r>
              <a:rPr lang="lt-LT" dirty="0" err="1"/>
              <a:t>what</a:t>
            </a:r>
            <a:r>
              <a:rPr lang="lt-LT" dirty="0"/>
              <a:t> </a:t>
            </a:r>
            <a:r>
              <a:rPr lang="lt-LT" dirty="0" err="1"/>
              <a:t>is</a:t>
            </a:r>
            <a:r>
              <a:rPr lang="lt-LT" dirty="0"/>
              <a:t> a </a:t>
            </a:r>
            <a:r>
              <a:rPr lang="lt-LT" dirty="0" err="1"/>
              <a:t>software</a:t>
            </a:r>
            <a:r>
              <a:rPr lang="lt-LT" dirty="0"/>
              <a:t> </a:t>
            </a:r>
            <a:r>
              <a:rPr lang="lt-LT" dirty="0" err="1"/>
              <a:t>prototype</a:t>
            </a:r>
            <a:r>
              <a:rPr lang="lt-LT" dirty="0"/>
              <a:t>. </a:t>
            </a:r>
            <a:r>
              <a:rPr lang="lt-LT" dirty="0" err="1"/>
              <a:t>So</a:t>
            </a:r>
            <a:r>
              <a:rPr lang="lt-LT" dirty="0"/>
              <a:t>, a </a:t>
            </a:r>
            <a:r>
              <a:rPr lang="lt-LT" dirty="0" err="1"/>
              <a:t>software</a:t>
            </a:r>
            <a:r>
              <a:rPr lang="lt-LT" dirty="0"/>
              <a:t> </a:t>
            </a:r>
            <a:r>
              <a:rPr lang="lt-LT" dirty="0" err="1"/>
              <a:t>prototype</a:t>
            </a:r>
            <a:r>
              <a:rPr lang="lt-LT" dirty="0"/>
              <a:t> </a:t>
            </a:r>
            <a:r>
              <a:rPr lang="lt-LT" dirty="0" err="1"/>
              <a:t>is</a:t>
            </a:r>
            <a:r>
              <a:rPr lang="lt-LT" dirty="0"/>
              <a:t> </a:t>
            </a:r>
            <a:r>
              <a:rPr lang="lt-LT" dirty="0" err="1"/>
              <a:t>an</a:t>
            </a:r>
            <a:r>
              <a:rPr lang="lt-LT" dirty="0"/>
              <a:t> </a:t>
            </a:r>
            <a:r>
              <a:rPr lang="lt-LT" dirty="0" err="1"/>
              <a:t>incomplete</a:t>
            </a:r>
            <a:r>
              <a:rPr lang="lt-LT" dirty="0"/>
              <a:t> </a:t>
            </a:r>
            <a:r>
              <a:rPr lang="lt-LT" dirty="0" err="1"/>
              <a:t>software</a:t>
            </a:r>
            <a:r>
              <a:rPr lang="lt-LT" dirty="0"/>
              <a:t> </a:t>
            </a:r>
            <a:r>
              <a:rPr lang="lt-LT" dirty="0" err="1"/>
              <a:t>dedicated</a:t>
            </a:r>
            <a:r>
              <a:rPr lang="lt-LT" dirty="0"/>
              <a:t> to </a:t>
            </a:r>
            <a:r>
              <a:rPr lang="lt-LT" dirty="0" err="1"/>
              <a:t>demonstrate</a:t>
            </a:r>
            <a:r>
              <a:rPr lang="lt-LT" dirty="0"/>
              <a:t> </a:t>
            </a:r>
            <a:r>
              <a:rPr lang="lt-LT" dirty="0" err="1"/>
              <a:t>various</a:t>
            </a:r>
            <a:r>
              <a:rPr lang="lt-LT" dirty="0"/>
              <a:t> </a:t>
            </a:r>
            <a:r>
              <a:rPr lang="lt-LT" dirty="0" err="1"/>
              <a:t>aspects</a:t>
            </a:r>
            <a:r>
              <a:rPr lang="lt-LT" dirty="0"/>
              <a:t> </a:t>
            </a:r>
            <a:r>
              <a:rPr lang="lt-LT" dirty="0" err="1"/>
              <a:t>of</a:t>
            </a:r>
            <a:r>
              <a:rPr lang="lt-LT" dirty="0"/>
              <a:t> </a:t>
            </a:r>
            <a:r>
              <a:rPr lang="lt-LT" dirty="0" err="1"/>
              <a:t>the</a:t>
            </a:r>
            <a:r>
              <a:rPr lang="lt-LT" dirty="0"/>
              <a:t> </a:t>
            </a:r>
            <a:r>
              <a:rPr lang="lt-LT" dirty="0" err="1"/>
              <a:t>software</a:t>
            </a:r>
            <a:r>
              <a:rPr lang="lt-LT" dirty="0"/>
              <a:t> </a:t>
            </a:r>
            <a:r>
              <a:rPr lang="lt-LT" dirty="0" err="1"/>
              <a:t>such</a:t>
            </a:r>
            <a:r>
              <a:rPr lang="lt-LT" dirty="0"/>
              <a:t> </a:t>
            </a:r>
            <a:r>
              <a:rPr lang="lt-LT" dirty="0" err="1"/>
              <a:t>as</a:t>
            </a:r>
            <a:r>
              <a:rPr lang="lt-LT" dirty="0"/>
              <a:t> </a:t>
            </a:r>
            <a:r>
              <a:rPr lang="lt-LT" dirty="0" err="1"/>
              <a:t>design</a:t>
            </a:r>
            <a:r>
              <a:rPr lang="lt-LT" dirty="0"/>
              <a:t>, </a:t>
            </a:r>
            <a:r>
              <a:rPr lang="lt-LT" dirty="0" err="1"/>
              <a:t>functionality</a:t>
            </a:r>
            <a:r>
              <a:rPr lang="lt-LT" dirty="0"/>
              <a:t> </a:t>
            </a:r>
            <a:r>
              <a:rPr lang="lt-LT" dirty="0" err="1"/>
              <a:t>and</a:t>
            </a:r>
            <a:r>
              <a:rPr lang="lt-LT" dirty="0"/>
              <a:t> </a:t>
            </a:r>
            <a:r>
              <a:rPr lang="lt-LT" dirty="0" err="1"/>
              <a:t>other</a:t>
            </a:r>
            <a:r>
              <a:rPr lang="lt-LT" dirty="0"/>
              <a:t>. </a:t>
            </a:r>
          </a:p>
          <a:p>
            <a:pPr fontAlgn="base"/>
            <a:r>
              <a:rPr lang="lt-LT" dirty="0" err="1"/>
              <a:t>The</a:t>
            </a:r>
            <a:r>
              <a:rPr lang="lt-LT" dirty="0"/>
              <a:t> </a:t>
            </a:r>
            <a:r>
              <a:rPr lang="lt-LT" dirty="0" err="1"/>
              <a:t>idea</a:t>
            </a:r>
            <a:r>
              <a:rPr lang="lt-LT" dirty="0"/>
              <a:t> </a:t>
            </a:r>
            <a:r>
              <a:rPr lang="lt-LT" dirty="0" err="1"/>
              <a:t>of</a:t>
            </a:r>
            <a:r>
              <a:rPr lang="lt-LT" dirty="0"/>
              <a:t> </a:t>
            </a:r>
            <a:r>
              <a:rPr lang="lt-LT" dirty="0" err="1"/>
              <a:t>prototyping</a:t>
            </a:r>
            <a:r>
              <a:rPr lang="lt-LT" dirty="0"/>
              <a:t> </a:t>
            </a:r>
            <a:r>
              <a:rPr lang="lt-LT" dirty="0" err="1"/>
              <a:t>is</a:t>
            </a:r>
            <a:r>
              <a:rPr lang="lt-LT" dirty="0"/>
              <a:t> to </a:t>
            </a:r>
            <a:r>
              <a:rPr lang="lt-LT" dirty="0" err="1"/>
              <a:t>validate</a:t>
            </a:r>
            <a:r>
              <a:rPr lang="lt-LT" dirty="0"/>
              <a:t> </a:t>
            </a:r>
            <a:r>
              <a:rPr lang="lt-LT" dirty="0" err="1"/>
              <a:t>software</a:t>
            </a:r>
            <a:r>
              <a:rPr lang="lt-LT" dirty="0"/>
              <a:t> to be </a:t>
            </a:r>
            <a:r>
              <a:rPr lang="lt-LT" dirty="0" err="1"/>
              <a:t>created</a:t>
            </a:r>
            <a:r>
              <a:rPr lang="lt-LT" dirty="0"/>
              <a:t> </a:t>
            </a:r>
            <a:r>
              <a:rPr lang="lt-LT" dirty="0" err="1"/>
              <a:t>by</a:t>
            </a:r>
            <a:r>
              <a:rPr lang="lt-LT" dirty="0"/>
              <a:t> </a:t>
            </a:r>
            <a:r>
              <a:rPr lang="en-US" dirty="0"/>
              <a:t>using working prototype instead of using images and descriptions</a:t>
            </a:r>
            <a:r>
              <a:rPr lang="lt-LT" dirty="0"/>
              <a:t>.</a:t>
            </a:r>
          </a:p>
          <a:p>
            <a:pPr fontAlgn="base"/>
            <a:r>
              <a:rPr lang="lt-LT" dirty="0" err="1"/>
              <a:t>The</a:t>
            </a:r>
            <a:r>
              <a:rPr lang="lt-LT" dirty="0"/>
              <a:t> </a:t>
            </a:r>
            <a:r>
              <a:rPr lang="lt-LT" dirty="0" err="1"/>
              <a:t>prototyping</a:t>
            </a:r>
            <a:r>
              <a:rPr lang="lt-LT" dirty="0"/>
              <a:t> </a:t>
            </a:r>
            <a:r>
              <a:rPr lang="lt-LT" dirty="0" err="1"/>
              <a:t>software</a:t>
            </a:r>
            <a:r>
              <a:rPr lang="lt-LT" dirty="0"/>
              <a:t> </a:t>
            </a:r>
            <a:r>
              <a:rPr lang="lt-LT" dirty="0" err="1"/>
              <a:t>development</a:t>
            </a:r>
            <a:r>
              <a:rPr lang="lt-LT" dirty="0"/>
              <a:t> </a:t>
            </a:r>
            <a:r>
              <a:rPr lang="lt-LT" dirty="0" err="1"/>
              <a:t>model</a:t>
            </a:r>
            <a:r>
              <a:rPr lang="lt-LT" dirty="0"/>
              <a:t> </a:t>
            </a:r>
            <a:r>
              <a:rPr lang="lt-LT" dirty="0" err="1"/>
              <a:t>is</a:t>
            </a:r>
            <a:r>
              <a:rPr lang="lt-LT" dirty="0"/>
              <a:t> </a:t>
            </a:r>
            <a:r>
              <a:rPr lang="lt-LT" dirty="0" err="1"/>
              <a:t>an</a:t>
            </a:r>
            <a:r>
              <a:rPr lang="lt-LT" dirty="0"/>
              <a:t> </a:t>
            </a:r>
            <a:r>
              <a:rPr lang="lt-LT" dirty="0" err="1"/>
              <a:t>iterative</a:t>
            </a:r>
            <a:r>
              <a:rPr lang="lt-LT" dirty="0"/>
              <a:t> / </a:t>
            </a:r>
            <a:r>
              <a:rPr lang="lt-LT" dirty="0" err="1"/>
              <a:t>incremental</a:t>
            </a:r>
            <a:r>
              <a:rPr lang="lt-LT" dirty="0"/>
              <a:t> </a:t>
            </a:r>
            <a:r>
              <a:rPr lang="lt-LT" dirty="0" err="1"/>
              <a:t>model</a:t>
            </a:r>
            <a:r>
              <a:rPr lang="lt-LT" dirty="0"/>
              <a:t>. </a:t>
            </a:r>
            <a:r>
              <a:rPr lang="lt-LT" dirty="0" err="1"/>
              <a:t>The</a:t>
            </a:r>
            <a:r>
              <a:rPr lang="lt-LT" dirty="0"/>
              <a:t> </a:t>
            </a:r>
            <a:r>
              <a:rPr lang="lt-LT" dirty="0" err="1"/>
              <a:t>software</a:t>
            </a:r>
            <a:r>
              <a:rPr lang="lt-LT" dirty="0"/>
              <a:t> </a:t>
            </a:r>
            <a:r>
              <a:rPr lang="lt-LT" dirty="0" err="1"/>
              <a:t>is</a:t>
            </a:r>
            <a:r>
              <a:rPr lang="lt-LT" dirty="0"/>
              <a:t> </a:t>
            </a:r>
            <a:r>
              <a:rPr lang="lt-LT" dirty="0" err="1"/>
              <a:t>created</a:t>
            </a:r>
            <a:r>
              <a:rPr lang="lt-LT" dirty="0"/>
              <a:t> </a:t>
            </a:r>
            <a:r>
              <a:rPr lang="lt-LT" dirty="0" err="1"/>
              <a:t>iteratively</a:t>
            </a:r>
            <a:r>
              <a:rPr lang="lt-LT" dirty="0"/>
              <a:t> </a:t>
            </a:r>
            <a:r>
              <a:rPr lang="lt-LT" dirty="0" err="1"/>
              <a:t>as</a:t>
            </a:r>
            <a:r>
              <a:rPr lang="lt-LT" dirty="0"/>
              <a:t> </a:t>
            </a:r>
            <a:r>
              <a:rPr lang="lt-LT" dirty="0" err="1"/>
              <a:t>whole</a:t>
            </a:r>
            <a:r>
              <a:rPr lang="lt-LT" dirty="0"/>
              <a:t> </a:t>
            </a:r>
            <a:r>
              <a:rPr lang="lt-LT" dirty="0" err="1"/>
              <a:t>or</a:t>
            </a:r>
            <a:r>
              <a:rPr lang="lt-LT" dirty="0"/>
              <a:t> </a:t>
            </a:r>
            <a:r>
              <a:rPr lang="lt-LT" dirty="0" err="1"/>
              <a:t>in</a:t>
            </a:r>
            <a:r>
              <a:rPr lang="lt-LT" dirty="0"/>
              <a:t> </a:t>
            </a:r>
            <a:r>
              <a:rPr lang="lt-LT" dirty="0" err="1"/>
              <a:t>small</a:t>
            </a:r>
            <a:r>
              <a:rPr lang="lt-LT" dirty="0"/>
              <a:t> </a:t>
            </a:r>
            <a:r>
              <a:rPr lang="lt-LT" dirty="0" err="1"/>
              <a:t>increments</a:t>
            </a:r>
            <a:r>
              <a:rPr lang="lt-LT" dirty="0"/>
              <a:t>.</a:t>
            </a:r>
          </a:p>
          <a:p>
            <a:pPr fontAlgn="base"/>
            <a:r>
              <a:rPr lang="lt-LT" dirty="0" err="1"/>
              <a:t>The</a:t>
            </a:r>
            <a:r>
              <a:rPr lang="lt-LT" dirty="0"/>
              <a:t> </a:t>
            </a:r>
            <a:r>
              <a:rPr lang="lt-LT" dirty="0" err="1"/>
              <a:t>practice</a:t>
            </a:r>
            <a:r>
              <a:rPr lang="lt-LT" dirty="0"/>
              <a:t> </a:t>
            </a:r>
            <a:r>
              <a:rPr lang="lt-LT" dirty="0" err="1"/>
              <a:t>of</a:t>
            </a:r>
            <a:r>
              <a:rPr lang="lt-LT" dirty="0"/>
              <a:t> </a:t>
            </a:r>
            <a:r>
              <a:rPr lang="lt-LT" dirty="0" err="1"/>
              <a:t>prototyping</a:t>
            </a:r>
            <a:r>
              <a:rPr lang="lt-LT" dirty="0"/>
              <a:t> </a:t>
            </a:r>
            <a:r>
              <a:rPr lang="lt-LT" dirty="0" err="1"/>
              <a:t>appears</a:t>
            </a:r>
            <a:r>
              <a:rPr lang="lt-LT" dirty="0"/>
              <a:t> </a:t>
            </a:r>
            <a:r>
              <a:rPr lang="lt-LT" dirty="0" err="1"/>
              <a:t>in</a:t>
            </a:r>
            <a:r>
              <a:rPr lang="lt-LT" dirty="0"/>
              <a:t> </a:t>
            </a:r>
            <a:r>
              <a:rPr lang="lt-LT" dirty="0" err="1"/>
              <a:t>the</a:t>
            </a:r>
            <a:r>
              <a:rPr lang="lt-LT" dirty="0"/>
              <a:t> </a:t>
            </a:r>
            <a:r>
              <a:rPr lang="lt-LT" dirty="0" err="1"/>
              <a:t>famous</a:t>
            </a:r>
            <a:r>
              <a:rPr lang="lt-LT" dirty="0"/>
              <a:t> </a:t>
            </a:r>
            <a:r>
              <a:rPr lang="lt-LT" dirty="0" err="1"/>
              <a:t>book</a:t>
            </a:r>
            <a:r>
              <a:rPr lang="lt-LT" dirty="0"/>
              <a:t> </a:t>
            </a:r>
            <a:r>
              <a:rPr lang="lt-LT" dirty="0" err="1"/>
              <a:t>of</a:t>
            </a:r>
            <a:r>
              <a:rPr lang="lt-LT" dirty="0"/>
              <a:t> </a:t>
            </a:r>
            <a:r>
              <a:rPr lang="lt-LT" dirty="0" err="1"/>
              <a:t>Frederick</a:t>
            </a:r>
            <a:r>
              <a:rPr lang="lt-LT" dirty="0"/>
              <a:t> </a:t>
            </a:r>
            <a:r>
              <a:rPr lang="lt-LT" dirty="0" err="1"/>
              <a:t>Brooks</a:t>
            </a:r>
            <a:r>
              <a:rPr lang="lt-LT" dirty="0"/>
              <a:t> „</a:t>
            </a:r>
            <a:r>
              <a:rPr lang="lt-LT" dirty="0" err="1"/>
              <a:t>Them</a:t>
            </a:r>
            <a:r>
              <a:rPr lang="lt-LT" dirty="0"/>
              <a:t> </a:t>
            </a:r>
            <a:r>
              <a:rPr lang="lt-LT" dirty="0" err="1"/>
              <a:t>Mythical</a:t>
            </a:r>
            <a:r>
              <a:rPr lang="lt-LT" dirty="0"/>
              <a:t> Man-</a:t>
            </a:r>
            <a:r>
              <a:rPr lang="lt-LT" dirty="0" err="1"/>
              <a:t>Month</a:t>
            </a:r>
            <a:r>
              <a:rPr lang="lt-LT" dirty="0"/>
              <a:t>“ </a:t>
            </a:r>
            <a:r>
              <a:rPr lang="lt-LT" dirty="0" err="1"/>
              <a:t>released</a:t>
            </a:r>
            <a:r>
              <a:rPr lang="lt-LT" dirty="0"/>
              <a:t> 1975. </a:t>
            </a:r>
          </a:p>
          <a:p>
            <a:pPr fontAlgn="base"/>
            <a:r>
              <a:rPr lang="lt-LT" dirty="0" err="1"/>
              <a:t>The</a:t>
            </a:r>
            <a:r>
              <a:rPr lang="lt-LT" dirty="0"/>
              <a:t> </a:t>
            </a:r>
            <a:r>
              <a:rPr lang="lt-LT" dirty="0" err="1"/>
              <a:t>prototyping</a:t>
            </a:r>
            <a:r>
              <a:rPr lang="lt-LT" dirty="0"/>
              <a:t> </a:t>
            </a:r>
            <a:r>
              <a:rPr lang="lt-LT" dirty="0" err="1"/>
              <a:t>is</a:t>
            </a:r>
            <a:r>
              <a:rPr lang="lt-LT" dirty="0"/>
              <a:t> a </a:t>
            </a:r>
            <a:r>
              <a:rPr lang="lt-LT" dirty="0" err="1"/>
              <a:t>frequent</a:t>
            </a:r>
            <a:r>
              <a:rPr lang="lt-LT" dirty="0"/>
              <a:t> </a:t>
            </a:r>
            <a:r>
              <a:rPr lang="lt-LT" dirty="0" err="1"/>
              <a:t>technique</a:t>
            </a:r>
            <a:r>
              <a:rPr lang="lt-LT" dirty="0"/>
              <a:t> </a:t>
            </a:r>
            <a:r>
              <a:rPr lang="lt-LT" dirty="0" err="1"/>
              <a:t>in</a:t>
            </a:r>
            <a:r>
              <a:rPr lang="lt-LT" dirty="0"/>
              <a:t> </a:t>
            </a:r>
            <a:r>
              <a:rPr lang="lt-LT" dirty="0" err="1"/>
              <a:t>nowadays</a:t>
            </a:r>
            <a:r>
              <a:rPr lang="lt-LT" dirty="0"/>
              <a:t> </a:t>
            </a:r>
            <a:r>
              <a:rPr lang="lt-LT" dirty="0" err="1"/>
              <a:t>software</a:t>
            </a:r>
            <a:r>
              <a:rPr lang="lt-LT" dirty="0"/>
              <a:t> </a:t>
            </a:r>
            <a:r>
              <a:rPr lang="lt-LT" dirty="0" err="1"/>
              <a:t>development</a:t>
            </a:r>
            <a:r>
              <a:rPr lang="lt-LT" dirty="0"/>
              <a:t>, </a:t>
            </a:r>
            <a:r>
              <a:rPr lang="lt-LT" dirty="0" err="1"/>
              <a:t>but</a:t>
            </a:r>
            <a:r>
              <a:rPr lang="lt-LT" dirty="0"/>
              <a:t> </a:t>
            </a:r>
            <a:r>
              <a:rPr lang="lt-LT" dirty="0" err="1"/>
              <a:t>the</a:t>
            </a:r>
            <a:r>
              <a:rPr lang="lt-LT" dirty="0"/>
              <a:t> </a:t>
            </a:r>
            <a:r>
              <a:rPr lang="lt-LT" dirty="0" err="1"/>
              <a:t>prototyping</a:t>
            </a:r>
            <a:r>
              <a:rPr lang="lt-LT" dirty="0"/>
              <a:t> </a:t>
            </a:r>
            <a:r>
              <a:rPr lang="lt-LT" dirty="0" err="1"/>
              <a:t>as</a:t>
            </a:r>
            <a:r>
              <a:rPr lang="lt-LT" dirty="0"/>
              <a:t> </a:t>
            </a:r>
            <a:r>
              <a:rPr lang="lt-LT" dirty="0" err="1"/>
              <a:t>software</a:t>
            </a:r>
            <a:r>
              <a:rPr lang="lt-LT" dirty="0"/>
              <a:t> </a:t>
            </a:r>
            <a:r>
              <a:rPr lang="lt-LT" dirty="0" err="1"/>
              <a:t>development</a:t>
            </a:r>
            <a:r>
              <a:rPr lang="lt-LT" dirty="0"/>
              <a:t> </a:t>
            </a:r>
            <a:r>
              <a:rPr lang="lt-LT" dirty="0" err="1"/>
              <a:t>model</a:t>
            </a:r>
            <a:r>
              <a:rPr lang="lt-LT" dirty="0"/>
              <a:t> </a:t>
            </a:r>
            <a:r>
              <a:rPr lang="lt-LT" dirty="0" err="1"/>
              <a:t>is</a:t>
            </a:r>
            <a:r>
              <a:rPr lang="lt-LT" dirty="0"/>
              <a:t> </a:t>
            </a:r>
            <a:r>
              <a:rPr lang="lt-LT" dirty="0" err="1"/>
              <a:t>not</a:t>
            </a:r>
            <a:r>
              <a:rPr lang="lt-LT" dirty="0"/>
              <a:t> </a:t>
            </a:r>
            <a:r>
              <a:rPr lang="lt-LT" dirty="0" err="1"/>
              <a:t>used</a:t>
            </a:r>
            <a:r>
              <a:rPr lang="lt-LT" dirty="0"/>
              <a:t> </a:t>
            </a:r>
            <a:r>
              <a:rPr lang="lt-LT" dirty="0" err="1"/>
              <a:t>frequently</a:t>
            </a:r>
            <a:r>
              <a:rPr lang="lt-LT" dirty="0"/>
              <a:t>. </a:t>
            </a:r>
            <a:r>
              <a:rPr lang="lt-LT" dirty="0" err="1"/>
              <a:t>Anyway</a:t>
            </a:r>
            <a:r>
              <a:rPr lang="lt-LT" dirty="0"/>
              <a:t>, </a:t>
            </a:r>
            <a:r>
              <a:rPr lang="lt-LT" dirty="0" err="1"/>
              <a:t>let‘s</a:t>
            </a:r>
            <a:r>
              <a:rPr lang="lt-LT" dirty="0"/>
              <a:t> </a:t>
            </a:r>
            <a:r>
              <a:rPr lang="lt-LT" dirty="0" err="1"/>
              <a:t>get</a:t>
            </a:r>
            <a:r>
              <a:rPr lang="lt-LT" dirty="0"/>
              <a:t> </a:t>
            </a:r>
            <a:r>
              <a:rPr lang="lt-LT" dirty="0" err="1"/>
              <a:t>familiar</a:t>
            </a:r>
            <a:r>
              <a:rPr lang="lt-LT" dirty="0"/>
              <a:t> </a:t>
            </a:r>
            <a:r>
              <a:rPr lang="lt-LT" dirty="0" err="1"/>
              <a:t>with</a:t>
            </a:r>
            <a:r>
              <a:rPr lang="lt-LT" dirty="0"/>
              <a:t> </a:t>
            </a:r>
            <a:r>
              <a:rPr lang="lt-LT" dirty="0" err="1"/>
              <a:t>the</a:t>
            </a:r>
            <a:r>
              <a:rPr lang="lt-LT" dirty="0"/>
              <a:t> </a:t>
            </a:r>
            <a:r>
              <a:rPr lang="lt-LT" dirty="0" err="1"/>
              <a:t>idea</a:t>
            </a:r>
            <a:r>
              <a:rPr lang="lt-LT" dirty="0"/>
              <a:t> </a:t>
            </a:r>
            <a:r>
              <a:rPr lang="lt-LT" dirty="0" err="1"/>
              <a:t>of</a:t>
            </a:r>
            <a:r>
              <a:rPr lang="lt-LT" dirty="0"/>
              <a:t> </a:t>
            </a:r>
            <a:r>
              <a:rPr lang="lt-LT" dirty="0" err="1"/>
              <a:t>prototyping</a:t>
            </a:r>
            <a:r>
              <a:rPr lang="lt-LT" dirty="0"/>
              <a:t>.</a:t>
            </a:r>
          </a:p>
          <a:p>
            <a:pPr fontAlgn="base"/>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62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err="1"/>
              <a:t>Let‘s</a:t>
            </a:r>
            <a:r>
              <a:rPr lang="lt-LT" dirty="0"/>
              <a:t> </a:t>
            </a:r>
            <a:r>
              <a:rPr lang="lt-LT" dirty="0" err="1"/>
              <a:t>suppose</a:t>
            </a:r>
            <a:r>
              <a:rPr lang="lt-LT" dirty="0"/>
              <a:t>, </a:t>
            </a:r>
            <a:r>
              <a:rPr lang="lt-LT" dirty="0" err="1"/>
              <a:t>that</a:t>
            </a:r>
            <a:r>
              <a:rPr lang="lt-LT" dirty="0"/>
              <a:t> </a:t>
            </a:r>
            <a:r>
              <a:rPr lang="lt-LT" dirty="0" err="1"/>
              <a:t>we</a:t>
            </a:r>
            <a:r>
              <a:rPr lang="lt-LT" dirty="0"/>
              <a:t> </a:t>
            </a:r>
            <a:r>
              <a:rPr lang="lt-LT" dirty="0" err="1"/>
              <a:t>face</a:t>
            </a:r>
            <a:r>
              <a:rPr lang="lt-LT" dirty="0"/>
              <a:t> </a:t>
            </a:r>
            <a:r>
              <a:rPr lang="lt-LT" dirty="0" err="1"/>
              <a:t>several</a:t>
            </a:r>
            <a:r>
              <a:rPr lang="lt-LT" dirty="0"/>
              <a:t> </a:t>
            </a:r>
            <a:r>
              <a:rPr lang="lt-LT" dirty="0" err="1"/>
              <a:t>uncertain</a:t>
            </a:r>
            <a:r>
              <a:rPr lang="lt-LT" dirty="0"/>
              <a:t> </a:t>
            </a:r>
            <a:r>
              <a:rPr lang="lt-LT" dirty="0" err="1"/>
              <a:t>factors</a:t>
            </a:r>
            <a:r>
              <a:rPr lang="lt-LT" dirty="0"/>
              <a:t> </a:t>
            </a:r>
            <a:r>
              <a:rPr lang="lt-LT" dirty="0" err="1"/>
              <a:t>such</a:t>
            </a:r>
            <a:r>
              <a:rPr lang="lt-LT" dirty="0"/>
              <a:t> </a:t>
            </a:r>
            <a:r>
              <a:rPr lang="lt-LT" dirty="0" err="1"/>
              <a:t>as</a:t>
            </a:r>
            <a:r>
              <a:rPr lang="lt-LT" dirty="0"/>
              <a:t> </a:t>
            </a:r>
            <a:r>
              <a:rPr lang="lt-LT" dirty="0" err="1"/>
              <a:t>not</a:t>
            </a:r>
            <a:r>
              <a:rPr lang="lt-LT" dirty="0"/>
              <a:t> </a:t>
            </a:r>
            <a:r>
              <a:rPr lang="lt-LT" dirty="0" err="1"/>
              <a:t>clear</a:t>
            </a:r>
            <a:r>
              <a:rPr lang="lt-LT" dirty="0"/>
              <a:t> </a:t>
            </a:r>
            <a:r>
              <a:rPr lang="lt-LT" dirty="0" err="1"/>
              <a:t>requirements</a:t>
            </a:r>
            <a:r>
              <a:rPr lang="lt-LT" dirty="0"/>
              <a:t> </a:t>
            </a:r>
            <a:r>
              <a:rPr lang="lt-LT" dirty="0" err="1"/>
              <a:t>or</a:t>
            </a:r>
            <a:r>
              <a:rPr lang="lt-LT" dirty="0"/>
              <a:t> </a:t>
            </a:r>
            <a:r>
              <a:rPr lang="lt-LT" dirty="0" err="1"/>
              <a:t>technologies</a:t>
            </a:r>
            <a:r>
              <a:rPr lang="lt-LT" dirty="0"/>
              <a:t> </a:t>
            </a:r>
            <a:r>
              <a:rPr lang="lt-LT" dirty="0" err="1"/>
              <a:t>that</a:t>
            </a:r>
            <a:r>
              <a:rPr lang="lt-LT" dirty="0"/>
              <a:t> are </a:t>
            </a:r>
            <a:r>
              <a:rPr lang="lt-LT" dirty="0" err="1"/>
              <a:t>not</a:t>
            </a:r>
            <a:r>
              <a:rPr lang="lt-LT" dirty="0"/>
              <a:t> </a:t>
            </a:r>
            <a:r>
              <a:rPr lang="lt-LT" dirty="0" err="1"/>
              <a:t>well</a:t>
            </a:r>
            <a:r>
              <a:rPr lang="lt-LT" dirty="0"/>
              <a:t> </a:t>
            </a:r>
            <a:r>
              <a:rPr lang="lt-LT" dirty="0" err="1"/>
              <a:t>understood</a:t>
            </a:r>
            <a:r>
              <a:rPr lang="lt-LT" dirty="0"/>
              <a:t>. </a:t>
            </a:r>
            <a:r>
              <a:rPr lang="lt-LT" dirty="0" err="1"/>
              <a:t>So</a:t>
            </a:r>
            <a:r>
              <a:rPr lang="lt-LT" dirty="0"/>
              <a:t>, </a:t>
            </a:r>
            <a:r>
              <a:rPr lang="lt-LT" dirty="0" err="1"/>
              <a:t>we</a:t>
            </a:r>
            <a:r>
              <a:rPr lang="lt-LT" dirty="0"/>
              <a:t> </a:t>
            </a:r>
            <a:r>
              <a:rPr lang="lt-LT" dirty="0" err="1"/>
              <a:t>gather</a:t>
            </a:r>
            <a:r>
              <a:rPr lang="lt-LT" dirty="0"/>
              <a:t> </a:t>
            </a:r>
            <a:r>
              <a:rPr lang="lt-LT" dirty="0" err="1"/>
              <a:t>the</a:t>
            </a:r>
            <a:r>
              <a:rPr lang="lt-LT" dirty="0"/>
              <a:t> </a:t>
            </a:r>
            <a:r>
              <a:rPr lang="lt-LT" dirty="0" err="1"/>
              <a:t>initial</a:t>
            </a:r>
            <a:r>
              <a:rPr lang="lt-LT" dirty="0"/>
              <a:t>, </a:t>
            </a:r>
            <a:r>
              <a:rPr lang="lt-LT" dirty="0" err="1"/>
              <a:t>abstract</a:t>
            </a:r>
            <a:r>
              <a:rPr lang="lt-LT" dirty="0"/>
              <a:t> </a:t>
            </a:r>
            <a:r>
              <a:rPr lang="lt-LT" dirty="0" err="1"/>
              <a:t>requirements</a:t>
            </a:r>
            <a:r>
              <a:rPr lang="lt-LT" dirty="0"/>
              <a:t> </a:t>
            </a:r>
            <a:r>
              <a:rPr lang="lt-LT" dirty="0" err="1"/>
              <a:t>from</a:t>
            </a:r>
            <a:r>
              <a:rPr lang="lt-LT" dirty="0"/>
              <a:t> </a:t>
            </a:r>
            <a:r>
              <a:rPr lang="lt-LT" dirty="0" err="1"/>
              <a:t>the</a:t>
            </a:r>
            <a:r>
              <a:rPr lang="lt-LT" dirty="0"/>
              <a:t> </a:t>
            </a:r>
            <a:r>
              <a:rPr lang="lt-LT" dirty="0" err="1"/>
              <a:t>customer</a:t>
            </a:r>
            <a:r>
              <a:rPr lang="lt-LT" dirty="0"/>
              <a:t> </a:t>
            </a:r>
            <a:r>
              <a:rPr lang="lt-LT" dirty="0" err="1"/>
              <a:t>and</a:t>
            </a:r>
            <a:r>
              <a:rPr lang="lt-LT" dirty="0"/>
              <a:t> </a:t>
            </a:r>
            <a:r>
              <a:rPr lang="lt-LT" dirty="0" err="1"/>
              <a:t>build</a:t>
            </a:r>
            <a:r>
              <a:rPr lang="lt-LT" dirty="0"/>
              <a:t> </a:t>
            </a:r>
            <a:r>
              <a:rPr lang="lt-LT" dirty="0" err="1"/>
              <a:t>initial</a:t>
            </a:r>
            <a:r>
              <a:rPr lang="lt-LT" dirty="0"/>
              <a:t> </a:t>
            </a:r>
            <a:r>
              <a:rPr lang="lt-LT" dirty="0" err="1"/>
              <a:t>prototype</a:t>
            </a:r>
            <a:r>
              <a:rPr lang="lt-LT" dirty="0"/>
              <a:t>. </a:t>
            </a:r>
            <a:r>
              <a:rPr lang="lt-LT" dirty="0" err="1"/>
              <a:t>That</a:t>
            </a:r>
            <a:r>
              <a:rPr lang="lt-LT" dirty="0"/>
              <a:t> </a:t>
            </a:r>
            <a:r>
              <a:rPr lang="lt-LT" dirty="0" err="1"/>
              <a:t>prototype</a:t>
            </a:r>
            <a:r>
              <a:rPr lang="lt-LT" dirty="0"/>
              <a:t> </a:t>
            </a:r>
            <a:r>
              <a:rPr lang="lt-LT" dirty="0" err="1"/>
              <a:t>is</a:t>
            </a:r>
            <a:r>
              <a:rPr lang="lt-LT" dirty="0"/>
              <a:t> </a:t>
            </a:r>
            <a:r>
              <a:rPr lang="lt-LT" dirty="0" err="1"/>
              <a:t>provided</a:t>
            </a:r>
            <a:r>
              <a:rPr lang="lt-LT" dirty="0"/>
              <a:t> to a </a:t>
            </a:r>
            <a:r>
              <a:rPr lang="lt-LT" dirty="0" err="1"/>
              <a:t>customer</a:t>
            </a:r>
            <a:r>
              <a:rPr lang="lt-LT" dirty="0"/>
              <a:t> </a:t>
            </a:r>
            <a:r>
              <a:rPr lang="lt-LT" dirty="0" err="1"/>
              <a:t>for</a:t>
            </a:r>
            <a:r>
              <a:rPr lang="lt-LT" dirty="0"/>
              <a:t> </a:t>
            </a:r>
            <a:r>
              <a:rPr lang="lt-LT" dirty="0" err="1"/>
              <a:t>evaluation</a:t>
            </a:r>
            <a:r>
              <a:rPr lang="lt-LT" dirty="0"/>
              <a:t>. </a:t>
            </a:r>
            <a:r>
              <a:rPr lang="lt-LT" dirty="0" err="1"/>
              <a:t>The</a:t>
            </a:r>
            <a:r>
              <a:rPr lang="lt-LT" dirty="0"/>
              <a:t> </a:t>
            </a:r>
            <a:r>
              <a:rPr lang="lt-LT" dirty="0" err="1"/>
              <a:t>customer</a:t>
            </a:r>
            <a:r>
              <a:rPr lang="lt-LT" dirty="0"/>
              <a:t> </a:t>
            </a:r>
            <a:r>
              <a:rPr lang="lt-LT" dirty="0" err="1"/>
              <a:t>evalutes</a:t>
            </a:r>
            <a:r>
              <a:rPr lang="lt-LT" dirty="0"/>
              <a:t> </a:t>
            </a:r>
            <a:r>
              <a:rPr lang="lt-LT" dirty="0" err="1"/>
              <a:t>the</a:t>
            </a:r>
            <a:r>
              <a:rPr lang="lt-LT" dirty="0"/>
              <a:t> </a:t>
            </a:r>
            <a:r>
              <a:rPr lang="lt-LT" dirty="0" err="1"/>
              <a:t>prototype</a:t>
            </a:r>
            <a:r>
              <a:rPr lang="lt-LT" dirty="0"/>
              <a:t> </a:t>
            </a:r>
            <a:r>
              <a:rPr lang="lt-LT" dirty="0" err="1"/>
              <a:t>and</a:t>
            </a:r>
            <a:r>
              <a:rPr lang="lt-LT" dirty="0"/>
              <a:t> </a:t>
            </a:r>
            <a:r>
              <a:rPr lang="lt-LT" dirty="0" err="1"/>
              <a:t>provides</a:t>
            </a:r>
            <a:r>
              <a:rPr lang="lt-LT" dirty="0"/>
              <a:t> a </a:t>
            </a:r>
            <a:r>
              <a:rPr lang="lt-LT" dirty="0" err="1"/>
              <a:t>feedback</a:t>
            </a:r>
            <a:r>
              <a:rPr lang="lt-LT" dirty="0"/>
              <a:t>. </a:t>
            </a:r>
            <a:r>
              <a:rPr lang="lt-LT" dirty="0" err="1"/>
              <a:t>Now</a:t>
            </a:r>
            <a:r>
              <a:rPr lang="lt-LT" dirty="0"/>
              <a:t>, </a:t>
            </a:r>
            <a:r>
              <a:rPr lang="lt-LT" dirty="0" err="1"/>
              <a:t>the</a:t>
            </a:r>
            <a:r>
              <a:rPr lang="lt-LT" dirty="0"/>
              <a:t> </a:t>
            </a:r>
            <a:r>
              <a:rPr lang="lt-LT" dirty="0" err="1"/>
              <a:t>development</a:t>
            </a:r>
            <a:r>
              <a:rPr lang="lt-LT" dirty="0"/>
              <a:t> </a:t>
            </a:r>
            <a:r>
              <a:rPr lang="lt-LT" dirty="0" err="1"/>
              <a:t>team</a:t>
            </a:r>
            <a:r>
              <a:rPr lang="lt-LT" dirty="0"/>
              <a:t> </a:t>
            </a:r>
            <a:r>
              <a:rPr lang="lt-LT" dirty="0" err="1"/>
              <a:t>discuss</a:t>
            </a:r>
            <a:r>
              <a:rPr lang="lt-LT" dirty="0"/>
              <a:t> </a:t>
            </a:r>
            <a:r>
              <a:rPr lang="lt-LT" dirty="0" err="1"/>
              <a:t>the</a:t>
            </a:r>
            <a:r>
              <a:rPr lang="lt-LT" dirty="0"/>
              <a:t> </a:t>
            </a:r>
            <a:r>
              <a:rPr lang="lt-LT" dirty="0" err="1"/>
              <a:t>feedback</a:t>
            </a:r>
            <a:r>
              <a:rPr lang="lt-LT" dirty="0"/>
              <a:t> </a:t>
            </a:r>
            <a:r>
              <a:rPr lang="lt-LT" dirty="0" err="1"/>
              <a:t>and</a:t>
            </a:r>
            <a:r>
              <a:rPr lang="lt-LT" dirty="0"/>
              <a:t> </a:t>
            </a:r>
            <a:r>
              <a:rPr lang="lt-LT" dirty="0" err="1"/>
              <a:t>if</a:t>
            </a:r>
            <a:r>
              <a:rPr lang="lt-LT" dirty="0"/>
              <a:t> </a:t>
            </a:r>
            <a:r>
              <a:rPr lang="lt-LT" dirty="0" err="1"/>
              <a:t>the</a:t>
            </a:r>
            <a:r>
              <a:rPr lang="lt-LT" dirty="0"/>
              <a:t> </a:t>
            </a:r>
            <a:r>
              <a:rPr lang="lt-LT" dirty="0" err="1"/>
              <a:t>prototype</a:t>
            </a:r>
            <a:r>
              <a:rPr lang="lt-LT" dirty="0"/>
              <a:t> </a:t>
            </a:r>
            <a:r>
              <a:rPr lang="lt-LT" dirty="0" err="1"/>
              <a:t>is</a:t>
            </a:r>
            <a:r>
              <a:rPr lang="lt-LT" dirty="0"/>
              <a:t> </a:t>
            </a:r>
            <a:r>
              <a:rPr lang="lt-LT" dirty="0" err="1"/>
              <a:t>not</a:t>
            </a:r>
            <a:r>
              <a:rPr lang="lt-LT" dirty="0"/>
              <a:t> </a:t>
            </a:r>
            <a:r>
              <a:rPr lang="lt-LT" dirty="0" err="1"/>
              <a:t>adequate</a:t>
            </a:r>
            <a:r>
              <a:rPr lang="lt-LT" dirty="0"/>
              <a:t>, </a:t>
            </a:r>
            <a:r>
              <a:rPr lang="lt-LT" dirty="0" err="1"/>
              <a:t>then</a:t>
            </a:r>
            <a:r>
              <a:rPr lang="lt-LT" dirty="0"/>
              <a:t> </a:t>
            </a:r>
            <a:r>
              <a:rPr lang="lt-LT" dirty="0" err="1"/>
              <a:t>the</a:t>
            </a:r>
            <a:r>
              <a:rPr lang="lt-LT" dirty="0"/>
              <a:t> </a:t>
            </a:r>
            <a:r>
              <a:rPr lang="lt-LT" dirty="0" err="1"/>
              <a:t>team</a:t>
            </a:r>
            <a:r>
              <a:rPr lang="lt-LT" dirty="0"/>
              <a:t> </a:t>
            </a:r>
            <a:r>
              <a:rPr lang="lt-LT" dirty="0" err="1"/>
              <a:t>refines</a:t>
            </a:r>
            <a:r>
              <a:rPr lang="lt-LT" dirty="0"/>
              <a:t> </a:t>
            </a:r>
            <a:r>
              <a:rPr lang="lt-LT" dirty="0" err="1"/>
              <a:t>the</a:t>
            </a:r>
            <a:r>
              <a:rPr lang="lt-LT" dirty="0"/>
              <a:t> </a:t>
            </a:r>
            <a:r>
              <a:rPr lang="lt-LT" dirty="0" err="1"/>
              <a:t>prototype</a:t>
            </a:r>
            <a:r>
              <a:rPr lang="lt-LT" dirty="0"/>
              <a:t> </a:t>
            </a:r>
            <a:r>
              <a:rPr lang="lt-LT" dirty="0" err="1"/>
              <a:t>and</a:t>
            </a:r>
            <a:r>
              <a:rPr lang="lt-LT" dirty="0"/>
              <a:t> </a:t>
            </a:r>
            <a:r>
              <a:rPr lang="lt-LT" dirty="0" err="1"/>
              <a:t>provides</a:t>
            </a:r>
            <a:r>
              <a:rPr lang="lt-LT" dirty="0"/>
              <a:t> </a:t>
            </a:r>
            <a:r>
              <a:rPr lang="lt-LT" dirty="0" err="1"/>
              <a:t>the</a:t>
            </a:r>
            <a:r>
              <a:rPr lang="lt-LT" dirty="0"/>
              <a:t> </a:t>
            </a:r>
            <a:r>
              <a:rPr lang="lt-LT" dirty="0" err="1"/>
              <a:t>improved</a:t>
            </a:r>
            <a:r>
              <a:rPr lang="lt-LT" dirty="0"/>
              <a:t> </a:t>
            </a:r>
            <a:r>
              <a:rPr lang="lt-LT" dirty="0" err="1"/>
              <a:t>prototype</a:t>
            </a:r>
            <a:r>
              <a:rPr lang="lt-LT" dirty="0"/>
              <a:t> </a:t>
            </a:r>
            <a:r>
              <a:rPr lang="lt-LT" dirty="0" err="1"/>
              <a:t>for</a:t>
            </a:r>
            <a:r>
              <a:rPr lang="lt-LT" dirty="0"/>
              <a:t> </a:t>
            </a:r>
            <a:r>
              <a:rPr lang="lt-LT" dirty="0" err="1"/>
              <a:t>further</a:t>
            </a:r>
            <a:r>
              <a:rPr lang="lt-LT" dirty="0"/>
              <a:t> </a:t>
            </a:r>
            <a:r>
              <a:rPr lang="lt-LT" dirty="0" err="1"/>
              <a:t>evaluation</a:t>
            </a:r>
            <a:r>
              <a:rPr lang="lt-LT" dirty="0"/>
              <a:t>. </a:t>
            </a:r>
            <a:r>
              <a:rPr lang="lt-LT" dirty="0" err="1"/>
              <a:t>The</a:t>
            </a:r>
            <a:r>
              <a:rPr lang="lt-LT" dirty="0"/>
              <a:t> </a:t>
            </a:r>
            <a:r>
              <a:rPr lang="lt-LT" dirty="0" err="1"/>
              <a:t>team</a:t>
            </a:r>
            <a:r>
              <a:rPr lang="lt-LT" dirty="0"/>
              <a:t> </a:t>
            </a:r>
            <a:r>
              <a:rPr lang="lt-LT" dirty="0" err="1"/>
              <a:t>receives</a:t>
            </a:r>
            <a:r>
              <a:rPr lang="lt-LT" dirty="0"/>
              <a:t> </a:t>
            </a:r>
            <a:r>
              <a:rPr lang="lt-LT" dirty="0" err="1"/>
              <a:t>the</a:t>
            </a:r>
            <a:r>
              <a:rPr lang="lt-LT" dirty="0"/>
              <a:t> </a:t>
            </a:r>
            <a:r>
              <a:rPr lang="lt-LT" dirty="0" err="1"/>
              <a:t>feedback</a:t>
            </a:r>
            <a:r>
              <a:rPr lang="lt-LT" dirty="0"/>
              <a:t> </a:t>
            </a:r>
            <a:r>
              <a:rPr lang="lt-LT" dirty="0" err="1"/>
              <a:t>for</a:t>
            </a:r>
            <a:r>
              <a:rPr lang="lt-LT" dirty="0"/>
              <a:t> </a:t>
            </a:r>
            <a:r>
              <a:rPr lang="lt-LT" dirty="0" err="1"/>
              <a:t>further</a:t>
            </a:r>
            <a:r>
              <a:rPr lang="lt-LT" dirty="0"/>
              <a:t> </a:t>
            </a:r>
            <a:r>
              <a:rPr lang="lt-LT" dirty="0" err="1"/>
              <a:t>discussions</a:t>
            </a:r>
            <a:r>
              <a:rPr lang="lt-LT" dirty="0"/>
              <a:t>. </a:t>
            </a:r>
            <a:r>
              <a:rPr lang="lt-LT" dirty="0" err="1"/>
              <a:t>This</a:t>
            </a:r>
            <a:r>
              <a:rPr lang="lt-LT" dirty="0"/>
              <a:t> </a:t>
            </a:r>
            <a:r>
              <a:rPr lang="lt-LT" dirty="0" err="1"/>
              <a:t>cycle</a:t>
            </a:r>
            <a:r>
              <a:rPr lang="lt-LT" dirty="0"/>
              <a:t> </a:t>
            </a:r>
            <a:r>
              <a:rPr lang="lt-LT" dirty="0" err="1"/>
              <a:t>continues</a:t>
            </a:r>
            <a:r>
              <a:rPr lang="lt-LT" dirty="0"/>
              <a:t> </a:t>
            </a:r>
            <a:r>
              <a:rPr lang="lt-LT" dirty="0" err="1"/>
              <a:t>until</a:t>
            </a:r>
            <a:r>
              <a:rPr lang="lt-LT" dirty="0"/>
              <a:t> a </a:t>
            </a:r>
            <a:r>
              <a:rPr lang="lt-LT" dirty="0" err="1"/>
              <a:t>customer</a:t>
            </a:r>
            <a:r>
              <a:rPr lang="lt-LT" dirty="0"/>
              <a:t> </a:t>
            </a:r>
            <a:r>
              <a:rPr lang="lt-LT" dirty="0" err="1"/>
              <a:t>is</a:t>
            </a:r>
            <a:r>
              <a:rPr lang="lt-LT" dirty="0"/>
              <a:t> </a:t>
            </a:r>
            <a:r>
              <a:rPr lang="lt-LT" dirty="0" err="1"/>
              <a:t>happy</a:t>
            </a:r>
            <a:r>
              <a:rPr lang="lt-LT" dirty="0"/>
              <a:t> </a:t>
            </a:r>
            <a:r>
              <a:rPr lang="lt-LT" dirty="0" err="1"/>
              <a:t>with</a:t>
            </a:r>
            <a:r>
              <a:rPr lang="lt-LT" dirty="0"/>
              <a:t> a </a:t>
            </a:r>
            <a:r>
              <a:rPr lang="lt-LT" dirty="0" err="1"/>
              <a:t>prototype</a:t>
            </a:r>
            <a:r>
              <a:rPr lang="lt-LT" dirty="0"/>
              <a:t>. </a:t>
            </a:r>
            <a:r>
              <a:rPr lang="lt-LT" dirty="0" err="1"/>
              <a:t>And</a:t>
            </a:r>
            <a:r>
              <a:rPr lang="lt-LT" dirty="0"/>
              <a:t> </a:t>
            </a:r>
            <a:r>
              <a:rPr lang="lt-LT" dirty="0" err="1"/>
              <a:t>now</a:t>
            </a:r>
            <a:r>
              <a:rPr lang="lt-LT" dirty="0"/>
              <a:t> </a:t>
            </a:r>
            <a:r>
              <a:rPr lang="lt-LT" dirty="0" err="1"/>
              <a:t>the</a:t>
            </a:r>
            <a:r>
              <a:rPr lang="lt-LT" dirty="0"/>
              <a:t> </a:t>
            </a:r>
            <a:r>
              <a:rPr lang="lt-LT" dirty="0" err="1"/>
              <a:t>team</a:t>
            </a:r>
            <a:r>
              <a:rPr lang="lt-LT" dirty="0"/>
              <a:t> </a:t>
            </a:r>
            <a:r>
              <a:rPr lang="lt-LT" dirty="0" err="1"/>
              <a:t>proceeds</a:t>
            </a:r>
            <a:r>
              <a:rPr lang="lt-LT" dirty="0"/>
              <a:t>. </a:t>
            </a:r>
            <a:r>
              <a:rPr lang="lt-LT" dirty="0" err="1"/>
              <a:t>How</a:t>
            </a:r>
            <a:r>
              <a:rPr lang="en-US" dirty="0"/>
              <a:t>!</a:t>
            </a:r>
            <a:r>
              <a:rPr lang="lt-LT" dirty="0"/>
              <a:t>?</a:t>
            </a:r>
            <a:r>
              <a:rPr lang="en-US" dirty="0"/>
              <a:t> It depends on a specific prototyping method. So, let’s investigate them.</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err="1"/>
              <a:t>There</a:t>
            </a:r>
            <a:r>
              <a:rPr lang="lt-LT" dirty="0"/>
              <a:t> are </a:t>
            </a:r>
            <a:r>
              <a:rPr lang="lt-LT" dirty="0" err="1"/>
              <a:t>two</a:t>
            </a:r>
            <a:r>
              <a:rPr lang="lt-LT" dirty="0"/>
              <a:t> </a:t>
            </a:r>
            <a:r>
              <a:rPr lang="lt-LT" dirty="0" err="1"/>
              <a:t>major</a:t>
            </a:r>
            <a:r>
              <a:rPr lang="lt-LT" dirty="0"/>
              <a:t> </a:t>
            </a:r>
            <a:r>
              <a:rPr lang="lt-LT" dirty="0" err="1"/>
              <a:t>methods</a:t>
            </a:r>
            <a:r>
              <a:rPr lang="lt-LT" dirty="0"/>
              <a:t>. </a:t>
            </a:r>
            <a:r>
              <a:rPr lang="lt-LT" dirty="0" err="1"/>
              <a:t>The</a:t>
            </a:r>
            <a:r>
              <a:rPr lang="lt-LT" dirty="0"/>
              <a:t> </a:t>
            </a:r>
            <a:r>
              <a:rPr lang="lt-LT" dirty="0" err="1"/>
              <a:t>first</a:t>
            </a:r>
            <a:r>
              <a:rPr lang="lt-LT" dirty="0"/>
              <a:t> </a:t>
            </a:r>
            <a:r>
              <a:rPr lang="lt-LT" dirty="0" err="1"/>
              <a:t>one</a:t>
            </a:r>
            <a:r>
              <a:rPr lang="lt-LT" dirty="0"/>
              <a:t> </a:t>
            </a:r>
            <a:r>
              <a:rPr lang="lt-LT" dirty="0" err="1"/>
              <a:t>is</a:t>
            </a:r>
            <a:r>
              <a:rPr lang="lt-LT" dirty="0"/>
              <a:t> a „</a:t>
            </a:r>
            <a:r>
              <a:rPr lang="lt-LT" dirty="0" err="1"/>
              <a:t>throwaway</a:t>
            </a:r>
            <a:r>
              <a:rPr lang="lt-LT" dirty="0"/>
              <a:t> </a:t>
            </a:r>
            <a:r>
              <a:rPr lang="lt-LT" dirty="0" err="1"/>
              <a:t>prototyping</a:t>
            </a:r>
            <a:r>
              <a:rPr lang="lt-LT" dirty="0"/>
              <a:t>“ </a:t>
            </a:r>
            <a:r>
              <a:rPr lang="lt-LT" dirty="0" err="1"/>
              <a:t>or</a:t>
            </a:r>
            <a:r>
              <a:rPr lang="lt-LT" dirty="0"/>
              <a:t> a „</a:t>
            </a:r>
            <a:r>
              <a:rPr lang="lt-LT" dirty="0" err="1"/>
              <a:t>rapid</a:t>
            </a:r>
            <a:r>
              <a:rPr lang="lt-LT" dirty="0"/>
              <a:t> </a:t>
            </a:r>
            <a:r>
              <a:rPr lang="lt-LT" dirty="0" err="1"/>
              <a:t>throwaway</a:t>
            </a:r>
            <a:r>
              <a:rPr lang="lt-LT" dirty="0"/>
              <a:t> </a:t>
            </a:r>
            <a:r>
              <a:rPr lang="lt-LT" dirty="0" err="1"/>
              <a:t>prototyping</a:t>
            </a:r>
            <a:r>
              <a:rPr lang="lt-LT" dirty="0"/>
              <a:t>“. </a:t>
            </a:r>
            <a:r>
              <a:rPr lang="lt-LT" dirty="0" err="1"/>
              <a:t>It‘s</a:t>
            </a:r>
            <a:r>
              <a:rPr lang="lt-LT" dirty="0"/>
              <a:t> </a:t>
            </a:r>
            <a:r>
              <a:rPr lang="lt-LT" dirty="0" err="1"/>
              <a:t>logical</a:t>
            </a:r>
            <a:r>
              <a:rPr lang="lt-LT" dirty="0"/>
              <a:t>. </a:t>
            </a:r>
            <a:r>
              <a:rPr lang="lt-LT" dirty="0" err="1"/>
              <a:t>If</a:t>
            </a:r>
            <a:r>
              <a:rPr lang="lt-LT" dirty="0"/>
              <a:t> </a:t>
            </a:r>
            <a:r>
              <a:rPr lang="lt-LT" dirty="0" err="1"/>
              <a:t>you‘ll</a:t>
            </a:r>
            <a:r>
              <a:rPr lang="lt-LT" dirty="0"/>
              <a:t> </a:t>
            </a:r>
            <a:r>
              <a:rPr lang="lt-LT" dirty="0" err="1"/>
              <a:t>need</a:t>
            </a:r>
            <a:r>
              <a:rPr lang="lt-LT" dirty="0"/>
              <a:t> to </a:t>
            </a:r>
            <a:r>
              <a:rPr lang="lt-LT" dirty="0" err="1"/>
              <a:t>thow</a:t>
            </a:r>
            <a:r>
              <a:rPr lang="lt-LT" dirty="0"/>
              <a:t> </a:t>
            </a:r>
            <a:r>
              <a:rPr lang="lt-LT" dirty="0" err="1"/>
              <a:t>away</a:t>
            </a:r>
            <a:r>
              <a:rPr lang="lt-LT" dirty="0"/>
              <a:t> </a:t>
            </a:r>
            <a:r>
              <a:rPr lang="lt-LT" dirty="0" err="1"/>
              <a:t>your</a:t>
            </a:r>
            <a:r>
              <a:rPr lang="lt-LT" dirty="0"/>
              <a:t> </a:t>
            </a:r>
            <a:r>
              <a:rPr lang="lt-LT" dirty="0" err="1"/>
              <a:t>prototype</a:t>
            </a:r>
            <a:r>
              <a:rPr lang="lt-LT" dirty="0"/>
              <a:t>, </a:t>
            </a:r>
            <a:r>
              <a:rPr lang="lt-LT" dirty="0" err="1"/>
              <a:t>better</a:t>
            </a:r>
            <a:r>
              <a:rPr lang="lt-LT" dirty="0"/>
              <a:t> </a:t>
            </a:r>
            <a:r>
              <a:rPr lang="lt-LT" dirty="0" err="1"/>
              <a:t>you</a:t>
            </a:r>
            <a:r>
              <a:rPr lang="lt-LT" dirty="0"/>
              <a:t> </a:t>
            </a:r>
            <a:r>
              <a:rPr lang="lt-LT" dirty="0" err="1"/>
              <a:t>do</a:t>
            </a:r>
            <a:r>
              <a:rPr lang="lt-LT" dirty="0"/>
              <a:t> it </a:t>
            </a:r>
            <a:r>
              <a:rPr lang="lt-LT" dirty="0" err="1"/>
              <a:t>fast</a:t>
            </a:r>
            <a:r>
              <a:rPr lang="lt-LT" dirty="0"/>
              <a:t> </a:t>
            </a:r>
            <a:r>
              <a:rPr lang="lt-LT" dirty="0" err="1"/>
              <a:t>so</a:t>
            </a:r>
            <a:r>
              <a:rPr lang="lt-LT" dirty="0"/>
              <a:t> </a:t>
            </a:r>
            <a:r>
              <a:rPr lang="lt-LT" dirty="0" err="1"/>
              <a:t>you</a:t>
            </a:r>
            <a:r>
              <a:rPr lang="lt-LT" dirty="0"/>
              <a:t> </a:t>
            </a:r>
            <a:r>
              <a:rPr lang="lt-LT" dirty="0" err="1"/>
              <a:t>don‘t</a:t>
            </a:r>
            <a:r>
              <a:rPr lang="lt-LT" dirty="0"/>
              <a:t> </a:t>
            </a:r>
            <a:r>
              <a:rPr lang="lt-LT" dirty="0" err="1"/>
              <a:t>get</a:t>
            </a:r>
            <a:r>
              <a:rPr lang="lt-LT" dirty="0"/>
              <a:t> </a:t>
            </a:r>
            <a:r>
              <a:rPr lang="lt-LT" dirty="0" err="1"/>
              <a:t>attached</a:t>
            </a:r>
            <a:r>
              <a:rPr lang="lt-LT" dirty="0"/>
              <a:t> to </a:t>
            </a:r>
            <a:r>
              <a:rPr lang="lt-LT" dirty="0" err="1"/>
              <a:t>your</a:t>
            </a:r>
            <a:r>
              <a:rPr lang="lt-LT" dirty="0"/>
              <a:t> </a:t>
            </a:r>
            <a:r>
              <a:rPr lang="lt-LT" dirty="0" err="1"/>
              <a:t>prototype</a:t>
            </a:r>
            <a:r>
              <a:rPr lang="lt-LT" dirty="0"/>
              <a:t> </a:t>
            </a:r>
            <a:r>
              <a:rPr lang="lt-LT" dirty="0" err="1"/>
              <a:t>and</a:t>
            </a:r>
            <a:r>
              <a:rPr lang="lt-LT" dirty="0"/>
              <a:t> </a:t>
            </a:r>
            <a:r>
              <a:rPr lang="lt-LT" dirty="0" err="1"/>
              <a:t>the</a:t>
            </a:r>
            <a:r>
              <a:rPr lang="lt-LT" dirty="0"/>
              <a:t> </a:t>
            </a:r>
            <a:r>
              <a:rPr lang="lt-LT" dirty="0" err="1"/>
              <a:t>work</a:t>
            </a:r>
            <a:r>
              <a:rPr lang="lt-LT" dirty="0"/>
              <a:t> </a:t>
            </a:r>
            <a:r>
              <a:rPr lang="lt-LT" dirty="0" err="1"/>
              <a:t>on</a:t>
            </a:r>
            <a:r>
              <a:rPr lang="lt-LT" dirty="0"/>
              <a:t> </a:t>
            </a:r>
            <a:r>
              <a:rPr lang="lt-LT" dirty="0" err="1"/>
              <a:t>the</a:t>
            </a:r>
            <a:r>
              <a:rPr lang="lt-LT" dirty="0"/>
              <a:t> </a:t>
            </a:r>
            <a:r>
              <a:rPr lang="lt-LT" dirty="0" err="1"/>
              <a:t>software</a:t>
            </a:r>
            <a:r>
              <a:rPr lang="lt-LT" dirty="0"/>
              <a:t> to be </a:t>
            </a:r>
            <a:r>
              <a:rPr lang="lt-LT" dirty="0" err="1"/>
              <a:t>thrown</a:t>
            </a:r>
            <a:r>
              <a:rPr lang="lt-LT" dirty="0"/>
              <a:t> </a:t>
            </a:r>
            <a:r>
              <a:rPr lang="lt-LT" dirty="0" err="1"/>
              <a:t>away</a:t>
            </a:r>
            <a:r>
              <a:rPr lang="lt-LT" dirty="0"/>
              <a:t> </a:t>
            </a:r>
            <a:r>
              <a:rPr lang="lt-LT" dirty="0" err="1"/>
              <a:t>is</a:t>
            </a:r>
            <a:r>
              <a:rPr lang="lt-LT" dirty="0"/>
              <a:t> </a:t>
            </a:r>
            <a:r>
              <a:rPr lang="lt-LT" dirty="0" err="1"/>
              <a:t>minimized</a:t>
            </a:r>
            <a:r>
              <a:rPr lang="lt-LT" dirty="0"/>
              <a:t>. One </a:t>
            </a:r>
            <a:r>
              <a:rPr lang="lt-LT" dirty="0" err="1"/>
              <a:t>might</a:t>
            </a:r>
            <a:r>
              <a:rPr lang="lt-LT" dirty="0"/>
              <a:t> </a:t>
            </a:r>
            <a:r>
              <a:rPr lang="lt-LT" dirty="0" err="1"/>
              <a:t>ask</a:t>
            </a:r>
            <a:r>
              <a:rPr lang="lt-LT" dirty="0"/>
              <a:t> – </a:t>
            </a:r>
            <a:r>
              <a:rPr lang="lt-LT" dirty="0" err="1"/>
              <a:t>why</a:t>
            </a:r>
            <a:r>
              <a:rPr lang="lt-LT" dirty="0"/>
              <a:t> </a:t>
            </a:r>
            <a:r>
              <a:rPr lang="lt-LT" dirty="0" err="1"/>
              <a:t>there</a:t>
            </a:r>
            <a:r>
              <a:rPr lang="lt-LT" dirty="0"/>
              <a:t> </a:t>
            </a:r>
            <a:r>
              <a:rPr lang="lt-LT" dirty="0" err="1"/>
              <a:t>is</a:t>
            </a:r>
            <a:r>
              <a:rPr lang="lt-LT" dirty="0"/>
              <a:t> </a:t>
            </a:r>
            <a:r>
              <a:rPr lang="lt-LT" dirty="0" err="1"/>
              <a:t>such</a:t>
            </a:r>
            <a:r>
              <a:rPr lang="lt-LT" dirty="0"/>
              <a:t> a </a:t>
            </a:r>
            <a:r>
              <a:rPr lang="lt-LT" dirty="0" err="1"/>
              <a:t>method</a:t>
            </a:r>
            <a:r>
              <a:rPr lang="lt-LT" dirty="0"/>
              <a:t> at </a:t>
            </a:r>
            <a:r>
              <a:rPr lang="lt-LT" dirty="0" err="1"/>
              <a:t>all</a:t>
            </a:r>
            <a:r>
              <a:rPr lang="lt-LT" dirty="0"/>
              <a:t>. </a:t>
            </a:r>
            <a:r>
              <a:rPr lang="lt-LT" dirty="0" err="1"/>
              <a:t>Well</a:t>
            </a:r>
            <a:r>
              <a:rPr lang="lt-LT" dirty="0"/>
              <a:t> – </a:t>
            </a:r>
            <a:r>
              <a:rPr lang="lt-LT" dirty="0" err="1"/>
              <a:t>this</a:t>
            </a:r>
            <a:r>
              <a:rPr lang="lt-LT" dirty="0"/>
              <a:t> </a:t>
            </a:r>
            <a:r>
              <a:rPr lang="lt-LT" dirty="0" err="1"/>
              <a:t>is</a:t>
            </a:r>
            <a:r>
              <a:rPr lang="lt-LT" dirty="0"/>
              <a:t> </a:t>
            </a:r>
            <a:r>
              <a:rPr lang="lt-LT" dirty="0" err="1"/>
              <a:t>balancing</a:t>
            </a:r>
            <a:r>
              <a:rPr lang="lt-LT" dirty="0"/>
              <a:t> </a:t>
            </a:r>
            <a:r>
              <a:rPr lang="lt-LT" dirty="0" err="1"/>
              <a:t>between</a:t>
            </a:r>
            <a:r>
              <a:rPr lang="lt-LT" dirty="0"/>
              <a:t> </a:t>
            </a:r>
            <a:r>
              <a:rPr lang="lt-LT" dirty="0" err="1"/>
              <a:t>pros</a:t>
            </a:r>
            <a:r>
              <a:rPr lang="lt-LT" dirty="0"/>
              <a:t> </a:t>
            </a:r>
            <a:r>
              <a:rPr lang="lt-LT" dirty="0" err="1"/>
              <a:t>and</a:t>
            </a:r>
            <a:r>
              <a:rPr lang="lt-LT" dirty="0"/>
              <a:t> </a:t>
            </a:r>
            <a:r>
              <a:rPr lang="lt-LT" dirty="0" err="1"/>
              <a:t>cons</a:t>
            </a:r>
            <a:r>
              <a:rPr lang="lt-LT" dirty="0"/>
              <a:t> </a:t>
            </a:r>
            <a:r>
              <a:rPr lang="lt-LT" dirty="0" err="1"/>
              <a:t>of</a:t>
            </a:r>
            <a:r>
              <a:rPr lang="lt-LT" dirty="0"/>
              <a:t> </a:t>
            </a:r>
            <a:r>
              <a:rPr lang="lt-LT" dirty="0" err="1"/>
              <a:t>the</a:t>
            </a:r>
            <a:r>
              <a:rPr lang="lt-LT" dirty="0"/>
              <a:t> </a:t>
            </a:r>
            <a:r>
              <a:rPr lang="lt-LT" dirty="0" err="1"/>
              <a:t>prototyping</a:t>
            </a:r>
            <a:r>
              <a:rPr lang="lt-LT" dirty="0"/>
              <a:t> </a:t>
            </a:r>
            <a:r>
              <a:rPr lang="lt-LT" dirty="0" err="1"/>
              <a:t>method</a:t>
            </a:r>
            <a:r>
              <a:rPr lang="lt-LT" dirty="0"/>
              <a:t>. </a:t>
            </a:r>
            <a:r>
              <a:rPr lang="lt-LT" dirty="0" err="1"/>
              <a:t>We</a:t>
            </a:r>
            <a:r>
              <a:rPr lang="lt-LT" dirty="0"/>
              <a:t> </a:t>
            </a:r>
            <a:r>
              <a:rPr lang="lt-LT" dirty="0" err="1"/>
              <a:t>will</a:t>
            </a:r>
            <a:r>
              <a:rPr lang="lt-LT" dirty="0"/>
              <a:t> </a:t>
            </a:r>
            <a:r>
              <a:rPr lang="lt-LT" dirty="0" err="1"/>
              <a:t>get</a:t>
            </a:r>
            <a:r>
              <a:rPr lang="lt-LT" dirty="0"/>
              <a:t> to it, </a:t>
            </a:r>
            <a:r>
              <a:rPr lang="lt-LT" dirty="0" err="1"/>
              <a:t>but</a:t>
            </a:r>
            <a:r>
              <a:rPr lang="lt-LT" dirty="0"/>
              <a:t> </a:t>
            </a:r>
            <a:r>
              <a:rPr lang="lt-LT" dirty="0" err="1"/>
              <a:t>you</a:t>
            </a:r>
            <a:r>
              <a:rPr lang="lt-LT" dirty="0"/>
              <a:t> </a:t>
            </a:r>
            <a:r>
              <a:rPr lang="lt-LT" dirty="0" err="1"/>
              <a:t>should</a:t>
            </a:r>
            <a:r>
              <a:rPr lang="lt-LT" dirty="0"/>
              <a:t> </a:t>
            </a:r>
            <a:r>
              <a:rPr lang="lt-LT" dirty="0" err="1"/>
              <a:t>know</a:t>
            </a:r>
            <a:r>
              <a:rPr lang="lt-LT" dirty="0"/>
              <a:t> </a:t>
            </a:r>
            <a:r>
              <a:rPr lang="lt-LT" dirty="0" err="1"/>
              <a:t>that</a:t>
            </a:r>
            <a:r>
              <a:rPr lang="lt-LT" dirty="0"/>
              <a:t> </a:t>
            </a:r>
            <a:r>
              <a:rPr lang="lt-LT" dirty="0" err="1"/>
              <a:t>sometimes</a:t>
            </a:r>
            <a:r>
              <a:rPr lang="lt-LT" dirty="0"/>
              <a:t> it </a:t>
            </a:r>
            <a:r>
              <a:rPr lang="lt-LT" dirty="0" err="1"/>
              <a:t>works</a:t>
            </a:r>
            <a:r>
              <a:rPr lang="lt-LT" dirty="0"/>
              <a:t> </a:t>
            </a:r>
            <a:r>
              <a:rPr lang="lt-LT" dirty="0" err="1"/>
              <a:t>very</a:t>
            </a:r>
            <a:r>
              <a:rPr lang="lt-LT" dirty="0"/>
              <a:t> </a:t>
            </a:r>
            <a:r>
              <a:rPr lang="lt-LT" dirty="0" err="1"/>
              <a:t>well</a:t>
            </a:r>
            <a:r>
              <a:rPr lang="lt-LT" dirty="0"/>
              <a:t>. </a:t>
            </a:r>
          </a:p>
          <a:p>
            <a:pPr fontAlgn="base"/>
            <a:r>
              <a:rPr lang="lt-LT" dirty="0" err="1"/>
              <a:t>So</a:t>
            </a:r>
            <a:r>
              <a:rPr lang="lt-LT" dirty="0"/>
              <a:t>, </a:t>
            </a:r>
            <a:r>
              <a:rPr lang="lt-LT" dirty="0" err="1"/>
              <a:t>start</a:t>
            </a:r>
            <a:r>
              <a:rPr lang="lt-LT" dirty="0"/>
              <a:t> </a:t>
            </a:r>
            <a:r>
              <a:rPr lang="lt-LT" dirty="0" err="1"/>
              <a:t>is</a:t>
            </a:r>
            <a:r>
              <a:rPr lang="lt-LT" dirty="0"/>
              <a:t> </a:t>
            </a:r>
            <a:r>
              <a:rPr lang="lt-LT" dirty="0" err="1"/>
              <a:t>the</a:t>
            </a:r>
            <a:r>
              <a:rPr lang="lt-LT" dirty="0"/>
              <a:t> </a:t>
            </a:r>
            <a:r>
              <a:rPr lang="lt-LT" dirty="0" err="1"/>
              <a:t>same</a:t>
            </a:r>
            <a:r>
              <a:rPr lang="lt-LT" dirty="0"/>
              <a:t> </a:t>
            </a:r>
            <a:r>
              <a:rPr lang="lt-LT" dirty="0" err="1"/>
              <a:t>as</a:t>
            </a:r>
            <a:r>
              <a:rPr lang="lt-LT" dirty="0"/>
              <a:t> </a:t>
            </a:r>
            <a:r>
              <a:rPr lang="lt-LT" dirty="0" err="1"/>
              <a:t>in</a:t>
            </a:r>
            <a:r>
              <a:rPr lang="lt-LT" dirty="0"/>
              <a:t> </a:t>
            </a:r>
            <a:r>
              <a:rPr lang="lt-LT" dirty="0" err="1"/>
              <a:t>previous</a:t>
            </a:r>
            <a:r>
              <a:rPr lang="lt-LT" dirty="0"/>
              <a:t> </a:t>
            </a:r>
            <a:r>
              <a:rPr lang="lt-LT" dirty="0" err="1"/>
              <a:t>diagram</a:t>
            </a:r>
            <a:r>
              <a:rPr lang="lt-LT" dirty="0"/>
              <a:t>. </a:t>
            </a:r>
            <a:r>
              <a:rPr lang="lt-LT" dirty="0" err="1"/>
              <a:t>The</a:t>
            </a:r>
            <a:r>
              <a:rPr lang="lt-LT" dirty="0"/>
              <a:t> </a:t>
            </a:r>
            <a:r>
              <a:rPr lang="lt-LT" dirty="0" err="1"/>
              <a:t>development</a:t>
            </a:r>
            <a:r>
              <a:rPr lang="lt-LT" dirty="0"/>
              <a:t> </a:t>
            </a:r>
            <a:r>
              <a:rPr lang="lt-LT" dirty="0" err="1"/>
              <a:t>team</a:t>
            </a:r>
            <a:r>
              <a:rPr lang="lt-LT" dirty="0"/>
              <a:t> </a:t>
            </a:r>
            <a:r>
              <a:rPr lang="lt-LT" dirty="0" err="1"/>
              <a:t>gathers</a:t>
            </a:r>
            <a:r>
              <a:rPr lang="lt-LT" dirty="0"/>
              <a:t> </a:t>
            </a:r>
            <a:r>
              <a:rPr lang="lt-LT" dirty="0" err="1"/>
              <a:t>the</a:t>
            </a:r>
            <a:r>
              <a:rPr lang="lt-LT" dirty="0"/>
              <a:t> </a:t>
            </a:r>
            <a:r>
              <a:rPr lang="lt-LT" dirty="0" err="1"/>
              <a:t>initial</a:t>
            </a:r>
            <a:r>
              <a:rPr lang="lt-LT" dirty="0"/>
              <a:t> </a:t>
            </a:r>
            <a:r>
              <a:rPr lang="lt-LT" dirty="0" err="1"/>
              <a:t>requirements</a:t>
            </a:r>
            <a:r>
              <a:rPr lang="lt-LT" dirty="0"/>
              <a:t> </a:t>
            </a:r>
            <a:r>
              <a:rPr lang="lt-LT" dirty="0" err="1"/>
              <a:t>and</a:t>
            </a:r>
            <a:r>
              <a:rPr lang="lt-LT" dirty="0"/>
              <a:t> </a:t>
            </a:r>
            <a:r>
              <a:rPr lang="lt-LT" dirty="0" err="1"/>
              <a:t>build</a:t>
            </a:r>
            <a:r>
              <a:rPr lang="en-US" dirty="0"/>
              <a:t>s</a:t>
            </a:r>
            <a:r>
              <a:rPr lang="lt-LT" dirty="0"/>
              <a:t> </a:t>
            </a:r>
            <a:r>
              <a:rPr lang="lt-LT" dirty="0" err="1"/>
              <a:t>the</a:t>
            </a:r>
            <a:r>
              <a:rPr lang="lt-LT" dirty="0"/>
              <a:t> </a:t>
            </a:r>
            <a:r>
              <a:rPr lang="lt-LT" dirty="0" err="1"/>
              <a:t>software</a:t>
            </a:r>
            <a:r>
              <a:rPr lang="lt-LT" dirty="0"/>
              <a:t> </a:t>
            </a:r>
            <a:r>
              <a:rPr lang="lt-LT" dirty="0" err="1"/>
              <a:t>prototype</a:t>
            </a:r>
            <a:r>
              <a:rPr lang="lt-LT" dirty="0"/>
              <a:t>. </a:t>
            </a:r>
            <a:r>
              <a:rPr lang="lt-LT" dirty="0" err="1"/>
              <a:t>The</a:t>
            </a:r>
            <a:r>
              <a:rPr lang="lt-LT" dirty="0"/>
              <a:t> </a:t>
            </a:r>
            <a:r>
              <a:rPr lang="lt-LT" dirty="0" err="1"/>
              <a:t>prototype</a:t>
            </a:r>
            <a:r>
              <a:rPr lang="lt-LT" dirty="0"/>
              <a:t> </a:t>
            </a:r>
            <a:r>
              <a:rPr lang="lt-LT" dirty="0" err="1"/>
              <a:t>is</a:t>
            </a:r>
            <a:r>
              <a:rPr lang="lt-LT" dirty="0"/>
              <a:t> </a:t>
            </a:r>
            <a:r>
              <a:rPr lang="lt-LT" dirty="0" err="1"/>
              <a:t>provided</a:t>
            </a:r>
            <a:r>
              <a:rPr lang="lt-LT" dirty="0"/>
              <a:t> to </a:t>
            </a:r>
            <a:r>
              <a:rPr lang="lt-LT" dirty="0" err="1"/>
              <a:t>the</a:t>
            </a:r>
            <a:r>
              <a:rPr lang="lt-LT" dirty="0"/>
              <a:t> </a:t>
            </a:r>
            <a:r>
              <a:rPr lang="lt-LT" dirty="0" err="1"/>
              <a:t>customer</a:t>
            </a:r>
            <a:r>
              <a:rPr lang="lt-LT" dirty="0"/>
              <a:t> </a:t>
            </a:r>
            <a:r>
              <a:rPr lang="lt-LT" dirty="0" err="1"/>
              <a:t>for</a:t>
            </a:r>
            <a:r>
              <a:rPr lang="lt-LT" dirty="0"/>
              <a:t> </a:t>
            </a:r>
            <a:r>
              <a:rPr lang="lt-LT" dirty="0" err="1"/>
              <a:t>evaluation</a:t>
            </a:r>
            <a:r>
              <a:rPr lang="lt-LT" dirty="0"/>
              <a:t>. </a:t>
            </a:r>
            <a:r>
              <a:rPr lang="lt-LT" dirty="0" err="1"/>
              <a:t>Customer</a:t>
            </a:r>
            <a:r>
              <a:rPr lang="lt-LT" dirty="0"/>
              <a:t> </a:t>
            </a:r>
            <a:r>
              <a:rPr lang="lt-LT" dirty="0" err="1"/>
              <a:t>gives</a:t>
            </a:r>
            <a:r>
              <a:rPr lang="lt-LT" dirty="0"/>
              <a:t> </a:t>
            </a:r>
            <a:r>
              <a:rPr lang="lt-LT" dirty="0" err="1"/>
              <a:t>us</a:t>
            </a:r>
            <a:r>
              <a:rPr lang="lt-LT" dirty="0"/>
              <a:t> a </a:t>
            </a:r>
            <a:r>
              <a:rPr lang="lt-LT" dirty="0" err="1"/>
              <a:t>feedback</a:t>
            </a:r>
            <a:r>
              <a:rPr lang="lt-LT" dirty="0"/>
              <a:t> </a:t>
            </a:r>
            <a:r>
              <a:rPr lang="lt-LT" dirty="0" err="1"/>
              <a:t>and</a:t>
            </a:r>
            <a:r>
              <a:rPr lang="lt-LT" dirty="0"/>
              <a:t> </a:t>
            </a:r>
            <a:r>
              <a:rPr lang="lt-LT" dirty="0" err="1"/>
              <a:t>our</a:t>
            </a:r>
            <a:r>
              <a:rPr lang="lt-LT" dirty="0"/>
              <a:t> </a:t>
            </a:r>
            <a:r>
              <a:rPr lang="lt-LT" dirty="0" err="1"/>
              <a:t>development</a:t>
            </a:r>
            <a:r>
              <a:rPr lang="lt-LT" dirty="0"/>
              <a:t> </a:t>
            </a:r>
            <a:r>
              <a:rPr lang="lt-LT" dirty="0" err="1"/>
              <a:t>team</a:t>
            </a:r>
            <a:r>
              <a:rPr lang="lt-LT" dirty="0"/>
              <a:t> </a:t>
            </a:r>
            <a:r>
              <a:rPr lang="lt-LT" dirty="0" err="1"/>
              <a:t>refines</a:t>
            </a:r>
            <a:r>
              <a:rPr lang="lt-LT" dirty="0"/>
              <a:t> </a:t>
            </a:r>
            <a:r>
              <a:rPr lang="lt-LT" dirty="0" err="1"/>
              <a:t>the</a:t>
            </a:r>
            <a:r>
              <a:rPr lang="lt-LT" dirty="0"/>
              <a:t> </a:t>
            </a:r>
            <a:r>
              <a:rPr lang="lt-LT" dirty="0" err="1"/>
              <a:t>prototype</a:t>
            </a:r>
            <a:r>
              <a:rPr lang="lt-LT" dirty="0"/>
              <a:t> </a:t>
            </a:r>
            <a:r>
              <a:rPr lang="lt-LT" dirty="0" err="1"/>
              <a:t>if</a:t>
            </a:r>
            <a:r>
              <a:rPr lang="lt-LT" dirty="0"/>
              <a:t> it </a:t>
            </a:r>
            <a:r>
              <a:rPr lang="lt-LT" dirty="0" err="1"/>
              <a:t>is</a:t>
            </a:r>
            <a:r>
              <a:rPr lang="lt-LT" dirty="0"/>
              <a:t> </a:t>
            </a:r>
            <a:r>
              <a:rPr lang="lt-LT" dirty="0" err="1"/>
              <a:t>not</a:t>
            </a:r>
            <a:r>
              <a:rPr lang="lt-LT" dirty="0"/>
              <a:t> </a:t>
            </a:r>
            <a:r>
              <a:rPr lang="lt-LT" dirty="0" err="1"/>
              <a:t>good</a:t>
            </a:r>
            <a:r>
              <a:rPr lang="lt-LT" dirty="0"/>
              <a:t> </a:t>
            </a:r>
            <a:r>
              <a:rPr lang="lt-LT" dirty="0" err="1"/>
              <a:t>enough</a:t>
            </a:r>
            <a:r>
              <a:rPr lang="lt-LT" dirty="0"/>
              <a:t>. </a:t>
            </a:r>
            <a:r>
              <a:rPr lang="lt-LT" dirty="0" err="1"/>
              <a:t>Until</a:t>
            </a:r>
            <a:r>
              <a:rPr lang="lt-LT" dirty="0"/>
              <a:t> </a:t>
            </a:r>
            <a:r>
              <a:rPr lang="lt-LT" dirty="0" err="1"/>
              <a:t>this</a:t>
            </a:r>
            <a:r>
              <a:rPr lang="lt-LT" dirty="0"/>
              <a:t> </a:t>
            </a:r>
            <a:r>
              <a:rPr lang="lt-LT" dirty="0" err="1"/>
              <a:t>moment</a:t>
            </a:r>
            <a:r>
              <a:rPr lang="lt-LT" dirty="0"/>
              <a:t> </a:t>
            </a:r>
            <a:r>
              <a:rPr lang="lt-LT" dirty="0" err="1"/>
              <a:t>everything</a:t>
            </a:r>
            <a:r>
              <a:rPr lang="lt-LT" dirty="0"/>
              <a:t> </a:t>
            </a:r>
            <a:r>
              <a:rPr lang="lt-LT" dirty="0" err="1"/>
              <a:t>went</a:t>
            </a:r>
            <a:r>
              <a:rPr lang="lt-LT" dirty="0"/>
              <a:t> </a:t>
            </a:r>
            <a:r>
              <a:rPr lang="lt-LT" dirty="0" err="1"/>
              <a:t>the</a:t>
            </a:r>
            <a:r>
              <a:rPr lang="lt-LT" dirty="0"/>
              <a:t> </a:t>
            </a:r>
            <a:r>
              <a:rPr lang="lt-LT" dirty="0" err="1"/>
              <a:t>same</a:t>
            </a:r>
            <a:r>
              <a:rPr lang="lt-LT" dirty="0"/>
              <a:t> </a:t>
            </a:r>
            <a:r>
              <a:rPr lang="lt-LT" dirty="0" err="1"/>
              <a:t>as</a:t>
            </a:r>
            <a:r>
              <a:rPr lang="lt-LT" dirty="0"/>
              <a:t> i </a:t>
            </a:r>
            <a:r>
              <a:rPr lang="lt-LT" dirty="0" err="1"/>
              <a:t>presented</a:t>
            </a:r>
            <a:r>
              <a:rPr lang="lt-LT" dirty="0"/>
              <a:t> </a:t>
            </a:r>
            <a:r>
              <a:rPr lang="lt-LT" dirty="0" err="1"/>
              <a:t>in</a:t>
            </a:r>
            <a:r>
              <a:rPr lang="lt-LT" dirty="0"/>
              <a:t> a </a:t>
            </a:r>
            <a:r>
              <a:rPr lang="lt-LT" dirty="0" err="1"/>
              <a:t>previous</a:t>
            </a:r>
            <a:r>
              <a:rPr lang="lt-LT" dirty="0"/>
              <a:t> slide. </a:t>
            </a:r>
            <a:r>
              <a:rPr lang="lt-LT" dirty="0" err="1"/>
              <a:t>The</a:t>
            </a:r>
            <a:r>
              <a:rPr lang="lt-LT" dirty="0"/>
              <a:t> </a:t>
            </a:r>
            <a:r>
              <a:rPr lang="lt-LT" dirty="0" err="1"/>
              <a:t>difference</a:t>
            </a:r>
            <a:r>
              <a:rPr lang="lt-LT" dirty="0"/>
              <a:t> </a:t>
            </a:r>
            <a:r>
              <a:rPr lang="lt-LT" dirty="0" err="1"/>
              <a:t>is</a:t>
            </a:r>
            <a:r>
              <a:rPr lang="lt-LT" dirty="0"/>
              <a:t> </a:t>
            </a:r>
            <a:r>
              <a:rPr lang="lt-LT" dirty="0" err="1"/>
              <a:t>the</a:t>
            </a:r>
            <a:r>
              <a:rPr lang="lt-LT" dirty="0"/>
              <a:t> </a:t>
            </a:r>
            <a:r>
              <a:rPr lang="lt-LT" dirty="0" err="1"/>
              <a:t>outcome</a:t>
            </a:r>
            <a:r>
              <a:rPr lang="lt-LT" dirty="0"/>
              <a:t>, </a:t>
            </a:r>
            <a:r>
              <a:rPr lang="lt-LT" dirty="0" err="1"/>
              <a:t>when</a:t>
            </a:r>
            <a:r>
              <a:rPr lang="lt-LT" dirty="0"/>
              <a:t> </a:t>
            </a:r>
            <a:r>
              <a:rPr lang="lt-LT" dirty="0" err="1"/>
              <a:t>the</a:t>
            </a:r>
            <a:r>
              <a:rPr lang="lt-LT" dirty="0"/>
              <a:t> </a:t>
            </a:r>
            <a:r>
              <a:rPr lang="lt-LT" dirty="0" err="1"/>
              <a:t>customer</a:t>
            </a:r>
            <a:r>
              <a:rPr lang="lt-LT" dirty="0"/>
              <a:t> </a:t>
            </a:r>
            <a:r>
              <a:rPr lang="lt-LT" dirty="0" err="1"/>
              <a:t>and</a:t>
            </a:r>
            <a:r>
              <a:rPr lang="lt-LT" dirty="0"/>
              <a:t> </a:t>
            </a:r>
            <a:r>
              <a:rPr lang="lt-LT" dirty="0" err="1"/>
              <a:t>the</a:t>
            </a:r>
            <a:r>
              <a:rPr lang="lt-LT" dirty="0"/>
              <a:t> </a:t>
            </a:r>
            <a:r>
              <a:rPr lang="lt-LT" dirty="0" err="1"/>
              <a:t>team</a:t>
            </a:r>
            <a:r>
              <a:rPr lang="lt-LT" dirty="0"/>
              <a:t> </a:t>
            </a:r>
            <a:r>
              <a:rPr lang="lt-LT" dirty="0" err="1"/>
              <a:t>finds</a:t>
            </a:r>
            <a:r>
              <a:rPr lang="lt-LT" dirty="0"/>
              <a:t> </a:t>
            </a:r>
            <a:r>
              <a:rPr lang="lt-LT" dirty="0" err="1"/>
              <a:t>the</a:t>
            </a:r>
            <a:r>
              <a:rPr lang="lt-LT" dirty="0"/>
              <a:t> </a:t>
            </a:r>
            <a:r>
              <a:rPr lang="lt-LT" dirty="0" err="1"/>
              <a:t>prototype</a:t>
            </a:r>
            <a:r>
              <a:rPr lang="lt-LT" dirty="0"/>
              <a:t> to be </a:t>
            </a:r>
            <a:r>
              <a:rPr lang="lt-LT" dirty="0" err="1"/>
              <a:t>adequate</a:t>
            </a:r>
            <a:r>
              <a:rPr lang="lt-LT" dirty="0"/>
              <a:t>. </a:t>
            </a:r>
            <a:r>
              <a:rPr lang="lt-LT" dirty="0" err="1"/>
              <a:t>Now</a:t>
            </a:r>
            <a:r>
              <a:rPr lang="lt-LT" dirty="0"/>
              <a:t> </a:t>
            </a:r>
            <a:r>
              <a:rPr lang="lt-LT" dirty="0" err="1"/>
              <a:t>the</a:t>
            </a:r>
            <a:r>
              <a:rPr lang="lt-LT" dirty="0"/>
              <a:t> </a:t>
            </a:r>
            <a:r>
              <a:rPr lang="lt-LT" dirty="0" err="1"/>
              <a:t>useful</a:t>
            </a:r>
            <a:r>
              <a:rPr lang="lt-LT" dirty="0"/>
              <a:t> </a:t>
            </a:r>
            <a:r>
              <a:rPr lang="lt-LT" dirty="0" err="1"/>
              <a:t>things</a:t>
            </a:r>
            <a:r>
              <a:rPr lang="lt-LT" dirty="0"/>
              <a:t> </a:t>
            </a:r>
            <a:r>
              <a:rPr lang="lt-LT" dirty="0" err="1"/>
              <a:t>we</a:t>
            </a:r>
            <a:r>
              <a:rPr lang="lt-LT" dirty="0"/>
              <a:t> </a:t>
            </a:r>
            <a:r>
              <a:rPr lang="lt-LT" dirty="0" err="1"/>
              <a:t>discovered</a:t>
            </a:r>
            <a:r>
              <a:rPr lang="lt-LT" dirty="0"/>
              <a:t>, </a:t>
            </a:r>
            <a:r>
              <a:rPr lang="lt-LT" dirty="0" err="1"/>
              <a:t>such</a:t>
            </a:r>
            <a:r>
              <a:rPr lang="lt-LT" dirty="0"/>
              <a:t> </a:t>
            </a:r>
            <a:r>
              <a:rPr lang="lt-LT" dirty="0" err="1"/>
              <a:t>as</a:t>
            </a:r>
            <a:r>
              <a:rPr lang="lt-LT" dirty="0"/>
              <a:t> </a:t>
            </a:r>
            <a:r>
              <a:rPr lang="lt-LT" dirty="0" err="1"/>
              <a:t>refined</a:t>
            </a:r>
            <a:r>
              <a:rPr lang="lt-LT" dirty="0"/>
              <a:t> </a:t>
            </a:r>
            <a:r>
              <a:rPr lang="lt-LT" dirty="0" err="1"/>
              <a:t>requirements</a:t>
            </a:r>
            <a:r>
              <a:rPr lang="lt-LT" dirty="0"/>
              <a:t>, </a:t>
            </a:r>
            <a:r>
              <a:rPr lang="lt-LT" dirty="0" err="1"/>
              <a:t>designes</a:t>
            </a:r>
            <a:r>
              <a:rPr lang="lt-LT" dirty="0"/>
              <a:t>, </a:t>
            </a:r>
            <a:r>
              <a:rPr lang="lt-LT" dirty="0" err="1"/>
              <a:t>working</a:t>
            </a:r>
            <a:r>
              <a:rPr lang="lt-LT" dirty="0"/>
              <a:t> </a:t>
            </a:r>
            <a:r>
              <a:rPr lang="lt-LT" dirty="0" err="1"/>
              <a:t>algorithms</a:t>
            </a:r>
            <a:r>
              <a:rPr lang="lt-LT" dirty="0"/>
              <a:t> </a:t>
            </a:r>
            <a:r>
              <a:rPr lang="lt-LT" dirty="0" err="1"/>
              <a:t>and</a:t>
            </a:r>
            <a:r>
              <a:rPr lang="lt-LT" dirty="0"/>
              <a:t> </a:t>
            </a:r>
            <a:r>
              <a:rPr lang="lt-LT" dirty="0" err="1"/>
              <a:t>other</a:t>
            </a:r>
            <a:r>
              <a:rPr lang="lt-LT" dirty="0"/>
              <a:t>, are </a:t>
            </a:r>
            <a:r>
              <a:rPr lang="lt-LT" dirty="0" err="1"/>
              <a:t>provided</a:t>
            </a:r>
            <a:r>
              <a:rPr lang="lt-LT" dirty="0"/>
              <a:t> </a:t>
            </a:r>
            <a:r>
              <a:rPr lang="lt-LT" dirty="0" err="1"/>
              <a:t>for</a:t>
            </a:r>
            <a:r>
              <a:rPr lang="lt-LT" dirty="0"/>
              <a:t> a </a:t>
            </a:r>
            <a:r>
              <a:rPr lang="lt-LT" dirty="0" err="1"/>
              <a:t>development</a:t>
            </a:r>
            <a:r>
              <a:rPr lang="lt-LT" dirty="0"/>
              <a:t> </a:t>
            </a:r>
            <a:r>
              <a:rPr lang="lt-LT" dirty="0" err="1"/>
              <a:t>team</a:t>
            </a:r>
            <a:r>
              <a:rPr lang="lt-LT" dirty="0"/>
              <a:t> </a:t>
            </a:r>
            <a:r>
              <a:rPr lang="lt-LT" dirty="0" err="1"/>
              <a:t>that</a:t>
            </a:r>
            <a:r>
              <a:rPr lang="lt-LT" dirty="0"/>
              <a:t> </a:t>
            </a:r>
            <a:r>
              <a:rPr lang="lt-LT" dirty="0" err="1"/>
              <a:t>uses</a:t>
            </a:r>
            <a:r>
              <a:rPr lang="lt-LT" dirty="0"/>
              <a:t> </a:t>
            </a:r>
            <a:r>
              <a:rPr lang="lt-LT" dirty="0" err="1"/>
              <a:t>another</a:t>
            </a:r>
            <a:r>
              <a:rPr lang="lt-LT" dirty="0"/>
              <a:t> </a:t>
            </a:r>
            <a:r>
              <a:rPr lang="lt-LT" dirty="0" err="1"/>
              <a:t>software</a:t>
            </a:r>
            <a:r>
              <a:rPr lang="lt-LT" dirty="0"/>
              <a:t> </a:t>
            </a:r>
            <a:r>
              <a:rPr lang="lt-LT" dirty="0" err="1"/>
              <a:t>process</a:t>
            </a:r>
            <a:r>
              <a:rPr lang="lt-LT" dirty="0"/>
              <a:t> to </a:t>
            </a:r>
            <a:r>
              <a:rPr lang="lt-LT" dirty="0" err="1"/>
              <a:t>create</a:t>
            </a:r>
            <a:r>
              <a:rPr lang="lt-LT" dirty="0"/>
              <a:t> </a:t>
            </a:r>
            <a:r>
              <a:rPr lang="lt-LT" dirty="0" err="1"/>
              <a:t>the</a:t>
            </a:r>
            <a:r>
              <a:rPr lang="lt-LT" dirty="0"/>
              <a:t> </a:t>
            </a:r>
            <a:r>
              <a:rPr lang="lt-LT" dirty="0" err="1"/>
              <a:t>actual</a:t>
            </a:r>
            <a:r>
              <a:rPr lang="lt-LT" dirty="0"/>
              <a:t> </a:t>
            </a:r>
            <a:r>
              <a:rPr lang="lt-LT" dirty="0" err="1"/>
              <a:t>software</a:t>
            </a:r>
            <a:r>
              <a:rPr lang="lt-LT" dirty="0"/>
              <a:t>. </a:t>
            </a:r>
            <a:r>
              <a:rPr lang="lt-LT" dirty="0" err="1"/>
              <a:t>And</a:t>
            </a:r>
            <a:r>
              <a:rPr lang="lt-LT" dirty="0"/>
              <a:t> </a:t>
            </a:r>
            <a:r>
              <a:rPr lang="lt-LT" dirty="0" err="1"/>
              <a:t>the</a:t>
            </a:r>
            <a:r>
              <a:rPr lang="lt-LT" dirty="0"/>
              <a:t> </a:t>
            </a:r>
            <a:r>
              <a:rPr lang="lt-LT" dirty="0" err="1"/>
              <a:t>software</a:t>
            </a:r>
            <a:r>
              <a:rPr lang="lt-LT" dirty="0"/>
              <a:t> </a:t>
            </a:r>
            <a:r>
              <a:rPr lang="lt-LT" dirty="0" err="1"/>
              <a:t>prototype</a:t>
            </a:r>
            <a:r>
              <a:rPr lang="lt-LT" dirty="0"/>
              <a:t> </a:t>
            </a:r>
            <a:r>
              <a:rPr lang="lt-LT" dirty="0" err="1"/>
              <a:t>is</a:t>
            </a:r>
            <a:r>
              <a:rPr lang="lt-LT" dirty="0"/>
              <a:t> </a:t>
            </a:r>
            <a:r>
              <a:rPr lang="lt-LT" dirty="0" err="1"/>
              <a:t>thrown</a:t>
            </a:r>
            <a:r>
              <a:rPr lang="lt-LT" dirty="0"/>
              <a:t> </a:t>
            </a:r>
            <a:r>
              <a:rPr lang="lt-LT" dirty="0" err="1"/>
              <a:t>away</a:t>
            </a:r>
            <a:r>
              <a:rPr lang="lt-LT" dirty="0"/>
              <a:t>. </a:t>
            </a:r>
          </a:p>
          <a:p>
            <a:pPr fontAlgn="base"/>
            <a:r>
              <a:rPr lang="lt-LT" dirty="0" err="1"/>
              <a:t>Still</a:t>
            </a:r>
            <a:r>
              <a:rPr lang="lt-LT" dirty="0"/>
              <a:t>, it </a:t>
            </a:r>
            <a:r>
              <a:rPr lang="lt-LT" dirty="0" err="1"/>
              <a:t>is</a:t>
            </a:r>
            <a:r>
              <a:rPr lang="lt-LT" dirty="0"/>
              <a:t> a </a:t>
            </a:r>
            <a:r>
              <a:rPr lang="lt-LT" dirty="0" err="1"/>
              <a:t>bit</a:t>
            </a:r>
            <a:r>
              <a:rPr lang="lt-LT" dirty="0"/>
              <a:t> </a:t>
            </a:r>
            <a:r>
              <a:rPr lang="lt-LT" dirty="0" err="1"/>
              <a:t>pity</a:t>
            </a:r>
            <a:r>
              <a:rPr lang="lt-LT" dirty="0"/>
              <a:t> to </a:t>
            </a:r>
            <a:r>
              <a:rPr lang="lt-LT" dirty="0" err="1"/>
              <a:t>throw</a:t>
            </a:r>
            <a:r>
              <a:rPr lang="lt-LT" dirty="0"/>
              <a:t> </a:t>
            </a:r>
            <a:r>
              <a:rPr lang="lt-LT" dirty="0" err="1"/>
              <a:t>away</a:t>
            </a:r>
            <a:r>
              <a:rPr lang="lt-LT" dirty="0"/>
              <a:t> </a:t>
            </a:r>
            <a:r>
              <a:rPr lang="lt-LT" dirty="0" err="1"/>
              <a:t>the</a:t>
            </a:r>
            <a:r>
              <a:rPr lang="lt-LT" dirty="0"/>
              <a:t> </a:t>
            </a:r>
            <a:r>
              <a:rPr lang="lt-LT" dirty="0" err="1"/>
              <a:t>work</a:t>
            </a:r>
            <a:r>
              <a:rPr lang="lt-LT" dirty="0"/>
              <a:t> </a:t>
            </a:r>
            <a:r>
              <a:rPr lang="lt-LT" dirty="0" err="1"/>
              <a:t>you</a:t>
            </a:r>
            <a:r>
              <a:rPr lang="lt-LT" dirty="0"/>
              <a:t> </a:t>
            </a:r>
            <a:r>
              <a:rPr lang="lt-LT" dirty="0" err="1"/>
              <a:t>have</a:t>
            </a:r>
            <a:r>
              <a:rPr lang="lt-LT" dirty="0"/>
              <a:t> </a:t>
            </a:r>
            <a:r>
              <a:rPr lang="lt-LT" dirty="0" err="1"/>
              <a:t>done</a:t>
            </a:r>
            <a:r>
              <a:rPr lang="lt-LT" dirty="0"/>
              <a:t>. </a:t>
            </a:r>
            <a:r>
              <a:rPr lang="lt-LT" dirty="0" err="1"/>
              <a:t>Why</a:t>
            </a:r>
            <a:r>
              <a:rPr lang="lt-LT" dirty="0"/>
              <a:t> </a:t>
            </a:r>
            <a:r>
              <a:rPr lang="lt-LT" dirty="0" err="1"/>
              <a:t>not</a:t>
            </a:r>
            <a:r>
              <a:rPr lang="lt-LT" dirty="0"/>
              <a:t> to </a:t>
            </a:r>
            <a:r>
              <a:rPr lang="lt-LT" dirty="0" err="1"/>
              <a:t>keep</a:t>
            </a:r>
            <a:r>
              <a:rPr lang="lt-LT" dirty="0"/>
              <a:t> it </a:t>
            </a:r>
            <a:r>
              <a:rPr lang="lt-LT" dirty="0" err="1"/>
              <a:t>and</a:t>
            </a:r>
            <a:r>
              <a:rPr lang="lt-LT" dirty="0"/>
              <a:t> </a:t>
            </a:r>
            <a:r>
              <a:rPr lang="lt-LT" dirty="0" err="1"/>
              <a:t>improve</a:t>
            </a:r>
            <a:r>
              <a:rPr lang="lt-LT" dirty="0"/>
              <a:t> </a:t>
            </a:r>
            <a:r>
              <a:rPr lang="lt-LT" dirty="0" err="1"/>
              <a:t>so</a:t>
            </a:r>
            <a:r>
              <a:rPr lang="lt-LT" dirty="0"/>
              <a:t> </a:t>
            </a:r>
            <a:r>
              <a:rPr lang="lt-LT" dirty="0" err="1"/>
              <a:t>eventualy</a:t>
            </a:r>
            <a:r>
              <a:rPr lang="lt-LT" dirty="0"/>
              <a:t> </a:t>
            </a:r>
            <a:r>
              <a:rPr lang="lt-LT" dirty="0" err="1"/>
              <a:t>the</a:t>
            </a:r>
            <a:r>
              <a:rPr lang="lt-LT" dirty="0"/>
              <a:t> </a:t>
            </a:r>
            <a:r>
              <a:rPr lang="lt-LT" dirty="0" err="1"/>
              <a:t>prototype</a:t>
            </a:r>
            <a:r>
              <a:rPr lang="lt-LT" dirty="0"/>
              <a:t> </a:t>
            </a:r>
            <a:r>
              <a:rPr lang="lt-LT" dirty="0" err="1"/>
              <a:t>becomes</a:t>
            </a:r>
            <a:r>
              <a:rPr lang="lt-LT" dirty="0"/>
              <a:t> </a:t>
            </a:r>
            <a:r>
              <a:rPr lang="lt-LT" dirty="0" err="1"/>
              <a:t>the</a:t>
            </a:r>
            <a:r>
              <a:rPr lang="lt-LT" dirty="0"/>
              <a:t> </a:t>
            </a:r>
            <a:r>
              <a:rPr lang="lt-LT" dirty="0" err="1"/>
              <a:t>actual</a:t>
            </a:r>
            <a:r>
              <a:rPr lang="lt-LT" dirty="0"/>
              <a:t> </a:t>
            </a:r>
            <a:r>
              <a:rPr lang="lt-LT" dirty="0" err="1"/>
              <a:t>working</a:t>
            </a:r>
            <a:r>
              <a:rPr lang="lt-LT" dirty="0"/>
              <a:t> </a:t>
            </a:r>
            <a:r>
              <a:rPr lang="lt-LT" dirty="0" err="1"/>
              <a:t>software</a:t>
            </a:r>
            <a:r>
              <a:rPr lang="en-US" dirty="0"/>
              <a:t>!? Yes, it is possible. I will present the second major method – the evolutionary prototyping.</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32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 evolutionary prototyping is very similar to </a:t>
            </a:r>
            <a:r>
              <a:rPr lang="en-US" dirty="0" err="1"/>
              <a:t>thowaway</a:t>
            </a:r>
            <a:r>
              <a:rPr lang="en-US" dirty="0"/>
              <a:t> prototyping. </a:t>
            </a:r>
            <a:r>
              <a:rPr lang="lt-LT" dirty="0" err="1"/>
              <a:t>The</a:t>
            </a:r>
            <a:r>
              <a:rPr lang="lt-LT" dirty="0"/>
              <a:t> </a:t>
            </a:r>
            <a:r>
              <a:rPr lang="lt-LT" dirty="0" err="1"/>
              <a:t>development</a:t>
            </a:r>
            <a:r>
              <a:rPr lang="lt-LT" dirty="0"/>
              <a:t> </a:t>
            </a:r>
            <a:r>
              <a:rPr lang="lt-LT" dirty="0" err="1"/>
              <a:t>team</a:t>
            </a:r>
            <a:r>
              <a:rPr lang="lt-LT" dirty="0"/>
              <a:t> </a:t>
            </a:r>
            <a:r>
              <a:rPr lang="lt-LT" dirty="0" err="1"/>
              <a:t>gathers</a:t>
            </a:r>
            <a:r>
              <a:rPr lang="lt-LT" dirty="0"/>
              <a:t> </a:t>
            </a:r>
            <a:r>
              <a:rPr lang="lt-LT" dirty="0" err="1"/>
              <a:t>the</a:t>
            </a:r>
            <a:r>
              <a:rPr lang="lt-LT" dirty="0"/>
              <a:t> </a:t>
            </a:r>
            <a:r>
              <a:rPr lang="lt-LT" dirty="0" err="1"/>
              <a:t>initial</a:t>
            </a:r>
            <a:r>
              <a:rPr lang="lt-LT" dirty="0"/>
              <a:t> </a:t>
            </a:r>
            <a:r>
              <a:rPr lang="lt-LT" dirty="0" err="1"/>
              <a:t>requirements</a:t>
            </a:r>
            <a:r>
              <a:rPr lang="lt-LT" dirty="0"/>
              <a:t> </a:t>
            </a:r>
            <a:r>
              <a:rPr lang="lt-LT" dirty="0" err="1"/>
              <a:t>and</a:t>
            </a:r>
            <a:r>
              <a:rPr lang="lt-LT" dirty="0"/>
              <a:t> </a:t>
            </a:r>
            <a:r>
              <a:rPr lang="lt-LT" dirty="0" err="1"/>
              <a:t>build</a:t>
            </a:r>
            <a:r>
              <a:rPr lang="en-US" dirty="0"/>
              <a:t>s</a:t>
            </a:r>
            <a:r>
              <a:rPr lang="lt-LT" dirty="0"/>
              <a:t> </a:t>
            </a:r>
            <a:r>
              <a:rPr lang="lt-LT" dirty="0" err="1"/>
              <a:t>the</a:t>
            </a:r>
            <a:r>
              <a:rPr lang="lt-LT" dirty="0"/>
              <a:t> </a:t>
            </a:r>
            <a:r>
              <a:rPr lang="lt-LT" dirty="0" err="1"/>
              <a:t>software</a:t>
            </a:r>
            <a:r>
              <a:rPr lang="lt-LT" dirty="0"/>
              <a:t> </a:t>
            </a:r>
            <a:r>
              <a:rPr lang="lt-LT" dirty="0" err="1"/>
              <a:t>prototype</a:t>
            </a:r>
            <a:r>
              <a:rPr lang="lt-LT" dirty="0"/>
              <a:t>. </a:t>
            </a:r>
            <a:r>
              <a:rPr lang="lt-LT" dirty="0" err="1"/>
              <a:t>The</a:t>
            </a:r>
            <a:r>
              <a:rPr lang="lt-LT" dirty="0"/>
              <a:t> </a:t>
            </a:r>
            <a:r>
              <a:rPr lang="lt-LT" dirty="0" err="1"/>
              <a:t>prototype</a:t>
            </a:r>
            <a:r>
              <a:rPr lang="lt-LT" dirty="0"/>
              <a:t> </a:t>
            </a:r>
            <a:r>
              <a:rPr lang="lt-LT" dirty="0" err="1"/>
              <a:t>is</a:t>
            </a:r>
            <a:r>
              <a:rPr lang="lt-LT" dirty="0"/>
              <a:t> </a:t>
            </a:r>
            <a:r>
              <a:rPr lang="lt-LT" dirty="0" err="1"/>
              <a:t>provided</a:t>
            </a:r>
            <a:r>
              <a:rPr lang="lt-LT" dirty="0"/>
              <a:t> to </a:t>
            </a:r>
            <a:r>
              <a:rPr lang="lt-LT" dirty="0" err="1"/>
              <a:t>the</a:t>
            </a:r>
            <a:r>
              <a:rPr lang="lt-LT" dirty="0"/>
              <a:t> </a:t>
            </a:r>
            <a:r>
              <a:rPr lang="lt-LT" dirty="0" err="1"/>
              <a:t>customer</a:t>
            </a:r>
            <a:r>
              <a:rPr lang="lt-LT" dirty="0"/>
              <a:t> </a:t>
            </a:r>
            <a:r>
              <a:rPr lang="lt-LT" dirty="0" err="1"/>
              <a:t>for</a:t>
            </a:r>
            <a:r>
              <a:rPr lang="lt-LT" dirty="0"/>
              <a:t> </a:t>
            </a:r>
            <a:r>
              <a:rPr lang="lt-LT" dirty="0" err="1"/>
              <a:t>evaluation</a:t>
            </a:r>
            <a:r>
              <a:rPr lang="lt-LT" dirty="0"/>
              <a:t>. </a:t>
            </a:r>
            <a:r>
              <a:rPr lang="lt-LT" dirty="0" err="1"/>
              <a:t>Customer</a:t>
            </a:r>
            <a:r>
              <a:rPr lang="lt-LT" dirty="0"/>
              <a:t> </a:t>
            </a:r>
            <a:r>
              <a:rPr lang="lt-LT" dirty="0" err="1"/>
              <a:t>gives</a:t>
            </a:r>
            <a:r>
              <a:rPr lang="lt-LT" dirty="0"/>
              <a:t> </a:t>
            </a:r>
            <a:r>
              <a:rPr lang="lt-LT" dirty="0" err="1"/>
              <a:t>us</a:t>
            </a:r>
            <a:r>
              <a:rPr lang="lt-LT" dirty="0"/>
              <a:t> a </a:t>
            </a:r>
            <a:r>
              <a:rPr lang="lt-LT" dirty="0" err="1"/>
              <a:t>feedback</a:t>
            </a:r>
            <a:r>
              <a:rPr lang="lt-LT" dirty="0"/>
              <a:t> </a:t>
            </a:r>
            <a:r>
              <a:rPr lang="lt-LT" dirty="0" err="1"/>
              <a:t>and</a:t>
            </a:r>
            <a:r>
              <a:rPr lang="lt-LT" dirty="0"/>
              <a:t> </a:t>
            </a:r>
            <a:r>
              <a:rPr lang="lt-LT" dirty="0" err="1"/>
              <a:t>our</a:t>
            </a:r>
            <a:r>
              <a:rPr lang="lt-LT" dirty="0"/>
              <a:t> </a:t>
            </a:r>
            <a:r>
              <a:rPr lang="lt-LT" dirty="0" err="1"/>
              <a:t>development</a:t>
            </a:r>
            <a:r>
              <a:rPr lang="lt-LT" dirty="0"/>
              <a:t> </a:t>
            </a:r>
            <a:r>
              <a:rPr lang="lt-LT" dirty="0" err="1"/>
              <a:t>team</a:t>
            </a:r>
            <a:r>
              <a:rPr lang="lt-LT" dirty="0"/>
              <a:t> </a:t>
            </a:r>
            <a:r>
              <a:rPr lang="lt-LT" dirty="0" err="1"/>
              <a:t>refines</a:t>
            </a:r>
            <a:r>
              <a:rPr lang="lt-LT" dirty="0"/>
              <a:t> </a:t>
            </a:r>
            <a:r>
              <a:rPr lang="lt-LT" dirty="0" err="1"/>
              <a:t>the</a:t>
            </a:r>
            <a:r>
              <a:rPr lang="lt-LT" dirty="0"/>
              <a:t> </a:t>
            </a:r>
            <a:r>
              <a:rPr lang="lt-LT" dirty="0" err="1"/>
              <a:t>prototype</a:t>
            </a:r>
            <a:r>
              <a:rPr lang="en-US" dirty="0"/>
              <a:t>.</a:t>
            </a:r>
            <a:r>
              <a:rPr lang="lt-LT" dirty="0"/>
              <a:t> </a:t>
            </a:r>
            <a:r>
              <a:rPr lang="en-US" dirty="0"/>
              <a:t>Take into account, that in this model, the software system as such is evaluated. Therefore quality methods should be applied to verify and validate software in contrast to throwaway prototyping. When the created system becomes adequate, it is deployed.</a:t>
            </a:r>
          </a:p>
          <a:p>
            <a:pPr fontAlgn="base"/>
            <a:r>
              <a:rPr lang="en-US" dirty="0"/>
              <a:t>Before discussing advantages and disadvantages of the prototyping methods let’s investigate two special cases.</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43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err="1"/>
              <a:t>The</a:t>
            </a:r>
            <a:r>
              <a:rPr lang="lt-LT" dirty="0"/>
              <a:t> </a:t>
            </a:r>
            <a:r>
              <a:rPr lang="lt-LT" dirty="0" err="1"/>
              <a:t>first</a:t>
            </a:r>
            <a:r>
              <a:rPr lang="lt-LT" dirty="0"/>
              <a:t> </a:t>
            </a:r>
            <a:r>
              <a:rPr lang="lt-LT" dirty="0" err="1"/>
              <a:t>one</a:t>
            </a:r>
            <a:r>
              <a:rPr lang="en-US" dirty="0"/>
              <a:t> is related to the deployment of the software using small increments. It means that the software is split in a number of subsystems and each subsystem is being developed using evolutionary prototyping.</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en-US" dirty="0"/>
              <a:t>Again, t</a:t>
            </a:r>
            <a:r>
              <a:rPr lang="lt-LT" dirty="0" err="1"/>
              <a:t>he</a:t>
            </a:r>
            <a:r>
              <a:rPr lang="lt-LT" dirty="0"/>
              <a:t> </a:t>
            </a:r>
            <a:r>
              <a:rPr lang="lt-LT" dirty="0" err="1"/>
              <a:t>development</a:t>
            </a:r>
            <a:r>
              <a:rPr lang="lt-LT" dirty="0"/>
              <a:t> </a:t>
            </a:r>
            <a:r>
              <a:rPr lang="lt-LT" dirty="0" err="1"/>
              <a:t>team</a:t>
            </a:r>
            <a:r>
              <a:rPr lang="lt-LT" dirty="0"/>
              <a:t> </a:t>
            </a:r>
            <a:r>
              <a:rPr lang="lt-LT" dirty="0" err="1"/>
              <a:t>gathers</a:t>
            </a:r>
            <a:r>
              <a:rPr lang="lt-LT" dirty="0"/>
              <a:t> </a:t>
            </a:r>
            <a:r>
              <a:rPr lang="lt-LT" dirty="0" err="1"/>
              <a:t>the</a:t>
            </a:r>
            <a:r>
              <a:rPr lang="lt-LT" dirty="0"/>
              <a:t> </a:t>
            </a:r>
            <a:r>
              <a:rPr lang="lt-LT" dirty="0" err="1"/>
              <a:t>initial</a:t>
            </a:r>
            <a:r>
              <a:rPr lang="lt-LT" dirty="0"/>
              <a:t> </a:t>
            </a:r>
            <a:r>
              <a:rPr lang="lt-LT" dirty="0" err="1"/>
              <a:t>requirements</a:t>
            </a:r>
            <a:r>
              <a:rPr lang="lt-LT" dirty="0"/>
              <a:t> </a:t>
            </a:r>
            <a:r>
              <a:rPr lang="lt-LT" dirty="0" err="1"/>
              <a:t>and</a:t>
            </a:r>
            <a:r>
              <a:rPr lang="lt-LT" dirty="0"/>
              <a:t> </a:t>
            </a:r>
            <a:r>
              <a:rPr lang="lt-LT" dirty="0" err="1"/>
              <a:t>build</a:t>
            </a:r>
            <a:r>
              <a:rPr lang="en-US" dirty="0"/>
              <a:t>s</a:t>
            </a:r>
            <a:r>
              <a:rPr lang="lt-LT" dirty="0"/>
              <a:t> </a:t>
            </a:r>
            <a:r>
              <a:rPr lang="lt-LT" dirty="0" err="1"/>
              <a:t>the</a:t>
            </a:r>
            <a:r>
              <a:rPr lang="lt-LT" dirty="0"/>
              <a:t> </a:t>
            </a:r>
            <a:r>
              <a:rPr lang="lt-LT" dirty="0" err="1"/>
              <a:t>software</a:t>
            </a:r>
            <a:r>
              <a:rPr lang="lt-LT" dirty="0"/>
              <a:t> </a:t>
            </a:r>
            <a:r>
              <a:rPr lang="lt-LT" dirty="0" err="1"/>
              <a:t>prototype</a:t>
            </a:r>
            <a:r>
              <a:rPr lang="lt-LT" dirty="0"/>
              <a:t>. </a:t>
            </a:r>
            <a:r>
              <a:rPr lang="lt-LT" dirty="0" err="1"/>
              <a:t>The</a:t>
            </a:r>
            <a:r>
              <a:rPr lang="lt-LT" dirty="0"/>
              <a:t> </a:t>
            </a:r>
            <a:r>
              <a:rPr lang="lt-LT" dirty="0" err="1"/>
              <a:t>prototype</a:t>
            </a:r>
            <a:r>
              <a:rPr lang="lt-LT" dirty="0"/>
              <a:t> </a:t>
            </a:r>
            <a:r>
              <a:rPr lang="lt-LT" dirty="0" err="1"/>
              <a:t>is</a:t>
            </a:r>
            <a:r>
              <a:rPr lang="lt-LT" dirty="0"/>
              <a:t> </a:t>
            </a:r>
            <a:r>
              <a:rPr lang="lt-LT" dirty="0" err="1"/>
              <a:t>provided</a:t>
            </a:r>
            <a:r>
              <a:rPr lang="lt-LT" dirty="0"/>
              <a:t> to </a:t>
            </a:r>
            <a:r>
              <a:rPr lang="lt-LT" dirty="0" err="1"/>
              <a:t>the</a:t>
            </a:r>
            <a:r>
              <a:rPr lang="lt-LT" dirty="0"/>
              <a:t> </a:t>
            </a:r>
            <a:r>
              <a:rPr lang="lt-LT" dirty="0" err="1"/>
              <a:t>customer</a:t>
            </a:r>
            <a:r>
              <a:rPr lang="lt-LT" dirty="0"/>
              <a:t> </a:t>
            </a:r>
            <a:r>
              <a:rPr lang="lt-LT" dirty="0" err="1"/>
              <a:t>for</a:t>
            </a:r>
            <a:r>
              <a:rPr lang="lt-LT" dirty="0"/>
              <a:t> </a:t>
            </a:r>
            <a:r>
              <a:rPr lang="lt-LT" dirty="0" err="1"/>
              <a:t>evaluation</a:t>
            </a:r>
            <a:r>
              <a:rPr lang="lt-LT" dirty="0"/>
              <a:t>. </a:t>
            </a:r>
            <a:r>
              <a:rPr lang="lt-LT" dirty="0" err="1"/>
              <a:t>Customer</a:t>
            </a:r>
            <a:r>
              <a:rPr lang="lt-LT" dirty="0"/>
              <a:t> </a:t>
            </a:r>
            <a:r>
              <a:rPr lang="lt-LT" dirty="0" err="1"/>
              <a:t>gives</a:t>
            </a:r>
            <a:r>
              <a:rPr lang="lt-LT" dirty="0"/>
              <a:t> </a:t>
            </a:r>
            <a:r>
              <a:rPr lang="lt-LT" dirty="0" err="1"/>
              <a:t>us</a:t>
            </a:r>
            <a:r>
              <a:rPr lang="lt-LT" dirty="0"/>
              <a:t> a </a:t>
            </a:r>
            <a:r>
              <a:rPr lang="lt-LT" dirty="0" err="1"/>
              <a:t>feedback</a:t>
            </a:r>
            <a:r>
              <a:rPr lang="lt-LT" dirty="0"/>
              <a:t> </a:t>
            </a:r>
            <a:r>
              <a:rPr lang="lt-LT" dirty="0" err="1"/>
              <a:t>and</a:t>
            </a:r>
            <a:r>
              <a:rPr lang="lt-LT" dirty="0"/>
              <a:t> </a:t>
            </a:r>
            <a:r>
              <a:rPr lang="lt-LT" dirty="0" err="1"/>
              <a:t>our</a:t>
            </a:r>
            <a:r>
              <a:rPr lang="lt-LT" dirty="0"/>
              <a:t> </a:t>
            </a:r>
            <a:r>
              <a:rPr lang="lt-LT" dirty="0" err="1"/>
              <a:t>development</a:t>
            </a:r>
            <a:r>
              <a:rPr lang="lt-LT" dirty="0"/>
              <a:t> </a:t>
            </a:r>
            <a:r>
              <a:rPr lang="lt-LT" dirty="0" err="1"/>
              <a:t>team</a:t>
            </a:r>
            <a:r>
              <a:rPr lang="lt-LT" dirty="0"/>
              <a:t> </a:t>
            </a:r>
            <a:r>
              <a:rPr lang="lt-LT" dirty="0" err="1"/>
              <a:t>refines</a:t>
            </a:r>
            <a:r>
              <a:rPr lang="lt-LT" dirty="0"/>
              <a:t> </a:t>
            </a:r>
            <a:r>
              <a:rPr lang="lt-LT" dirty="0" err="1"/>
              <a:t>the</a:t>
            </a:r>
            <a:r>
              <a:rPr lang="lt-LT" dirty="0"/>
              <a:t> </a:t>
            </a:r>
            <a:r>
              <a:rPr lang="lt-LT" dirty="0" err="1"/>
              <a:t>prototype</a:t>
            </a:r>
            <a:r>
              <a:rPr lang="lt-LT" dirty="0"/>
              <a:t> </a:t>
            </a:r>
            <a:r>
              <a:rPr lang="en-US" dirty="0"/>
              <a:t>of the increment </a:t>
            </a:r>
            <a:r>
              <a:rPr lang="lt-LT" dirty="0" err="1"/>
              <a:t>if</a:t>
            </a:r>
            <a:r>
              <a:rPr lang="lt-LT" dirty="0"/>
              <a:t> it </a:t>
            </a:r>
            <a:r>
              <a:rPr lang="lt-LT" dirty="0" err="1"/>
              <a:t>is</a:t>
            </a:r>
            <a:r>
              <a:rPr lang="lt-LT" dirty="0"/>
              <a:t> </a:t>
            </a:r>
            <a:r>
              <a:rPr lang="lt-LT" dirty="0" err="1"/>
              <a:t>not</a:t>
            </a:r>
            <a:r>
              <a:rPr lang="lt-LT" dirty="0"/>
              <a:t> </a:t>
            </a:r>
            <a:r>
              <a:rPr lang="lt-LT" dirty="0" err="1"/>
              <a:t>good</a:t>
            </a:r>
            <a:r>
              <a:rPr lang="lt-LT" dirty="0"/>
              <a:t> </a:t>
            </a:r>
            <a:r>
              <a:rPr lang="lt-LT" dirty="0" err="1"/>
              <a:t>enough</a:t>
            </a:r>
            <a:r>
              <a:rPr lang="lt-LT" dirty="0"/>
              <a:t>. </a:t>
            </a:r>
            <a:r>
              <a:rPr lang="en-US" dirty="0"/>
              <a:t>The software increment is a part of the whole working software system. Therefore quality methods should be applied to verify and validate software as well. In the case the increment is good enough – it is deployed.</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en-US" dirty="0"/>
              <a:t>Now the team proceeds with the next subsystem or the process finishes if all subsystems are implemented.</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885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 extreme prototyping method initially was related to web projects. The mockups of user interfaces where created in html and provided for customers to validate it. Nowadays we can achieve similar results for many other platforms, therefore this method is not </a:t>
            </a:r>
            <a:r>
              <a:rPr lang="lt-LT" dirty="0" err="1"/>
              <a:t>dedicated</a:t>
            </a:r>
            <a:r>
              <a:rPr lang="lt-LT" dirty="0"/>
              <a:t> </a:t>
            </a:r>
            <a:r>
              <a:rPr lang="lt-LT" dirty="0" err="1"/>
              <a:t>exclusively</a:t>
            </a:r>
            <a:r>
              <a:rPr lang="lt-LT" dirty="0"/>
              <a:t> </a:t>
            </a:r>
            <a:r>
              <a:rPr lang="lt-LT" dirty="0" err="1"/>
              <a:t>for</a:t>
            </a:r>
            <a:r>
              <a:rPr lang="lt-LT" dirty="0"/>
              <a:t> </a:t>
            </a:r>
            <a:r>
              <a:rPr lang="lt-LT" dirty="0" err="1"/>
              <a:t>web</a:t>
            </a:r>
            <a:r>
              <a:rPr lang="lt-LT" dirty="0"/>
              <a:t> </a:t>
            </a:r>
            <a:r>
              <a:rPr lang="lt-LT" dirty="0" err="1"/>
              <a:t>projects</a:t>
            </a:r>
            <a:r>
              <a:rPr lang="lt-LT" dirty="0"/>
              <a:t>.</a:t>
            </a:r>
            <a:endParaRPr lang="en-US"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err="1"/>
              <a:t>So</a:t>
            </a:r>
            <a:r>
              <a:rPr lang="lt-LT" dirty="0"/>
              <a:t>, </a:t>
            </a:r>
            <a:r>
              <a:rPr lang="lt-LT" dirty="0" err="1"/>
              <a:t>let‘s</a:t>
            </a:r>
            <a:r>
              <a:rPr lang="lt-LT" dirty="0"/>
              <a:t> </a:t>
            </a:r>
            <a:r>
              <a:rPr lang="lt-LT" dirty="0" err="1"/>
              <a:t>start</a:t>
            </a:r>
            <a:r>
              <a:rPr lang="lt-LT" dirty="0"/>
              <a:t> </a:t>
            </a:r>
            <a:r>
              <a:rPr lang="lt-LT" dirty="0" err="1"/>
              <a:t>with</a:t>
            </a:r>
            <a:r>
              <a:rPr lang="lt-LT" dirty="0"/>
              <a:t> </a:t>
            </a:r>
            <a:r>
              <a:rPr lang="lt-LT" dirty="0" err="1"/>
              <a:t>gathering</a:t>
            </a:r>
            <a:r>
              <a:rPr lang="lt-LT" dirty="0"/>
              <a:t> </a:t>
            </a:r>
            <a:r>
              <a:rPr lang="lt-LT" dirty="0" err="1"/>
              <a:t>the</a:t>
            </a:r>
            <a:r>
              <a:rPr lang="lt-LT" dirty="0"/>
              <a:t> </a:t>
            </a:r>
            <a:r>
              <a:rPr lang="lt-LT" dirty="0" err="1"/>
              <a:t>initial</a:t>
            </a:r>
            <a:r>
              <a:rPr lang="lt-LT" dirty="0"/>
              <a:t> </a:t>
            </a:r>
            <a:r>
              <a:rPr lang="lt-LT" dirty="0" err="1"/>
              <a:t>requirements</a:t>
            </a:r>
            <a:r>
              <a:rPr lang="lt-LT" dirty="0"/>
              <a:t>. </a:t>
            </a:r>
            <a:r>
              <a:rPr lang="lt-LT" dirty="0" err="1"/>
              <a:t>Now</a:t>
            </a:r>
            <a:r>
              <a:rPr lang="lt-LT" dirty="0"/>
              <a:t>, </a:t>
            </a:r>
            <a:r>
              <a:rPr lang="lt-LT" dirty="0" err="1"/>
              <a:t>as</a:t>
            </a:r>
            <a:r>
              <a:rPr lang="lt-LT" dirty="0"/>
              <a:t> </a:t>
            </a:r>
            <a:r>
              <a:rPr lang="lt-LT" dirty="0" err="1"/>
              <a:t>you</a:t>
            </a:r>
            <a:r>
              <a:rPr lang="lt-LT" dirty="0"/>
              <a:t> </a:t>
            </a:r>
            <a:r>
              <a:rPr lang="lt-LT" dirty="0" err="1"/>
              <a:t>will</a:t>
            </a:r>
            <a:r>
              <a:rPr lang="lt-LT" dirty="0"/>
              <a:t> </a:t>
            </a:r>
            <a:r>
              <a:rPr lang="lt-LT" dirty="0" err="1"/>
              <a:t>see</a:t>
            </a:r>
            <a:r>
              <a:rPr lang="lt-LT" dirty="0"/>
              <a:t>, </a:t>
            </a:r>
            <a:r>
              <a:rPr lang="lt-LT" dirty="0" err="1"/>
              <a:t>the</a:t>
            </a:r>
            <a:r>
              <a:rPr lang="lt-LT" dirty="0"/>
              <a:t> </a:t>
            </a:r>
            <a:r>
              <a:rPr lang="lt-LT" dirty="0" err="1"/>
              <a:t>prototype</a:t>
            </a:r>
            <a:r>
              <a:rPr lang="lt-LT" dirty="0"/>
              <a:t> </a:t>
            </a:r>
            <a:r>
              <a:rPr lang="lt-LT" dirty="0" err="1"/>
              <a:t>creation</a:t>
            </a:r>
            <a:r>
              <a:rPr lang="lt-LT" dirty="0"/>
              <a:t> </a:t>
            </a:r>
            <a:r>
              <a:rPr lang="lt-LT" dirty="0" err="1"/>
              <a:t>is</a:t>
            </a:r>
            <a:r>
              <a:rPr lang="lt-LT" dirty="0"/>
              <a:t> </a:t>
            </a:r>
            <a:r>
              <a:rPr lang="lt-LT" dirty="0" err="1"/>
              <a:t>split</a:t>
            </a:r>
            <a:r>
              <a:rPr lang="lt-LT" dirty="0"/>
              <a:t> </a:t>
            </a:r>
            <a:r>
              <a:rPr lang="lt-LT" dirty="0" err="1"/>
              <a:t>into</a:t>
            </a:r>
            <a:r>
              <a:rPr lang="lt-LT" dirty="0"/>
              <a:t> 3 </a:t>
            </a:r>
            <a:r>
              <a:rPr lang="lt-LT" dirty="0" err="1"/>
              <a:t>parts</a:t>
            </a:r>
            <a:r>
              <a:rPr lang="lt-LT" dirty="0"/>
              <a:t>. </a:t>
            </a:r>
            <a:r>
              <a:rPr lang="lt-LT" dirty="0" err="1"/>
              <a:t>First</a:t>
            </a:r>
            <a:r>
              <a:rPr lang="lt-LT" dirty="0"/>
              <a:t> </a:t>
            </a:r>
            <a:r>
              <a:rPr lang="lt-LT" dirty="0" err="1"/>
              <a:t>we</a:t>
            </a:r>
            <a:r>
              <a:rPr lang="lt-LT" dirty="0"/>
              <a:t> </a:t>
            </a:r>
            <a:r>
              <a:rPr lang="lt-LT" dirty="0" err="1"/>
              <a:t>create</a:t>
            </a:r>
            <a:r>
              <a:rPr lang="lt-LT" dirty="0"/>
              <a:t> </a:t>
            </a:r>
            <a:r>
              <a:rPr lang="lt-LT" dirty="0" err="1"/>
              <a:t>the</a:t>
            </a:r>
            <a:r>
              <a:rPr lang="lt-LT" dirty="0"/>
              <a:t> </a:t>
            </a:r>
            <a:r>
              <a:rPr lang="lt-LT" dirty="0" err="1"/>
              <a:t>user</a:t>
            </a:r>
            <a:r>
              <a:rPr lang="lt-LT" dirty="0"/>
              <a:t> </a:t>
            </a:r>
            <a:r>
              <a:rPr lang="lt-LT" dirty="0" err="1"/>
              <a:t>interface</a:t>
            </a:r>
            <a:r>
              <a:rPr lang="lt-LT" dirty="0"/>
              <a:t> </a:t>
            </a:r>
            <a:r>
              <a:rPr lang="lt-LT" dirty="0" err="1"/>
              <a:t>design</a:t>
            </a:r>
            <a:r>
              <a:rPr lang="lt-LT" dirty="0"/>
              <a:t>. </a:t>
            </a:r>
            <a:r>
              <a:rPr lang="lt-LT" dirty="0" err="1"/>
              <a:t>Next</a:t>
            </a:r>
            <a:r>
              <a:rPr lang="lt-LT" dirty="0"/>
              <a:t> – </a:t>
            </a:r>
            <a:r>
              <a:rPr lang="lt-LT" dirty="0" err="1"/>
              <a:t>we</a:t>
            </a:r>
            <a:r>
              <a:rPr lang="lt-LT" dirty="0"/>
              <a:t> </a:t>
            </a:r>
            <a:r>
              <a:rPr lang="lt-LT" dirty="0" err="1"/>
              <a:t>add</a:t>
            </a:r>
            <a:r>
              <a:rPr lang="lt-LT" dirty="0"/>
              <a:t> </a:t>
            </a:r>
            <a:r>
              <a:rPr lang="lt-LT" dirty="0" err="1"/>
              <a:t>the</a:t>
            </a:r>
            <a:r>
              <a:rPr lang="lt-LT" dirty="0"/>
              <a:t> </a:t>
            </a:r>
            <a:r>
              <a:rPr lang="lt-LT" dirty="0" err="1"/>
              <a:t>behavior</a:t>
            </a:r>
            <a:r>
              <a:rPr lang="lt-LT" dirty="0"/>
              <a:t> </a:t>
            </a:r>
            <a:r>
              <a:rPr lang="lt-LT" dirty="0" err="1"/>
              <a:t>so</a:t>
            </a:r>
            <a:r>
              <a:rPr lang="lt-LT" dirty="0"/>
              <a:t> </a:t>
            </a:r>
            <a:r>
              <a:rPr lang="lt-LT" dirty="0" err="1"/>
              <a:t>we</a:t>
            </a:r>
            <a:r>
              <a:rPr lang="lt-LT" dirty="0"/>
              <a:t> </a:t>
            </a:r>
            <a:r>
              <a:rPr lang="lt-LT" dirty="0" err="1"/>
              <a:t>can</a:t>
            </a:r>
            <a:r>
              <a:rPr lang="lt-LT" dirty="0"/>
              <a:t> </a:t>
            </a:r>
            <a:r>
              <a:rPr lang="lt-LT" dirty="0" err="1"/>
              <a:t>simulate</a:t>
            </a:r>
            <a:r>
              <a:rPr lang="lt-LT" dirty="0"/>
              <a:t> </a:t>
            </a:r>
            <a:r>
              <a:rPr lang="lt-LT" dirty="0" err="1"/>
              <a:t>how</a:t>
            </a:r>
            <a:r>
              <a:rPr lang="lt-LT" dirty="0"/>
              <a:t> </a:t>
            </a:r>
            <a:r>
              <a:rPr lang="lt-LT" dirty="0" err="1"/>
              <a:t>the</a:t>
            </a:r>
            <a:r>
              <a:rPr lang="lt-LT" dirty="0"/>
              <a:t> </a:t>
            </a:r>
            <a:r>
              <a:rPr lang="lt-LT" dirty="0" err="1"/>
              <a:t>software</a:t>
            </a:r>
            <a:r>
              <a:rPr lang="lt-LT" dirty="0"/>
              <a:t> </a:t>
            </a:r>
            <a:r>
              <a:rPr lang="lt-LT" dirty="0" err="1"/>
              <a:t>will</a:t>
            </a:r>
            <a:r>
              <a:rPr lang="lt-LT" dirty="0"/>
              <a:t> </a:t>
            </a:r>
            <a:r>
              <a:rPr lang="lt-LT" dirty="0" err="1"/>
              <a:t>work</a:t>
            </a:r>
            <a:r>
              <a:rPr lang="lt-LT" dirty="0"/>
              <a:t>. </a:t>
            </a:r>
            <a:r>
              <a:rPr lang="lt-LT" dirty="0" err="1"/>
              <a:t>And</a:t>
            </a:r>
            <a:r>
              <a:rPr lang="lt-LT" dirty="0"/>
              <a:t> </a:t>
            </a:r>
            <a:r>
              <a:rPr lang="lt-LT" dirty="0" err="1"/>
              <a:t>finally</a:t>
            </a:r>
            <a:r>
              <a:rPr lang="lt-LT" dirty="0"/>
              <a:t>, </a:t>
            </a:r>
            <a:r>
              <a:rPr lang="lt-LT" dirty="0" err="1"/>
              <a:t>we</a:t>
            </a:r>
            <a:r>
              <a:rPr lang="lt-LT" dirty="0"/>
              <a:t> </a:t>
            </a:r>
            <a:r>
              <a:rPr lang="lt-LT" dirty="0" err="1"/>
              <a:t>create</a:t>
            </a:r>
            <a:r>
              <a:rPr lang="lt-LT" dirty="0"/>
              <a:t> </a:t>
            </a:r>
            <a:r>
              <a:rPr lang="lt-LT" dirty="0" err="1"/>
              <a:t>the</a:t>
            </a:r>
            <a:r>
              <a:rPr lang="lt-LT" dirty="0"/>
              <a:t> </a:t>
            </a:r>
            <a:r>
              <a:rPr lang="lt-LT" dirty="0" err="1"/>
              <a:t>required</a:t>
            </a:r>
            <a:r>
              <a:rPr lang="lt-LT" dirty="0"/>
              <a:t> </a:t>
            </a:r>
            <a:r>
              <a:rPr lang="lt-LT" dirty="0" err="1"/>
              <a:t>services</a:t>
            </a:r>
            <a:r>
              <a:rPr lang="lt-LT" dirty="0"/>
              <a:t> </a:t>
            </a:r>
            <a:r>
              <a:rPr lang="lt-LT" dirty="0" err="1"/>
              <a:t>that</a:t>
            </a:r>
            <a:r>
              <a:rPr lang="lt-LT" dirty="0"/>
              <a:t> </a:t>
            </a:r>
            <a:r>
              <a:rPr lang="lt-LT" dirty="0" err="1"/>
              <a:t>implement</a:t>
            </a:r>
            <a:r>
              <a:rPr lang="lt-LT" dirty="0"/>
              <a:t> </a:t>
            </a:r>
            <a:r>
              <a:rPr lang="lt-LT" dirty="0" err="1"/>
              <a:t>that</a:t>
            </a:r>
            <a:r>
              <a:rPr lang="lt-LT" dirty="0"/>
              <a:t> </a:t>
            </a:r>
            <a:r>
              <a:rPr lang="lt-LT" dirty="0" err="1"/>
              <a:t>behavior</a:t>
            </a:r>
            <a:r>
              <a:rPr lang="lt-LT" dirty="0"/>
              <a:t>. </a:t>
            </a:r>
            <a:r>
              <a:rPr lang="lt-LT" dirty="0" err="1"/>
              <a:t>Note</a:t>
            </a:r>
            <a:r>
              <a:rPr lang="lt-LT" dirty="0"/>
              <a:t>, </a:t>
            </a:r>
            <a:r>
              <a:rPr lang="lt-LT" dirty="0" err="1"/>
              <a:t>that</a:t>
            </a:r>
            <a:r>
              <a:rPr lang="lt-LT" dirty="0"/>
              <a:t> </a:t>
            </a:r>
            <a:r>
              <a:rPr lang="lt-LT" dirty="0" err="1"/>
              <a:t>customer</a:t>
            </a:r>
            <a:r>
              <a:rPr lang="lt-LT" dirty="0"/>
              <a:t> </a:t>
            </a:r>
            <a:r>
              <a:rPr lang="lt-LT" dirty="0" err="1"/>
              <a:t>should</a:t>
            </a:r>
            <a:r>
              <a:rPr lang="lt-LT" dirty="0"/>
              <a:t> </a:t>
            </a:r>
            <a:r>
              <a:rPr lang="lt-LT" dirty="0" err="1"/>
              <a:t>not</a:t>
            </a:r>
            <a:r>
              <a:rPr lang="lt-LT" dirty="0"/>
              <a:t> </a:t>
            </a:r>
            <a:r>
              <a:rPr lang="lt-LT" dirty="0" err="1"/>
              <a:t>wait</a:t>
            </a:r>
            <a:r>
              <a:rPr lang="lt-LT" dirty="0"/>
              <a:t> </a:t>
            </a:r>
            <a:r>
              <a:rPr lang="lt-LT" dirty="0" err="1"/>
              <a:t>until</a:t>
            </a:r>
            <a:r>
              <a:rPr lang="lt-LT" dirty="0"/>
              <a:t> </a:t>
            </a:r>
            <a:r>
              <a:rPr lang="lt-LT" dirty="0" err="1"/>
              <a:t>the</a:t>
            </a:r>
            <a:r>
              <a:rPr lang="lt-LT" dirty="0"/>
              <a:t> </a:t>
            </a:r>
            <a:r>
              <a:rPr lang="lt-LT" dirty="0" err="1"/>
              <a:t>development</a:t>
            </a:r>
            <a:r>
              <a:rPr lang="lt-LT" dirty="0"/>
              <a:t> </a:t>
            </a:r>
            <a:r>
              <a:rPr lang="lt-LT" dirty="0" err="1"/>
              <a:t>team</a:t>
            </a:r>
            <a:r>
              <a:rPr lang="lt-LT" dirty="0"/>
              <a:t> </a:t>
            </a:r>
            <a:r>
              <a:rPr lang="lt-LT" dirty="0" err="1"/>
              <a:t>creates</a:t>
            </a:r>
            <a:r>
              <a:rPr lang="lt-LT" dirty="0"/>
              <a:t> </a:t>
            </a:r>
            <a:r>
              <a:rPr lang="lt-LT" dirty="0" err="1"/>
              <a:t>the</a:t>
            </a:r>
            <a:r>
              <a:rPr lang="lt-LT" dirty="0"/>
              <a:t> </a:t>
            </a:r>
            <a:r>
              <a:rPr lang="lt-LT" dirty="0" err="1"/>
              <a:t>working</a:t>
            </a:r>
            <a:r>
              <a:rPr lang="lt-LT" dirty="0"/>
              <a:t> </a:t>
            </a:r>
            <a:r>
              <a:rPr lang="lt-LT" dirty="0" err="1"/>
              <a:t>prototype</a:t>
            </a:r>
            <a:r>
              <a:rPr lang="lt-LT" dirty="0"/>
              <a:t>. </a:t>
            </a:r>
            <a:r>
              <a:rPr lang="lt-LT" dirty="0" err="1"/>
              <a:t>The</a:t>
            </a:r>
            <a:r>
              <a:rPr lang="lt-LT" dirty="0"/>
              <a:t> </a:t>
            </a:r>
            <a:r>
              <a:rPr lang="lt-LT" dirty="0" err="1"/>
              <a:t>customer</a:t>
            </a:r>
            <a:r>
              <a:rPr lang="lt-LT" dirty="0"/>
              <a:t> </a:t>
            </a:r>
            <a:r>
              <a:rPr lang="lt-LT" dirty="0" err="1"/>
              <a:t>can</a:t>
            </a:r>
            <a:r>
              <a:rPr lang="lt-LT" dirty="0"/>
              <a:t> </a:t>
            </a:r>
            <a:r>
              <a:rPr lang="lt-LT" dirty="0" err="1"/>
              <a:t>evaluate</a:t>
            </a:r>
            <a:r>
              <a:rPr lang="lt-LT" dirty="0"/>
              <a:t> </a:t>
            </a:r>
            <a:r>
              <a:rPr lang="lt-LT" dirty="0" err="1"/>
              <a:t>the</a:t>
            </a:r>
            <a:r>
              <a:rPr lang="lt-LT" dirty="0"/>
              <a:t> </a:t>
            </a:r>
            <a:r>
              <a:rPr lang="lt-LT" dirty="0" err="1"/>
              <a:t>design</a:t>
            </a:r>
            <a:r>
              <a:rPr lang="lt-LT" dirty="0"/>
              <a:t> </a:t>
            </a:r>
            <a:r>
              <a:rPr lang="lt-LT" dirty="0" err="1"/>
              <a:t>and</a:t>
            </a:r>
            <a:r>
              <a:rPr lang="lt-LT" dirty="0"/>
              <a:t> </a:t>
            </a:r>
            <a:r>
              <a:rPr lang="lt-LT" dirty="0" err="1"/>
              <a:t>the</a:t>
            </a:r>
            <a:r>
              <a:rPr lang="lt-LT" dirty="0"/>
              <a:t> </a:t>
            </a:r>
            <a:r>
              <a:rPr lang="lt-LT" dirty="0" err="1"/>
              <a:t>behavior</a:t>
            </a:r>
            <a:r>
              <a:rPr lang="lt-LT" dirty="0"/>
              <a:t> </a:t>
            </a:r>
            <a:r>
              <a:rPr lang="lt-LT" dirty="0" err="1"/>
              <a:t>before</a:t>
            </a:r>
            <a:r>
              <a:rPr lang="lt-LT" dirty="0"/>
              <a:t> </a:t>
            </a:r>
            <a:r>
              <a:rPr lang="lt-LT" dirty="0" err="1"/>
              <a:t>we</a:t>
            </a:r>
            <a:r>
              <a:rPr lang="lt-LT" dirty="0"/>
              <a:t> </a:t>
            </a:r>
            <a:r>
              <a:rPr lang="lt-LT" dirty="0" err="1"/>
              <a:t>start</a:t>
            </a:r>
            <a:r>
              <a:rPr lang="lt-LT" dirty="0"/>
              <a:t> </a:t>
            </a:r>
            <a:r>
              <a:rPr lang="lt-LT" dirty="0" err="1"/>
              <a:t>implementing</a:t>
            </a:r>
            <a:r>
              <a:rPr lang="lt-LT" dirty="0"/>
              <a:t> </a:t>
            </a:r>
            <a:r>
              <a:rPr lang="lt-LT" dirty="0" err="1"/>
              <a:t>the</a:t>
            </a:r>
            <a:r>
              <a:rPr lang="lt-LT" dirty="0"/>
              <a:t> </a:t>
            </a:r>
            <a:r>
              <a:rPr lang="lt-LT" dirty="0" err="1"/>
              <a:t>required</a:t>
            </a:r>
            <a:r>
              <a:rPr lang="lt-LT" dirty="0"/>
              <a:t> </a:t>
            </a:r>
            <a:r>
              <a:rPr lang="lt-LT" dirty="0" err="1"/>
              <a:t>functionality</a:t>
            </a:r>
            <a:r>
              <a:rPr lang="lt-LT" dirty="0"/>
              <a:t>. It </a:t>
            </a:r>
            <a:r>
              <a:rPr lang="lt-LT" dirty="0" err="1"/>
              <a:t>allows</a:t>
            </a:r>
            <a:r>
              <a:rPr lang="lt-LT" dirty="0"/>
              <a:t> to save a lot </a:t>
            </a:r>
            <a:r>
              <a:rPr lang="lt-LT" dirty="0" err="1"/>
              <a:t>of</a:t>
            </a:r>
            <a:r>
              <a:rPr lang="lt-LT" dirty="0"/>
              <a:t> </a:t>
            </a:r>
            <a:r>
              <a:rPr lang="lt-LT" dirty="0" err="1"/>
              <a:t>time</a:t>
            </a:r>
            <a:r>
              <a:rPr lang="lt-LT" dirty="0"/>
              <a:t>.</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err="1"/>
              <a:t>After</a:t>
            </a:r>
            <a:r>
              <a:rPr lang="lt-LT" dirty="0"/>
              <a:t> </a:t>
            </a:r>
            <a:r>
              <a:rPr lang="lt-LT" dirty="0" err="1"/>
              <a:t>the</a:t>
            </a:r>
            <a:r>
              <a:rPr lang="lt-LT" dirty="0"/>
              <a:t> </a:t>
            </a:r>
            <a:r>
              <a:rPr lang="lt-LT" dirty="0" err="1"/>
              <a:t>software</a:t>
            </a:r>
            <a:r>
              <a:rPr lang="lt-LT" dirty="0"/>
              <a:t> </a:t>
            </a:r>
            <a:r>
              <a:rPr lang="lt-LT" dirty="0" err="1"/>
              <a:t>becomes</a:t>
            </a:r>
            <a:r>
              <a:rPr lang="lt-LT" dirty="0"/>
              <a:t> </a:t>
            </a:r>
            <a:r>
              <a:rPr lang="lt-LT" dirty="0" err="1"/>
              <a:t>adequate</a:t>
            </a:r>
            <a:r>
              <a:rPr lang="lt-LT" dirty="0"/>
              <a:t> </a:t>
            </a:r>
            <a:r>
              <a:rPr lang="lt-LT" dirty="0" err="1"/>
              <a:t>we</a:t>
            </a:r>
            <a:r>
              <a:rPr lang="lt-LT" dirty="0"/>
              <a:t> </a:t>
            </a:r>
            <a:r>
              <a:rPr lang="lt-LT" dirty="0" err="1"/>
              <a:t>can</a:t>
            </a:r>
            <a:r>
              <a:rPr lang="lt-LT" dirty="0"/>
              <a:t> </a:t>
            </a:r>
            <a:r>
              <a:rPr lang="lt-LT" dirty="0" err="1"/>
              <a:t>deploy</a:t>
            </a:r>
            <a:r>
              <a:rPr lang="lt-LT" dirty="0"/>
              <a:t> it </a:t>
            </a:r>
            <a:r>
              <a:rPr lang="lt-LT" dirty="0" err="1"/>
              <a:t>in</a:t>
            </a:r>
            <a:r>
              <a:rPr lang="lt-LT" dirty="0"/>
              <a:t> </a:t>
            </a:r>
            <a:r>
              <a:rPr lang="lt-LT" dirty="0" err="1"/>
              <a:t>increments</a:t>
            </a:r>
            <a:r>
              <a:rPr lang="lt-LT" dirty="0"/>
              <a:t> </a:t>
            </a:r>
            <a:r>
              <a:rPr lang="lt-LT" dirty="0" err="1"/>
              <a:t>or</a:t>
            </a:r>
            <a:r>
              <a:rPr lang="lt-LT" dirty="0"/>
              <a:t> </a:t>
            </a:r>
            <a:r>
              <a:rPr lang="lt-LT" dirty="0" err="1"/>
              <a:t>as</a:t>
            </a:r>
            <a:r>
              <a:rPr lang="lt-LT" dirty="0"/>
              <a:t> </a:t>
            </a:r>
            <a:r>
              <a:rPr lang="lt-LT" dirty="0" err="1"/>
              <a:t>whole</a:t>
            </a:r>
            <a:r>
              <a:rPr lang="lt-LT" dirty="0"/>
              <a:t>.</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16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a:t>Now you will see a video that demonstrates an invision prototyping tool. You will get an idea what extreme prototyping is about.</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791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en-US" dirty="0"/>
              <a:t>The model has many advantages of the iterative models. There is quite intensive customer involvement. Even more intensive when compared to Agile models. The early determination of the user needs sometimes allows to build software faster. Because of frequent customer involvement, the </a:t>
            </a:r>
            <a:r>
              <a:rPr lang="en-US" b="0" dirty="0"/>
              <a:t>missing functionalities </a:t>
            </a:r>
            <a:r>
              <a:rPr lang="en-US" dirty="0"/>
              <a:t>can be easily figured out. Also this model embrace the changes as the refinements are a part of a model.</a:t>
            </a:r>
            <a:endParaRPr lang="lt-LT" dirty="0"/>
          </a:p>
          <a:p>
            <a:pPr fontAlgn="base"/>
            <a:endParaRPr lang="en-US"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9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vadinimo skaidrė"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209802" y="381000"/>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231900" y="3104356"/>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0102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2" y="60864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sp>
        <p:nvSpPr>
          <p:cNvPr id="20" name="Google Shape;20;p2"/>
          <p:cNvSpPr/>
          <p:nvPr/>
        </p:nvSpPr>
        <p:spPr>
          <a:xfrm>
            <a:off x="0" y="6492874"/>
            <a:ext cx="12192000" cy="365125"/>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
          <p:cNvSpPr/>
          <p:nvPr/>
        </p:nvSpPr>
        <p:spPr>
          <a:xfrm>
            <a:off x="11811000" y="0"/>
            <a:ext cx="381000" cy="6492874"/>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44139" y="406400"/>
            <a:ext cx="1965663" cy="13091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vadinimas ir turiny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37242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57705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28" name="Google Shape;28;p3"/>
          <p:cNvPicPr preferRelativeResize="0"/>
          <p:nvPr/>
        </p:nvPicPr>
        <p:blipFill rotWithShape="1">
          <a:blip r:embed="rId2">
            <a:alphaModFix/>
          </a:blip>
          <a:srcRect/>
          <a:stretch/>
        </p:blipFill>
        <p:spPr>
          <a:xfrm>
            <a:off x="361610" y="136525"/>
            <a:ext cx="1969179" cy="1304657"/>
          </a:xfrm>
          <a:prstGeom prst="rect">
            <a:avLst/>
          </a:prstGeom>
          <a:noFill/>
          <a:ln>
            <a:noFill/>
          </a:ln>
        </p:spPr>
      </p:pic>
      <p:pic>
        <p:nvPicPr>
          <p:cNvPr id="29" name="Google Shape;29;p3"/>
          <p:cNvPicPr preferRelativeResize="0"/>
          <p:nvPr/>
        </p:nvPicPr>
        <p:blipFill rotWithShape="1">
          <a:blip r:embed="rId3">
            <a:alphaModFix/>
          </a:blip>
          <a:srcRect/>
          <a:stretch/>
        </p:blipFill>
        <p:spPr>
          <a:xfrm>
            <a:off x="0" y="6480425"/>
            <a:ext cx="12192000" cy="37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kalus pavadinimas ir tekstas">
  <p:cSld name="Vertikalus pavadinimas ir teksta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a:stretch/>
        </p:blipFill>
        <p:spPr>
          <a:xfrm>
            <a:off x="234525" y="136525"/>
            <a:ext cx="1975275" cy="1304657"/>
          </a:xfrm>
          <a:prstGeom prst="rect">
            <a:avLst/>
          </a:prstGeom>
          <a:noFill/>
          <a:ln>
            <a:noFill/>
          </a:ln>
        </p:spPr>
      </p:pic>
      <p:pic>
        <p:nvPicPr>
          <p:cNvPr id="38" name="Google Shape;38;p5"/>
          <p:cNvPicPr preferRelativeResize="0"/>
          <p:nvPr/>
        </p:nvPicPr>
        <p:blipFill rotWithShape="1">
          <a:blip r:embed="rId3">
            <a:alphaModFix/>
          </a:blip>
          <a:srcRect/>
          <a:stretch/>
        </p:blipFill>
        <p:spPr>
          <a:xfrm>
            <a:off x="0" y="6480048"/>
            <a:ext cx="12192000" cy="377952"/>
          </a:xfrm>
          <a:prstGeom prst="rect">
            <a:avLst/>
          </a:prstGeom>
          <a:noFill/>
          <a:ln>
            <a:noFill/>
          </a:ln>
        </p:spPr>
      </p:pic>
      <p:pic>
        <p:nvPicPr>
          <p:cNvPr id="39" name="Google Shape;39;p5"/>
          <p:cNvPicPr preferRelativeResize="0"/>
          <p:nvPr/>
        </p:nvPicPr>
        <p:blipFill rotWithShape="1">
          <a:blip r:embed="rId4">
            <a:alphaModFix/>
          </a:blip>
          <a:srcRect/>
          <a:stretch/>
        </p:blipFill>
        <p:spPr>
          <a:xfrm>
            <a:off x="0" y="0"/>
            <a:ext cx="390178" cy="6504996"/>
          </a:xfrm>
          <a:prstGeom prst="rect">
            <a:avLst/>
          </a:prstGeom>
          <a:noFill/>
          <a:ln>
            <a:noFill/>
          </a:ln>
        </p:spPr>
      </p:pic>
      <p:pic>
        <p:nvPicPr>
          <p:cNvPr id="40" name="Google Shape;40;p5"/>
          <p:cNvPicPr preferRelativeResize="0"/>
          <p:nvPr/>
        </p:nvPicPr>
        <p:blipFill rotWithShape="1">
          <a:blip r:embed="rId5">
            <a:alphaModFix/>
          </a:blip>
          <a:srcRect/>
          <a:stretch/>
        </p:blipFill>
        <p:spPr>
          <a:xfrm>
            <a:off x="10582515" y="179200"/>
            <a:ext cx="1219306" cy="1219306"/>
          </a:xfrm>
          <a:prstGeom prst="rect">
            <a:avLst/>
          </a:prstGeom>
          <a:noFill/>
          <a:ln>
            <a:noFill/>
          </a:ln>
        </p:spPr>
      </p:pic>
      <p:pic>
        <p:nvPicPr>
          <p:cNvPr id="41" name="Google Shape;41;p5"/>
          <p:cNvPicPr preferRelativeResize="0"/>
          <p:nvPr/>
        </p:nvPicPr>
        <p:blipFill rotWithShape="1">
          <a:blip r:embed="rId6">
            <a:alphaModFix/>
          </a:blip>
          <a:srcRect/>
          <a:stretch/>
        </p:blipFill>
        <p:spPr>
          <a:xfrm>
            <a:off x="10469729" y="1507853"/>
            <a:ext cx="1444877" cy="1249788"/>
          </a:xfrm>
          <a:prstGeom prst="rect">
            <a:avLst/>
          </a:prstGeom>
          <a:noFill/>
          <a:ln>
            <a:noFill/>
          </a:ln>
        </p:spPr>
      </p:pic>
      <p:pic>
        <p:nvPicPr>
          <p:cNvPr id="42" name="Google Shape;42;p5"/>
          <p:cNvPicPr preferRelativeResize="0"/>
          <p:nvPr/>
        </p:nvPicPr>
        <p:blipFill rotWithShape="1">
          <a:blip r:embed="rId7">
            <a:alphaModFix/>
          </a:blip>
          <a:srcRect/>
          <a:stretch/>
        </p:blipFill>
        <p:spPr>
          <a:xfrm>
            <a:off x="7929676" y="5624700"/>
            <a:ext cx="2054530" cy="627942"/>
          </a:xfrm>
          <a:prstGeom prst="rect">
            <a:avLst/>
          </a:prstGeom>
          <a:noFill/>
          <a:ln>
            <a:noFill/>
          </a:ln>
        </p:spPr>
      </p:pic>
      <p:pic>
        <p:nvPicPr>
          <p:cNvPr id="43" name="Google Shape;43;p5"/>
          <p:cNvPicPr preferRelativeResize="0"/>
          <p:nvPr/>
        </p:nvPicPr>
        <p:blipFill rotWithShape="1">
          <a:blip r:embed="rId8">
            <a:alphaModFix/>
          </a:blip>
          <a:srcRect/>
          <a:stretch/>
        </p:blipFill>
        <p:spPr>
          <a:xfrm>
            <a:off x="10482429" y="2757641"/>
            <a:ext cx="1463167" cy="829128"/>
          </a:xfrm>
          <a:prstGeom prst="rect">
            <a:avLst/>
          </a:prstGeom>
          <a:noFill/>
          <a:ln>
            <a:noFill/>
          </a:ln>
        </p:spPr>
      </p:pic>
      <p:pic>
        <p:nvPicPr>
          <p:cNvPr id="44" name="Google Shape;44;p5"/>
          <p:cNvPicPr preferRelativeResize="0"/>
          <p:nvPr/>
        </p:nvPicPr>
        <p:blipFill rotWithShape="1">
          <a:blip r:embed="rId9">
            <a:alphaModFix/>
          </a:blip>
          <a:srcRect/>
          <a:stretch/>
        </p:blipFill>
        <p:spPr>
          <a:xfrm>
            <a:off x="10186240" y="5373999"/>
            <a:ext cx="1804572" cy="1036410"/>
          </a:xfrm>
          <a:prstGeom prst="rect">
            <a:avLst/>
          </a:prstGeom>
          <a:noFill/>
          <a:ln>
            <a:noFill/>
          </a:ln>
        </p:spPr>
      </p:pic>
      <p:pic>
        <p:nvPicPr>
          <p:cNvPr id="45" name="Google Shape;45;p5"/>
          <p:cNvPicPr preferRelativeResize="0"/>
          <p:nvPr/>
        </p:nvPicPr>
        <p:blipFill rotWithShape="1">
          <a:blip r:embed="rId10">
            <a:alphaModFix/>
          </a:blip>
          <a:srcRect/>
          <a:stretch/>
        </p:blipFill>
        <p:spPr>
          <a:xfrm>
            <a:off x="10262447" y="4631109"/>
            <a:ext cx="1652159" cy="707197"/>
          </a:xfrm>
          <a:prstGeom prst="rect">
            <a:avLst/>
          </a:prstGeom>
          <a:noFill/>
          <a:ln>
            <a:noFill/>
          </a:ln>
        </p:spPr>
      </p:pic>
      <p:pic>
        <p:nvPicPr>
          <p:cNvPr id="46" name="Google Shape;46;p5"/>
          <p:cNvPicPr preferRelativeResize="0"/>
          <p:nvPr/>
        </p:nvPicPr>
        <p:blipFill rotWithShape="1">
          <a:blip r:embed="rId11">
            <a:alphaModFix/>
          </a:blip>
          <a:srcRect/>
          <a:stretch/>
        </p:blipFill>
        <p:spPr>
          <a:xfrm>
            <a:off x="9475995" y="3586769"/>
            <a:ext cx="2438611" cy="896190"/>
          </a:xfrm>
          <a:prstGeom prst="rect">
            <a:avLst/>
          </a:prstGeom>
          <a:noFill/>
          <a:ln>
            <a:noFill/>
          </a:ln>
        </p:spPr>
      </p:pic>
      <p:sp>
        <p:nvSpPr>
          <p:cNvPr id="47" name="Google Shape;47;p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5" descr="A screenshot of a cell phone&#10;&#10;Description automatically generated"/>
          <p:cNvPicPr preferRelativeResize="0"/>
          <p:nvPr/>
        </p:nvPicPr>
        <p:blipFill rotWithShape="1">
          <a:blip r:embed="rId12">
            <a:alphaModFix/>
          </a:blip>
          <a:srcRect/>
          <a:stretch/>
        </p:blipFill>
        <p:spPr>
          <a:xfrm>
            <a:off x="390179" y="5470134"/>
            <a:ext cx="4887215" cy="1003329"/>
          </a:xfrm>
          <a:prstGeom prst="rect">
            <a:avLst/>
          </a:prstGeom>
          <a:noFill/>
          <a:ln>
            <a:noFill/>
          </a:ln>
        </p:spPr>
      </p:pic>
      <p:sp>
        <p:nvSpPr>
          <p:cNvPr id="50" name="Google Shape;50;p5"/>
          <p:cNvSpPr/>
          <p:nvPr/>
        </p:nvSpPr>
        <p:spPr>
          <a:xfrm>
            <a:off x="4023018" y="5493870"/>
            <a:ext cx="390665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lt-LT" sz="1100">
                <a:solidFill>
                  <a:srgbClr val="7F7F7F"/>
                </a:solidFill>
                <a:latin typeface="Calibri"/>
                <a:ea typeface="Calibri"/>
                <a:cs typeface="Calibri"/>
                <a:sym typeface="Calibri"/>
              </a:rPr>
              <a:t>"The content of this document does not reflect the official opinion of the European Union. Responsibility for the information and views expressed in this document lies entirely with the author(s).Reproduction is authorised provided the source is acknowledged."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 turiniai"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2476500" y="365125"/>
            <a:ext cx="88773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2"/>
          </p:nvPr>
        </p:nvSpPr>
        <p:spPr>
          <a:xfrm>
            <a:off x="6172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838200" y="55879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10600" y="546258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57" name="Google Shape;57;p6"/>
          <p:cNvPicPr preferRelativeResize="0"/>
          <p:nvPr/>
        </p:nvPicPr>
        <p:blipFill rotWithShape="1">
          <a:blip r:embed="rId2">
            <a:alphaModFix/>
          </a:blip>
          <a:srcRect/>
          <a:stretch/>
        </p:blipFill>
        <p:spPr>
          <a:xfrm>
            <a:off x="240621" y="195128"/>
            <a:ext cx="1969179" cy="1304657"/>
          </a:xfrm>
          <a:prstGeom prst="rect">
            <a:avLst/>
          </a:prstGeom>
          <a:noFill/>
          <a:ln>
            <a:noFill/>
          </a:ln>
        </p:spPr>
      </p:pic>
      <p:pic>
        <p:nvPicPr>
          <p:cNvPr id="58" name="Google Shape;58;p6"/>
          <p:cNvPicPr preferRelativeResize="0"/>
          <p:nvPr/>
        </p:nvPicPr>
        <p:blipFill rotWithShape="1">
          <a:blip r:embed="rId3">
            <a:alphaModFix/>
          </a:blip>
          <a:srcRect/>
          <a:stretch/>
        </p:blipFill>
        <p:spPr>
          <a:xfrm>
            <a:off x="0" y="6474084"/>
            <a:ext cx="12192000" cy="37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vTgKtoU--Z8?feature=oembed" TargetMode="External"/><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ctrTitle"/>
          </p:nvPr>
        </p:nvSpPr>
        <p:spPr>
          <a:xfrm>
            <a:off x="1337735" y="177800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lt-LT" dirty="0"/>
              <a:t>Software Engineering</a:t>
            </a:r>
            <a:br>
              <a:rPr lang="lt-LT" dirty="0"/>
            </a:br>
            <a:r>
              <a:rPr lang="en-US" dirty="0"/>
              <a:t>P</a:t>
            </a:r>
            <a:r>
              <a:rPr lang="en-US" sz="4800" dirty="0"/>
              <a:t>rototyping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The challanges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10</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156140" y="1618941"/>
            <a:ext cx="9677401" cy="4315401"/>
          </a:xfrm>
          <a:prstGeom prst="rect">
            <a:avLst/>
          </a:prstGeom>
          <a:noFill/>
          <a:ln>
            <a:noFill/>
          </a:ln>
        </p:spPr>
        <p:txBody>
          <a:bodyPr spcFirstLastPara="1" wrap="square" lIns="91425" tIns="45700" rIns="91425" bIns="45700" anchor="t" anchorCtr="0">
            <a:noAutofit/>
          </a:bodyPr>
          <a:lstStyle/>
          <a:p>
            <a:pPr marL="228600" lvl="0" indent="-228600">
              <a:buSzPts val="2800"/>
            </a:pPr>
            <a:r>
              <a:rPr lang="en-US" dirty="0"/>
              <a:t>Difficult </a:t>
            </a:r>
            <a:r>
              <a:rPr lang="en-US" b="1" dirty="0"/>
              <a:t>planning </a:t>
            </a:r>
            <a:r>
              <a:rPr lang="en-US" dirty="0"/>
              <a:t>because of uncertain number of iterations</a:t>
            </a:r>
            <a:r>
              <a:rPr lang="lt-LT" dirty="0"/>
              <a:t>.</a:t>
            </a:r>
          </a:p>
          <a:p>
            <a:pPr marL="228600" lvl="0" indent="-228600">
              <a:buSzPts val="2800"/>
            </a:pPr>
            <a:r>
              <a:rPr lang="en-US" b="1" dirty="0"/>
              <a:t>Insufficient analysis </a:t>
            </a:r>
            <a:r>
              <a:rPr lang="en-US" dirty="0"/>
              <a:t>and focus on limited prototype can lead to overlooking better solutions</a:t>
            </a:r>
            <a:r>
              <a:rPr lang="lt-LT" dirty="0"/>
              <a:t>.</a:t>
            </a:r>
            <a:r>
              <a:rPr lang="en-US" dirty="0"/>
              <a:t> </a:t>
            </a:r>
          </a:p>
          <a:p>
            <a:pPr marL="228600" lvl="0" indent="-228600">
              <a:buSzPts val="2800"/>
            </a:pPr>
            <a:r>
              <a:rPr lang="en-US" dirty="0"/>
              <a:t>Developers in a hurry to build prototypes may end up with </a:t>
            </a:r>
            <a:r>
              <a:rPr lang="en-US" b="1" dirty="0"/>
              <a:t>sub-optimal solutions</a:t>
            </a:r>
            <a:r>
              <a:rPr lang="en-US" dirty="0"/>
              <a:t>.</a:t>
            </a:r>
            <a:endParaRPr dirty="0"/>
          </a:p>
          <a:p>
            <a:pPr marL="228600" lvl="0" indent="-228600" algn="l" rtl="0">
              <a:lnSpc>
                <a:spcPct val="90000"/>
              </a:lnSpc>
              <a:spcAft>
                <a:spcPts val="0"/>
              </a:spcAft>
              <a:buClr>
                <a:schemeClr val="dk1"/>
              </a:buClr>
              <a:buSzPts val="2800"/>
              <a:buChar char="•"/>
            </a:pPr>
            <a:r>
              <a:rPr lang="lt-LT" dirty="0" err="1"/>
              <a:t>The</a:t>
            </a:r>
            <a:r>
              <a:rPr lang="en-US" dirty="0"/>
              <a:t> </a:t>
            </a:r>
            <a:r>
              <a:rPr lang="en-US" b="1" dirty="0"/>
              <a:t>system structure</a:t>
            </a:r>
            <a:r>
              <a:rPr lang="lt-LT" dirty="0"/>
              <a:t> </a:t>
            </a:r>
            <a:r>
              <a:rPr lang="en-US" dirty="0"/>
              <a:t>tends to degrade</a:t>
            </a:r>
            <a:r>
              <a:rPr lang="lt-LT" dirty="0"/>
              <a:t>.</a:t>
            </a:r>
          </a:p>
          <a:p>
            <a:pPr marL="228600" indent="-228600">
              <a:buSzPts val="2800"/>
            </a:pPr>
            <a:r>
              <a:rPr lang="en-US" b="1" dirty="0"/>
              <a:t>Poor Documentation</a:t>
            </a:r>
            <a:r>
              <a:rPr lang="en-US" dirty="0"/>
              <a:t> due to experiments and continuously changing customer requirements.</a:t>
            </a:r>
            <a:endParaRPr lang="en-US" b="1" dirty="0"/>
          </a:p>
          <a:p>
            <a:pPr marL="228600" lvl="0" indent="-228600">
              <a:buSzPts val="2800"/>
            </a:pPr>
            <a:r>
              <a:rPr lang="en-US" dirty="0"/>
              <a:t>Customer </a:t>
            </a:r>
            <a:r>
              <a:rPr lang="en-US" b="1" dirty="0"/>
              <a:t>confusion</a:t>
            </a:r>
            <a:r>
              <a:rPr lang="en-US" dirty="0"/>
              <a:t> of prototype and finished system.</a:t>
            </a:r>
            <a:endParaRPr dirty="0"/>
          </a:p>
        </p:txBody>
      </p:sp>
      <p:pic>
        <p:nvPicPr>
          <p:cNvPr id="4" name="Graphic 3">
            <a:extLst>
              <a:ext uri="{FF2B5EF4-FFF2-40B4-BE49-F238E27FC236}">
                <a16:creationId xmlns:a16="http://schemas.microsoft.com/office/drawing/2014/main" id="{00A0F861-8398-4359-88A1-C9BB36D069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903" y="2565787"/>
            <a:ext cx="1517602" cy="1517602"/>
          </a:xfrm>
          <a:prstGeom prst="rect">
            <a:avLst/>
          </a:prstGeom>
        </p:spPr>
      </p:pic>
    </p:spTree>
    <p:extLst>
      <p:ext uri="{BB962C8B-B14F-4D97-AF65-F5344CB8AC3E}">
        <p14:creationId xmlns:p14="http://schemas.microsoft.com/office/powerpoint/2010/main" val="133615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xEl>
                                              <p:pRg st="4" end="4"/>
                                            </p:txEl>
                                          </p:spTgt>
                                        </p:tgtEl>
                                        <p:attrNameLst>
                                          <p:attrName>style.visibility</p:attrName>
                                        </p:attrNameLst>
                                      </p:cBhvr>
                                      <p:to>
                                        <p:strVal val="visible"/>
                                      </p:to>
                                    </p:set>
                                    <p:animEffect transition="in" filter="fade">
                                      <p:cBhvr>
                                        <p:cTn id="27" dur="500"/>
                                        <p:tgtEl>
                                          <p:spTgt spid="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xEl>
                                              <p:charRg st="365" end="418"/>
                                            </p:txEl>
                                          </p:spTgt>
                                        </p:tgtEl>
                                        <p:attrNameLst>
                                          <p:attrName>style.visibility</p:attrName>
                                        </p:attrNameLst>
                                      </p:cBhvr>
                                      <p:to>
                                        <p:strVal val="visible"/>
                                      </p:to>
                                    </p:set>
                                    <p:animEffect transition="in" filter="fade">
                                      <p:cBhvr>
                                        <p:cTn id="32" dur="500"/>
                                        <p:tgtEl>
                                          <p:spTgt spid="25">
                                            <p:txEl>
                                              <p:charRg st="365" end="4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When to use this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11</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272352" y="1544772"/>
            <a:ext cx="9557698" cy="4572133"/>
          </a:xfrm>
          <a:prstGeom prst="rect">
            <a:avLst/>
          </a:prstGeom>
          <a:noFill/>
          <a:ln>
            <a:noFill/>
          </a:ln>
        </p:spPr>
        <p:txBody>
          <a:bodyPr spcFirstLastPara="1" wrap="square" lIns="91425" tIns="45700" rIns="91425" bIns="45700" anchor="t" anchorCtr="0">
            <a:noAutofit/>
          </a:bodyPr>
          <a:lstStyle/>
          <a:p>
            <a:pPr marL="228600" lvl="0" indent="-228600">
              <a:buSzPts val="2800"/>
            </a:pPr>
            <a:r>
              <a:rPr lang="en-US" dirty="0"/>
              <a:t>The </a:t>
            </a:r>
            <a:r>
              <a:rPr lang="en-US" b="1" dirty="0"/>
              <a:t>requirements</a:t>
            </a:r>
            <a:r>
              <a:rPr lang="en-US" dirty="0"/>
              <a:t> of the product are not clearly understood or are unstable.</a:t>
            </a:r>
            <a:endParaRPr lang="en-US" b="1" dirty="0"/>
          </a:p>
          <a:p>
            <a:pPr marL="228600" lvl="0" indent="-228600" algn="l" rtl="0">
              <a:lnSpc>
                <a:spcPct val="90000"/>
              </a:lnSpc>
              <a:spcAft>
                <a:spcPts val="0"/>
              </a:spcAft>
              <a:buClr>
                <a:schemeClr val="dk1"/>
              </a:buClr>
              <a:buSzPts val="2800"/>
              <a:buChar char="•"/>
            </a:pPr>
            <a:r>
              <a:rPr lang="lt-LT" dirty="0" err="1"/>
              <a:t>The</a:t>
            </a:r>
            <a:r>
              <a:rPr lang="lt-LT" dirty="0"/>
              <a:t> </a:t>
            </a:r>
            <a:r>
              <a:rPr lang="lt-LT" b="1" dirty="0"/>
              <a:t>technologies</a:t>
            </a:r>
            <a:r>
              <a:rPr lang="lt-LT" dirty="0"/>
              <a:t> are </a:t>
            </a:r>
            <a:r>
              <a:rPr lang="en-US" dirty="0"/>
              <a:t>not </a:t>
            </a:r>
            <a:r>
              <a:rPr lang="lt-LT" dirty="0" err="1"/>
              <a:t>well-understood</a:t>
            </a:r>
            <a:r>
              <a:rPr lang="lt-LT" dirty="0"/>
              <a:t>.</a:t>
            </a:r>
            <a:endParaRPr lang="en-US" dirty="0"/>
          </a:p>
          <a:p>
            <a:pPr marL="228600" lvl="0" indent="-228600">
              <a:buSzPts val="2800"/>
            </a:pPr>
            <a:r>
              <a:rPr lang="en-US" dirty="0"/>
              <a:t>There is a need to demonstrate the </a:t>
            </a:r>
            <a:r>
              <a:rPr lang="en-US" b="1" dirty="0"/>
              <a:t>technical feasibility</a:t>
            </a:r>
            <a:r>
              <a:rPr lang="en-US" dirty="0"/>
              <a:t> or</a:t>
            </a:r>
            <a:r>
              <a:rPr lang="lt-LT" dirty="0"/>
              <a:t> a </a:t>
            </a:r>
            <a:r>
              <a:rPr lang="en-US" b="1" dirty="0"/>
              <a:t>proof of concept</a:t>
            </a:r>
            <a:r>
              <a:rPr lang="en-US" dirty="0"/>
              <a:t> of the product.</a:t>
            </a:r>
          </a:p>
          <a:p>
            <a:pPr marL="228600" lvl="0" indent="-228600">
              <a:buSzPts val="2800"/>
            </a:pPr>
            <a:r>
              <a:rPr lang="en-US" dirty="0"/>
              <a:t>Good for developing </a:t>
            </a:r>
            <a:r>
              <a:rPr lang="en-US" b="1" dirty="0"/>
              <a:t>user interfaces</a:t>
            </a:r>
            <a:r>
              <a:rPr lang="en-US" dirty="0"/>
              <a:t>, </a:t>
            </a:r>
            <a:r>
              <a:rPr lang="en-US" b="1" dirty="0"/>
              <a:t>high technology</a:t>
            </a:r>
            <a:r>
              <a:rPr lang="en-US" dirty="0"/>
              <a:t> software-intensive systems, and </a:t>
            </a:r>
            <a:r>
              <a:rPr lang="en-US" b="1" dirty="0"/>
              <a:t>systems with complex algorithms</a:t>
            </a:r>
            <a:r>
              <a:rPr lang="en-US" dirty="0"/>
              <a:t> and </a:t>
            </a:r>
            <a:r>
              <a:rPr lang="en-US" b="1" dirty="0"/>
              <a:t>interfaces</a:t>
            </a:r>
            <a:r>
              <a:rPr lang="en-US" dirty="0"/>
              <a:t>.</a:t>
            </a:r>
            <a:endParaRPr dirty="0"/>
          </a:p>
        </p:txBody>
      </p:sp>
      <p:pic>
        <p:nvPicPr>
          <p:cNvPr id="3" name="Graphic 2">
            <a:extLst>
              <a:ext uri="{FF2B5EF4-FFF2-40B4-BE49-F238E27FC236}">
                <a16:creationId xmlns:a16="http://schemas.microsoft.com/office/drawing/2014/main" id="{4D72A3CF-635C-43EE-924D-FD668A885F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886" y="2412223"/>
            <a:ext cx="1482701" cy="1482701"/>
          </a:xfrm>
          <a:prstGeom prst="rect">
            <a:avLst/>
          </a:prstGeom>
        </p:spPr>
      </p:pic>
    </p:spTree>
    <p:extLst>
      <p:ext uri="{BB962C8B-B14F-4D97-AF65-F5344CB8AC3E}">
        <p14:creationId xmlns:p14="http://schemas.microsoft.com/office/powerpoint/2010/main" val="11862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Key points</a:t>
            </a:r>
            <a:endParaRPr dirty="0"/>
          </a:p>
        </p:txBody>
      </p:sp>
      <p:sp>
        <p:nvSpPr>
          <p:cNvPr id="370" name="Google Shape;370;p43"/>
          <p:cNvSpPr txBox="1">
            <a:spLocks noGrp="1"/>
          </p:cNvSpPr>
          <p:nvPr>
            <p:ph type="body" idx="1"/>
          </p:nvPr>
        </p:nvSpPr>
        <p:spPr>
          <a:xfrm>
            <a:off x="2865874" y="1712467"/>
            <a:ext cx="8576516" cy="3724275"/>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err="1"/>
              <a:t>The</a:t>
            </a:r>
            <a:r>
              <a:rPr lang="lt-LT" dirty="0"/>
              <a:t> </a:t>
            </a:r>
            <a:r>
              <a:rPr lang="en-US" dirty="0"/>
              <a:t>prototyping</a:t>
            </a:r>
            <a:r>
              <a:rPr lang="lt-LT" dirty="0"/>
              <a:t> </a:t>
            </a:r>
            <a:r>
              <a:rPr lang="lt-LT" dirty="0" err="1"/>
              <a:t>model</a:t>
            </a:r>
            <a:r>
              <a:rPr lang="lt-LT" dirty="0"/>
              <a:t> </a:t>
            </a:r>
            <a:r>
              <a:rPr lang="en-US" dirty="0"/>
              <a:t>is an </a:t>
            </a:r>
            <a:r>
              <a:rPr lang="en-US" b="1" dirty="0"/>
              <a:t>iterative</a:t>
            </a:r>
            <a:r>
              <a:rPr lang="en-US" dirty="0"/>
              <a:t> / </a:t>
            </a:r>
            <a:r>
              <a:rPr lang="en-US" b="1" dirty="0"/>
              <a:t>incremental</a:t>
            </a:r>
            <a:r>
              <a:rPr lang="en-US" dirty="0"/>
              <a:t> </a:t>
            </a:r>
            <a:r>
              <a:rPr lang="en-US" b="1" dirty="0"/>
              <a:t>model</a:t>
            </a:r>
            <a:r>
              <a:rPr lang="lt-LT" dirty="0"/>
              <a:t>.</a:t>
            </a:r>
          </a:p>
          <a:p>
            <a:pPr marL="228600" lvl="0" indent="-228600">
              <a:buSzPts val="2800"/>
            </a:pPr>
            <a:r>
              <a:rPr lang="en-US" dirty="0"/>
              <a:t>Validate software to be created </a:t>
            </a:r>
            <a:r>
              <a:rPr lang="en-US" b="1" dirty="0"/>
              <a:t>using working prototype</a:t>
            </a:r>
            <a:r>
              <a:rPr lang="en-US" dirty="0"/>
              <a:t> instead of using images and descriptions</a:t>
            </a:r>
            <a:r>
              <a:rPr lang="lt-LT" dirty="0"/>
              <a:t>.</a:t>
            </a:r>
          </a:p>
          <a:p>
            <a:pPr marL="228600" lvl="0" indent="-228600">
              <a:buSzPts val="2800"/>
            </a:pPr>
            <a:r>
              <a:rPr lang="lt-LT" dirty="0"/>
              <a:t>The model </a:t>
            </a:r>
            <a:r>
              <a:rPr lang="lt-LT" dirty="0" err="1"/>
              <a:t>is</a:t>
            </a:r>
            <a:r>
              <a:rPr lang="lt-LT" dirty="0"/>
              <a:t> </a:t>
            </a:r>
            <a:r>
              <a:rPr lang="en-US" dirty="0"/>
              <a:t>good when we face many </a:t>
            </a:r>
            <a:r>
              <a:rPr lang="en-US" b="1" dirty="0"/>
              <a:t>uncertain factors</a:t>
            </a:r>
            <a:r>
              <a:rPr lang="en-US" dirty="0"/>
              <a:t> (requirements, technologies, etc.)</a:t>
            </a:r>
            <a:r>
              <a:rPr lang="lt-LT" dirty="0"/>
              <a:t>.</a:t>
            </a:r>
          </a:p>
          <a:p>
            <a:pPr marL="228600" indent="-228600">
              <a:buSzPts val="2800"/>
            </a:pPr>
            <a:r>
              <a:rPr lang="en-US" dirty="0"/>
              <a:t>This model is a </a:t>
            </a:r>
            <a:r>
              <a:rPr lang="en-US" b="1" dirty="0"/>
              <a:t>risky</a:t>
            </a:r>
            <a:r>
              <a:rPr lang="en-US" dirty="0"/>
              <a:t> one and it is </a:t>
            </a:r>
            <a:r>
              <a:rPr lang="en-US" b="1" dirty="0"/>
              <a:t>difficult to plan</a:t>
            </a:r>
            <a:r>
              <a:rPr lang="en-US" dirty="0"/>
              <a:t> a development of a project.</a:t>
            </a:r>
          </a:p>
          <a:p>
            <a:pPr marL="228600" lvl="0" indent="-228600">
              <a:buSzPts val="2800"/>
            </a:pPr>
            <a:endParaRPr lang="lt-LT" dirty="0"/>
          </a:p>
          <a:p>
            <a:pPr marL="228600" lvl="0" indent="-228600">
              <a:buSzPts val="2800"/>
            </a:pPr>
            <a:endParaRPr lang="lt-LT" dirty="0"/>
          </a:p>
          <a:p>
            <a:pPr marL="228600" lvl="0" indent="-228600">
              <a:buSzPts val="2800"/>
            </a:pPr>
            <a:endParaRPr dirty="0"/>
          </a:p>
        </p:txBody>
      </p:sp>
      <p:sp>
        <p:nvSpPr>
          <p:cNvPr id="371" name="Google Shape;371;p4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12</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08" y="2465362"/>
            <a:ext cx="2348391" cy="2348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500"/>
                                        <p:tgtEl>
                                          <p:spTgt spid="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Effect transition="in" filter="fade">
                                      <p:cBhvr>
                                        <p:cTn id="12" dur="500"/>
                                        <p:tgtEl>
                                          <p:spTgt spid="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Effect transition="in" filter="fade">
                                      <p:cBhvr>
                                        <p:cTn id="17" dur="500"/>
                                        <p:tgtEl>
                                          <p:spTgt spid="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0">
                                            <p:txEl>
                                              <p:pRg st="3" end="3"/>
                                            </p:txEl>
                                          </p:spTgt>
                                        </p:tgtEl>
                                        <p:attrNameLst>
                                          <p:attrName>style.visibility</p:attrName>
                                        </p:attrNameLst>
                                      </p:cBhvr>
                                      <p:to>
                                        <p:strVal val="visible"/>
                                      </p:to>
                                    </p:set>
                                    <p:animEffect transition="in" filter="fade">
                                      <p:cBhvr>
                                        <p:cTn id="22" dur="500"/>
                                        <p:tgtEl>
                                          <p:spTgt spid="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p:txBody>
      </p:sp>
      <p:sp>
        <p:nvSpPr>
          <p:cNvPr id="384" name="Google Shape;384;p4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dirty="0"/>
          </a:p>
          <a:p>
            <a:pPr marL="0" lvl="0" indent="0" algn="ctr" rtl="0">
              <a:lnSpc>
                <a:spcPct val="90000"/>
              </a:lnSpc>
              <a:spcBef>
                <a:spcPts val="1000"/>
              </a:spcBef>
              <a:spcAft>
                <a:spcPts val="0"/>
              </a:spcAft>
              <a:buClr>
                <a:schemeClr val="dk1"/>
              </a:buClr>
              <a:buSzPts val="3600"/>
              <a:buNone/>
            </a:pPr>
            <a:r>
              <a:rPr lang="lt-LT" sz="3600" b="1" dirty="0" err="1"/>
              <a:t>Thank</a:t>
            </a:r>
            <a:r>
              <a:rPr lang="lt-LT" sz="3600" b="1" dirty="0"/>
              <a:t> </a:t>
            </a:r>
            <a:r>
              <a:rPr lang="lt-LT" sz="3600" b="1" dirty="0" err="1"/>
              <a:t>for</a:t>
            </a:r>
            <a:r>
              <a:rPr lang="lt-LT" sz="3600" b="1" dirty="0"/>
              <a:t> </a:t>
            </a:r>
            <a:r>
              <a:rPr lang="lt-LT" sz="3600" b="1" dirty="0" err="1"/>
              <a:t>your</a:t>
            </a:r>
            <a:r>
              <a:rPr lang="lt-LT" sz="3600" b="1" dirty="0"/>
              <a:t> </a:t>
            </a:r>
            <a:r>
              <a:rPr lang="lt-LT" sz="3600" b="1" dirty="0" err="1"/>
              <a:t>attention</a:t>
            </a:r>
            <a:r>
              <a:rPr lang="lt-LT" sz="3600" b="1" dirty="0"/>
              <a:t>!</a:t>
            </a:r>
            <a:endParaRPr sz="3600" b="1" dirty="0"/>
          </a:p>
          <a:p>
            <a:pPr marL="0" lvl="0" indent="0" algn="ctr" rtl="0">
              <a:lnSpc>
                <a:spcPct val="90000"/>
              </a:lnSpc>
              <a:spcBef>
                <a:spcPts val="1000"/>
              </a:spcBef>
              <a:spcAft>
                <a:spcPts val="0"/>
              </a:spcAft>
              <a:buClr>
                <a:schemeClr val="dk1"/>
              </a:buClr>
              <a:buSzPts val="3600"/>
              <a:buNone/>
            </a:pPr>
            <a:endParaRPr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4">
                                            <p:txEl>
                                              <p:pRg st="1" end="1"/>
                                            </p:txEl>
                                          </p:spTgt>
                                        </p:tgtEl>
                                        <p:attrNameLst>
                                          <p:attrName>style.visibility</p:attrName>
                                        </p:attrNameLst>
                                      </p:cBhvr>
                                      <p:to>
                                        <p:strVal val="visible"/>
                                      </p:to>
                                    </p:set>
                                    <p:animEffect transition="in" filter="fade">
                                      <p:cBhvr>
                                        <p:cTn id="7" dur="500"/>
                                        <p:tgtEl>
                                          <p:spTgt spid="3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69" name="Google Shape;69;p8"/>
          <p:cNvSpPr txBox="1">
            <a:spLocks noGrp="1"/>
          </p:cNvSpPr>
          <p:nvPr>
            <p:ph type="body" idx="1"/>
          </p:nvPr>
        </p:nvSpPr>
        <p:spPr>
          <a:xfrm>
            <a:off x="621813" y="1644142"/>
            <a:ext cx="9240559" cy="3724275"/>
          </a:xfrm>
          <a:prstGeom prst="rect">
            <a:avLst/>
          </a:prstGeom>
          <a:noFill/>
          <a:ln>
            <a:noFill/>
          </a:ln>
        </p:spPr>
        <p:txBody>
          <a:bodyPr spcFirstLastPara="1" wrap="square" lIns="91425" tIns="45700" rIns="91425" bIns="45700" anchor="t" anchorCtr="0">
            <a:noAutofit/>
          </a:bodyPr>
          <a:lstStyle/>
          <a:p>
            <a:pPr fontAlgn="base"/>
            <a:r>
              <a:rPr lang="en-US" dirty="0"/>
              <a:t>A software prototype is an incomplete software dedicated to demonstrate functionality.</a:t>
            </a:r>
            <a:endParaRPr lang="lt-LT" dirty="0"/>
          </a:p>
          <a:p>
            <a:pPr fontAlgn="base"/>
            <a:r>
              <a:rPr lang="en-US" dirty="0"/>
              <a:t>Validate software</a:t>
            </a:r>
            <a:r>
              <a:rPr lang="lt-LT" dirty="0"/>
              <a:t> to be </a:t>
            </a:r>
            <a:r>
              <a:rPr lang="lt-LT" dirty="0" err="1"/>
              <a:t>created</a:t>
            </a:r>
            <a:r>
              <a:rPr lang="en-US" dirty="0"/>
              <a:t> </a:t>
            </a:r>
            <a:r>
              <a:rPr lang="lt-LT" dirty="0" err="1"/>
              <a:t>by</a:t>
            </a:r>
            <a:r>
              <a:rPr lang="lt-LT" dirty="0"/>
              <a:t> </a:t>
            </a:r>
            <a:r>
              <a:rPr lang="en-US" dirty="0"/>
              <a:t>using working prototype instead of using images and descriptions</a:t>
            </a:r>
          </a:p>
          <a:p>
            <a:pPr fontAlgn="base"/>
            <a:r>
              <a:rPr lang="en-US" dirty="0"/>
              <a:t>Iterative / Incremental model</a:t>
            </a:r>
            <a:endParaRPr lang="lt-LT" dirty="0"/>
          </a:p>
          <a:p>
            <a:pPr fontAlgn="base"/>
            <a:r>
              <a:rPr lang="en-US" dirty="0"/>
              <a:t>The practice of prototyping is one of the points Frederick P. Brooks makes in his 1975 book The Mythical Man-Month.</a:t>
            </a:r>
          </a:p>
          <a:p>
            <a:pPr fontAlgn="base"/>
            <a:r>
              <a:rPr lang="en-US" dirty="0"/>
              <a:t>Many tools and techniques for prototyping, but the model is not frequently used.</a:t>
            </a:r>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2</a:t>
            </a:fld>
            <a:endParaRPr/>
          </a:p>
        </p:txBody>
      </p:sp>
      <p:graphicFrame>
        <p:nvGraphicFramePr>
          <p:cNvPr id="3" name="Object 2">
            <a:extLst>
              <a:ext uri="{FF2B5EF4-FFF2-40B4-BE49-F238E27FC236}">
                <a16:creationId xmlns:a16="http://schemas.microsoft.com/office/drawing/2014/main" id="{3F39F54D-75D6-42A3-91D9-F3BB6B97D746}"/>
              </a:ext>
            </a:extLst>
          </p:cNvPr>
          <p:cNvGraphicFramePr>
            <a:graphicFrameLocks noChangeAspect="1"/>
          </p:cNvGraphicFramePr>
          <p:nvPr>
            <p:extLst>
              <p:ext uri="{D42A27DB-BD31-4B8C-83A1-F6EECF244321}">
                <p14:modId xmlns:p14="http://schemas.microsoft.com/office/powerpoint/2010/main" val="103607197"/>
              </p:ext>
            </p:extLst>
          </p:nvPr>
        </p:nvGraphicFramePr>
        <p:xfrm>
          <a:off x="10459131" y="1928135"/>
          <a:ext cx="894669" cy="3586186"/>
        </p:xfrm>
        <a:graphic>
          <a:graphicData uri="http://schemas.openxmlformats.org/presentationml/2006/ole">
            <mc:AlternateContent xmlns:mc="http://schemas.openxmlformats.org/markup-compatibility/2006">
              <mc:Choice xmlns:v="urn:schemas-microsoft-com:vml" Requires="v">
                <p:oleObj spid="_x0000_s1052" r:id="rId4" imgW="1523520" imgH="3415680" progId="">
                  <p:embed/>
                </p:oleObj>
              </mc:Choice>
              <mc:Fallback>
                <p:oleObj r:id="rId4" imgW="1523520" imgH="3415680" progId="">
                  <p:embed/>
                  <p:pic>
                    <p:nvPicPr>
                      <p:cNvPr id="0" name=""/>
                      <p:cNvPicPr/>
                      <p:nvPr/>
                    </p:nvPicPr>
                    <p:blipFill>
                      <a:blip r:embed="rId5"/>
                      <a:stretch>
                        <a:fillRect/>
                      </a:stretch>
                    </p:blipFill>
                    <p:spPr>
                      <a:xfrm>
                        <a:off x="10459131" y="1928135"/>
                        <a:ext cx="894669" cy="3586186"/>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5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5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500"/>
                                        <p:tgtEl>
                                          <p:spTgt spid="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128" name="Group 127">
            <a:extLst>
              <a:ext uri="{FF2B5EF4-FFF2-40B4-BE49-F238E27FC236}">
                <a16:creationId xmlns:a16="http://schemas.microsoft.com/office/drawing/2014/main" id="{3360D058-E6AD-4F64-A5FB-79892A0691A7}"/>
              </a:ext>
            </a:extLst>
          </p:cNvPr>
          <p:cNvGrpSpPr/>
          <p:nvPr/>
        </p:nvGrpSpPr>
        <p:grpSpPr>
          <a:xfrm>
            <a:off x="4934809" y="1544772"/>
            <a:ext cx="2423428" cy="1745827"/>
            <a:chOff x="4934809" y="1544772"/>
            <a:chExt cx="2423428" cy="1745827"/>
          </a:xfrm>
        </p:grpSpPr>
        <p:pic>
          <p:nvPicPr>
            <p:cNvPr id="67" name="Google Shape;161;p13">
              <a:extLst>
                <a:ext uri="{FF2B5EF4-FFF2-40B4-BE49-F238E27FC236}">
                  <a16:creationId xmlns:a16="http://schemas.microsoft.com/office/drawing/2014/main" id="{0EAAE10E-A19A-4FA0-B784-94FAED94A06C}"/>
                </a:ext>
              </a:extLst>
            </p:cNvPr>
            <p:cNvPicPr preferRelativeResize="0"/>
            <p:nvPr/>
          </p:nvPicPr>
          <p:blipFill>
            <a:blip r:embed="rId3">
              <a:alphaModFix/>
            </a:blip>
            <a:stretch>
              <a:fillRect/>
            </a:stretch>
          </p:blipFill>
          <p:spPr>
            <a:xfrm>
              <a:off x="5627574" y="1544772"/>
              <a:ext cx="1493729" cy="1426004"/>
            </a:xfrm>
            <a:prstGeom prst="rect">
              <a:avLst/>
            </a:prstGeom>
            <a:noFill/>
            <a:ln>
              <a:noFill/>
            </a:ln>
          </p:spPr>
        </p:pic>
        <p:sp>
          <p:nvSpPr>
            <p:cNvPr id="82" name="Google Shape;174;p13">
              <a:extLst>
                <a:ext uri="{FF2B5EF4-FFF2-40B4-BE49-F238E27FC236}">
                  <a16:creationId xmlns:a16="http://schemas.microsoft.com/office/drawing/2014/main" id="{17EFEAC6-C566-4E07-B3CC-6F16048E37BB}"/>
                </a:ext>
              </a:extLst>
            </p:cNvPr>
            <p:cNvSpPr txBox="1"/>
            <p:nvPr/>
          </p:nvSpPr>
          <p:spPr>
            <a:xfrm>
              <a:off x="4934809" y="2904799"/>
              <a:ext cx="2423428"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Build/Refine prototype</a:t>
              </a:r>
              <a:endParaRPr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The idea of prototyping</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3</a:t>
            </a:fld>
            <a:endParaRPr/>
          </a:p>
        </p:txBody>
      </p:sp>
      <p:pic>
        <p:nvPicPr>
          <p:cNvPr id="66" name="Google Shape;160;p13">
            <a:extLst>
              <a:ext uri="{FF2B5EF4-FFF2-40B4-BE49-F238E27FC236}">
                <a16:creationId xmlns:a16="http://schemas.microsoft.com/office/drawing/2014/main" id="{1D405922-F852-4BB2-B13B-213E7C6BA00B}"/>
              </a:ext>
            </a:extLst>
          </p:cNvPr>
          <p:cNvPicPr preferRelativeResize="0"/>
          <p:nvPr/>
        </p:nvPicPr>
        <p:blipFill>
          <a:blip r:embed="rId4">
            <a:alphaModFix/>
          </a:blip>
          <a:stretch>
            <a:fillRect/>
          </a:stretch>
        </p:blipFill>
        <p:spPr>
          <a:xfrm>
            <a:off x="3789410" y="2220287"/>
            <a:ext cx="1250903" cy="724899"/>
          </a:xfrm>
          <a:prstGeom prst="rect">
            <a:avLst/>
          </a:prstGeom>
          <a:noFill/>
          <a:ln>
            <a:noFill/>
          </a:ln>
        </p:spPr>
      </p:pic>
      <p:cxnSp>
        <p:nvCxnSpPr>
          <p:cNvPr id="74" name="Google Shape;166;p13">
            <a:extLst>
              <a:ext uri="{FF2B5EF4-FFF2-40B4-BE49-F238E27FC236}">
                <a16:creationId xmlns:a16="http://schemas.microsoft.com/office/drawing/2014/main" id="{6B101ED1-EA0F-4257-A42F-E8C96B6E12DA}"/>
              </a:ext>
            </a:extLst>
          </p:cNvPr>
          <p:cNvCxnSpPr>
            <a:cxnSpLocks/>
          </p:cNvCxnSpPr>
          <p:nvPr/>
        </p:nvCxnSpPr>
        <p:spPr>
          <a:xfrm>
            <a:off x="3336186" y="2524171"/>
            <a:ext cx="388232" cy="0"/>
          </a:xfrm>
          <a:prstGeom prst="straightConnector1">
            <a:avLst/>
          </a:prstGeom>
          <a:noFill/>
          <a:ln w="28575" cap="flat" cmpd="sng">
            <a:solidFill>
              <a:schemeClr val="dk2"/>
            </a:solidFill>
            <a:prstDash val="solid"/>
            <a:round/>
            <a:headEnd type="none" w="med" len="med"/>
            <a:tailEnd type="triangle" w="med" len="med"/>
          </a:ln>
        </p:spPr>
      </p:cxnSp>
      <p:cxnSp>
        <p:nvCxnSpPr>
          <p:cNvPr id="75" name="Google Shape;167;p13">
            <a:extLst>
              <a:ext uri="{FF2B5EF4-FFF2-40B4-BE49-F238E27FC236}">
                <a16:creationId xmlns:a16="http://schemas.microsoft.com/office/drawing/2014/main" id="{17F3F27B-73C0-401F-A7B9-92F1532798D2}"/>
              </a:ext>
            </a:extLst>
          </p:cNvPr>
          <p:cNvCxnSpPr>
            <a:cxnSpLocks/>
          </p:cNvCxnSpPr>
          <p:nvPr/>
        </p:nvCxnSpPr>
        <p:spPr>
          <a:xfrm>
            <a:off x="5084808" y="2552683"/>
            <a:ext cx="387326" cy="0"/>
          </a:xfrm>
          <a:prstGeom prst="straightConnector1">
            <a:avLst/>
          </a:prstGeom>
          <a:noFill/>
          <a:ln w="28575" cap="flat" cmpd="sng">
            <a:solidFill>
              <a:schemeClr val="dk2"/>
            </a:solidFill>
            <a:prstDash val="solid"/>
            <a:round/>
            <a:headEnd type="none" w="med" len="med"/>
            <a:tailEnd type="triangle" w="med" len="med"/>
          </a:ln>
        </p:spPr>
      </p:cxnSp>
      <p:cxnSp>
        <p:nvCxnSpPr>
          <p:cNvPr id="77" name="Google Shape;169;p13">
            <a:extLst>
              <a:ext uri="{FF2B5EF4-FFF2-40B4-BE49-F238E27FC236}">
                <a16:creationId xmlns:a16="http://schemas.microsoft.com/office/drawing/2014/main" id="{F2EF456C-1DDB-4446-A4C6-2ED388565388}"/>
              </a:ext>
            </a:extLst>
          </p:cNvPr>
          <p:cNvCxnSpPr>
            <a:cxnSpLocks/>
          </p:cNvCxnSpPr>
          <p:nvPr/>
        </p:nvCxnSpPr>
        <p:spPr>
          <a:xfrm>
            <a:off x="6706089" y="2576373"/>
            <a:ext cx="451431" cy="0"/>
          </a:xfrm>
          <a:prstGeom prst="straightConnector1">
            <a:avLst/>
          </a:prstGeom>
          <a:noFill/>
          <a:ln w="28575" cap="flat" cmpd="sng">
            <a:solidFill>
              <a:schemeClr val="dk2"/>
            </a:solidFill>
            <a:prstDash val="solid"/>
            <a:round/>
            <a:headEnd type="none" w="med" len="med"/>
            <a:tailEnd type="triangle" w="med" len="med"/>
          </a:ln>
        </p:spPr>
      </p:cxnSp>
      <p:cxnSp>
        <p:nvCxnSpPr>
          <p:cNvPr id="78" name="Google Shape;170;p13">
            <a:extLst>
              <a:ext uri="{FF2B5EF4-FFF2-40B4-BE49-F238E27FC236}">
                <a16:creationId xmlns:a16="http://schemas.microsoft.com/office/drawing/2014/main" id="{249CF435-6274-4230-A94A-9188FC65FCE3}"/>
              </a:ext>
            </a:extLst>
          </p:cNvPr>
          <p:cNvCxnSpPr>
            <a:cxnSpLocks/>
            <a:stCxn id="65" idx="3"/>
            <a:endCxn id="90" idx="1"/>
          </p:cNvCxnSpPr>
          <p:nvPr/>
        </p:nvCxnSpPr>
        <p:spPr>
          <a:xfrm>
            <a:off x="10217678" y="2366821"/>
            <a:ext cx="405818" cy="1983050"/>
          </a:xfrm>
          <a:prstGeom prst="bentConnector3">
            <a:avLst>
              <a:gd name="adj1" fmla="val 156331"/>
            </a:avLst>
          </a:prstGeom>
          <a:noFill/>
          <a:ln w="28575" cap="flat" cmpd="sng">
            <a:solidFill>
              <a:schemeClr val="dk2"/>
            </a:solidFill>
            <a:prstDash val="solid"/>
            <a:round/>
            <a:headEnd type="none" w="med" len="med"/>
            <a:tailEnd type="triangle" w="med" len="med"/>
          </a:ln>
        </p:spPr>
      </p:cxnSp>
      <p:cxnSp>
        <p:nvCxnSpPr>
          <p:cNvPr id="79" name="Google Shape;171;p13">
            <a:extLst>
              <a:ext uri="{FF2B5EF4-FFF2-40B4-BE49-F238E27FC236}">
                <a16:creationId xmlns:a16="http://schemas.microsoft.com/office/drawing/2014/main" id="{C3859F4F-1878-4CFF-BA84-5DFAE2593533}"/>
              </a:ext>
            </a:extLst>
          </p:cNvPr>
          <p:cNvCxnSpPr>
            <a:cxnSpLocks/>
          </p:cNvCxnSpPr>
          <p:nvPr/>
        </p:nvCxnSpPr>
        <p:spPr>
          <a:xfrm>
            <a:off x="8415638" y="2589582"/>
            <a:ext cx="370179" cy="0"/>
          </a:xfrm>
          <a:prstGeom prst="straightConnector1">
            <a:avLst/>
          </a:prstGeom>
          <a:noFill/>
          <a:ln w="28575" cap="flat" cmpd="sng">
            <a:solidFill>
              <a:schemeClr val="dk2"/>
            </a:solidFill>
            <a:prstDash val="solid"/>
            <a:round/>
            <a:headEnd type="none" w="med" len="med"/>
            <a:tailEnd type="triangle" w="med" len="med"/>
          </a:ln>
        </p:spPr>
      </p:cxnSp>
      <p:cxnSp>
        <p:nvCxnSpPr>
          <p:cNvPr id="80" name="Google Shape;172;p13">
            <a:extLst>
              <a:ext uri="{FF2B5EF4-FFF2-40B4-BE49-F238E27FC236}">
                <a16:creationId xmlns:a16="http://schemas.microsoft.com/office/drawing/2014/main" id="{CAA5BA44-645D-4FD3-BED0-F23B01BEE1CB}"/>
              </a:ext>
            </a:extLst>
          </p:cNvPr>
          <p:cNvCxnSpPr>
            <a:cxnSpLocks/>
            <a:stCxn id="90" idx="3"/>
            <a:endCxn id="94" idx="3"/>
          </p:cNvCxnSpPr>
          <p:nvPr/>
        </p:nvCxnSpPr>
        <p:spPr>
          <a:xfrm flipH="1" flipV="1">
            <a:off x="8610695" y="4334359"/>
            <a:ext cx="761898" cy="15512"/>
          </a:xfrm>
          <a:prstGeom prst="straightConnector1">
            <a:avLst/>
          </a:prstGeom>
          <a:noFill/>
          <a:ln w="28575" cap="flat" cmpd="sng">
            <a:solidFill>
              <a:schemeClr val="dk2"/>
            </a:solidFill>
            <a:prstDash val="solid"/>
            <a:round/>
            <a:headEnd type="none" w="med" len="med"/>
            <a:tailEnd type="triangle" w="med" len="med"/>
          </a:ln>
        </p:spPr>
      </p:cxnSp>
      <p:grpSp>
        <p:nvGrpSpPr>
          <p:cNvPr id="127" name="Group 126">
            <a:extLst>
              <a:ext uri="{FF2B5EF4-FFF2-40B4-BE49-F238E27FC236}">
                <a16:creationId xmlns:a16="http://schemas.microsoft.com/office/drawing/2014/main" id="{75461143-BC1D-4985-AE3A-671E9CC98475}"/>
              </a:ext>
            </a:extLst>
          </p:cNvPr>
          <p:cNvGrpSpPr/>
          <p:nvPr/>
        </p:nvGrpSpPr>
        <p:grpSpPr>
          <a:xfrm>
            <a:off x="1513729" y="1753653"/>
            <a:ext cx="2203200" cy="1542803"/>
            <a:chOff x="1513729" y="1753653"/>
            <a:chExt cx="2203200" cy="1542803"/>
          </a:xfrm>
        </p:grpSpPr>
        <p:pic>
          <p:nvPicPr>
            <p:cNvPr id="64" name="Google Shape;158;p13">
              <a:extLst>
                <a:ext uri="{FF2B5EF4-FFF2-40B4-BE49-F238E27FC236}">
                  <a16:creationId xmlns:a16="http://schemas.microsoft.com/office/drawing/2014/main" id="{3868A37E-8A7E-48EC-84ED-068A286D0967}"/>
                </a:ext>
              </a:extLst>
            </p:cNvPr>
            <p:cNvPicPr preferRelativeResize="0"/>
            <p:nvPr/>
          </p:nvPicPr>
          <p:blipFill>
            <a:blip r:embed="rId5">
              <a:alphaModFix/>
            </a:blip>
            <a:stretch>
              <a:fillRect/>
            </a:stretch>
          </p:blipFill>
          <p:spPr>
            <a:xfrm>
              <a:off x="1860427" y="1753653"/>
              <a:ext cx="1395863" cy="1217123"/>
            </a:xfrm>
            <a:prstGeom prst="rect">
              <a:avLst/>
            </a:prstGeom>
            <a:noFill/>
            <a:ln>
              <a:noFill/>
            </a:ln>
          </p:spPr>
        </p:pic>
        <p:sp>
          <p:nvSpPr>
            <p:cNvPr id="81" name="Google Shape;173;p13">
              <a:extLst>
                <a:ext uri="{FF2B5EF4-FFF2-40B4-BE49-F238E27FC236}">
                  <a16:creationId xmlns:a16="http://schemas.microsoft.com/office/drawing/2014/main" id="{F9ECDF70-D4DF-4746-A497-0BE0981C2FAB}"/>
                </a:ext>
              </a:extLst>
            </p:cNvPr>
            <p:cNvSpPr txBox="1"/>
            <p:nvPr/>
          </p:nvSpPr>
          <p:spPr>
            <a:xfrm>
              <a:off x="1513729" y="2910656"/>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Gather requirements</a:t>
              </a:r>
              <a:endParaRPr dirty="0"/>
            </a:p>
          </p:txBody>
        </p:sp>
      </p:grpSp>
      <p:grpSp>
        <p:nvGrpSpPr>
          <p:cNvPr id="130" name="Group 129">
            <a:extLst>
              <a:ext uri="{FF2B5EF4-FFF2-40B4-BE49-F238E27FC236}">
                <a16:creationId xmlns:a16="http://schemas.microsoft.com/office/drawing/2014/main" id="{AB577DDF-5689-47FD-8350-C0B775DA754D}"/>
              </a:ext>
            </a:extLst>
          </p:cNvPr>
          <p:cNvGrpSpPr/>
          <p:nvPr/>
        </p:nvGrpSpPr>
        <p:grpSpPr>
          <a:xfrm>
            <a:off x="8475070" y="1758259"/>
            <a:ext cx="2203200" cy="1536536"/>
            <a:chOff x="8475070" y="1758259"/>
            <a:chExt cx="2203200" cy="1536536"/>
          </a:xfrm>
        </p:grpSpPr>
        <p:pic>
          <p:nvPicPr>
            <p:cNvPr id="65" name="Google Shape;159;p13">
              <a:extLst>
                <a:ext uri="{FF2B5EF4-FFF2-40B4-BE49-F238E27FC236}">
                  <a16:creationId xmlns:a16="http://schemas.microsoft.com/office/drawing/2014/main" id="{A15B6688-5B63-4DAE-9503-468999262EFB}"/>
                </a:ext>
              </a:extLst>
            </p:cNvPr>
            <p:cNvPicPr preferRelativeResize="0"/>
            <p:nvPr/>
          </p:nvPicPr>
          <p:blipFill>
            <a:blip r:embed="rId6">
              <a:alphaModFix/>
            </a:blip>
            <a:stretch>
              <a:fillRect/>
            </a:stretch>
          </p:blipFill>
          <p:spPr>
            <a:xfrm>
              <a:off x="8906891" y="1758259"/>
              <a:ext cx="1310787" cy="1217123"/>
            </a:xfrm>
            <a:prstGeom prst="rect">
              <a:avLst/>
            </a:prstGeom>
            <a:noFill/>
            <a:ln>
              <a:noFill/>
            </a:ln>
          </p:spPr>
        </p:pic>
        <p:sp>
          <p:nvSpPr>
            <p:cNvPr id="83" name="Google Shape;175;p13">
              <a:extLst>
                <a:ext uri="{FF2B5EF4-FFF2-40B4-BE49-F238E27FC236}">
                  <a16:creationId xmlns:a16="http://schemas.microsoft.com/office/drawing/2014/main" id="{0D540985-7C0A-4E91-8BBB-68D049721016}"/>
                </a:ext>
              </a:extLst>
            </p:cNvPr>
            <p:cNvSpPr txBox="1"/>
            <p:nvPr/>
          </p:nvSpPr>
          <p:spPr>
            <a:xfrm>
              <a:off x="8475070" y="2908995"/>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Evaluate prototype</a:t>
              </a:r>
              <a:endParaRPr dirty="0"/>
            </a:p>
          </p:txBody>
        </p:sp>
      </p:grpSp>
      <p:sp>
        <p:nvSpPr>
          <p:cNvPr id="94" name="Flowchart: Decision 93">
            <a:extLst>
              <a:ext uri="{FF2B5EF4-FFF2-40B4-BE49-F238E27FC236}">
                <a16:creationId xmlns:a16="http://schemas.microsoft.com/office/drawing/2014/main" id="{4EE7A622-39CB-4547-BFE4-CA9AFD431856}"/>
              </a:ext>
            </a:extLst>
          </p:cNvPr>
          <p:cNvSpPr/>
          <p:nvPr/>
        </p:nvSpPr>
        <p:spPr>
          <a:xfrm>
            <a:off x="6707516" y="3738887"/>
            <a:ext cx="1903179" cy="11909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prototype adequate?</a:t>
            </a:r>
          </a:p>
        </p:txBody>
      </p:sp>
      <p:grpSp>
        <p:nvGrpSpPr>
          <p:cNvPr id="131" name="Group 130">
            <a:extLst>
              <a:ext uri="{FF2B5EF4-FFF2-40B4-BE49-F238E27FC236}">
                <a16:creationId xmlns:a16="http://schemas.microsoft.com/office/drawing/2014/main" id="{A3186F25-E26F-40D1-AF3B-CD233530F47A}"/>
              </a:ext>
            </a:extLst>
          </p:cNvPr>
          <p:cNvGrpSpPr/>
          <p:nvPr/>
        </p:nvGrpSpPr>
        <p:grpSpPr>
          <a:xfrm>
            <a:off x="6114060" y="3290599"/>
            <a:ext cx="593457" cy="1043760"/>
            <a:chOff x="6114060" y="3290599"/>
            <a:chExt cx="593457" cy="1043760"/>
          </a:xfrm>
        </p:grpSpPr>
        <p:cxnSp>
          <p:nvCxnSpPr>
            <p:cNvPr id="76" name="Google Shape;168;p13">
              <a:extLst>
                <a:ext uri="{FF2B5EF4-FFF2-40B4-BE49-F238E27FC236}">
                  <a16:creationId xmlns:a16="http://schemas.microsoft.com/office/drawing/2014/main" id="{33ED10C8-2222-4F2F-A5A8-B03FD6060473}"/>
                </a:ext>
              </a:extLst>
            </p:cNvPr>
            <p:cNvCxnSpPr>
              <a:cxnSpLocks/>
              <a:stCxn id="94" idx="1"/>
              <a:endCxn id="82" idx="2"/>
            </p:cNvCxnSpPr>
            <p:nvPr/>
          </p:nvCxnSpPr>
          <p:spPr>
            <a:xfrm rot="10800000">
              <a:off x="6146524" y="3290599"/>
              <a:ext cx="560993" cy="1043760"/>
            </a:xfrm>
            <a:prstGeom prst="bentConnector2">
              <a:avLst/>
            </a:prstGeom>
            <a:noFill/>
            <a:ln w="28575" cap="flat" cmpd="sng">
              <a:solidFill>
                <a:schemeClr val="dk2"/>
              </a:solidFill>
              <a:prstDash val="solid"/>
              <a:round/>
              <a:headEnd type="none" w="med" len="med"/>
              <a:tailEnd type="triangle" w="med" len="med"/>
            </a:ln>
          </p:spPr>
        </p:cxnSp>
        <p:sp>
          <p:nvSpPr>
            <p:cNvPr id="116" name="TextBox 115">
              <a:extLst>
                <a:ext uri="{FF2B5EF4-FFF2-40B4-BE49-F238E27FC236}">
                  <a16:creationId xmlns:a16="http://schemas.microsoft.com/office/drawing/2014/main" id="{FCEDB4F9-1AD6-47F3-B53A-8236B592376F}"/>
                </a:ext>
              </a:extLst>
            </p:cNvPr>
            <p:cNvSpPr txBox="1"/>
            <p:nvPr/>
          </p:nvSpPr>
          <p:spPr>
            <a:xfrm>
              <a:off x="6114060" y="3631678"/>
              <a:ext cx="423514" cy="307777"/>
            </a:xfrm>
            <a:prstGeom prst="rect">
              <a:avLst/>
            </a:prstGeom>
            <a:noFill/>
          </p:spPr>
          <p:txBody>
            <a:bodyPr wrap="none" rtlCol="0">
              <a:spAutoFit/>
            </a:bodyPr>
            <a:lstStyle/>
            <a:p>
              <a:r>
                <a:rPr lang="en-US" b="1" dirty="0"/>
                <a:t>No</a:t>
              </a:r>
            </a:p>
          </p:txBody>
        </p:sp>
      </p:grpSp>
      <p:grpSp>
        <p:nvGrpSpPr>
          <p:cNvPr id="134" name="Group 133">
            <a:extLst>
              <a:ext uri="{FF2B5EF4-FFF2-40B4-BE49-F238E27FC236}">
                <a16:creationId xmlns:a16="http://schemas.microsoft.com/office/drawing/2014/main" id="{CE358A6A-0877-4B5E-AB79-FCD9B0F6EC42}"/>
              </a:ext>
            </a:extLst>
          </p:cNvPr>
          <p:cNvGrpSpPr/>
          <p:nvPr/>
        </p:nvGrpSpPr>
        <p:grpSpPr>
          <a:xfrm>
            <a:off x="5756447" y="4334359"/>
            <a:ext cx="1071127" cy="1149281"/>
            <a:chOff x="5756447" y="4334359"/>
            <a:chExt cx="1071127" cy="1149281"/>
          </a:xfrm>
        </p:grpSpPr>
        <p:grpSp>
          <p:nvGrpSpPr>
            <p:cNvPr id="133" name="Group 132">
              <a:extLst>
                <a:ext uri="{FF2B5EF4-FFF2-40B4-BE49-F238E27FC236}">
                  <a16:creationId xmlns:a16="http://schemas.microsoft.com/office/drawing/2014/main" id="{00B2C90F-9303-4356-AED5-354E379AF638}"/>
                </a:ext>
              </a:extLst>
            </p:cNvPr>
            <p:cNvGrpSpPr/>
            <p:nvPr/>
          </p:nvGrpSpPr>
          <p:grpSpPr>
            <a:xfrm>
              <a:off x="6140099" y="4334359"/>
              <a:ext cx="503664" cy="823528"/>
              <a:chOff x="6140099" y="4334359"/>
              <a:chExt cx="503664" cy="823528"/>
            </a:xfrm>
          </p:grpSpPr>
          <p:cxnSp>
            <p:nvCxnSpPr>
              <p:cNvPr id="84" name="Google Shape;176;p13">
                <a:extLst>
                  <a:ext uri="{FF2B5EF4-FFF2-40B4-BE49-F238E27FC236}">
                    <a16:creationId xmlns:a16="http://schemas.microsoft.com/office/drawing/2014/main" id="{5770ED41-06BB-43B7-9EFD-FBDB815A5FE5}"/>
                  </a:ext>
                </a:extLst>
              </p:cNvPr>
              <p:cNvCxnSpPr>
                <a:cxnSpLocks/>
              </p:cNvCxnSpPr>
              <p:nvPr/>
            </p:nvCxnSpPr>
            <p:spPr>
              <a:xfrm rot="5400000">
                <a:off x="5977466" y="4503416"/>
                <a:ext cx="823528" cy="485413"/>
              </a:xfrm>
              <a:prstGeom prst="bentConnector3">
                <a:avLst>
                  <a:gd name="adj1" fmla="val -8"/>
                </a:avLst>
              </a:prstGeom>
              <a:noFill/>
              <a:ln w="28575" cap="flat" cmpd="sng">
                <a:solidFill>
                  <a:schemeClr val="dk2"/>
                </a:solidFill>
                <a:prstDash val="dot"/>
                <a:round/>
                <a:headEnd type="none" w="med" len="med"/>
                <a:tailEnd type="triangle" w="med" len="med"/>
              </a:ln>
            </p:spPr>
          </p:cxnSp>
          <p:sp>
            <p:nvSpPr>
              <p:cNvPr id="118" name="TextBox 117">
                <a:extLst>
                  <a:ext uri="{FF2B5EF4-FFF2-40B4-BE49-F238E27FC236}">
                    <a16:creationId xmlns:a16="http://schemas.microsoft.com/office/drawing/2014/main" id="{89E447C4-A704-4870-962A-FEA77BD4D1CB}"/>
                  </a:ext>
                </a:extLst>
              </p:cNvPr>
              <p:cNvSpPr txBox="1"/>
              <p:nvPr/>
            </p:nvSpPr>
            <p:spPr>
              <a:xfrm>
                <a:off x="6140099" y="4668502"/>
                <a:ext cx="503664" cy="307777"/>
              </a:xfrm>
              <a:prstGeom prst="rect">
                <a:avLst/>
              </a:prstGeom>
              <a:noFill/>
            </p:spPr>
            <p:txBody>
              <a:bodyPr wrap="none" rtlCol="0">
                <a:spAutoFit/>
              </a:bodyPr>
              <a:lstStyle/>
              <a:p>
                <a:r>
                  <a:rPr lang="en-US" b="1" dirty="0"/>
                  <a:t>Yes</a:t>
                </a:r>
              </a:p>
            </p:txBody>
          </p:sp>
        </p:grpSp>
        <p:sp>
          <p:nvSpPr>
            <p:cNvPr id="120" name="TextBox 119">
              <a:extLst>
                <a:ext uri="{FF2B5EF4-FFF2-40B4-BE49-F238E27FC236}">
                  <a16:creationId xmlns:a16="http://schemas.microsoft.com/office/drawing/2014/main" id="{BF0F11BA-E763-4CFE-B92E-4F5EF12D0428}"/>
                </a:ext>
              </a:extLst>
            </p:cNvPr>
            <p:cNvSpPr txBox="1"/>
            <p:nvPr/>
          </p:nvSpPr>
          <p:spPr>
            <a:xfrm>
              <a:off x="5756447" y="5175863"/>
              <a:ext cx="1071127" cy="307777"/>
            </a:xfrm>
            <a:prstGeom prst="rect">
              <a:avLst/>
            </a:prstGeom>
            <a:noFill/>
          </p:spPr>
          <p:txBody>
            <a:bodyPr wrap="none" rtlCol="0">
              <a:spAutoFit/>
            </a:bodyPr>
            <a:lstStyle/>
            <a:p>
              <a:r>
                <a:rPr lang="en-US" b="1" dirty="0"/>
                <a:t>Proceed…</a:t>
              </a:r>
            </a:p>
          </p:txBody>
        </p:sp>
      </p:grpSp>
      <p:grpSp>
        <p:nvGrpSpPr>
          <p:cNvPr id="129" name="Group 128">
            <a:extLst>
              <a:ext uri="{FF2B5EF4-FFF2-40B4-BE49-F238E27FC236}">
                <a16:creationId xmlns:a16="http://schemas.microsoft.com/office/drawing/2014/main" id="{04FF1B4A-8120-478C-AA45-04BC07EC3026}"/>
              </a:ext>
            </a:extLst>
          </p:cNvPr>
          <p:cNvGrpSpPr/>
          <p:nvPr/>
        </p:nvGrpSpPr>
        <p:grpSpPr>
          <a:xfrm>
            <a:off x="7174299" y="2249566"/>
            <a:ext cx="1247775" cy="733425"/>
            <a:chOff x="7174299" y="2249566"/>
            <a:chExt cx="1247775" cy="733425"/>
          </a:xfrm>
        </p:grpSpPr>
        <p:pic>
          <p:nvPicPr>
            <p:cNvPr id="115" name="Picture 114">
              <a:extLst>
                <a:ext uri="{FF2B5EF4-FFF2-40B4-BE49-F238E27FC236}">
                  <a16:creationId xmlns:a16="http://schemas.microsoft.com/office/drawing/2014/main" id="{982DD7E2-4ACA-41E7-ABDB-8467A5386CAB}"/>
                </a:ext>
              </a:extLst>
            </p:cNvPr>
            <p:cNvPicPr>
              <a:picLocks noChangeAspect="1"/>
            </p:cNvPicPr>
            <p:nvPr/>
          </p:nvPicPr>
          <p:blipFill>
            <a:blip r:embed="rId7"/>
            <a:stretch>
              <a:fillRect/>
            </a:stretch>
          </p:blipFill>
          <p:spPr>
            <a:xfrm>
              <a:off x="7174299" y="2249566"/>
              <a:ext cx="1247775" cy="733425"/>
            </a:xfrm>
            <a:prstGeom prst="rect">
              <a:avLst/>
            </a:prstGeom>
          </p:spPr>
        </p:pic>
        <p:sp>
          <p:nvSpPr>
            <p:cNvPr id="121" name="TextBox 120">
              <a:extLst>
                <a:ext uri="{FF2B5EF4-FFF2-40B4-BE49-F238E27FC236}">
                  <a16:creationId xmlns:a16="http://schemas.microsoft.com/office/drawing/2014/main" id="{1A9229C5-2F00-4C8A-858B-14D7D71C9B60}"/>
                </a:ext>
              </a:extLst>
            </p:cNvPr>
            <p:cNvSpPr txBox="1"/>
            <p:nvPr/>
          </p:nvSpPr>
          <p:spPr>
            <a:xfrm>
              <a:off x="7234579" y="2366709"/>
              <a:ext cx="615874" cy="338554"/>
            </a:xfrm>
            <a:prstGeom prst="rect">
              <a:avLst/>
            </a:prstGeom>
            <a:noFill/>
          </p:spPr>
          <p:txBody>
            <a:bodyPr wrap="none" rtlCol="0">
              <a:spAutoFit/>
            </a:bodyPr>
            <a:lstStyle/>
            <a:p>
              <a:r>
                <a:rPr lang="en-US" sz="800" dirty="0"/>
                <a:t>Software</a:t>
              </a:r>
              <a:br>
                <a:rPr lang="en-US" sz="800" dirty="0"/>
              </a:br>
              <a:r>
                <a:rPr lang="en-US" sz="800" dirty="0"/>
                <a:t>prototype</a:t>
              </a:r>
            </a:p>
          </p:txBody>
        </p:sp>
      </p:grpSp>
      <p:grpSp>
        <p:nvGrpSpPr>
          <p:cNvPr id="132" name="Group 131">
            <a:extLst>
              <a:ext uri="{FF2B5EF4-FFF2-40B4-BE49-F238E27FC236}">
                <a16:creationId xmlns:a16="http://schemas.microsoft.com/office/drawing/2014/main" id="{41A3A811-0E9B-4E8B-885B-ACC74905A9B4}"/>
              </a:ext>
            </a:extLst>
          </p:cNvPr>
          <p:cNvGrpSpPr/>
          <p:nvPr/>
        </p:nvGrpSpPr>
        <p:grpSpPr>
          <a:xfrm>
            <a:off x="9372593" y="3983158"/>
            <a:ext cx="1250903" cy="733425"/>
            <a:chOff x="9372593" y="3983158"/>
            <a:chExt cx="1250903" cy="733425"/>
          </a:xfrm>
        </p:grpSpPr>
        <p:pic>
          <p:nvPicPr>
            <p:cNvPr id="90" name="Picture 89">
              <a:extLst>
                <a:ext uri="{FF2B5EF4-FFF2-40B4-BE49-F238E27FC236}">
                  <a16:creationId xmlns:a16="http://schemas.microsoft.com/office/drawing/2014/main" id="{CD41E2BC-446D-4D5C-99E3-FECBBF9448AE}"/>
                </a:ext>
              </a:extLst>
            </p:cNvPr>
            <p:cNvPicPr>
              <a:picLocks noChangeAspect="1"/>
            </p:cNvPicPr>
            <p:nvPr/>
          </p:nvPicPr>
          <p:blipFill>
            <a:blip r:embed="rId7"/>
            <a:stretch>
              <a:fillRect/>
            </a:stretch>
          </p:blipFill>
          <p:spPr>
            <a:xfrm flipH="1">
              <a:off x="9372593" y="3983158"/>
              <a:ext cx="1250903" cy="733425"/>
            </a:xfrm>
            <a:prstGeom prst="rect">
              <a:avLst/>
            </a:prstGeom>
          </p:spPr>
        </p:pic>
        <p:sp>
          <p:nvSpPr>
            <p:cNvPr id="123" name="TextBox 122">
              <a:extLst>
                <a:ext uri="{FF2B5EF4-FFF2-40B4-BE49-F238E27FC236}">
                  <a16:creationId xmlns:a16="http://schemas.microsoft.com/office/drawing/2014/main" id="{613BE3FC-55B3-4A03-97D8-AD7DAD63B7D1}"/>
                </a:ext>
              </a:extLst>
            </p:cNvPr>
            <p:cNvSpPr txBox="1"/>
            <p:nvPr/>
          </p:nvSpPr>
          <p:spPr>
            <a:xfrm>
              <a:off x="9737429" y="4116182"/>
              <a:ext cx="630301" cy="338554"/>
            </a:xfrm>
            <a:prstGeom prst="rect">
              <a:avLst/>
            </a:prstGeom>
            <a:noFill/>
          </p:spPr>
          <p:txBody>
            <a:bodyPr wrap="none" rtlCol="0">
              <a:spAutoFit/>
            </a:bodyPr>
            <a:lstStyle/>
            <a:p>
              <a:r>
                <a:rPr lang="en-US" sz="800" dirty="0"/>
                <a:t>Customer</a:t>
              </a:r>
              <a:br>
                <a:rPr lang="en-US" sz="800" dirty="0"/>
              </a:br>
              <a:r>
                <a:rPr lang="en-US" sz="800" dirty="0"/>
                <a:t>feedback</a:t>
              </a:r>
            </a:p>
          </p:txBody>
        </p:sp>
      </p:grpSp>
    </p:spTree>
    <p:extLst>
      <p:ext uri="{BB962C8B-B14F-4D97-AF65-F5344CB8AC3E}">
        <p14:creationId xmlns:p14="http://schemas.microsoft.com/office/powerpoint/2010/main" val="33727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par>
                                <p:cTn id="13" presetID="10"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par>
                                <p:cTn id="28" presetID="10" presetClass="entr" presetSubtype="0"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par>
                                <p:cTn id="31" presetID="10"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fad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500"/>
                                        <p:tgtEl>
                                          <p:spTgt spid="9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1"/>
                                        </p:tgtEl>
                                        <p:attrNameLst>
                                          <p:attrName>style.visibility</p:attrName>
                                        </p:attrNameLst>
                                      </p:cBhvr>
                                      <p:to>
                                        <p:strVal val="visible"/>
                                      </p:to>
                                    </p:set>
                                    <p:animEffect transition="in" filter="fade">
                                      <p:cBhvr>
                                        <p:cTn id="57" dur="500"/>
                                        <p:tgtEl>
                                          <p:spTgt spid="1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29" name="Group 28">
            <a:extLst>
              <a:ext uri="{FF2B5EF4-FFF2-40B4-BE49-F238E27FC236}">
                <a16:creationId xmlns:a16="http://schemas.microsoft.com/office/drawing/2014/main" id="{E5912088-F799-49AB-9FF6-DE979C309499}"/>
              </a:ext>
            </a:extLst>
          </p:cNvPr>
          <p:cNvGrpSpPr/>
          <p:nvPr/>
        </p:nvGrpSpPr>
        <p:grpSpPr>
          <a:xfrm>
            <a:off x="4934809" y="1544772"/>
            <a:ext cx="2423428" cy="1745827"/>
            <a:chOff x="4934809" y="1544772"/>
            <a:chExt cx="2423428" cy="1745827"/>
          </a:xfrm>
        </p:grpSpPr>
        <p:pic>
          <p:nvPicPr>
            <p:cNvPr id="67" name="Google Shape;161;p13">
              <a:extLst>
                <a:ext uri="{FF2B5EF4-FFF2-40B4-BE49-F238E27FC236}">
                  <a16:creationId xmlns:a16="http://schemas.microsoft.com/office/drawing/2014/main" id="{0EAAE10E-A19A-4FA0-B784-94FAED94A06C}"/>
                </a:ext>
              </a:extLst>
            </p:cNvPr>
            <p:cNvPicPr preferRelativeResize="0"/>
            <p:nvPr/>
          </p:nvPicPr>
          <p:blipFill>
            <a:blip r:embed="rId3">
              <a:alphaModFix/>
            </a:blip>
            <a:stretch>
              <a:fillRect/>
            </a:stretch>
          </p:blipFill>
          <p:spPr>
            <a:xfrm>
              <a:off x="5627574" y="1544772"/>
              <a:ext cx="1493729" cy="1426004"/>
            </a:xfrm>
            <a:prstGeom prst="rect">
              <a:avLst/>
            </a:prstGeom>
            <a:noFill/>
            <a:ln>
              <a:noFill/>
            </a:ln>
          </p:spPr>
        </p:pic>
        <p:sp>
          <p:nvSpPr>
            <p:cNvPr id="82" name="Google Shape;174;p13">
              <a:extLst>
                <a:ext uri="{FF2B5EF4-FFF2-40B4-BE49-F238E27FC236}">
                  <a16:creationId xmlns:a16="http://schemas.microsoft.com/office/drawing/2014/main" id="{17EFEAC6-C566-4E07-B3CC-6F16048E37BB}"/>
                </a:ext>
              </a:extLst>
            </p:cNvPr>
            <p:cNvSpPr txBox="1"/>
            <p:nvPr/>
          </p:nvSpPr>
          <p:spPr>
            <a:xfrm>
              <a:off x="4934809" y="2904799"/>
              <a:ext cx="2423428"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Build/Refine prototype</a:t>
              </a:r>
              <a:endParaRPr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Throwaway prototyping</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4</a:t>
            </a:fld>
            <a:endParaRPr/>
          </a:p>
        </p:txBody>
      </p:sp>
      <p:grpSp>
        <p:nvGrpSpPr>
          <p:cNvPr id="27" name="Group 26">
            <a:extLst>
              <a:ext uri="{FF2B5EF4-FFF2-40B4-BE49-F238E27FC236}">
                <a16:creationId xmlns:a16="http://schemas.microsoft.com/office/drawing/2014/main" id="{7038291B-4388-4585-B8B6-5D6BB59E724D}"/>
              </a:ext>
            </a:extLst>
          </p:cNvPr>
          <p:cNvGrpSpPr/>
          <p:nvPr/>
        </p:nvGrpSpPr>
        <p:grpSpPr>
          <a:xfrm>
            <a:off x="3336186" y="2220287"/>
            <a:ext cx="2135948" cy="724899"/>
            <a:chOff x="3336186" y="2220287"/>
            <a:chExt cx="2135948" cy="724899"/>
          </a:xfrm>
        </p:grpSpPr>
        <p:pic>
          <p:nvPicPr>
            <p:cNvPr id="66" name="Google Shape;160;p13">
              <a:extLst>
                <a:ext uri="{FF2B5EF4-FFF2-40B4-BE49-F238E27FC236}">
                  <a16:creationId xmlns:a16="http://schemas.microsoft.com/office/drawing/2014/main" id="{1D405922-F852-4BB2-B13B-213E7C6BA00B}"/>
                </a:ext>
              </a:extLst>
            </p:cNvPr>
            <p:cNvPicPr preferRelativeResize="0"/>
            <p:nvPr/>
          </p:nvPicPr>
          <p:blipFill>
            <a:blip r:embed="rId4">
              <a:alphaModFix/>
            </a:blip>
            <a:stretch>
              <a:fillRect/>
            </a:stretch>
          </p:blipFill>
          <p:spPr>
            <a:xfrm>
              <a:off x="3789410" y="2220287"/>
              <a:ext cx="1250903" cy="724899"/>
            </a:xfrm>
            <a:prstGeom prst="rect">
              <a:avLst/>
            </a:prstGeom>
            <a:noFill/>
            <a:ln>
              <a:noFill/>
            </a:ln>
          </p:spPr>
        </p:pic>
        <p:cxnSp>
          <p:nvCxnSpPr>
            <p:cNvPr id="74" name="Google Shape;166;p13">
              <a:extLst>
                <a:ext uri="{FF2B5EF4-FFF2-40B4-BE49-F238E27FC236}">
                  <a16:creationId xmlns:a16="http://schemas.microsoft.com/office/drawing/2014/main" id="{6B101ED1-EA0F-4257-A42F-E8C96B6E12DA}"/>
                </a:ext>
              </a:extLst>
            </p:cNvPr>
            <p:cNvCxnSpPr>
              <a:cxnSpLocks/>
            </p:cNvCxnSpPr>
            <p:nvPr/>
          </p:nvCxnSpPr>
          <p:spPr>
            <a:xfrm>
              <a:off x="3336186" y="2524171"/>
              <a:ext cx="388232" cy="0"/>
            </a:xfrm>
            <a:prstGeom prst="straightConnector1">
              <a:avLst/>
            </a:prstGeom>
            <a:noFill/>
            <a:ln w="28575" cap="flat" cmpd="sng">
              <a:solidFill>
                <a:schemeClr val="dk2"/>
              </a:solidFill>
              <a:prstDash val="solid"/>
              <a:round/>
              <a:headEnd type="none" w="med" len="med"/>
              <a:tailEnd type="triangle" w="med" len="med"/>
            </a:ln>
          </p:spPr>
        </p:cxnSp>
        <p:cxnSp>
          <p:nvCxnSpPr>
            <p:cNvPr id="75" name="Google Shape;167;p13">
              <a:extLst>
                <a:ext uri="{FF2B5EF4-FFF2-40B4-BE49-F238E27FC236}">
                  <a16:creationId xmlns:a16="http://schemas.microsoft.com/office/drawing/2014/main" id="{17F3F27B-73C0-401F-A7B9-92F1532798D2}"/>
                </a:ext>
              </a:extLst>
            </p:cNvPr>
            <p:cNvCxnSpPr>
              <a:cxnSpLocks/>
            </p:cNvCxnSpPr>
            <p:nvPr/>
          </p:nvCxnSpPr>
          <p:spPr>
            <a:xfrm>
              <a:off x="5084808" y="2552683"/>
              <a:ext cx="387326" cy="0"/>
            </a:xfrm>
            <a:prstGeom prst="straightConnector1">
              <a:avLst/>
            </a:prstGeom>
            <a:noFill/>
            <a:ln w="28575" cap="flat" cmpd="sng">
              <a:solidFill>
                <a:schemeClr val="dk2"/>
              </a:solidFill>
              <a:prstDash val="solid"/>
              <a:round/>
              <a:headEnd type="none" w="med" len="med"/>
              <a:tailEnd type="triangle" w="med" len="med"/>
            </a:ln>
          </p:spPr>
        </p:cxnSp>
      </p:grpSp>
      <p:cxnSp>
        <p:nvCxnSpPr>
          <p:cNvPr id="78" name="Google Shape;170;p13">
            <a:extLst>
              <a:ext uri="{FF2B5EF4-FFF2-40B4-BE49-F238E27FC236}">
                <a16:creationId xmlns:a16="http://schemas.microsoft.com/office/drawing/2014/main" id="{249CF435-6274-4230-A94A-9188FC65FCE3}"/>
              </a:ext>
            </a:extLst>
          </p:cNvPr>
          <p:cNvCxnSpPr>
            <a:cxnSpLocks/>
            <a:stCxn id="65" idx="3"/>
            <a:endCxn id="90" idx="1"/>
          </p:cNvCxnSpPr>
          <p:nvPr/>
        </p:nvCxnSpPr>
        <p:spPr>
          <a:xfrm>
            <a:off x="10217678" y="2366821"/>
            <a:ext cx="405818" cy="1983050"/>
          </a:xfrm>
          <a:prstGeom prst="bentConnector3">
            <a:avLst>
              <a:gd name="adj1" fmla="val 156331"/>
            </a:avLst>
          </a:prstGeom>
          <a:noFill/>
          <a:ln w="28575" cap="flat" cmpd="sng">
            <a:solidFill>
              <a:schemeClr val="dk2"/>
            </a:solidFill>
            <a:prstDash val="solid"/>
            <a:round/>
            <a:headEnd type="none" w="med" len="med"/>
            <a:tailEnd type="triangle" w="med" len="med"/>
          </a:ln>
        </p:spPr>
      </p:cxnSp>
      <p:cxnSp>
        <p:nvCxnSpPr>
          <p:cNvPr id="80" name="Google Shape;172;p13">
            <a:extLst>
              <a:ext uri="{FF2B5EF4-FFF2-40B4-BE49-F238E27FC236}">
                <a16:creationId xmlns:a16="http://schemas.microsoft.com/office/drawing/2014/main" id="{CAA5BA44-645D-4FD3-BED0-F23B01BEE1CB}"/>
              </a:ext>
            </a:extLst>
          </p:cNvPr>
          <p:cNvCxnSpPr>
            <a:cxnSpLocks/>
            <a:stCxn id="90" idx="3"/>
            <a:endCxn id="94" idx="3"/>
          </p:cNvCxnSpPr>
          <p:nvPr/>
        </p:nvCxnSpPr>
        <p:spPr>
          <a:xfrm flipH="1" flipV="1">
            <a:off x="8610695" y="4334359"/>
            <a:ext cx="761898" cy="15512"/>
          </a:xfrm>
          <a:prstGeom prst="straightConnector1">
            <a:avLst/>
          </a:prstGeom>
          <a:noFill/>
          <a:ln w="28575" cap="flat" cmpd="sng">
            <a:solidFill>
              <a:schemeClr val="dk2"/>
            </a:solidFill>
            <a:prstDash val="solid"/>
            <a:round/>
            <a:headEnd type="none" w="med" len="med"/>
            <a:tailEnd type="triangle" w="med" len="med"/>
          </a:ln>
        </p:spPr>
      </p:cxnSp>
      <p:grpSp>
        <p:nvGrpSpPr>
          <p:cNvPr id="26" name="Group 25">
            <a:extLst>
              <a:ext uri="{FF2B5EF4-FFF2-40B4-BE49-F238E27FC236}">
                <a16:creationId xmlns:a16="http://schemas.microsoft.com/office/drawing/2014/main" id="{A9987C83-B58A-468A-8467-EA354003439F}"/>
              </a:ext>
            </a:extLst>
          </p:cNvPr>
          <p:cNvGrpSpPr/>
          <p:nvPr/>
        </p:nvGrpSpPr>
        <p:grpSpPr>
          <a:xfrm>
            <a:off x="1513729" y="1753653"/>
            <a:ext cx="2203200" cy="1542803"/>
            <a:chOff x="1513729" y="1753653"/>
            <a:chExt cx="2203200" cy="1542803"/>
          </a:xfrm>
        </p:grpSpPr>
        <p:pic>
          <p:nvPicPr>
            <p:cNvPr id="64" name="Google Shape;158;p13">
              <a:extLst>
                <a:ext uri="{FF2B5EF4-FFF2-40B4-BE49-F238E27FC236}">
                  <a16:creationId xmlns:a16="http://schemas.microsoft.com/office/drawing/2014/main" id="{3868A37E-8A7E-48EC-84ED-068A286D0967}"/>
                </a:ext>
              </a:extLst>
            </p:cNvPr>
            <p:cNvPicPr preferRelativeResize="0"/>
            <p:nvPr/>
          </p:nvPicPr>
          <p:blipFill>
            <a:blip r:embed="rId5">
              <a:alphaModFix/>
            </a:blip>
            <a:stretch>
              <a:fillRect/>
            </a:stretch>
          </p:blipFill>
          <p:spPr>
            <a:xfrm>
              <a:off x="1860427" y="1753653"/>
              <a:ext cx="1395863" cy="1217123"/>
            </a:xfrm>
            <a:prstGeom prst="rect">
              <a:avLst/>
            </a:prstGeom>
            <a:noFill/>
            <a:ln>
              <a:noFill/>
            </a:ln>
          </p:spPr>
        </p:pic>
        <p:sp>
          <p:nvSpPr>
            <p:cNvPr id="81" name="Google Shape;173;p13">
              <a:extLst>
                <a:ext uri="{FF2B5EF4-FFF2-40B4-BE49-F238E27FC236}">
                  <a16:creationId xmlns:a16="http://schemas.microsoft.com/office/drawing/2014/main" id="{F9ECDF70-D4DF-4746-A497-0BE0981C2FAB}"/>
                </a:ext>
              </a:extLst>
            </p:cNvPr>
            <p:cNvSpPr txBox="1"/>
            <p:nvPr/>
          </p:nvSpPr>
          <p:spPr>
            <a:xfrm>
              <a:off x="1513729" y="2910656"/>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Gather requirements</a:t>
              </a:r>
              <a:endParaRPr dirty="0"/>
            </a:p>
          </p:txBody>
        </p:sp>
      </p:grpSp>
      <p:grpSp>
        <p:nvGrpSpPr>
          <p:cNvPr id="33" name="Group 32">
            <a:extLst>
              <a:ext uri="{FF2B5EF4-FFF2-40B4-BE49-F238E27FC236}">
                <a16:creationId xmlns:a16="http://schemas.microsoft.com/office/drawing/2014/main" id="{3F886782-A23F-4B9E-87C2-B0879F318394}"/>
              </a:ext>
            </a:extLst>
          </p:cNvPr>
          <p:cNvGrpSpPr/>
          <p:nvPr/>
        </p:nvGrpSpPr>
        <p:grpSpPr>
          <a:xfrm>
            <a:off x="8475070" y="1758259"/>
            <a:ext cx="2203200" cy="1536536"/>
            <a:chOff x="8475070" y="1758259"/>
            <a:chExt cx="2203200" cy="1536536"/>
          </a:xfrm>
        </p:grpSpPr>
        <p:pic>
          <p:nvPicPr>
            <p:cNvPr id="65" name="Google Shape;159;p13">
              <a:extLst>
                <a:ext uri="{FF2B5EF4-FFF2-40B4-BE49-F238E27FC236}">
                  <a16:creationId xmlns:a16="http://schemas.microsoft.com/office/drawing/2014/main" id="{A15B6688-5B63-4DAE-9503-468999262EFB}"/>
                </a:ext>
              </a:extLst>
            </p:cNvPr>
            <p:cNvPicPr preferRelativeResize="0"/>
            <p:nvPr/>
          </p:nvPicPr>
          <p:blipFill>
            <a:blip r:embed="rId6">
              <a:alphaModFix/>
            </a:blip>
            <a:stretch>
              <a:fillRect/>
            </a:stretch>
          </p:blipFill>
          <p:spPr>
            <a:xfrm>
              <a:off x="8906891" y="1758259"/>
              <a:ext cx="1310787" cy="1217123"/>
            </a:xfrm>
            <a:prstGeom prst="rect">
              <a:avLst/>
            </a:prstGeom>
            <a:noFill/>
            <a:ln>
              <a:noFill/>
            </a:ln>
          </p:spPr>
        </p:pic>
        <p:sp>
          <p:nvSpPr>
            <p:cNvPr id="83" name="Google Shape;175;p13">
              <a:extLst>
                <a:ext uri="{FF2B5EF4-FFF2-40B4-BE49-F238E27FC236}">
                  <a16:creationId xmlns:a16="http://schemas.microsoft.com/office/drawing/2014/main" id="{0D540985-7C0A-4E91-8BBB-68D049721016}"/>
                </a:ext>
              </a:extLst>
            </p:cNvPr>
            <p:cNvSpPr txBox="1"/>
            <p:nvPr/>
          </p:nvSpPr>
          <p:spPr>
            <a:xfrm>
              <a:off x="8475070" y="2908995"/>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Evaluate prototype</a:t>
              </a:r>
              <a:endParaRPr dirty="0"/>
            </a:p>
          </p:txBody>
        </p:sp>
      </p:grpSp>
      <p:sp>
        <p:nvSpPr>
          <p:cNvPr id="94" name="Flowchart: Decision 93">
            <a:extLst>
              <a:ext uri="{FF2B5EF4-FFF2-40B4-BE49-F238E27FC236}">
                <a16:creationId xmlns:a16="http://schemas.microsoft.com/office/drawing/2014/main" id="{4EE7A622-39CB-4547-BFE4-CA9AFD431856}"/>
              </a:ext>
            </a:extLst>
          </p:cNvPr>
          <p:cNvSpPr/>
          <p:nvPr/>
        </p:nvSpPr>
        <p:spPr>
          <a:xfrm>
            <a:off x="6707516" y="3738887"/>
            <a:ext cx="1903179" cy="11909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prototype adequate?</a:t>
            </a:r>
          </a:p>
        </p:txBody>
      </p:sp>
      <p:grpSp>
        <p:nvGrpSpPr>
          <p:cNvPr id="35" name="Group 34">
            <a:extLst>
              <a:ext uri="{FF2B5EF4-FFF2-40B4-BE49-F238E27FC236}">
                <a16:creationId xmlns:a16="http://schemas.microsoft.com/office/drawing/2014/main" id="{BE0DFF7B-C64D-408F-80A7-B6CFE7D6AB12}"/>
              </a:ext>
            </a:extLst>
          </p:cNvPr>
          <p:cNvGrpSpPr/>
          <p:nvPr/>
        </p:nvGrpSpPr>
        <p:grpSpPr>
          <a:xfrm>
            <a:off x="6114060" y="3290599"/>
            <a:ext cx="593457" cy="1043760"/>
            <a:chOff x="6114060" y="3290599"/>
            <a:chExt cx="593457" cy="1043760"/>
          </a:xfrm>
        </p:grpSpPr>
        <p:cxnSp>
          <p:nvCxnSpPr>
            <p:cNvPr id="76" name="Google Shape;168;p13">
              <a:extLst>
                <a:ext uri="{FF2B5EF4-FFF2-40B4-BE49-F238E27FC236}">
                  <a16:creationId xmlns:a16="http://schemas.microsoft.com/office/drawing/2014/main" id="{33ED10C8-2222-4F2F-A5A8-B03FD6060473}"/>
                </a:ext>
              </a:extLst>
            </p:cNvPr>
            <p:cNvCxnSpPr>
              <a:cxnSpLocks/>
              <a:stCxn id="94" idx="1"/>
              <a:endCxn id="82" idx="2"/>
            </p:cNvCxnSpPr>
            <p:nvPr/>
          </p:nvCxnSpPr>
          <p:spPr>
            <a:xfrm rot="10800000">
              <a:off x="6146524" y="3290599"/>
              <a:ext cx="560993" cy="1043760"/>
            </a:xfrm>
            <a:prstGeom prst="bentConnector2">
              <a:avLst/>
            </a:prstGeom>
            <a:noFill/>
            <a:ln w="28575" cap="flat" cmpd="sng">
              <a:solidFill>
                <a:schemeClr val="dk2"/>
              </a:solidFill>
              <a:prstDash val="solid"/>
              <a:round/>
              <a:headEnd type="none" w="med" len="med"/>
              <a:tailEnd type="triangle" w="med" len="med"/>
            </a:ln>
          </p:spPr>
        </p:cxnSp>
        <p:sp>
          <p:nvSpPr>
            <p:cNvPr id="116" name="TextBox 115">
              <a:extLst>
                <a:ext uri="{FF2B5EF4-FFF2-40B4-BE49-F238E27FC236}">
                  <a16:creationId xmlns:a16="http://schemas.microsoft.com/office/drawing/2014/main" id="{FCEDB4F9-1AD6-47F3-B53A-8236B592376F}"/>
                </a:ext>
              </a:extLst>
            </p:cNvPr>
            <p:cNvSpPr txBox="1"/>
            <p:nvPr/>
          </p:nvSpPr>
          <p:spPr>
            <a:xfrm>
              <a:off x="6114060" y="3631678"/>
              <a:ext cx="423514" cy="307777"/>
            </a:xfrm>
            <a:prstGeom prst="rect">
              <a:avLst/>
            </a:prstGeom>
            <a:noFill/>
          </p:spPr>
          <p:txBody>
            <a:bodyPr wrap="none" rtlCol="0">
              <a:spAutoFit/>
            </a:bodyPr>
            <a:lstStyle/>
            <a:p>
              <a:r>
                <a:rPr lang="en-US" b="1" dirty="0"/>
                <a:t>No</a:t>
              </a:r>
            </a:p>
          </p:txBody>
        </p:sp>
      </p:grpSp>
      <p:grpSp>
        <p:nvGrpSpPr>
          <p:cNvPr id="32" name="Group 31">
            <a:extLst>
              <a:ext uri="{FF2B5EF4-FFF2-40B4-BE49-F238E27FC236}">
                <a16:creationId xmlns:a16="http://schemas.microsoft.com/office/drawing/2014/main" id="{57A99198-FBCC-423B-AA3E-AA3CC6846863}"/>
              </a:ext>
            </a:extLst>
          </p:cNvPr>
          <p:cNvGrpSpPr/>
          <p:nvPr/>
        </p:nvGrpSpPr>
        <p:grpSpPr>
          <a:xfrm>
            <a:off x="6706089" y="2249566"/>
            <a:ext cx="2079728" cy="733425"/>
            <a:chOff x="6706089" y="2249566"/>
            <a:chExt cx="2079728" cy="733425"/>
          </a:xfrm>
        </p:grpSpPr>
        <p:cxnSp>
          <p:nvCxnSpPr>
            <p:cNvPr id="77" name="Google Shape;169;p13">
              <a:extLst>
                <a:ext uri="{FF2B5EF4-FFF2-40B4-BE49-F238E27FC236}">
                  <a16:creationId xmlns:a16="http://schemas.microsoft.com/office/drawing/2014/main" id="{F2EF456C-1DDB-4446-A4C6-2ED388565388}"/>
                </a:ext>
              </a:extLst>
            </p:cNvPr>
            <p:cNvCxnSpPr>
              <a:cxnSpLocks/>
            </p:cNvCxnSpPr>
            <p:nvPr/>
          </p:nvCxnSpPr>
          <p:spPr>
            <a:xfrm>
              <a:off x="6706089" y="2576373"/>
              <a:ext cx="451431" cy="0"/>
            </a:xfrm>
            <a:prstGeom prst="straightConnector1">
              <a:avLst/>
            </a:prstGeom>
            <a:noFill/>
            <a:ln w="28575" cap="flat" cmpd="sng">
              <a:solidFill>
                <a:schemeClr val="dk2"/>
              </a:solidFill>
              <a:prstDash val="solid"/>
              <a:round/>
              <a:headEnd type="none" w="med" len="med"/>
              <a:tailEnd type="triangle" w="med" len="med"/>
            </a:ln>
          </p:spPr>
        </p:cxnSp>
        <p:cxnSp>
          <p:nvCxnSpPr>
            <p:cNvPr id="79" name="Google Shape;171;p13">
              <a:extLst>
                <a:ext uri="{FF2B5EF4-FFF2-40B4-BE49-F238E27FC236}">
                  <a16:creationId xmlns:a16="http://schemas.microsoft.com/office/drawing/2014/main" id="{C3859F4F-1878-4CFF-BA84-5DFAE2593533}"/>
                </a:ext>
              </a:extLst>
            </p:cNvPr>
            <p:cNvCxnSpPr>
              <a:cxnSpLocks/>
            </p:cNvCxnSpPr>
            <p:nvPr/>
          </p:nvCxnSpPr>
          <p:spPr>
            <a:xfrm>
              <a:off x="8415638" y="2589582"/>
              <a:ext cx="370179" cy="0"/>
            </a:xfrm>
            <a:prstGeom prst="straightConnector1">
              <a:avLst/>
            </a:prstGeom>
            <a:noFill/>
            <a:ln w="28575" cap="flat" cmpd="sng">
              <a:solidFill>
                <a:schemeClr val="dk2"/>
              </a:solidFill>
              <a:prstDash val="solid"/>
              <a:round/>
              <a:headEnd type="none" w="med" len="med"/>
              <a:tailEnd type="triangle" w="med" len="med"/>
            </a:ln>
          </p:spPr>
        </p:cxnSp>
        <p:grpSp>
          <p:nvGrpSpPr>
            <p:cNvPr id="30" name="Group 29">
              <a:extLst>
                <a:ext uri="{FF2B5EF4-FFF2-40B4-BE49-F238E27FC236}">
                  <a16:creationId xmlns:a16="http://schemas.microsoft.com/office/drawing/2014/main" id="{EE2DEF41-AD79-419D-9553-44780CFDB184}"/>
                </a:ext>
              </a:extLst>
            </p:cNvPr>
            <p:cNvGrpSpPr/>
            <p:nvPr/>
          </p:nvGrpSpPr>
          <p:grpSpPr>
            <a:xfrm>
              <a:off x="7174299" y="2249566"/>
              <a:ext cx="1247775" cy="733425"/>
              <a:chOff x="7174299" y="2249566"/>
              <a:chExt cx="1247775" cy="733425"/>
            </a:xfrm>
          </p:grpSpPr>
          <p:pic>
            <p:nvPicPr>
              <p:cNvPr id="115" name="Picture 114">
                <a:extLst>
                  <a:ext uri="{FF2B5EF4-FFF2-40B4-BE49-F238E27FC236}">
                    <a16:creationId xmlns:a16="http://schemas.microsoft.com/office/drawing/2014/main" id="{982DD7E2-4ACA-41E7-ABDB-8467A5386CAB}"/>
                  </a:ext>
                </a:extLst>
              </p:cNvPr>
              <p:cNvPicPr>
                <a:picLocks noChangeAspect="1"/>
              </p:cNvPicPr>
              <p:nvPr/>
            </p:nvPicPr>
            <p:blipFill>
              <a:blip r:embed="rId7"/>
              <a:stretch>
                <a:fillRect/>
              </a:stretch>
            </p:blipFill>
            <p:spPr>
              <a:xfrm>
                <a:off x="7174299" y="2249566"/>
                <a:ext cx="1247775" cy="733425"/>
              </a:xfrm>
              <a:prstGeom prst="rect">
                <a:avLst/>
              </a:prstGeom>
            </p:spPr>
          </p:pic>
          <p:sp>
            <p:nvSpPr>
              <p:cNvPr id="121" name="TextBox 120">
                <a:extLst>
                  <a:ext uri="{FF2B5EF4-FFF2-40B4-BE49-F238E27FC236}">
                    <a16:creationId xmlns:a16="http://schemas.microsoft.com/office/drawing/2014/main" id="{1A9229C5-2F00-4C8A-858B-14D7D71C9B60}"/>
                  </a:ext>
                </a:extLst>
              </p:cNvPr>
              <p:cNvSpPr txBox="1"/>
              <p:nvPr/>
            </p:nvSpPr>
            <p:spPr>
              <a:xfrm>
                <a:off x="7234579" y="2366709"/>
                <a:ext cx="615874" cy="338554"/>
              </a:xfrm>
              <a:prstGeom prst="rect">
                <a:avLst/>
              </a:prstGeom>
              <a:noFill/>
            </p:spPr>
            <p:txBody>
              <a:bodyPr wrap="none" rtlCol="0">
                <a:spAutoFit/>
              </a:bodyPr>
              <a:lstStyle/>
              <a:p>
                <a:r>
                  <a:rPr lang="en-US" sz="800" dirty="0"/>
                  <a:t>Software</a:t>
                </a:r>
                <a:br>
                  <a:rPr lang="en-US" sz="800" dirty="0"/>
                </a:br>
                <a:r>
                  <a:rPr lang="en-US" sz="800" dirty="0"/>
                  <a:t>prototype</a:t>
                </a:r>
              </a:p>
            </p:txBody>
          </p:sp>
        </p:grpSp>
      </p:grpSp>
      <p:grpSp>
        <p:nvGrpSpPr>
          <p:cNvPr id="34" name="Group 33">
            <a:extLst>
              <a:ext uri="{FF2B5EF4-FFF2-40B4-BE49-F238E27FC236}">
                <a16:creationId xmlns:a16="http://schemas.microsoft.com/office/drawing/2014/main" id="{F20052F7-971E-4BD4-A33B-53CA8EF66C75}"/>
              </a:ext>
            </a:extLst>
          </p:cNvPr>
          <p:cNvGrpSpPr/>
          <p:nvPr/>
        </p:nvGrpSpPr>
        <p:grpSpPr>
          <a:xfrm>
            <a:off x="9372593" y="3983158"/>
            <a:ext cx="1250903" cy="733425"/>
            <a:chOff x="9372593" y="3983158"/>
            <a:chExt cx="1250903" cy="733425"/>
          </a:xfrm>
        </p:grpSpPr>
        <p:pic>
          <p:nvPicPr>
            <p:cNvPr id="90" name="Picture 89">
              <a:extLst>
                <a:ext uri="{FF2B5EF4-FFF2-40B4-BE49-F238E27FC236}">
                  <a16:creationId xmlns:a16="http://schemas.microsoft.com/office/drawing/2014/main" id="{CD41E2BC-446D-4D5C-99E3-FECBBF9448AE}"/>
                </a:ext>
              </a:extLst>
            </p:cNvPr>
            <p:cNvPicPr>
              <a:picLocks noChangeAspect="1"/>
            </p:cNvPicPr>
            <p:nvPr/>
          </p:nvPicPr>
          <p:blipFill>
            <a:blip r:embed="rId7"/>
            <a:stretch>
              <a:fillRect/>
            </a:stretch>
          </p:blipFill>
          <p:spPr>
            <a:xfrm flipH="1">
              <a:off x="9372593" y="3983158"/>
              <a:ext cx="1250903" cy="733425"/>
            </a:xfrm>
            <a:prstGeom prst="rect">
              <a:avLst/>
            </a:prstGeom>
          </p:spPr>
        </p:pic>
        <p:sp>
          <p:nvSpPr>
            <p:cNvPr id="123" name="TextBox 122">
              <a:extLst>
                <a:ext uri="{FF2B5EF4-FFF2-40B4-BE49-F238E27FC236}">
                  <a16:creationId xmlns:a16="http://schemas.microsoft.com/office/drawing/2014/main" id="{613BE3FC-55B3-4A03-97D8-AD7DAD63B7D1}"/>
                </a:ext>
              </a:extLst>
            </p:cNvPr>
            <p:cNvSpPr txBox="1"/>
            <p:nvPr/>
          </p:nvSpPr>
          <p:spPr>
            <a:xfrm>
              <a:off x="9737429" y="4116182"/>
              <a:ext cx="630301" cy="338554"/>
            </a:xfrm>
            <a:prstGeom prst="rect">
              <a:avLst/>
            </a:prstGeom>
            <a:noFill/>
          </p:spPr>
          <p:txBody>
            <a:bodyPr wrap="none" rtlCol="0">
              <a:spAutoFit/>
            </a:bodyPr>
            <a:lstStyle/>
            <a:p>
              <a:r>
                <a:rPr lang="en-US" sz="800" dirty="0"/>
                <a:t>Customer</a:t>
              </a:r>
              <a:br>
                <a:rPr lang="en-US" sz="800" dirty="0"/>
              </a:br>
              <a:r>
                <a:rPr lang="en-US" sz="800" dirty="0"/>
                <a:t>feedback</a:t>
              </a:r>
            </a:p>
          </p:txBody>
        </p:sp>
      </p:grpSp>
      <p:cxnSp>
        <p:nvCxnSpPr>
          <p:cNvPr id="28" name="Google Shape;168;p13">
            <a:extLst>
              <a:ext uri="{FF2B5EF4-FFF2-40B4-BE49-F238E27FC236}">
                <a16:creationId xmlns:a16="http://schemas.microsoft.com/office/drawing/2014/main" id="{BF1FFED8-AF2E-486C-A142-2AFA7AF37C12}"/>
              </a:ext>
            </a:extLst>
          </p:cNvPr>
          <p:cNvCxnSpPr>
            <a:cxnSpLocks/>
            <a:stCxn id="94" idx="1"/>
            <a:endCxn id="4" idx="1"/>
          </p:cNvCxnSpPr>
          <p:nvPr/>
        </p:nvCxnSpPr>
        <p:spPr>
          <a:xfrm rot="10800000" flipV="1">
            <a:off x="4558842" y="4334358"/>
            <a:ext cx="2148674" cy="883309"/>
          </a:xfrm>
          <a:prstGeom prst="bentConnector3">
            <a:avLst>
              <a:gd name="adj1" fmla="val 60395"/>
            </a:avLst>
          </a:prstGeom>
          <a:noFill/>
          <a:ln w="28575" cap="flat" cmpd="sng">
            <a:solidFill>
              <a:schemeClr val="dk2"/>
            </a:solidFill>
            <a:prstDash val="solid"/>
            <a:round/>
            <a:headEnd type="none" w="med" len="med"/>
            <a:tailEnd type="triangle" w="med" len="med"/>
          </a:ln>
        </p:spPr>
      </p:cxnSp>
      <p:grpSp>
        <p:nvGrpSpPr>
          <p:cNvPr id="38" name="Group 37">
            <a:extLst>
              <a:ext uri="{FF2B5EF4-FFF2-40B4-BE49-F238E27FC236}">
                <a16:creationId xmlns:a16="http://schemas.microsoft.com/office/drawing/2014/main" id="{32E5B764-929E-43E6-9319-5A4DA309C893}"/>
              </a:ext>
            </a:extLst>
          </p:cNvPr>
          <p:cNvGrpSpPr/>
          <p:nvPr/>
        </p:nvGrpSpPr>
        <p:grpSpPr>
          <a:xfrm>
            <a:off x="4576286" y="3924585"/>
            <a:ext cx="2131230" cy="409774"/>
            <a:chOff x="4576286" y="3924585"/>
            <a:chExt cx="2131230" cy="409774"/>
          </a:xfrm>
        </p:grpSpPr>
        <p:sp>
          <p:nvSpPr>
            <p:cNvPr id="118" name="TextBox 117">
              <a:extLst>
                <a:ext uri="{FF2B5EF4-FFF2-40B4-BE49-F238E27FC236}">
                  <a16:creationId xmlns:a16="http://schemas.microsoft.com/office/drawing/2014/main" id="{89E447C4-A704-4870-962A-FEA77BD4D1CB}"/>
                </a:ext>
              </a:extLst>
            </p:cNvPr>
            <p:cNvSpPr txBox="1"/>
            <p:nvPr/>
          </p:nvSpPr>
          <p:spPr>
            <a:xfrm>
              <a:off x="5441954" y="4010561"/>
              <a:ext cx="503664" cy="307777"/>
            </a:xfrm>
            <a:prstGeom prst="rect">
              <a:avLst/>
            </a:prstGeom>
            <a:noFill/>
          </p:spPr>
          <p:txBody>
            <a:bodyPr wrap="none" rtlCol="0">
              <a:spAutoFit/>
            </a:bodyPr>
            <a:lstStyle/>
            <a:p>
              <a:r>
                <a:rPr lang="en-US" b="1" dirty="0"/>
                <a:t>Yes</a:t>
              </a:r>
            </a:p>
          </p:txBody>
        </p:sp>
        <p:cxnSp>
          <p:nvCxnSpPr>
            <p:cNvPr id="43" name="Google Shape;168;p13">
              <a:extLst>
                <a:ext uri="{FF2B5EF4-FFF2-40B4-BE49-F238E27FC236}">
                  <a16:creationId xmlns:a16="http://schemas.microsoft.com/office/drawing/2014/main" id="{0FC4AD37-578C-45DB-BCCA-E46A2345F01C}"/>
                </a:ext>
              </a:extLst>
            </p:cNvPr>
            <p:cNvCxnSpPr>
              <a:cxnSpLocks/>
              <a:stCxn id="94" idx="1"/>
              <a:endCxn id="13" idx="1"/>
            </p:cNvCxnSpPr>
            <p:nvPr/>
          </p:nvCxnSpPr>
          <p:spPr>
            <a:xfrm rot="10800000">
              <a:off x="4576286" y="3924585"/>
              <a:ext cx="2131230" cy="409774"/>
            </a:xfrm>
            <a:prstGeom prst="bentConnector3">
              <a:avLst>
                <a:gd name="adj1" fmla="val 61136"/>
              </a:avLst>
            </a:prstGeom>
            <a:noFill/>
            <a:ln w="28575" cap="flat" cmpd="sng">
              <a:solidFill>
                <a:schemeClr val="dk2"/>
              </a:solidFill>
              <a:prstDash val="solid"/>
              <a:round/>
              <a:headEnd type="none" w="med" len="med"/>
              <a:tailEnd type="triangle" w="med" len="med"/>
            </a:ln>
          </p:spPr>
        </p:cxnSp>
      </p:grpSp>
      <p:grpSp>
        <p:nvGrpSpPr>
          <p:cNvPr id="37" name="Group 36">
            <a:extLst>
              <a:ext uri="{FF2B5EF4-FFF2-40B4-BE49-F238E27FC236}">
                <a16:creationId xmlns:a16="http://schemas.microsoft.com/office/drawing/2014/main" id="{7EBC8AEE-F1EF-41BF-9F79-F4021EFA1819}"/>
              </a:ext>
            </a:extLst>
          </p:cNvPr>
          <p:cNvGrpSpPr/>
          <p:nvPr/>
        </p:nvGrpSpPr>
        <p:grpSpPr>
          <a:xfrm>
            <a:off x="3325383" y="3557872"/>
            <a:ext cx="1250903" cy="733425"/>
            <a:chOff x="3325383" y="3557872"/>
            <a:chExt cx="1250903" cy="733425"/>
          </a:xfrm>
        </p:grpSpPr>
        <p:pic>
          <p:nvPicPr>
            <p:cNvPr id="13" name="Picture 12">
              <a:extLst>
                <a:ext uri="{FF2B5EF4-FFF2-40B4-BE49-F238E27FC236}">
                  <a16:creationId xmlns:a16="http://schemas.microsoft.com/office/drawing/2014/main" id="{DF921729-439A-4F64-B9E2-463BBD4FF36F}"/>
                </a:ext>
              </a:extLst>
            </p:cNvPr>
            <p:cNvPicPr>
              <a:picLocks noChangeAspect="1"/>
            </p:cNvPicPr>
            <p:nvPr/>
          </p:nvPicPr>
          <p:blipFill>
            <a:blip r:embed="rId7"/>
            <a:stretch>
              <a:fillRect/>
            </a:stretch>
          </p:blipFill>
          <p:spPr>
            <a:xfrm flipH="1">
              <a:off x="3325383" y="3557872"/>
              <a:ext cx="1250903" cy="733425"/>
            </a:xfrm>
            <a:prstGeom prst="rect">
              <a:avLst/>
            </a:prstGeom>
          </p:spPr>
        </p:pic>
        <p:sp>
          <p:nvSpPr>
            <p:cNvPr id="17" name="TextBox 16">
              <a:extLst>
                <a:ext uri="{FF2B5EF4-FFF2-40B4-BE49-F238E27FC236}">
                  <a16:creationId xmlns:a16="http://schemas.microsoft.com/office/drawing/2014/main" id="{515B7A1B-3D61-4D36-B635-1C2958D81B48}"/>
                </a:ext>
              </a:extLst>
            </p:cNvPr>
            <p:cNvSpPr txBox="1"/>
            <p:nvPr/>
          </p:nvSpPr>
          <p:spPr>
            <a:xfrm>
              <a:off x="3674401" y="3672007"/>
              <a:ext cx="615874" cy="338554"/>
            </a:xfrm>
            <a:prstGeom prst="rect">
              <a:avLst/>
            </a:prstGeom>
            <a:noFill/>
          </p:spPr>
          <p:txBody>
            <a:bodyPr wrap="none" rtlCol="0">
              <a:spAutoFit/>
            </a:bodyPr>
            <a:lstStyle/>
            <a:p>
              <a:r>
                <a:rPr lang="en-US" sz="800" dirty="0"/>
                <a:t>Software</a:t>
              </a:r>
              <a:br>
                <a:rPr lang="en-US" sz="800" dirty="0"/>
              </a:br>
              <a:r>
                <a:rPr lang="en-US" sz="800" dirty="0"/>
                <a:t>prototype</a:t>
              </a:r>
            </a:p>
          </p:txBody>
        </p:sp>
      </p:grpSp>
      <p:grpSp>
        <p:nvGrpSpPr>
          <p:cNvPr id="36" name="Group 35">
            <a:extLst>
              <a:ext uri="{FF2B5EF4-FFF2-40B4-BE49-F238E27FC236}">
                <a16:creationId xmlns:a16="http://schemas.microsoft.com/office/drawing/2014/main" id="{3C2C963E-67E2-468F-8871-CA8DDF528341}"/>
              </a:ext>
            </a:extLst>
          </p:cNvPr>
          <p:cNvGrpSpPr/>
          <p:nvPr/>
        </p:nvGrpSpPr>
        <p:grpSpPr>
          <a:xfrm>
            <a:off x="3307939" y="4850955"/>
            <a:ext cx="1331967" cy="733425"/>
            <a:chOff x="3307939" y="4850955"/>
            <a:chExt cx="1331967" cy="733425"/>
          </a:xfrm>
        </p:grpSpPr>
        <p:pic>
          <p:nvPicPr>
            <p:cNvPr id="4" name="Picture 3">
              <a:extLst>
                <a:ext uri="{FF2B5EF4-FFF2-40B4-BE49-F238E27FC236}">
                  <a16:creationId xmlns:a16="http://schemas.microsoft.com/office/drawing/2014/main" id="{12A5CA92-4E39-4C0C-8340-67078EA7CFB2}"/>
                </a:ext>
              </a:extLst>
            </p:cNvPr>
            <p:cNvPicPr>
              <a:picLocks noChangeAspect="1"/>
            </p:cNvPicPr>
            <p:nvPr/>
          </p:nvPicPr>
          <p:blipFill>
            <a:blip r:embed="rId7"/>
            <a:stretch>
              <a:fillRect/>
            </a:stretch>
          </p:blipFill>
          <p:spPr>
            <a:xfrm flipH="1">
              <a:off x="3307939" y="4850955"/>
              <a:ext cx="1250903" cy="733425"/>
            </a:xfrm>
            <a:prstGeom prst="rect">
              <a:avLst/>
            </a:prstGeom>
          </p:spPr>
        </p:pic>
        <p:sp>
          <p:nvSpPr>
            <p:cNvPr id="18" name="TextBox 17">
              <a:extLst>
                <a:ext uri="{FF2B5EF4-FFF2-40B4-BE49-F238E27FC236}">
                  <a16:creationId xmlns:a16="http://schemas.microsoft.com/office/drawing/2014/main" id="{96618C24-815F-4D29-AE3F-2D25E33C2910}"/>
                </a:ext>
              </a:extLst>
            </p:cNvPr>
            <p:cNvSpPr txBox="1"/>
            <p:nvPr/>
          </p:nvSpPr>
          <p:spPr>
            <a:xfrm>
              <a:off x="3634020" y="4962016"/>
              <a:ext cx="1005886" cy="338554"/>
            </a:xfrm>
            <a:prstGeom prst="rect">
              <a:avLst/>
            </a:prstGeom>
            <a:noFill/>
          </p:spPr>
          <p:txBody>
            <a:bodyPr wrap="square" rtlCol="0">
              <a:spAutoFit/>
            </a:bodyPr>
            <a:lstStyle/>
            <a:p>
              <a:r>
                <a:rPr lang="en-US" sz="800" dirty="0"/>
                <a:t>Req., designs, </a:t>
              </a:r>
              <a:br>
                <a:rPr lang="en-US" sz="800" dirty="0"/>
              </a:br>
              <a:r>
                <a:rPr lang="en-US" sz="800" dirty="0"/>
                <a:t>sources, etc.</a:t>
              </a:r>
            </a:p>
          </p:txBody>
        </p:sp>
      </p:grpSp>
      <p:grpSp>
        <p:nvGrpSpPr>
          <p:cNvPr id="21" name="Group 20">
            <a:extLst>
              <a:ext uri="{FF2B5EF4-FFF2-40B4-BE49-F238E27FC236}">
                <a16:creationId xmlns:a16="http://schemas.microsoft.com/office/drawing/2014/main" id="{C1AFCAB8-645C-4077-A62C-06B955182710}"/>
              </a:ext>
            </a:extLst>
          </p:cNvPr>
          <p:cNvGrpSpPr/>
          <p:nvPr/>
        </p:nvGrpSpPr>
        <p:grpSpPr>
          <a:xfrm>
            <a:off x="670676" y="4342115"/>
            <a:ext cx="2191186" cy="1521673"/>
            <a:chOff x="670676" y="4342115"/>
            <a:chExt cx="2191186" cy="1521673"/>
          </a:xfrm>
        </p:grpSpPr>
        <p:sp>
          <p:nvSpPr>
            <p:cNvPr id="52" name="Google Shape;91;p9">
              <a:extLst>
                <a:ext uri="{FF2B5EF4-FFF2-40B4-BE49-F238E27FC236}">
                  <a16:creationId xmlns:a16="http://schemas.microsoft.com/office/drawing/2014/main" id="{4FE417C1-533C-42F6-B9CB-B7F70488F697}"/>
                </a:ext>
              </a:extLst>
            </p:cNvPr>
            <p:cNvSpPr txBox="1"/>
            <p:nvPr/>
          </p:nvSpPr>
          <p:spPr>
            <a:xfrm>
              <a:off x="670676" y="5494488"/>
              <a:ext cx="2191186" cy="369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Use other development model</a:t>
              </a:r>
              <a:endParaRPr sz="1800" b="1" dirty="0">
                <a:solidFill>
                  <a:schemeClr val="dk1"/>
                </a:solidFill>
                <a:latin typeface="Calibri"/>
                <a:ea typeface="Calibri"/>
                <a:cs typeface="Calibri"/>
                <a:sym typeface="Calibri"/>
              </a:endParaRPr>
            </a:p>
          </p:txBody>
        </p:sp>
        <p:pic>
          <p:nvPicPr>
            <p:cNvPr id="53" name="Picture 52">
              <a:extLst>
                <a:ext uri="{FF2B5EF4-FFF2-40B4-BE49-F238E27FC236}">
                  <a16:creationId xmlns:a16="http://schemas.microsoft.com/office/drawing/2014/main" id="{5D8D3F72-D881-466E-AE30-30A18F2535B3}"/>
                </a:ext>
              </a:extLst>
            </p:cNvPr>
            <p:cNvPicPr>
              <a:picLocks noChangeAspect="1"/>
            </p:cNvPicPr>
            <p:nvPr/>
          </p:nvPicPr>
          <p:blipFill>
            <a:blip r:embed="rId8"/>
            <a:stretch>
              <a:fillRect/>
            </a:stretch>
          </p:blipFill>
          <p:spPr>
            <a:xfrm>
              <a:off x="1238194" y="4342115"/>
              <a:ext cx="1311836" cy="1236494"/>
            </a:xfrm>
            <a:prstGeom prst="rect">
              <a:avLst/>
            </a:prstGeom>
          </p:spPr>
        </p:pic>
      </p:grpSp>
      <p:cxnSp>
        <p:nvCxnSpPr>
          <p:cNvPr id="54" name="Google Shape;166;p13">
            <a:extLst>
              <a:ext uri="{FF2B5EF4-FFF2-40B4-BE49-F238E27FC236}">
                <a16:creationId xmlns:a16="http://schemas.microsoft.com/office/drawing/2014/main" id="{A8D29701-9AAE-440A-9E5C-AFBA2036BE51}"/>
              </a:ext>
            </a:extLst>
          </p:cNvPr>
          <p:cNvCxnSpPr>
            <a:cxnSpLocks/>
            <a:stCxn id="4" idx="3"/>
          </p:cNvCxnSpPr>
          <p:nvPr/>
        </p:nvCxnSpPr>
        <p:spPr>
          <a:xfrm flipH="1">
            <a:off x="2524416" y="5217668"/>
            <a:ext cx="783523" cy="0"/>
          </a:xfrm>
          <a:prstGeom prst="straightConnector1">
            <a:avLst/>
          </a:prstGeom>
          <a:noFill/>
          <a:ln w="28575" cap="flat" cmpd="sng">
            <a:solidFill>
              <a:schemeClr val="dk2"/>
            </a:solidFill>
            <a:prstDash val="solid"/>
            <a:round/>
            <a:headEnd type="none" w="med" len="med"/>
            <a:tailEnd type="triangle" w="med" len="med"/>
          </a:ln>
        </p:spPr>
      </p:cxnSp>
      <p:pic>
        <p:nvPicPr>
          <p:cNvPr id="23" name="Graphic 22" descr="Garbage">
            <a:extLst>
              <a:ext uri="{FF2B5EF4-FFF2-40B4-BE49-F238E27FC236}">
                <a16:creationId xmlns:a16="http://schemas.microsoft.com/office/drawing/2014/main" id="{FB421E12-895F-474A-94A1-81ECA9A992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03227" y="3403938"/>
            <a:ext cx="914400" cy="914400"/>
          </a:xfrm>
          <a:prstGeom prst="rect">
            <a:avLst/>
          </a:prstGeom>
        </p:spPr>
      </p:pic>
      <p:cxnSp>
        <p:nvCxnSpPr>
          <p:cNvPr id="60" name="Google Shape;166;p13">
            <a:extLst>
              <a:ext uri="{FF2B5EF4-FFF2-40B4-BE49-F238E27FC236}">
                <a16:creationId xmlns:a16="http://schemas.microsoft.com/office/drawing/2014/main" id="{E695E1AA-E714-4084-AFC3-1A4F0435E5AD}"/>
              </a:ext>
            </a:extLst>
          </p:cNvPr>
          <p:cNvCxnSpPr>
            <a:cxnSpLocks/>
            <a:stCxn id="13" idx="3"/>
          </p:cNvCxnSpPr>
          <p:nvPr/>
        </p:nvCxnSpPr>
        <p:spPr>
          <a:xfrm flipH="1">
            <a:off x="2518532" y="3924585"/>
            <a:ext cx="806851" cy="0"/>
          </a:xfrm>
          <a:prstGeom prst="straightConnector1">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65654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12" name="Group 11">
            <a:extLst>
              <a:ext uri="{FF2B5EF4-FFF2-40B4-BE49-F238E27FC236}">
                <a16:creationId xmlns:a16="http://schemas.microsoft.com/office/drawing/2014/main" id="{2E845A90-464F-4CE0-A234-AA857A4B2703}"/>
              </a:ext>
            </a:extLst>
          </p:cNvPr>
          <p:cNvGrpSpPr/>
          <p:nvPr/>
        </p:nvGrpSpPr>
        <p:grpSpPr>
          <a:xfrm>
            <a:off x="4934809" y="1544772"/>
            <a:ext cx="2423428" cy="1745827"/>
            <a:chOff x="4934809" y="1544772"/>
            <a:chExt cx="2423428" cy="1745827"/>
          </a:xfrm>
        </p:grpSpPr>
        <p:pic>
          <p:nvPicPr>
            <p:cNvPr id="67" name="Google Shape;161;p13">
              <a:extLst>
                <a:ext uri="{FF2B5EF4-FFF2-40B4-BE49-F238E27FC236}">
                  <a16:creationId xmlns:a16="http://schemas.microsoft.com/office/drawing/2014/main" id="{0EAAE10E-A19A-4FA0-B784-94FAED94A06C}"/>
                </a:ext>
              </a:extLst>
            </p:cNvPr>
            <p:cNvPicPr preferRelativeResize="0"/>
            <p:nvPr/>
          </p:nvPicPr>
          <p:blipFill>
            <a:blip r:embed="rId3">
              <a:alphaModFix/>
            </a:blip>
            <a:stretch>
              <a:fillRect/>
            </a:stretch>
          </p:blipFill>
          <p:spPr>
            <a:xfrm>
              <a:off x="5627574" y="1544772"/>
              <a:ext cx="1493729" cy="1426004"/>
            </a:xfrm>
            <a:prstGeom prst="rect">
              <a:avLst/>
            </a:prstGeom>
            <a:noFill/>
            <a:ln>
              <a:noFill/>
            </a:ln>
          </p:spPr>
        </p:pic>
        <p:sp>
          <p:nvSpPr>
            <p:cNvPr id="82" name="Google Shape;174;p13">
              <a:extLst>
                <a:ext uri="{FF2B5EF4-FFF2-40B4-BE49-F238E27FC236}">
                  <a16:creationId xmlns:a16="http://schemas.microsoft.com/office/drawing/2014/main" id="{17EFEAC6-C566-4E07-B3CC-6F16048E37BB}"/>
                </a:ext>
              </a:extLst>
            </p:cNvPr>
            <p:cNvSpPr txBox="1"/>
            <p:nvPr/>
          </p:nvSpPr>
          <p:spPr>
            <a:xfrm>
              <a:off x="4934809" y="2904799"/>
              <a:ext cx="2423428"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Build/Refine prototype</a:t>
              </a:r>
              <a:endParaRPr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Evolutionary prototyping</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5</a:t>
            </a:fld>
            <a:endParaRPr/>
          </a:p>
        </p:txBody>
      </p:sp>
      <p:pic>
        <p:nvPicPr>
          <p:cNvPr id="66" name="Google Shape;160;p13">
            <a:extLst>
              <a:ext uri="{FF2B5EF4-FFF2-40B4-BE49-F238E27FC236}">
                <a16:creationId xmlns:a16="http://schemas.microsoft.com/office/drawing/2014/main" id="{1D405922-F852-4BB2-B13B-213E7C6BA00B}"/>
              </a:ext>
            </a:extLst>
          </p:cNvPr>
          <p:cNvPicPr preferRelativeResize="0"/>
          <p:nvPr/>
        </p:nvPicPr>
        <p:blipFill>
          <a:blip r:embed="rId4">
            <a:alphaModFix/>
          </a:blip>
          <a:stretch>
            <a:fillRect/>
          </a:stretch>
        </p:blipFill>
        <p:spPr>
          <a:xfrm>
            <a:off x="3789410" y="2220287"/>
            <a:ext cx="1250903" cy="724899"/>
          </a:xfrm>
          <a:prstGeom prst="rect">
            <a:avLst/>
          </a:prstGeom>
          <a:noFill/>
          <a:ln>
            <a:noFill/>
          </a:ln>
        </p:spPr>
      </p:pic>
      <p:cxnSp>
        <p:nvCxnSpPr>
          <p:cNvPr id="74" name="Google Shape;166;p13">
            <a:extLst>
              <a:ext uri="{FF2B5EF4-FFF2-40B4-BE49-F238E27FC236}">
                <a16:creationId xmlns:a16="http://schemas.microsoft.com/office/drawing/2014/main" id="{6B101ED1-EA0F-4257-A42F-E8C96B6E12DA}"/>
              </a:ext>
            </a:extLst>
          </p:cNvPr>
          <p:cNvCxnSpPr>
            <a:cxnSpLocks/>
          </p:cNvCxnSpPr>
          <p:nvPr/>
        </p:nvCxnSpPr>
        <p:spPr>
          <a:xfrm>
            <a:off x="3336186" y="2524171"/>
            <a:ext cx="388232" cy="0"/>
          </a:xfrm>
          <a:prstGeom prst="straightConnector1">
            <a:avLst/>
          </a:prstGeom>
          <a:noFill/>
          <a:ln w="28575" cap="flat" cmpd="sng">
            <a:solidFill>
              <a:schemeClr val="dk2"/>
            </a:solidFill>
            <a:prstDash val="solid"/>
            <a:round/>
            <a:headEnd type="none" w="med" len="med"/>
            <a:tailEnd type="triangle" w="med" len="med"/>
          </a:ln>
        </p:spPr>
      </p:cxnSp>
      <p:cxnSp>
        <p:nvCxnSpPr>
          <p:cNvPr id="75" name="Google Shape;167;p13">
            <a:extLst>
              <a:ext uri="{FF2B5EF4-FFF2-40B4-BE49-F238E27FC236}">
                <a16:creationId xmlns:a16="http://schemas.microsoft.com/office/drawing/2014/main" id="{17F3F27B-73C0-401F-A7B9-92F1532798D2}"/>
              </a:ext>
            </a:extLst>
          </p:cNvPr>
          <p:cNvCxnSpPr>
            <a:cxnSpLocks/>
          </p:cNvCxnSpPr>
          <p:nvPr/>
        </p:nvCxnSpPr>
        <p:spPr>
          <a:xfrm>
            <a:off x="5084808" y="2552683"/>
            <a:ext cx="387326" cy="0"/>
          </a:xfrm>
          <a:prstGeom prst="straightConnector1">
            <a:avLst/>
          </a:prstGeom>
          <a:noFill/>
          <a:ln w="28575" cap="flat" cmpd="sng">
            <a:solidFill>
              <a:schemeClr val="dk2"/>
            </a:solidFill>
            <a:prstDash val="solid"/>
            <a:round/>
            <a:headEnd type="none" w="med" len="med"/>
            <a:tailEnd type="triangle" w="med" len="med"/>
          </a:ln>
        </p:spPr>
      </p:cxnSp>
      <p:cxnSp>
        <p:nvCxnSpPr>
          <p:cNvPr id="77" name="Google Shape;169;p13">
            <a:extLst>
              <a:ext uri="{FF2B5EF4-FFF2-40B4-BE49-F238E27FC236}">
                <a16:creationId xmlns:a16="http://schemas.microsoft.com/office/drawing/2014/main" id="{F2EF456C-1DDB-4446-A4C6-2ED388565388}"/>
              </a:ext>
            </a:extLst>
          </p:cNvPr>
          <p:cNvCxnSpPr>
            <a:cxnSpLocks/>
          </p:cNvCxnSpPr>
          <p:nvPr/>
        </p:nvCxnSpPr>
        <p:spPr>
          <a:xfrm>
            <a:off x="6706089" y="2576373"/>
            <a:ext cx="451431" cy="0"/>
          </a:xfrm>
          <a:prstGeom prst="straightConnector1">
            <a:avLst/>
          </a:prstGeom>
          <a:noFill/>
          <a:ln w="28575" cap="flat" cmpd="sng">
            <a:solidFill>
              <a:schemeClr val="dk2"/>
            </a:solidFill>
            <a:prstDash val="solid"/>
            <a:round/>
            <a:headEnd type="none" w="med" len="med"/>
            <a:tailEnd type="triangle" w="med" len="med"/>
          </a:ln>
        </p:spPr>
      </p:cxnSp>
      <p:cxnSp>
        <p:nvCxnSpPr>
          <p:cNvPr id="78" name="Google Shape;170;p13">
            <a:extLst>
              <a:ext uri="{FF2B5EF4-FFF2-40B4-BE49-F238E27FC236}">
                <a16:creationId xmlns:a16="http://schemas.microsoft.com/office/drawing/2014/main" id="{249CF435-6274-4230-A94A-9188FC65FCE3}"/>
              </a:ext>
            </a:extLst>
          </p:cNvPr>
          <p:cNvCxnSpPr>
            <a:cxnSpLocks/>
            <a:stCxn id="65" idx="3"/>
            <a:endCxn id="90" idx="1"/>
          </p:cNvCxnSpPr>
          <p:nvPr/>
        </p:nvCxnSpPr>
        <p:spPr>
          <a:xfrm>
            <a:off x="10217678" y="2366821"/>
            <a:ext cx="405818" cy="1983050"/>
          </a:xfrm>
          <a:prstGeom prst="bentConnector3">
            <a:avLst>
              <a:gd name="adj1" fmla="val 156331"/>
            </a:avLst>
          </a:prstGeom>
          <a:noFill/>
          <a:ln w="28575" cap="flat" cmpd="sng">
            <a:solidFill>
              <a:schemeClr val="dk2"/>
            </a:solidFill>
            <a:prstDash val="solid"/>
            <a:round/>
            <a:headEnd type="none" w="med" len="med"/>
            <a:tailEnd type="triangle" w="med" len="med"/>
          </a:ln>
        </p:spPr>
      </p:cxnSp>
      <p:cxnSp>
        <p:nvCxnSpPr>
          <p:cNvPr id="79" name="Google Shape;171;p13">
            <a:extLst>
              <a:ext uri="{FF2B5EF4-FFF2-40B4-BE49-F238E27FC236}">
                <a16:creationId xmlns:a16="http://schemas.microsoft.com/office/drawing/2014/main" id="{C3859F4F-1878-4CFF-BA84-5DFAE2593533}"/>
              </a:ext>
            </a:extLst>
          </p:cNvPr>
          <p:cNvCxnSpPr>
            <a:cxnSpLocks/>
          </p:cNvCxnSpPr>
          <p:nvPr/>
        </p:nvCxnSpPr>
        <p:spPr>
          <a:xfrm>
            <a:off x="8415638" y="2589582"/>
            <a:ext cx="370179" cy="0"/>
          </a:xfrm>
          <a:prstGeom prst="straightConnector1">
            <a:avLst/>
          </a:prstGeom>
          <a:noFill/>
          <a:ln w="28575" cap="flat" cmpd="sng">
            <a:solidFill>
              <a:schemeClr val="dk2"/>
            </a:solidFill>
            <a:prstDash val="solid"/>
            <a:round/>
            <a:headEnd type="none" w="med" len="med"/>
            <a:tailEnd type="triangle" w="med" len="med"/>
          </a:ln>
        </p:spPr>
      </p:cxnSp>
      <p:cxnSp>
        <p:nvCxnSpPr>
          <p:cNvPr id="80" name="Google Shape;172;p13">
            <a:extLst>
              <a:ext uri="{FF2B5EF4-FFF2-40B4-BE49-F238E27FC236}">
                <a16:creationId xmlns:a16="http://schemas.microsoft.com/office/drawing/2014/main" id="{CAA5BA44-645D-4FD3-BED0-F23B01BEE1CB}"/>
              </a:ext>
            </a:extLst>
          </p:cNvPr>
          <p:cNvCxnSpPr>
            <a:cxnSpLocks/>
            <a:stCxn id="90" idx="3"/>
            <a:endCxn id="94" idx="3"/>
          </p:cNvCxnSpPr>
          <p:nvPr/>
        </p:nvCxnSpPr>
        <p:spPr>
          <a:xfrm flipH="1" flipV="1">
            <a:off x="8610695" y="4334359"/>
            <a:ext cx="761898" cy="15512"/>
          </a:xfrm>
          <a:prstGeom prst="straightConnector1">
            <a:avLst/>
          </a:prstGeom>
          <a:noFill/>
          <a:ln w="28575" cap="flat" cmpd="sng">
            <a:solidFill>
              <a:schemeClr val="dk2"/>
            </a:solidFill>
            <a:prstDash val="solid"/>
            <a:round/>
            <a:headEnd type="none" w="med" len="med"/>
            <a:tailEnd type="triangle" w="med" len="med"/>
          </a:ln>
        </p:spPr>
      </p:cxnSp>
      <p:grpSp>
        <p:nvGrpSpPr>
          <p:cNvPr id="11" name="Group 10">
            <a:extLst>
              <a:ext uri="{FF2B5EF4-FFF2-40B4-BE49-F238E27FC236}">
                <a16:creationId xmlns:a16="http://schemas.microsoft.com/office/drawing/2014/main" id="{527C4593-E5AF-4FDF-BC75-1293D304E21C}"/>
              </a:ext>
            </a:extLst>
          </p:cNvPr>
          <p:cNvGrpSpPr/>
          <p:nvPr/>
        </p:nvGrpSpPr>
        <p:grpSpPr>
          <a:xfrm>
            <a:off x="1513729" y="1753653"/>
            <a:ext cx="2203200" cy="1542803"/>
            <a:chOff x="1513729" y="1753653"/>
            <a:chExt cx="2203200" cy="1542803"/>
          </a:xfrm>
        </p:grpSpPr>
        <p:pic>
          <p:nvPicPr>
            <p:cNvPr id="64" name="Google Shape;158;p13">
              <a:extLst>
                <a:ext uri="{FF2B5EF4-FFF2-40B4-BE49-F238E27FC236}">
                  <a16:creationId xmlns:a16="http://schemas.microsoft.com/office/drawing/2014/main" id="{3868A37E-8A7E-48EC-84ED-068A286D0967}"/>
                </a:ext>
              </a:extLst>
            </p:cNvPr>
            <p:cNvPicPr preferRelativeResize="0"/>
            <p:nvPr/>
          </p:nvPicPr>
          <p:blipFill>
            <a:blip r:embed="rId5">
              <a:alphaModFix/>
            </a:blip>
            <a:stretch>
              <a:fillRect/>
            </a:stretch>
          </p:blipFill>
          <p:spPr>
            <a:xfrm>
              <a:off x="1860427" y="1753653"/>
              <a:ext cx="1395863" cy="1217123"/>
            </a:xfrm>
            <a:prstGeom prst="rect">
              <a:avLst/>
            </a:prstGeom>
            <a:noFill/>
            <a:ln>
              <a:noFill/>
            </a:ln>
          </p:spPr>
        </p:pic>
        <p:sp>
          <p:nvSpPr>
            <p:cNvPr id="81" name="Google Shape;173;p13">
              <a:extLst>
                <a:ext uri="{FF2B5EF4-FFF2-40B4-BE49-F238E27FC236}">
                  <a16:creationId xmlns:a16="http://schemas.microsoft.com/office/drawing/2014/main" id="{F9ECDF70-D4DF-4746-A497-0BE0981C2FAB}"/>
                </a:ext>
              </a:extLst>
            </p:cNvPr>
            <p:cNvSpPr txBox="1"/>
            <p:nvPr/>
          </p:nvSpPr>
          <p:spPr>
            <a:xfrm>
              <a:off x="1513729" y="2910656"/>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Gather requirements</a:t>
              </a:r>
              <a:endParaRPr dirty="0"/>
            </a:p>
          </p:txBody>
        </p:sp>
      </p:grpSp>
      <p:grpSp>
        <p:nvGrpSpPr>
          <p:cNvPr id="15" name="Group 14">
            <a:extLst>
              <a:ext uri="{FF2B5EF4-FFF2-40B4-BE49-F238E27FC236}">
                <a16:creationId xmlns:a16="http://schemas.microsoft.com/office/drawing/2014/main" id="{BC404B71-DF4C-4595-BF6B-7AD4FD39E99B}"/>
              </a:ext>
            </a:extLst>
          </p:cNvPr>
          <p:cNvGrpSpPr/>
          <p:nvPr/>
        </p:nvGrpSpPr>
        <p:grpSpPr>
          <a:xfrm>
            <a:off x="8475070" y="1758259"/>
            <a:ext cx="2203200" cy="1536536"/>
            <a:chOff x="8475070" y="1758259"/>
            <a:chExt cx="2203200" cy="1536536"/>
          </a:xfrm>
        </p:grpSpPr>
        <p:pic>
          <p:nvPicPr>
            <p:cNvPr id="65" name="Google Shape;159;p13">
              <a:extLst>
                <a:ext uri="{FF2B5EF4-FFF2-40B4-BE49-F238E27FC236}">
                  <a16:creationId xmlns:a16="http://schemas.microsoft.com/office/drawing/2014/main" id="{A15B6688-5B63-4DAE-9503-468999262EFB}"/>
                </a:ext>
              </a:extLst>
            </p:cNvPr>
            <p:cNvPicPr preferRelativeResize="0"/>
            <p:nvPr/>
          </p:nvPicPr>
          <p:blipFill>
            <a:blip r:embed="rId6">
              <a:alphaModFix/>
            </a:blip>
            <a:stretch>
              <a:fillRect/>
            </a:stretch>
          </p:blipFill>
          <p:spPr>
            <a:xfrm>
              <a:off x="8906891" y="1758259"/>
              <a:ext cx="1310787" cy="1217123"/>
            </a:xfrm>
            <a:prstGeom prst="rect">
              <a:avLst/>
            </a:prstGeom>
            <a:noFill/>
            <a:ln>
              <a:noFill/>
            </a:ln>
          </p:spPr>
        </p:pic>
        <p:sp>
          <p:nvSpPr>
            <p:cNvPr id="83" name="Google Shape;175;p13">
              <a:extLst>
                <a:ext uri="{FF2B5EF4-FFF2-40B4-BE49-F238E27FC236}">
                  <a16:creationId xmlns:a16="http://schemas.microsoft.com/office/drawing/2014/main" id="{0D540985-7C0A-4E91-8BBB-68D049721016}"/>
                </a:ext>
              </a:extLst>
            </p:cNvPr>
            <p:cNvSpPr txBox="1"/>
            <p:nvPr/>
          </p:nvSpPr>
          <p:spPr>
            <a:xfrm>
              <a:off x="8475070" y="2908995"/>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Evaluate prototype</a:t>
              </a:r>
              <a:endParaRPr dirty="0"/>
            </a:p>
          </p:txBody>
        </p:sp>
      </p:grpSp>
      <p:sp>
        <p:nvSpPr>
          <p:cNvPr id="94" name="Flowchart: Decision 93">
            <a:extLst>
              <a:ext uri="{FF2B5EF4-FFF2-40B4-BE49-F238E27FC236}">
                <a16:creationId xmlns:a16="http://schemas.microsoft.com/office/drawing/2014/main" id="{4EE7A622-39CB-4547-BFE4-CA9AFD431856}"/>
              </a:ext>
            </a:extLst>
          </p:cNvPr>
          <p:cNvSpPr/>
          <p:nvPr/>
        </p:nvSpPr>
        <p:spPr>
          <a:xfrm>
            <a:off x="6707516" y="3738887"/>
            <a:ext cx="1903179" cy="11909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system adequate?</a:t>
            </a:r>
          </a:p>
        </p:txBody>
      </p:sp>
      <p:grpSp>
        <p:nvGrpSpPr>
          <p:cNvPr id="19" name="Group 18">
            <a:extLst>
              <a:ext uri="{FF2B5EF4-FFF2-40B4-BE49-F238E27FC236}">
                <a16:creationId xmlns:a16="http://schemas.microsoft.com/office/drawing/2014/main" id="{E212FF30-E283-4ACE-8271-F15C14BE648A}"/>
              </a:ext>
            </a:extLst>
          </p:cNvPr>
          <p:cNvGrpSpPr/>
          <p:nvPr/>
        </p:nvGrpSpPr>
        <p:grpSpPr>
          <a:xfrm>
            <a:off x="6114060" y="3290599"/>
            <a:ext cx="593457" cy="1043760"/>
            <a:chOff x="6114060" y="3290599"/>
            <a:chExt cx="593457" cy="1043760"/>
          </a:xfrm>
        </p:grpSpPr>
        <p:cxnSp>
          <p:nvCxnSpPr>
            <p:cNvPr id="76" name="Google Shape;168;p13">
              <a:extLst>
                <a:ext uri="{FF2B5EF4-FFF2-40B4-BE49-F238E27FC236}">
                  <a16:creationId xmlns:a16="http://schemas.microsoft.com/office/drawing/2014/main" id="{33ED10C8-2222-4F2F-A5A8-B03FD6060473}"/>
                </a:ext>
              </a:extLst>
            </p:cNvPr>
            <p:cNvCxnSpPr>
              <a:cxnSpLocks/>
              <a:stCxn id="94" idx="1"/>
              <a:endCxn id="82" idx="2"/>
            </p:cNvCxnSpPr>
            <p:nvPr/>
          </p:nvCxnSpPr>
          <p:spPr>
            <a:xfrm rot="10800000">
              <a:off x="6146524" y="3290599"/>
              <a:ext cx="560993" cy="1043760"/>
            </a:xfrm>
            <a:prstGeom prst="bentConnector2">
              <a:avLst/>
            </a:prstGeom>
            <a:noFill/>
            <a:ln w="28575" cap="flat" cmpd="sng">
              <a:solidFill>
                <a:schemeClr val="dk2"/>
              </a:solidFill>
              <a:prstDash val="solid"/>
              <a:round/>
              <a:headEnd type="none" w="med" len="med"/>
              <a:tailEnd type="triangle" w="med" len="med"/>
            </a:ln>
          </p:spPr>
        </p:cxnSp>
        <p:sp>
          <p:nvSpPr>
            <p:cNvPr id="116" name="TextBox 115">
              <a:extLst>
                <a:ext uri="{FF2B5EF4-FFF2-40B4-BE49-F238E27FC236}">
                  <a16:creationId xmlns:a16="http://schemas.microsoft.com/office/drawing/2014/main" id="{FCEDB4F9-1AD6-47F3-B53A-8236B592376F}"/>
                </a:ext>
              </a:extLst>
            </p:cNvPr>
            <p:cNvSpPr txBox="1"/>
            <p:nvPr/>
          </p:nvSpPr>
          <p:spPr>
            <a:xfrm>
              <a:off x="6114060" y="3631678"/>
              <a:ext cx="423514" cy="307777"/>
            </a:xfrm>
            <a:prstGeom prst="rect">
              <a:avLst/>
            </a:prstGeom>
            <a:noFill/>
          </p:spPr>
          <p:txBody>
            <a:bodyPr wrap="none" rtlCol="0">
              <a:spAutoFit/>
            </a:bodyPr>
            <a:lstStyle/>
            <a:p>
              <a:r>
                <a:rPr lang="en-US" b="1" dirty="0"/>
                <a:t>No</a:t>
              </a:r>
            </a:p>
          </p:txBody>
        </p:sp>
      </p:grpSp>
      <p:grpSp>
        <p:nvGrpSpPr>
          <p:cNvPr id="14" name="Group 13">
            <a:extLst>
              <a:ext uri="{FF2B5EF4-FFF2-40B4-BE49-F238E27FC236}">
                <a16:creationId xmlns:a16="http://schemas.microsoft.com/office/drawing/2014/main" id="{BA22578B-0D3F-41D4-9683-D09D735BB15F}"/>
              </a:ext>
            </a:extLst>
          </p:cNvPr>
          <p:cNvGrpSpPr/>
          <p:nvPr/>
        </p:nvGrpSpPr>
        <p:grpSpPr>
          <a:xfrm>
            <a:off x="7174299" y="2249566"/>
            <a:ext cx="1247775" cy="733425"/>
            <a:chOff x="7174299" y="2249566"/>
            <a:chExt cx="1247775" cy="733425"/>
          </a:xfrm>
        </p:grpSpPr>
        <p:pic>
          <p:nvPicPr>
            <p:cNvPr id="115" name="Picture 114">
              <a:extLst>
                <a:ext uri="{FF2B5EF4-FFF2-40B4-BE49-F238E27FC236}">
                  <a16:creationId xmlns:a16="http://schemas.microsoft.com/office/drawing/2014/main" id="{982DD7E2-4ACA-41E7-ABDB-8467A5386CAB}"/>
                </a:ext>
              </a:extLst>
            </p:cNvPr>
            <p:cNvPicPr>
              <a:picLocks noChangeAspect="1"/>
            </p:cNvPicPr>
            <p:nvPr/>
          </p:nvPicPr>
          <p:blipFill>
            <a:blip r:embed="rId7"/>
            <a:stretch>
              <a:fillRect/>
            </a:stretch>
          </p:blipFill>
          <p:spPr>
            <a:xfrm>
              <a:off x="7174299" y="2249566"/>
              <a:ext cx="1247775" cy="733425"/>
            </a:xfrm>
            <a:prstGeom prst="rect">
              <a:avLst/>
            </a:prstGeom>
          </p:spPr>
        </p:pic>
        <p:sp>
          <p:nvSpPr>
            <p:cNvPr id="121" name="TextBox 120">
              <a:extLst>
                <a:ext uri="{FF2B5EF4-FFF2-40B4-BE49-F238E27FC236}">
                  <a16:creationId xmlns:a16="http://schemas.microsoft.com/office/drawing/2014/main" id="{1A9229C5-2F00-4C8A-858B-14D7D71C9B60}"/>
                </a:ext>
              </a:extLst>
            </p:cNvPr>
            <p:cNvSpPr txBox="1"/>
            <p:nvPr/>
          </p:nvSpPr>
          <p:spPr>
            <a:xfrm>
              <a:off x="7234579" y="2366709"/>
              <a:ext cx="615874" cy="338554"/>
            </a:xfrm>
            <a:prstGeom prst="rect">
              <a:avLst/>
            </a:prstGeom>
            <a:noFill/>
          </p:spPr>
          <p:txBody>
            <a:bodyPr wrap="none" rtlCol="0">
              <a:spAutoFit/>
            </a:bodyPr>
            <a:lstStyle/>
            <a:p>
              <a:r>
                <a:rPr lang="en-US" sz="800" dirty="0"/>
                <a:t>Software</a:t>
              </a:r>
              <a:br>
                <a:rPr lang="en-US" sz="800" dirty="0"/>
              </a:br>
              <a:r>
                <a:rPr lang="en-US" sz="800" dirty="0"/>
                <a:t>prototype</a:t>
              </a:r>
            </a:p>
          </p:txBody>
        </p:sp>
      </p:grpSp>
      <p:grpSp>
        <p:nvGrpSpPr>
          <p:cNvPr id="16" name="Group 15">
            <a:extLst>
              <a:ext uri="{FF2B5EF4-FFF2-40B4-BE49-F238E27FC236}">
                <a16:creationId xmlns:a16="http://schemas.microsoft.com/office/drawing/2014/main" id="{EA93345C-3978-4AB7-9E9E-BAF1BB8C540B}"/>
              </a:ext>
            </a:extLst>
          </p:cNvPr>
          <p:cNvGrpSpPr/>
          <p:nvPr/>
        </p:nvGrpSpPr>
        <p:grpSpPr>
          <a:xfrm>
            <a:off x="9372593" y="3983158"/>
            <a:ext cx="1250903" cy="733425"/>
            <a:chOff x="9372593" y="3983158"/>
            <a:chExt cx="1250903" cy="733425"/>
          </a:xfrm>
        </p:grpSpPr>
        <p:pic>
          <p:nvPicPr>
            <p:cNvPr id="90" name="Picture 89">
              <a:extLst>
                <a:ext uri="{FF2B5EF4-FFF2-40B4-BE49-F238E27FC236}">
                  <a16:creationId xmlns:a16="http://schemas.microsoft.com/office/drawing/2014/main" id="{CD41E2BC-446D-4D5C-99E3-FECBBF9448AE}"/>
                </a:ext>
              </a:extLst>
            </p:cNvPr>
            <p:cNvPicPr>
              <a:picLocks noChangeAspect="1"/>
            </p:cNvPicPr>
            <p:nvPr/>
          </p:nvPicPr>
          <p:blipFill>
            <a:blip r:embed="rId7"/>
            <a:stretch>
              <a:fillRect/>
            </a:stretch>
          </p:blipFill>
          <p:spPr>
            <a:xfrm flipH="1">
              <a:off x="9372593" y="3983158"/>
              <a:ext cx="1250903" cy="733425"/>
            </a:xfrm>
            <a:prstGeom prst="rect">
              <a:avLst/>
            </a:prstGeom>
          </p:spPr>
        </p:pic>
        <p:sp>
          <p:nvSpPr>
            <p:cNvPr id="123" name="TextBox 122">
              <a:extLst>
                <a:ext uri="{FF2B5EF4-FFF2-40B4-BE49-F238E27FC236}">
                  <a16:creationId xmlns:a16="http://schemas.microsoft.com/office/drawing/2014/main" id="{613BE3FC-55B3-4A03-97D8-AD7DAD63B7D1}"/>
                </a:ext>
              </a:extLst>
            </p:cNvPr>
            <p:cNvSpPr txBox="1"/>
            <p:nvPr/>
          </p:nvSpPr>
          <p:spPr>
            <a:xfrm>
              <a:off x="9737429" y="4116182"/>
              <a:ext cx="630301" cy="338554"/>
            </a:xfrm>
            <a:prstGeom prst="rect">
              <a:avLst/>
            </a:prstGeom>
            <a:noFill/>
          </p:spPr>
          <p:txBody>
            <a:bodyPr wrap="none" rtlCol="0">
              <a:spAutoFit/>
            </a:bodyPr>
            <a:lstStyle/>
            <a:p>
              <a:r>
                <a:rPr lang="en-US" sz="800" dirty="0"/>
                <a:t>Customer</a:t>
              </a:r>
              <a:br>
                <a:rPr lang="en-US" sz="800" dirty="0"/>
              </a:br>
              <a:r>
                <a:rPr lang="en-US" sz="800" dirty="0"/>
                <a:t>feedback</a:t>
              </a:r>
            </a:p>
          </p:txBody>
        </p:sp>
      </p:grpSp>
      <p:grpSp>
        <p:nvGrpSpPr>
          <p:cNvPr id="5" name="Group 4">
            <a:extLst>
              <a:ext uri="{FF2B5EF4-FFF2-40B4-BE49-F238E27FC236}">
                <a16:creationId xmlns:a16="http://schemas.microsoft.com/office/drawing/2014/main" id="{3518CE3C-E3F7-4836-923C-855741EA2106}"/>
              </a:ext>
            </a:extLst>
          </p:cNvPr>
          <p:cNvGrpSpPr/>
          <p:nvPr/>
        </p:nvGrpSpPr>
        <p:grpSpPr>
          <a:xfrm>
            <a:off x="3995484" y="4714108"/>
            <a:ext cx="1250903" cy="733425"/>
            <a:chOff x="3325383" y="3557872"/>
            <a:chExt cx="1250903" cy="733425"/>
          </a:xfrm>
        </p:grpSpPr>
        <p:pic>
          <p:nvPicPr>
            <p:cNvPr id="13" name="Picture 12">
              <a:extLst>
                <a:ext uri="{FF2B5EF4-FFF2-40B4-BE49-F238E27FC236}">
                  <a16:creationId xmlns:a16="http://schemas.microsoft.com/office/drawing/2014/main" id="{DF921729-439A-4F64-B9E2-463BBD4FF36F}"/>
                </a:ext>
              </a:extLst>
            </p:cNvPr>
            <p:cNvPicPr>
              <a:picLocks noChangeAspect="1"/>
            </p:cNvPicPr>
            <p:nvPr/>
          </p:nvPicPr>
          <p:blipFill>
            <a:blip r:embed="rId7"/>
            <a:stretch>
              <a:fillRect/>
            </a:stretch>
          </p:blipFill>
          <p:spPr>
            <a:xfrm flipH="1">
              <a:off x="3325383" y="3557872"/>
              <a:ext cx="1250903" cy="733425"/>
            </a:xfrm>
            <a:prstGeom prst="rect">
              <a:avLst/>
            </a:prstGeom>
          </p:spPr>
        </p:pic>
        <p:sp>
          <p:nvSpPr>
            <p:cNvPr id="17" name="TextBox 16">
              <a:extLst>
                <a:ext uri="{FF2B5EF4-FFF2-40B4-BE49-F238E27FC236}">
                  <a16:creationId xmlns:a16="http://schemas.microsoft.com/office/drawing/2014/main" id="{515B7A1B-3D61-4D36-B635-1C2958D81B48}"/>
                </a:ext>
              </a:extLst>
            </p:cNvPr>
            <p:cNvSpPr txBox="1"/>
            <p:nvPr/>
          </p:nvSpPr>
          <p:spPr>
            <a:xfrm>
              <a:off x="3674401" y="3672007"/>
              <a:ext cx="591829" cy="338554"/>
            </a:xfrm>
            <a:prstGeom prst="rect">
              <a:avLst/>
            </a:prstGeom>
            <a:noFill/>
          </p:spPr>
          <p:txBody>
            <a:bodyPr wrap="none" rtlCol="0">
              <a:spAutoFit/>
            </a:bodyPr>
            <a:lstStyle/>
            <a:p>
              <a:r>
                <a:rPr lang="en-US" sz="800" dirty="0"/>
                <a:t>Software</a:t>
              </a:r>
              <a:br>
                <a:rPr lang="en-US" sz="800" dirty="0"/>
              </a:br>
              <a:r>
                <a:rPr lang="en-US" sz="800" dirty="0"/>
                <a:t>system</a:t>
              </a:r>
            </a:p>
          </p:txBody>
        </p:sp>
      </p:grpSp>
      <p:grpSp>
        <p:nvGrpSpPr>
          <p:cNvPr id="21" name="Group 20">
            <a:extLst>
              <a:ext uri="{FF2B5EF4-FFF2-40B4-BE49-F238E27FC236}">
                <a16:creationId xmlns:a16="http://schemas.microsoft.com/office/drawing/2014/main" id="{C1AFCAB8-645C-4077-A62C-06B955182710}"/>
              </a:ext>
            </a:extLst>
          </p:cNvPr>
          <p:cNvGrpSpPr/>
          <p:nvPr/>
        </p:nvGrpSpPr>
        <p:grpSpPr>
          <a:xfrm>
            <a:off x="1984945" y="4226213"/>
            <a:ext cx="1892202" cy="1542613"/>
            <a:chOff x="838200" y="4342115"/>
            <a:chExt cx="1892202" cy="1542613"/>
          </a:xfrm>
        </p:grpSpPr>
        <p:sp>
          <p:nvSpPr>
            <p:cNvPr id="52" name="Google Shape;91;p9">
              <a:extLst>
                <a:ext uri="{FF2B5EF4-FFF2-40B4-BE49-F238E27FC236}">
                  <a16:creationId xmlns:a16="http://schemas.microsoft.com/office/drawing/2014/main" id="{4FE417C1-533C-42F6-B9CB-B7F70488F697}"/>
                </a:ext>
              </a:extLst>
            </p:cNvPr>
            <p:cNvSpPr txBox="1"/>
            <p:nvPr/>
          </p:nvSpPr>
          <p:spPr>
            <a:xfrm>
              <a:off x="838200" y="5515428"/>
              <a:ext cx="1892202" cy="369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Deploy</a:t>
              </a:r>
              <a:endParaRPr sz="1800" b="1" dirty="0">
                <a:solidFill>
                  <a:schemeClr val="dk1"/>
                </a:solidFill>
                <a:latin typeface="Calibri"/>
                <a:ea typeface="Calibri"/>
                <a:cs typeface="Calibri"/>
                <a:sym typeface="Calibri"/>
              </a:endParaRPr>
            </a:p>
          </p:txBody>
        </p:sp>
        <p:pic>
          <p:nvPicPr>
            <p:cNvPr id="53" name="Picture 52">
              <a:extLst>
                <a:ext uri="{FF2B5EF4-FFF2-40B4-BE49-F238E27FC236}">
                  <a16:creationId xmlns:a16="http://schemas.microsoft.com/office/drawing/2014/main" id="{5D8D3F72-D881-466E-AE30-30A18F2535B3}"/>
                </a:ext>
              </a:extLst>
            </p:cNvPr>
            <p:cNvPicPr>
              <a:picLocks noChangeAspect="1"/>
            </p:cNvPicPr>
            <p:nvPr/>
          </p:nvPicPr>
          <p:blipFill>
            <a:blip r:embed="rId8"/>
            <a:stretch>
              <a:fillRect/>
            </a:stretch>
          </p:blipFill>
          <p:spPr>
            <a:xfrm>
              <a:off x="1238194" y="4342115"/>
              <a:ext cx="1311836" cy="1236494"/>
            </a:xfrm>
            <a:prstGeom prst="rect">
              <a:avLst/>
            </a:prstGeom>
          </p:spPr>
        </p:pic>
      </p:grpSp>
      <p:grpSp>
        <p:nvGrpSpPr>
          <p:cNvPr id="20" name="Group 19">
            <a:extLst>
              <a:ext uri="{FF2B5EF4-FFF2-40B4-BE49-F238E27FC236}">
                <a16:creationId xmlns:a16="http://schemas.microsoft.com/office/drawing/2014/main" id="{8730063C-F0D7-44DB-9C8A-615B946CA4F1}"/>
              </a:ext>
            </a:extLst>
          </p:cNvPr>
          <p:cNvGrpSpPr/>
          <p:nvPr/>
        </p:nvGrpSpPr>
        <p:grpSpPr>
          <a:xfrm>
            <a:off x="5204198" y="4334358"/>
            <a:ext cx="1503318" cy="723019"/>
            <a:chOff x="5204198" y="4334358"/>
            <a:chExt cx="1503318" cy="723019"/>
          </a:xfrm>
        </p:grpSpPr>
        <p:sp>
          <p:nvSpPr>
            <p:cNvPr id="118" name="TextBox 117">
              <a:extLst>
                <a:ext uri="{FF2B5EF4-FFF2-40B4-BE49-F238E27FC236}">
                  <a16:creationId xmlns:a16="http://schemas.microsoft.com/office/drawing/2014/main" id="{89E447C4-A704-4870-962A-FEA77BD4D1CB}"/>
                </a:ext>
              </a:extLst>
            </p:cNvPr>
            <p:cNvSpPr txBox="1"/>
            <p:nvPr/>
          </p:nvSpPr>
          <p:spPr>
            <a:xfrm>
              <a:off x="5375742" y="4716583"/>
              <a:ext cx="503664" cy="307777"/>
            </a:xfrm>
            <a:prstGeom prst="rect">
              <a:avLst/>
            </a:prstGeom>
            <a:noFill/>
          </p:spPr>
          <p:txBody>
            <a:bodyPr wrap="none" rtlCol="0">
              <a:spAutoFit/>
            </a:bodyPr>
            <a:lstStyle/>
            <a:p>
              <a:r>
                <a:rPr lang="en-US" b="1" dirty="0"/>
                <a:t>Yes</a:t>
              </a:r>
            </a:p>
          </p:txBody>
        </p:sp>
        <p:cxnSp>
          <p:nvCxnSpPr>
            <p:cNvPr id="54" name="Google Shape;166;p13">
              <a:extLst>
                <a:ext uri="{FF2B5EF4-FFF2-40B4-BE49-F238E27FC236}">
                  <a16:creationId xmlns:a16="http://schemas.microsoft.com/office/drawing/2014/main" id="{A8D29701-9AAE-440A-9E5C-AFBA2036BE51}"/>
                </a:ext>
              </a:extLst>
            </p:cNvPr>
            <p:cNvCxnSpPr>
              <a:cxnSpLocks/>
              <a:stCxn id="94" idx="1"/>
            </p:cNvCxnSpPr>
            <p:nvPr/>
          </p:nvCxnSpPr>
          <p:spPr>
            <a:xfrm rot="10800000" flipV="1">
              <a:off x="5204198" y="4334358"/>
              <a:ext cx="1503318" cy="723019"/>
            </a:xfrm>
            <a:prstGeom prst="bentConnector3">
              <a:avLst>
                <a:gd name="adj1" fmla="val 50000"/>
              </a:avLst>
            </a:prstGeom>
            <a:noFill/>
            <a:ln w="28575" cap="flat" cmpd="sng">
              <a:solidFill>
                <a:schemeClr val="dk2"/>
              </a:solidFill>
              <a:prstDash val="solid"/>
              <a:round/>
              <a:headEnd type="none" w="med" len="med"/>
              <a:tailEnd type="triangle" w="med" len="med"/>
            </a:ln>
          </p:spPr>
        </p:cxnSp>
      </p:grpSp>
      <p:cxnSp>
        <p:nvCxnSpPr>
          <p:cNvPr id="40" name="Google Shape;166;p13">
            <a:extLst>
              <a:ext uri="{FF2B5EF4-FFF2-40B4-BE49-F238E27FC236}">
                <a16:creationId xmlns:a16="http://schemas.microsoft.com/office/drawing/2014/main" id="{13F9E7FE-087B-4449-8274-BA14C38DD454}"/>
              </a:ext>
            </a:extLst>
          </p:cNvPr>
          <p:cNvCxnSpPr>
            <a:cxnSpLocks/>
            <a:stCxn id="13" idx="3"/>
          </p:cNvCxnSpPr>
          <p:nvPr/>
        </p:nvCxnSpPr>
        <p:spPr>
          <a:xfrm flipH="1">
            <a:off x="3611881" y="5080821"/>
            <a:ext cx="383603" cy="0"/>
          </a:xfrm>
          <a:prstGeom prst="straightConnector1">
            <a:avLst/>
          </a:prstGeom>
          <a:noFill/>
          <a:ln w="28575" cap="flat" cmpd="sng">
            <a:solidFill>
              <a:schemeClr val="dk2"/>
            </a:solidFill>
            <a:prstDash val="solid"/>
            <a:round/>
            <a:headEnd type="none" w="med" len="med"/>
            <a:tailEnd type="triangle" w="med" len="med"/>
          </a:ln>
        </p:spPr>
      </p:cxnSp>
      <p:pic>
        <p:nvPicPr>
          <p:cNvPr id="10" name="Picture 9">
            <a:extLst>
              <a:ext uri="{FF2B5EF4-FFF2-40B4-BE49-F238E27FC236}">
                <a16:creationId xmlns:a16="http://schemas.microsoft.com/office/drawing/2014/main" id="{B236BF97-3FD9-4D30-AA54-97EC1A88566E}"/>
              </a:ext>
            </a:extLst>
          </p:cNvPr>
          <p:cNvPicPr>
            <a:picLocks noChangeAspect="1"/>
          </p:cNvPicPr>
          <p:nvPr/>
        </p:nvPicPr>
        <p:blipFill>
          <a:blip r:embed="rId9"/>
          <a:stretch>
            <a:fillRect/>
          </a:stretch>
        </p:blipFill>
        <p:spPr>
          <a:xfrm>
            <a:off x="7952905" y="4805937"/>
            <a:ext cx="2971800" cy="1533525"/>
          </a:xfrm>
          <a:prstGeom prst="rect">
            <a:avLst/>
          </a:prstGeom>
        </p:spPr>
      </p:pic>
    </p:spTree>
    <p:extLst>
      <p:ext uri="{BB962C8B-B14F-4D97-AF65-F5344CB8AC3E}">
        <p14:creationId xmlns:p14="http://schemas.microsoft.com/office/powerpoint/2010/main" val="32209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9" name="Group 8">
            <a:extLst>
              <a:ext uri="{FF2B5EF4-FFF2-40B4-BE49-F238E27FC236}">
                <a16:creationId xmlns:a16="http://schemas.microsoft.com/office/drawing/2014/main" id="{963C3D7B-33B6-471D-BE3F-BBAC16C82CE7}"/>
              </a:ext>
            </a:extLst>
          </p:cNvPr>
          <p:cNvGrpSpPr/>
          <p:nvPr/>
        </p:nvGrpSpPr>
        <p:grpSpPr>
          <a:xfrm>
            <a:off x="4934809" y="1544772"/>
            <a:ext cx="2423428" cy="1745827"/>
            <a:chOff x="4934809" y="1544772"/>
            <a:chExt cx="2423428" cy="1745827"/>
          </a:xfrm>
        </p:grpSpPr>
        <p:pic>
          <p:nvPicPr>
            <p:cNvPr id="67" name="Google Shape;161;p13">
              <a:extLst>
                <a:ext uri="{FF2B5EF4-FFF2-40B4-BE49-F238E27FC236}">
                  <a16:creationId xmlns:a16="http://schemas.microsoft.com/office/drawing/2014/main" id="{0EAAE10E-A19A-4FA0-B784-94FAED94A06C}"/>
                </a:ext>
              </a:extLst>
            </p:cNvPr>
            <p:cNvPicPr preferRelativeResize="0"/>
            <p:nvPr/>
          </p:nvPicPr>
          <p:blipFill>
            <a:blip r:embed="rId3">
              <a:alphaModFix/>
            </a:blip>
            <a:stretch>
              <a:fillRect/>
            </a:stretch>
          </p:blipFill>
          <p:spPr>
            <a:xfrm>
              <a:off x="5627574" y="1544772"/>
              <a:ext cx="1493729" cy="1426004"/>
            </a:xfrm>
            <a:prstGeom prst="rect">
              <a:avLst/>
            </a:prstGeom>
            <a:noFill/>
            <a:ln>
              <a:noFill/>
            </a:ln>
          </p:spPr>
        </p:pic>
        <p:sp>
          <p:nvSpPr>
            <p:cNvPr id="82" name="Google Shape;174;p13">
              <a:extLst>
                <a:ext uri="{FF2B5EF4-FFF2-40B4-BE49-F238E27FC236}">
                  <a16:creationId xmlns:a16="http://schemas.microsoft.com/office/drawing/2014/main" id="{17EFEAC6-C566-4E07-B3CC-6F16048E37BB}"/>
                </a:ext>
              </a:extLst>
            </p:cNvPr>
            <p:cNvSpPr txBox="1"/>
            <p:nvPr/>
          </p:nvSpPr>
          <p:spPr>
            <a:xfrm>
              <a:off x="4934809" y="2904799"/>
              <a:ext cx="2423428"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Build/Refine prototype</a:t>
              </a:r>
              <a:endParaRPr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Incremental prototyping</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6</a:t>
            </a:fld>
            <a:endParaRPr/>
          </a:p>
        </p:txBody>
      </p:sp>
      <p:pic>
        <p:nvPicPr>
          <p:cNvPr id="66" name="Google Shape;160;p13">
            <a:extLst>
              <a:ext uri="{FF2B5EF4-FFF2-40B4-BE49-F238E27FC236}">
                <a16:creationId xmlns:a16="http://schemas.microsoft.com/office/drawing/2014/main" id="{1D405922-F852-4BB2-B13B-213E7C6BA00B}"/>
              </a:ext>
            </a:extLst>
          </p:cNvPr>
          <p:cNvPicPr preferRelativeResize="0"/>
          <p:nvPr/>
        </p:nvPicPr>
        <p:blipFill>
          <a:blip r:embed="rId4">
            <a:alphaModFix/>
          </a:blip>
          <a:stretch>
            <a:fillRect/>
          </a:stretch>
        </p:blipFill>
        <p:spPr>
          <a:xfrm>
            <a:off x="3789410" y="2220287"/>
            <a:ext cx="1250903" cy="724899"/>
          </a:xfrm>
          <a:prstGeom prst="rect">
            <a:avLst/>
          </a:prstGeom>
          <a:noFill/>
          <a:ln>
            <a:noFill/>
          </a:ln>
        </p:spPr>
      </p:pic>
      <p:cxnSp>
        <p:nvCxnSpPr>
          <p:cNvPr id="74" name="Google Shape;166;p13">
            <a:extLst>
              <a:ext uri="{FF2B5EF4-FFF2-40B4-BE49-F238E27FC236}">
                <a16:creationId xmlns:a16="http://schemas.microsoft.com/office/drawing/2014/main" id="{6B101ED1-EA0F-4257-A42F-E8C96B6E12DA}"/>
              </a:ext>
            </a:extLst>
          </p:cNvPr>
          <p:cNvCxnSpPr>
            <a:cxnSpLocks/>
          </p:cNvCxnSpPr>
          <p:nvPr/>
        </p:nvCxnSpPr>
        <p:spPr>
          <a:xfrm>
            <a:off x="3336186" y="2524171"/>
            <a:ext cx="388232" cy="0"/>
          </a:xfrm>
          <a:prstGeom prst="straightConnector1">
            <a:avLst/>
          </a:prstGeom>
          <a:noFill/>
          <a:ln w="28575" cap="flat" cmpd="sng">
            <a:solidFill>
              <a:schemeClr val="dk2"/>
            </a:solidFill>
            <a:prstDash val="solid"/>
            <a:round/>
            <a:headEnd type="none" w="med" len="med"/>
            <a:tailEnd type="triangle" w="med" len="med"/>
          </a:ln>
        </p:spPr>
      </p:cxnSp>
      <p:cxnSp>
        <p:nvCxnSpPr>
          <p:cNvPr id="75" name="Google Shape;167;p13">
            <a:extLst>
              <a:ext uri="{FF2B5EF4-FFF2-40B4-BE49-F238E27FC236}">
                <a16:creationId xmlns:a16="http://schemas.microsoft.com/office/drawing/2014/main" id="{17F3F27B-73C0-401F-A7B9-92F1532798D2}"/>
              </a:ext>
            </a:extLst>
          </p:cNvPr>
          <p:cNvCxnSpPr>
            <a:cxnSpLocks/>
          </p:cNvCxnSpPr>
          <p:nvPr/>
        </p:nvCxnSpPr>
        <p:spPr>
          <a:xfrm>
            <a:off x="5084808" y="2552683"/>
            <a:ext cx="387326" cy="0"/>
          </a:xfrm>
          <a:prstGeom prst="straightConnector1">
            <a:avLst/>
          </a:prstGeom>
          <a:noFill/>
          <a:ln w="28575" cap="flat" cmpd="sng">
            <a:solidFill>
              <a:schemeClr val="dk2"/>
            </a:solidFill>
            <a:prstDash val="solid"/>
            <a:round/>
            <a:headEnd type="none" w="med" len="med"/>
            <a:tailEnd type="triangle" w="med" len="med"/>
          </a:ln>
        </p:spPr>
      </p:cxnSp>
      <p:cxnSp>
        <p:nvCxnSpPr>
          <p:cNvPr id="77" name="Google Shape;169;p13">
            <a:extLst>
              <a:ext uri="{FF2B5EF4-FFF2-40B4-BE49-F238E27FC236}">
                <a16:creationId xmlns:a16="http://schemas.microsoft.com/office/drawing/2014/main" id="{F2EF456C-1DDB-4446-A4C6-2ED388565388}"/>
              </a:ext>
            </a:extLst>
          </p:cNvPr>
          <p:cNvCxnSpPr>
            <a:cxnSpLocks/>
          </p:cNvCxnSpPr>
          <p:nvPr/>
        </p:nvCxnSpPr>
        <p:spPr>
          <a:xfrm>
            <a:off x="6706089" y="2576373"/>
            <a:ext cx="451431" cy="0"/>
          </a:xfrm>
          <a:prstGeom prst="straightConnector1">
            <a:avLst/>
          </a:prstGeom>
          <a:noFill/>
          <a:ln w="28575" cap="flat" cmpd="sng">
            <a:solidFill>
              <a:schemeClr val="dk2"/>
            </a:solidFill>
            <a:prstDash val="solid"/>
            <a:round/>
            <a:headEnd type="none" w="med" len="med"/>
            <a:tailEnd type="triangle" w="med" len="med"/>
          </a:ln>
        </p:spPr>
      </p:cxnSp>
      <p:cxnSp>
        <p:nvCxnSpPr>
          <p:cNvPr id="78" name="Google Shape;170;p13">
            <a:extLst>
              <a:ext uri="{FF2B5EF4-FFF2-40B4-BE49-F238E27FC236}">
                <a16:creationId xmlns:a16="http://schemas.microsoft.com/office/drawing/2014/main" id="{249CF435-6274-4230-A94A-9188FC65FCE3}"/>
              </a:ext>
            </a:extLst>
          </p:cNvPr>
          <p:cNvCxnSpPr>
            <a:cxnSpLocks/>
            <a:stCxn id="65" idx="3"/>
            <a:endCxn id="90" idx="1"/>
          </p:cNvCxnSpPr>
          <p:nvPr/>
        </p:nvCxnSpPr>
        <p:spPr>
          <a:xfrm>
            <a:off x="10217678" y="2366821"/>
            <a:ext cx="405818" cy="1983050"/>
          </a:xfrm>
          <a:prstGeom prst="bentConnector3">
            <a:avLst>
              <a:gd name="adj1" fmla="val 156331"/>
            </a:avLst>
          </a:prstGeom>
          <a:noFill/>
          <a:ln w="28575" cap="flat" cmpd="sng">
            <a:solidFill>
              <a:schemeClr val="dk2"/>
            </a:solidFill>
            <a:prstDash val="solid"/>
            <a:round/>
            <a:headEnd type="none" w="med" len="med"/>
            <a:tailEnd type="triangle" w="med" len="med"/>
          </a:ln>
        </p:spPr>
      </p:cxnSp>
      <p:cxnSp>
        <p:nvCxnSpPr>
          <p:cNvPr id="79" name="Google Shape;171;p13">
            <a:extLst>
              <a:ext uri="{FF2B5EF4-FFF2-40B4-BE49-F238E27FC236}">
                <a16:creationId xmlns:a16="http://schemas.microsoft.com/office/drawing/2014/main" id="{C3859F4F-1878-4CFF-BA84-5DFAE2593533}"/>
              </a:ext>
            </a:extLst>
          </p:cNvPr>
          <p:cNvCxnSpPr>
            <a:cxnSpLocks/>
          </p:cNvCxnSpPr>
          <p:nvPr/>
        </p:nvCxnSpPr>
        <p:spPr>
          <a:xfrm>
            <a:off x="8415638" y="2589582"/>
            <a:ext cx="370179" cy="0"/>
          </a:xfrm>
          <a:prstGeom prst="straightConnector1">
            <a:avLst/>
          </a:prstGeom>
          <a:noFill/>
          <a:ln w="28575" cap="flat" cmpd="sng">
            <a:solidFill>
              <a:schemeClr val="dk2"/>
            </a:solidFill>
            <a:prstDash val="solid"/>
            <a:round/>
            <a:headEnd type="none" w="med" len="med"/>
            <a:tailEnd type="triangle" w="med" len="med"/>
          </a:ln>
        </p:spPr>
      </p:cxnSp>
      <p:cxnSp>
        <p:nvCxnSpPr>
          <p:cNvPr id="80" name="Google Shape;172;p13">
            <a:extLst>
              <a:ext uri="{FF2B5EF4-FFF2-40B4-BE49-F238E27FC236}">
                <a16:creationId xmlns:a16="http://schemas.microsoft.com/office/drawing/2014/main" id="{CAA5BA44-645D-4FD3-BED0-F23B01BEE1CB}"/>
              </a:ext>
            </a:extLst>
          </p:cNvPr>
          <p:cNvCxnSpPr>
            <a:cxnSpLocks/>
            <a:stCxn id="90" idx="3"/>
            <a:endCxn id="94" idx="3"/>
          </p:cNvCxnSpPr>
          <p:nvPr/>
        </p:nvCxnSpPr>
        <p:spPr>
          <a:xfrm flipH="1" flipV="1">
            <a:off x="8669350" y="4334359"/>
            <a:ext cx="703243" cy="15512"/>
          </a:xfrm>
          <a:prstGeom prst="straightConnector1">
            <a:avLst/>
          </a:prstGeom>
          <a:noFill/>
          <a:ln w="28575" cap="flat" cmpd="sng">
            <a:solidFill>
              <a:schemeClr val="dk2"/>
            </a:solidFill>
            <a:prstDash val="solid"/>
            <a:round/>
            <a:headEnd type="none" w="med" len="med"/>
            <a:tailEnd type="triangle" w="med" len="med"/>
          </a:ln>
        </p:spPr>
      </p:cxnSp>
      <p:grpSp>
        <p:nvGrpSpPr>
          <p:cNvPr id="8" name="Group 7">
            <a:extLst>
              <a:ext uri="{FF2B5EF4-FFF2-40B4-BE49-F238E27FC236}">
                <a16:creationId xmlns:a16="http://schemas.microsoft.com/office/drawing/2014/main" id="{A4E3144E-FAF3-452D-984D-8135CE5C509E}"/>
              </a:ext>
            </a:extLst>
          </p:cNvPr>
          <p:cNvGrpSpPr/>
          <p:nvPr/>
        </p:nvGrpSpPr>
        <p:grpSpPr>
          <a:xfrm>
            <a:off x="1513729" y="1753653"/>
            <a:ext cx="2203200" cy="1542803"/>
            <a:chOff x="1513729" y="1753653"/>
            <a:chExt cx="2203200" cy="1542803"/>
          </a:xfrm>
        </p:grpSpPr>
        <p:pic>
          <p:nvPicPr>
            <p:cNvPr id="64" name="Google Shape;158;p13">
              <a:extLst>
                <a:ext uri="{FF2B5EF4-FFF2-40B4-BE49-F238E27FC236}">
                  <a16:creationId xmlns:a16="http://schemas.microsoft.com/office/drawing/2014/main" id="{3868A37E-8A7E-48EC-84ED-068A286D0967}"/>
                </a:ext>
              </a:extLst>
            </p:cNvPr>
            <p:cNvPicPr preferRelativeResize="0"/>
            <p:nvPr/>
          </p:nvPicPr>
          <p:blipFill>
            <a:blip r:embed="rId5">
              <a:alphaModFix/>
            </a:blip>
            <a:stretch>
              <a:fillRect/>
            </a:stretch>
          </p:blipFill>
          <p:spPr>
            <a:xfrm>
              <a:off x="1860427" y="1753653"/>
              <a:ext cx="1395863" cy="1217123"/>
            </a:xfrm>
            <a:prstGeom prst="rect">
              <a:avLst/>
            </a:prstGeom>
            <a:noFill/>
            <a:ln>
              <a:noFill/>
            </a:ln>
          </p:spPr>
        </p:pic>
        <p:sp>
          <p:nvSpPr>
            <p:cNvPr id="81" name="Google Shape;173;p13">
              <a:extLst>
                <a:ext uri="{FF2B5EF4-FFF2-40B4-BE49-F238E27FC236}">
                  <a16:creationId xmlns:a16="http://schemas.microsoft.com/office/drawing/2014/main" id="{F9ECDF70-D4DF-4746-A497-0BE0981C2FAB}"/>
                </a:ext>
              </a:extLst>
            </p:cNvPr>
            <p:cNvSpPr txBox="1"/>
            <p:nvPr/>
          </p:nvSpPr>
          <p:spPr>
            <a:xfrm>
              <a:off x="1513729" y="2910656"/>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Gather requirements</a:t>
              </a:r>
              <a:endParaRPr dirty="0"/>
            </a:p>
          </p:txBody>
        </p:sp>
      </p:grpSp>
      <p:grpSp>
        <p:nvGrpSpPr>
          <p:cNvPr id="10" name="Group 9">
            <a:extLst>
              <a:ext uri="{FF2B5EF4-FFF2-40B4-BE49-F238E27FC236}">
                <a16:creationId xmlns:a16="http://schemas.microsoft.com/office/drawing/2014/main" id="{CEBE682B-FE7F-4314-8D6A-7268E7186C96}"/>
              </a:ext>
            </a:extLst>
          </p:cNvPr>
          <p:cNvGrpSpPr/>
          <p:nvPr/>
        </p:nvGrpSpPr>
        <p:grpSpPr>
          <a:xfrm>
            <a:off x="8475070" y="1758259"/>
            <a:ext cx="2203200" cy="1536536"/>
            <a:chOff x="8475070" y="1758259"/>
            <a:chExt cx="2203200" cy="1536536"/>
          </a:xfrm>
        </p:grpSpPr>
        <p:pic>
          <p:nvPicPr>
            <p:cNvPr id="65" name="Google Shape;159;p13">
              <a:extLst>
                <a:ext uri="{FF2B5EF4-FFF2-40B4-BE49-F238E27FC236}">
                  <a16:creationId xmlns:a16="http://schemas.microsoft.com/office/drawing/2014/main" id="{A15B6688-5B63-4DAE-9503-468999262EFB}"/>
                </a:ext>
              </a:extLst>
            </p:cNvPr>
            <p:cNvPicPr preferRelativeResize="0"/>
            <p:nvPr/>
          </p:nvPicPr>
          <p:blipFill>
            <a:blip r:embed="rId6">
              <a:alphaModFix/>
            </a:blip>
            <a:stretch>
              <a:fillRect/>
            </a:stretch>
          </p:blipFill>
          <p:spPr>
            <a:xfrm>
              <a:off x="8906891" y="1758259"/>
              <a:ext cx="1310787" cy="1217123"/>
            </a:xfrm>
            <a:prstGeom prst="rect">
              <a:avLst/>
            </a:prstGeom>
            <a:noFill/>
            <a:ln>
              <a:noFill/>
            </a:ln>
          </p:spPr>
        </p:pic>
        <p:sp>
          <p:nvSpPr>
            <p:cNvPr id="83" name="Google Shape;175;p13">
              <a:extLst>
                <a:ext uri="{FF2B5EF4-FFF2-40B4-BE49-F238E27FC236}">
                  <a16:creationId xmlns:a16="http://schemas.microsoft.com/office/drawing/2014/main" id="{0D540985-7C0A-4E91-8BBB-68D049721016}"/>
                </a:ext>
              </a:extLst>
            </p:cNvPr>
            <p:cNvSpPr txBox="1"/>
            <p:nvPr/>
          </p:nvSpPr>
          <p:spPr>
            <a:xfrm>
              <a:off x="8475070" y="2908995"/>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Evaluate prototype</a:t>
              </a:r>
              <a:endParaRPr dirty="0"/>
            </a:p>
          </p:txBody>
        </p:sp>
      </p:grpSp>
      <p:sp>
        <p:nvSpPr>
          <p:cNvPr id="94" name="Flowchart: Decision 93">
            <a:extLst>
              <a:ext uri="{FF2B5EF4-FFF2-40B4-BE49-F238E27FC236}">
                <a16:creationId xmlns:a16="http://schemas.microsoft.com/office/drawing/2014/main" id="{4EE7A622-39CB-4547-BFE4-CA9AFD431856}"/>
              </a:ext>
            </a:extLst>
          </p:cNvPr>
          <p:cNvSpPr/>
          <p:nvPr/>
        </p:nvSpPr>
        <p:spPr>
          <a:xfrm>
            <a:off x="6707516" y="3738887"/>
            <a:ext cx="1961834" cy="11909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increment adequate?</a:t>
            </a:r>
          </a:p>
        </p:txBody>
      </p:sp>
      <p:grpSp>
        <p:nvGrpSpPr>
          <p:cNvPr id="14" name="Group 13">
            <a:extLst>
              <a:ext uri="{FF2B5EF4-FFF2-40B4-BE49-F238E27FC236}">
                <a16:creationId xmlns:a16="http://schemas.microsoft.com/office/drawing/2014/main" id="{777B4F8D-3242-4E4B-BA37-87AF03081898}"/>
              </a:ext>
            </a:extLst>
          </p:cNvPr>
          <p:cNvGrpSpPr/>
          <p:nvPr/>
        </p:nvGrpSpPr>
        <p:grpSpPr>
          <a:xfrm>
            <a:off x="6114060" y="3290599"/>
            <a:ext cx="593457" cy="1043760"/>
            <a:chOff x="6114060" y="3290599"/>
            <a:chExt cx="593457" cy="1043760"/>
          </a:xfrm>
        </p:grpSpPr>
        <p:cxnSp>
          <p:nvCxnSpPr>
            <p:cNvPr id="76" name="Google Shape;168;p13">
              <a:extLst>
                <a:ext uri="{FF2B5EF4-FFF2-40B4-BE49-F238E27FC236}">
                  <a16:creationId xmlns:a16="http://schemas.microsoft.com/office/drawing/2014/main" id="{33ED10C8-2222-4F2F-A5A8-B03FD6060473}"/>
                </a:ext>
              </a:extLst>
            </p:cNvPr>
            <p:cNvCxnSpPr>
              <a:cxnSpLocks/>
              <a:stCxn id="94" idx="1"/>
              <a:endCxn id="82" idx="2"/>
            </p:cNvCxnSpPr>
            <p:nvPr/>
          </p:nvCxnSpPr>
          <p:spPr>
            <a:xfrm rot="10800000">
              <a:off x="6146524" y="3290599"/>
              <a:ext cx="560993" cy="1043760"/>
            </a:xfrm>
            <a:prstGeom prst="bentConnector2">
              <a:avLst/>
            </a:prstGeom>
            <a:noFill/>
            <a:ln w="28575" cap="flat" cmpd="sng">
              <a:solidFill>
                <a:schemeClr val="dk2"/>
              </a:solidFill>
              <a:prstDash val="solid"/>
              <a:round/>
              <a:headEnd type="none" w="med" len="med"/>
              <a:tailEnd type="triangle" w="med" len="med"/>
            </a:ln>
          </p:spPr>
        </p:cxnSp>
        <p:sp>
          <p:nvSpPr>
            <p:cNvPr id="116" name="TextBox 115">
              <a:extLst>
                <a:ext uri="{FF2B5EF4-FFF2-40B4-BE49-F238E27FC236}">
                  <a16:creationId xmlns:a16="http://schemas.microsoft.com/office/drawing/2014/main" id="{FCEDB4F9-1AD6-47F3-B53A-8236B592376F}"/>
                </a:ext>
              </a:extLst>
            </p:cNvPr>
            <p:cNvSpPr txBox="1"/>
            <p:nvPr/>
          </p:nvSpPr>
          <p:spPr>
            <a:xfrm>
              <a:off x="6114060" y="3631678"/>
              <a:ext cx="423514" cy="307777"/>
            </a:xfrm>
            <a:prstGeom prst="rect">
              <a:avLst/>
            </a:prstGeom>
            <a:noFill/>
          </p:spPr>
          <p:txBody>
            <a:bodyPr wrap="none" rtlCol="0">
              <a:spAutoFit/>
            </a:bodyPr>
            <a:lstStyle/>
            <a:p>
              <a:r>
                <a:rPr lang="en-US" b="1" dirty="0"/>
                <a:t>No</a:t>
              </a:r>
            </a:p>
          </p:txBody>
        </p:sp>
      </p:grpSp>
      <p:grpSp>
        <p:nvGrpSpPr>
          <p:cNvPr id="11" name="Group 10">
            <a:extLst>
              <a:ext uri="{FF2B5EF4-FFF2-40B4-BE49-F238E27FC236}">
                <a16:creationId xmlns:a16="http://schemas.microsoft.com/office/drawing/2014/main" id="{9E7DF01D-E74D-4DAA-95E9-FA1ECE9CA62D}"/>
              </a:ext>
            </a:extLst>
          </p:cNvPr>
          <p:cNvGrpSpPr/>
          <p:nvPr/>
        </p:nvGrpSpPr>
        <p:grpSpPr>
          <a:xfrm>
            <a:off x="7174299" y="2249566"/>
            <a:ext cx="1247775" cy="733425"/>
            <a:chOff x="7174299" y="2249566"/>
            <a:chExt cx="1247775" cy="733425"/>
          </a:xfrm>
        </p:grpSpPr>
        <p:pic>
          <p:nvPicPr>
            <p:cNvPr id="115" name="Picture 114">
              <a:extLst>
                <a:ext uri="{FF2B5EF4-FFF2-40B4-BE49-F238E27FC236}">
                  <a16:creationId xmlns:a16="http://schemas.microsoft.com/office/drawing/2014/main" id="{982DD7E2-4ACA-41E7-ABDB-8467A5386CAB}"/>
                </a:ext>
              </a:extLst>
            </p:cNvPr>
            <p:cNvPicPr>
              <a:picLocks noChangeAspect="1"/>
            </p:cNvPicPr>
            <p:nvPr/>
          </p:nvPicPr>
          <p:blipFill>
            <a:blip r:embed="rId7"/>
            <a:stretch>
              <a:fillRect/>
            </a:stretch>
          </p:blipFill>
          <p:spPr>
            <a:xfrm>
              <a:off x="7174299" y="2249566"/>
              <a:ext cx="1247775" cy="733425"/>
            </a:xfrm>
            <a:prstGeom prst="rect">
              <a:avLst/>
            </a:prstGeom>
          </p:spPr>
        </p:pic>
        <p:sp>
          <p:nvSpPr>
            <p:cNvPr id="121" name="TextBox 120">
              <a:extLst>
                <a:ext uri="{FF2B5EF4-FFF2-40B4-BE49-F238E27FC236}">
                  <a16:creationId xmlns:a16="http://schemas.microsoft.com/office/drawing/2014/main" id="{1A9229C5-2F00-4C8A-858B-14D7D71C9B60}"/>
                </a:ext>
              </a:extLst>
            </p:cNvPr>
            <p:cNvSpPr txBox="1"/>
            <p:nvPr/>
          </p:nvSpPr>
          <p:spPr>
            <a:xfrm>
              <a:off x="7234579" y="2366709"/>
              <a:ext cx="615874" cy="338554"/>
            </a:xfrm>
            <a:prstGeom prst="rect">
              <a:avLst/>
            </a:prstGeom>
            <a:noFill/>
          </p:spPr>
          <p:txBody>
            <a:bodyPr wrap="none" rtlCol="0">
              <a:spAutoFit/>
            </a:bodyPr>
            <a:lstStyle/>
            <a:p>
              <a:r>
                <a:rPr lang="en-US" sz="800" dirty="0"/>
                <a:t>Software</a:t>
              </a:r>
              <a:br>
                <a:rPr lang="en-US" sz="800" dirty="0"/>
              </a:br>
              <a:r>
                <a:rPr lang="en-US" sz="800" dirty="0"/>
                <a:t>prototype</a:t>
              </a:r>
            </a:p>
          </p:txBody>
        </p:sp>
      </p:grpSp>
      <p:grpSp>
        <p:nvGrpSpPr>
          <p:cNvPr id="12" name="Group 11">
            <a:extLst>
              <a:ext uri="{FF2B5EF4-FFF2-40B4-BE49-F238E27FC236}">
                <a16:creationId xmlns:a16="http://schemas.microsoft.com/office/drawing/2014/main" id="{3D6748EE-4373-46D5-98CA-F9D9C598BFEE}"/>
              </a:ext>
            </a:extLst>
          </p:cNvPr>
          <p:cNvGrpSpPr/>
          <p:nvPr/>
        </p:nvGrpSpPr>
        <p:grpSpPr>
          <a:xfrm>
            <a:off x="9372593" y="3983158"/>
            <a:ext cx="1250903" cy="733425"/>
            <a:chOff x="9372593" y="3983158"/>
            <a:chExt cx="1250903" cy="733425"/>
          </a:xfrm>
        </p:grpSpPr>
        <p:pic>
          <p:nvPicPr>
            <p:cNvPr id="90" name="Picture 89">
              <a:extLst>
                <a:ext uri="{FF2B5EF4-FFF2-40B4-BE49-F238E27FC236}">
                  <a16:creationId xmlns:a16="http://schemas.microsoft.com/office/drawing/2014/main" id="{CD41E2BC-446D-4D5C-99E3-FECBBF9448AE}"/>
                </a:ext>
              </a:extLst>
            </p:cNvPr>
            <p:cNvPicPr>
              <a:picLocks noChangeAspect="1"/>
            </p:cNvPicPr>
            <p:nvPr/>
          </p:nvPicPr>
          <p:blipFill>
            <a:blip r:embed="rId7"/>
            <a:stretch>
              <a:fillRect/>
            </a:stretch>
          </p:blipFill>
          <p:spPr>
            <a:xfrm flipH="1">
              <a:off x="9372593" y="3983158"/>
              <a:ext cx="1250903" cy="733425"/>
            </a:xfrm>
            <a:prstGeom prst="rect">
              <a:avLst/>
            </a:prstGeom>
          </p:spPr>
        </p:pic>
        <p:sp>
          <p:nvSpPr>
            <p:cNvPr id="123" name="TextBox 122">
              <a:extLst>
                <a:ext uri="{FF2B5EF4-FFF2-40B4-BE49-F238E27FC236}">
                  <a16:creationId xmlns:a16="http://schemas.microsoft.com/office/drawing/2014/main" id="{613BE3FC-55B3-4A03-97D8-AD7DAD63B7D1}"/>
                </a:ext>
              </a:extLst>
            </p:cNvPr>
            <p:cNvSpPr txBox="1"/>
            <p:nvPr/>
          </p:nvSpPr>
          <p:spPr>
            <a:xfrm>
              <a:off x="9737429" y="4116182"/>
              <a:ext cx="630301" cy="338554"/>
            </a:xfrm>
            <a:prstGeom prst="rect">
              <a:avLst/>
            </a:prstGeom>
            <a:noFill/>
          </p:spPr>
          <p:txBody>
            <a:bodyPr wrap="none" rtlCol="0">
              <a:spAutoFit/>
            </a:bodyPr>
            <a:lstStyle/>
            <a:p>
              <a:r>
                <a:rPr lang="en-US" sz="800" dirty="0"/>
                <a:t>Customer</a:t>
              </a:r>
              <a:br>
                <a:rPr lang="en-US" sz="800" dirty="0"/>
              </a:br>
              <a:r>
                <a:rPr lang="en-US" sz="800" dirty="0"/>
                <a:t>feedback</a:t>
              </a:r>
            </a:p>
          </p:txBody>
        </p:sp>
      </p:grpSp>
      <p:grpSp>
        <p:nvGrpSpPr>
          <p:cNvPr id="5" name="Group 4">
            <a:extLst>
              <a:ext uri="{FF2B5EF4-FFF2-40B4-BE49-F238E27FC236}">
                <a16:creationId xmlns:a16="http://schemas.microsoft.com/office/drawing/2014/main" id="{3518CE3C-E3F7-4836-923C-855741EA2106}"/>
              </a:ext>
            </a:extLst>
          </p:cNvPr>
          <p:cNvGrpSpPr/>
          <p:nvPr/>
        </p:nvGrpSpPr>
        <p:grpSpPr>
          <a:xfrm>
            <a:off x="3995484" y="4714108"/>
            <a:ext cx="1250903" cy="733425"/>
            <a:chOff x="3325383" y="3557872"/>
            <a:chExt cx="1250903" cy="733425"/>
          </a:xfrm>
        </p:grpSpPr>
        <p:pic>
          <p:nvPicPr>
            <p:cNvPr id="13" name="Picture 12">
              <a:extLst>
                <a:ext uri="{FF2B5EF4-FFF2-40B4-BE49-F238E27FC236}">
                  <a16:creationId xmlns:a16="http://schemas.microsoft.com/office/drawing/2014/main" id="{DF921729-439A-4F64-B9E2-463BBD4FF36F}"/>
                </a:ext>
              </a:extLst>
            </p:cNvPr>
            <p:cNvPicPr>
              <a:picLocks noChangeAspect="1"/>
            </p:cNvPicPr>
            <p:nvPr/>
          </p:nvPicPr>
          <p:blipFill>
            <a:blip r:embed="rId7"/>
            <a:stretch>
              <a:fillRect/>
            </a:stretch>
          </p:blipFill>
          <p:spPr>
            <a:xfrm flipH="1">
              <a:off x="3325383" y="3557872"/>
              <a:ext cx="1250903" cy="733425"/>
            </a:xfrm>
            <a:prstGeom prst="rect">
              <a:avLst/>
            </a:prstGeom>
          </p:spPr>
        </p:pic>
        <p:sp>
          <p:nvSpPr>
            <p:cNvPr id="17" name="TextBox 16">
              <a:extLst>
                <a:ext uri="{FF2B5EF4-FFF2-40B4-BE49-F238E27FC236}">
                  <a16:creationId xmlns:a16="http://schemas.microsoft.com/office/drawing/2014/main" id="{515B7A1B-3D61-4D36-B635-1C2958D81B48}"/>
                </a:ext>
              </a:extLst>
            </p:cNvPr>
            <p:cNvSpPr txBox="1"/>
            <p:nvPr/>
          </p:nvSpPr>
          <p:spPr>
            <a:xfrm>
              <a:off x="3674401" y="3672007"/>
              <a:ext cx="636713" cy="338554"/>
            </a:xfrm>
            <a:prstGeom prst="rect">
              <a:avLst/>
            </a:prstGeom>
            <a:noFill/>
          </p:spPr>
          <p:txBody>
            <a:bodyPr wrap="none" rtlCol="0">
              <a:spAutoFit/>
            </a:bodyPr>
            <a:lstStyle/>
            <a:p>
              <a:r>
                <a:rPr lang="en-US" sz="800" dirty="0"/>
                <a:t>Software</a:t>
              </a:r>
              <a:br>
                <a:rPr lang="en-US" sz="800" dirty="0"/>
              </a:br>
              <a:r>
                <a:rPr lang="en-US" sz="800" dirty="0"/>
                <a:t>increment</a:t>
              </a:r>
            </a:p>
          </p:txBody>
        </p:sp>
      </p:grpSp>
      <p:grpSp>
        <p:nvGrpSpPr>
          <p:cNvPr id="21" name="Group 20">
            <a:extLst>
              <a:ext uri="{FF2B5EF4-FFF2-40B4-BE49-F238E27FC236}">
                <a16:creationId xmlns:a16="http://schemas.microsoft.com/office/drawing/2014/main" id="{C1AFCAB8-645C-4077-A62C-06B955182710}"/>
              </a:ext>
            </a:extLst>
          </p:cNvPr>
          <p:cNvGrpSpPr/>
          <p:nvPr/>
        </p:nvGrpSpPr>
        <p:grpSpPr>
          <a:xfrm>
            <a:off x="1984945" y="4226213"/>
            <a:ext cx="1892202" cy="1542613"/>
            <a:chOff x="838200" y="4342115"/>
            <a:chExt cx="1892202" cy="1542613"/>
          </a:xfrm>
        </p:grpSpPr>
        <p:sp>
          <p:nvSpPr>
            <p:cNvPr id="52" name="Google Shape;91;p9">
              <a:extLst>
                <a:ext uri="{FF2B5EF4-FFF2-40B4-BE49-F238E27FC236}">
                  <a16:creationId xmlns:a16="http://schemas.microsoft.com/office/drawing/2014/main" id="{4FE417C1-533C-42F6-B9CB-B7F70488F697}"/>
                </a:ext>
              </a:extLst>
            </p:cNvPr>
            <p:cNvSpPr txBox="1"/>
            <p:nvPr/>
          </p:nvSpPr>
          <p:spPr>
            <a:xfrm>
              <a:off x="838200" y="5515428"/>
              <a:ext cx="1892202" cy="369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Deploy</a:t>
              </a:r>
              <a:endParaRPr sz="1800" b="1" dirty="0">
                <a:solidFill>
                  <a:schemeClr val="dk1"/>
                </a:solidFill>
                <a:latin typeface="Calibri"/>
                <a:ea typeface="Calibri"/>
                <a:cs typeface="Calibri"/>
                <a:sym typeface="Calibri"/>
              </a:endParaRPr>
            </a:p>
          </p:txBody>
        </p:sp>
        <p:pic>
          <p:nvPicPr>
            <p:cNvPr id="53" name="Picture 52">
              <a:extLst>
                <a:ext uri="{FF2B5EF4-FFF2-40B4-BE49-F238E27FC236}">
                  <a16:creationId xmlns:a16="http://schemas.microsoft.com/office/drawing/2014/main" id="{5D8D3F72-D881-466E-AE30-30A18F2535B3}"/>
                </a:ext>
              </a:extLst>
            </p:cNvPr>
            <p:cNvPicPr>
              <a:picLocks noChangeAspect="1"/>
            </p:cNvPicPr>
            <p:nvPr/>
          </p:nvPicPr>
          <p:blipFill>
            <a:blip r:embed="rId8"/>
            <a:stretch>
              <a:fillRect/>
            </a:stretch>
          </p:blipFill>
          <p:spPr>
            <a:xfrm>
              <a:off x="1238194" y="4342115"/>
              <a:ext cx="1311836" cy="1236494"/>
            </a:xfrm>
            <a:prstGeom prst="rect">
              <a:avLst/>
            </a:prstGeom>
          </p:spPr>
        </p:pic>
      </p:grpSp>
      <p:grpSp>
        <p:nvGrpSpPr>
          <p:cNvPr id="15" name="Group 14">
            <a:extLst>
              <a:ext uri="{FF2B5EF4-FFF2-40B4-BE49-F238E27FC236}">
                <a16:creationId xmlns:a16="http://schemas.microsoft.com/office/drawing/2014/main" id="{DC787BC3-C5CC-47C6-A840-89CB97956B01}"/>
              </a:ext>
            </a:extLst>
          </p:cNvPr>
          <p:cNvGrpSpPr/>
          <p:nvPr/>
        </p:nvGrpSpPr>
        <p:grpSpPr>
          <a:xfrm>
            <a:off x="5204198" y="4334359"/>
            <a:ext cx="1503318" cy="723018"/>
            <a:chOff x="5204198" y="4334359"/>
            <a:chExt cx="1503318" cy="723018"/>
          </a:xfrm>
        </p:grpSpPr>
        <p:sp>
          <p:nvSpPr>
            <p:cNvPr id="118" name="TextBox 117">
              <a:extLst>
                <a:ext uri="{FF2B5EF4-FFF2-40B4-BE49-F238E27FC236}">
                  <a16:creationId xmlns:a16="http://schemas.microsoft.com/office/drawing/2014/main" id="{89E447C4-A704-4870-962A-FEA77BD4D1CB}"/>
                </a:ext>
              </a:extLst>
            </p:cNvPr>
            <p:cNvSpPr txBox="1"/>
            <p:nvPr/>
          </p:nvSpPr>
          <p:spPr>
            <a:xfrm>
              <a:off x="5375742" y="4716583"/>
              <a:ext cx="503664" cy="307777"/>
            </a:xfrm>
            <a:prstGeom prst="rect">
              <a:avLst/>
            </a:prstGeom>
            <a:noFill/>
          </p:spPr>
          <p:txBody>
            <a:bodyPr wrap="none" rtlCol="0">
              <a:spAutoFit/>
            </a:bodyPr>
            <a:lstStyle/>
            <a:p>
              <a:r>
                <a:rPr lang="en-US" b="1" dirty="0"/>
                <a:t>Yes</a:t>
              </a:r>
            </a:p>
          </p:txBody>
        </p:sp>
        <p:cxnSp>
          <p:nvCxnSpPr>
            <p:cNvPr id="54" name="Google Shape;166;p13">
              <a:extLst>
                <a:ext uri="{FF2B5EF4-FFF2-40B4-BE49-F238E27FC236}">
                  <a16:creationId xmlns:a16="http://schemas.microsoft.com/office/drawing/2014/main" id="{A8D29701-9AAE-440A-9E5C-AFBA2036BE51}"/>
                </a:ext>
              </a:extLst>
            </p:cNvPr>
            <p:cNvCxnSpPr>
              <a:cxnSpLocks/>
              <a:stCxn id="94" idx="1"/>
            </p:cNvCxnSpPr>
            <p:nvPr/>
          </p:nvCxnSpPr>
          <p:spPr>
            <a:xfrm rot="10800000" flipV="1">
              <a:off x="5204198" y="4334359"/>
              <a:ext cx="1503318" cy="723018"/>
            </a:xfrm>
            <a:prstGeom prst="bentConnector3">
              <a:avLst>
                <a:gd name="adj1" fmla="val 50000"/>
              </a:avLst>
            </a:prstGeom>
            <a:noFill/>
            <a:ln w="28575" cap="flat" cmpd="sng">
              <a:solidFill>
                <a:schemeClr val="dk2"/>
              </a:solidFill>
              <a:prstDash val="solid"/>
              <a:round/>
              <a:headEnd type="none" w="med" len="med"/>
              <a:tailEnd type="triangle" w="med" len="med"/>
            </a:ln>
          </p:spPr>
        </p:cxnSp>
      </p:grpSp>
      <p:cxnSp>
        <p:nvCxnSpPr>
          <p:cNvPr id="40" name="Google Shape;166;p13">
            <a:extLst>
              <a:ext uri="{FF2B5EF4-FFF2-40B4-BE49-F238E27FC236}">
                <a16:creationId xmlns:a16="http://schemas.microsoft.com/office/drawing/2014/main" id="{13F9E7FE-087B-4449-8274-BA14C38DD454}"/>
              </a:ext>
            </a:extLst>
          </p:cNvPr>
          <p:cNvCxnSpPr>
            <a:cxnSpLocks/>
            <a:stCxn id="13" idx="3"/>
          </p:cNvCxnSpPr>
          <p:nvPr/>
        </p:nvCxnSpPr>
        <p:spPr>
          <a:xfrm flipH="1">
            <a:off x="3611881" y="5080821"/>
            <a:ext cx="383603" cy="0"/>
          </a:xfrm>
          <a:prstGeom prst="straightConnector1">
            <a:avLst/>
          </a:prstGeom>
          <a:noFill/>
          <a:ln w="28575" cap="flat" cmpd="sng">
            <a:solidFill>
              <a:schemeClr val="dk2"/>
            </a:solidFill>
            <a:prstDash val="solid"/>
            <a:round/>
            <a:headEnd type="none" w="med" len="med"/>
            <a:tailEnd type="triangle" w="med" len="med"/>
          </a:ln>
        </p:spPr>
      </p:cxnSp>
      <p:cxnSp>
        <p:nvCxnSpPr>
          <p:cNvPr id="36" name="Google Shape;166;p13">
            <a:extLst>
              <a:ext uri="{FF2B5EF4-FFF2-40B4-BE49-F238E27FC236}">
                <a16:creationId xmlns:a16="http://schemas.microsoft.com/office/drawing/2014/main" id="{E7733090-99C3-48D0-9550-01E26D0B6522}"/>
              </a:ext>
            </a:extLst>
          </p:cNvPr>
          <p:cNvCxnSpPr>
            <a:cxnSpLocks/>
            <a:stCxn id="53" idx="1"/>
            <a:endCxn id="81" idx="2"/>
          </p:cNvCxnSpPr>
          <p:nvPr/>
        </p:nvCxnSpPr>
        <p:spPr>
          <a:xfrm rot="10800000" flipH="1">
            <a:off x="2384939" y="3296456"/>
            <a:ext cx="230390" cy="1548004"/>
          </a:xfrm>
          <a:prstGeom prst="bentConnector4">
            <a:avLst>
              <a:gd name="adj1" fmla="val -99223"/>
              <a:gd name="adj2" fmla="val 69969"/>
            </a:avLst>
          </a:prstGeom>
          <a:noFill/>
          <a:ln w="28575" cap="flat" cmpd="sng">
            <a:solidFill>
              <a:schemeClr val="dk2"/>
            </a:solidFill>
            <a:prstDash val="dash"/>
            <a:round/>
            <a:headEnd type="none" w="med" len="med"/>
            <a:tailEnd type="triangle" w="med" len="med"/>
          </a:ln>
        </p:spPr>
      </p:cxnSp>
    </p:spTree>
    <p:extLst>
      <p:ext uri="{BB962C8B-B14F-4D97-AF65-F5344CB8AC3E}">
        <p14:creationId xmlns:p14="http://schemas.microsoft.com/office/powerpoint/2010/main" val="2181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32" name="Group 31">
            <a:extLst>
              <a:ext uri="{FF2B5EF4-FFF2-40B4-BE49-F238E27FC236}">
                <a16:creationId xmlns:a16="http://schemas.microsoft.com/office/drawing/2014/main" id="{BF6F21A4-DBAF-4F88-BF7F-ABB8DC500876}"/>
              </a:ext>
            </a:extLst>
          </p:cNvPr>
          <p:cNvGrpSpPr/>
          <p:nvPr/>
        </p:nvGrpSpPr>
        <p:grpSpPr>
          <a:xfrm>
            <a:off x="7048745" y="1854455"/>
            <a:ext cx="1858806" cy="1718854"/>
            <a:chOff x="7048745" y="1854455"/>
            <a:chExt cx="1858806" cy="1718854"/>
          </a:xfrm>
        </p:grpSpPr>
        <p:pic>
          <p:nvPicPr>
            <p:cNvPr id="10" name="Google Shape;161;p13">
              <a:extLst>
                <a:ext uri="{FF2B5EF4-FFF2-40B4-BE49-F238E27FC236}">
                  <a16:creationId xmlns:a16="http://schemas.microsoft.com/office/drawing/2014/main" id="{5984EA4D-A24E-49E6-8883-260F60D6EAB8}"/>
                </a:ext>
              </a:extLst>
            </p:cNvPr>
            <p:cNvPicPr preferRelativeResize="0"/>
            <p:nvPr/>
          </p:nvPicPr>
          <p:blipFill>
            <a:blip r:embed="rId3">
              <a:alphaModFix/>
            </a:blip>
            <a:stretch>
              <a:fillRect/>
            </a:stretch>
          </p:blipFill>
          <p:spPr>
            <a:xfrm>
              <a:off x="7405976" y="1854455"/>
              <a:ext cx="1493729" cy="1426004"/>
            </a:xfrm>
            <a:prstGeom prst="rect">
              <a:avLst/>
            </a:prstGeom>
            <a:noFill/>
            <a:ln>
              <a:noFill/>
            </a:ln>
          </p:spPr>
        </p:pic>
        <p:sp>
          <p:nvSpPr>
            <p:cNvPr id="15" name="Google Shape;174;p13">
              <a:extLst>
                <a:ext uri="{FF2B5EF4-FFF2-40B4-BE49-F238E27FC236}">
                  <a16:creationId xmlns:a16="http://schemas.microsoft.com/office/drawing/2014/main" id="{74C01ECC-010E-4EC2-97EA-E9FE95B001F7}"/>
                </a:ext>
              </a:extLst>
            </p:cNvPr>
            <p:cNvSpPr txBox="1"/>
            <p:nvPr/>
          </p:nvSpPr>
          <p:spPr>
            <a:xfrm>
              <a:off x="7048745" y="3187509"/>
              <a:ext cx="1858806"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b="1" dirty="0">
                  <a:solidFill>
                    <a:schemeClr val="dk1"/>
                  </a:solidFill>
                  <a:latin typeface="Calibri"/>
                  <a:ea typeface="Calibri"/>
                  <a:cs typeface="Calibri"/>
                  <a:sym typeface="Calibri"/>
                </a:rPr>
                <a:t>Implement/Refine required services</a:t>
              </a:r>
              <a:endParaRPr dirty="0"/>
            </a:p>
          </p:txBody>
        </p:sp>
      </p:grpSp>
      <p:grpSp>
        <p:nvGrpSpPr>
          <p:cNvPr id="31" name="Group 30">
            <a:extLst>
              <a:ext uri="{FF2B5EF4-FFF2-40B4-BE49-F238E27FC236}">
                <a16:creationId xmlns:a16="http://schemas.microsoft.com/office/drawing/2014/main" id="{93D8E434-236A-4904-BCFB-3B033979F0D2}"/>
              </a:ext>
            </a:extLst>
          </p:cNvPr>
          <p:cNvGrpSpPr/>
          <p:nvPr/>
        </p:nvGrpSpPr>
        <p:grpSpPr>
          <a:xfrm>
            <a:off x="5507113" y="1864611"/>
            <a:ext cx="1918587" cy="1711363"/>
            <a:chOff x="5507113" y="1864611"/>
            <a:chExt cx="1918587" cy="1711363"/>
          </a:xfrm>
        </p:grpSpPr>
        <p:pic>
          <p:nvPicPr>
            <p:cNvPr id="8" name="Google Shape;161;p13">
              <a:extLst>
                <a:ext uri="{FF2B5EF4-FFF2-40B4-BE49-F238E27FC236}">
                  <a16:creationId xmlns:a16="http://schemas.microsoft.com/office/drawing/2014/main" id="{B95DD109-AAA3-4B04-8EC9-EE896EC270B9}"/>
                </a:ext>
              </a:extLst>
            </p:cNvPr>
            <p:cNvPicPr preferRelativeResize="0"/>
            <p:nvPr/>
          </p:nvPicPr>
          <p:blipFill>
            <a:blip r:embed="rId3">
              <a:alphaModFix/>
            </a:blip>
            <a:stretch>
              <a:fillRect/>
            </a:stretch>
          </p:blipFill>
          <p:spPr>
            <a:xfrm>
              <a:off x="5931971" y="1864611"/>
              <a:ext cx="1493729" cy="1426004"/>
            </a:xfrm>
            <a:prstGeom prst="rect">
              <a:avLst/>
            </a:prstGeom>
            <a:noFill/>
            <a:ln>
              <a:noFill/>
            </a:ln>
          </p:spPr>
        </p:pic>
        <p:sp>
          <p:nvSpPr>
            <p:cNvPr id="14" name="Google Shape;174;p13">
              <a:extLst>
                <a:ext uri="{FF2B5EF4-FFF2-40B4-BE49-F238E27FC236}">
                  <a16:creationId xmlns:a16="http://schemas.microsoft.com/office/drawing/2014/main" id="{64BB8A72-6A4F-42A9-836F-6522C6F634A2}"/>
                </a:ext>
              </a:extLst>
            </p:cNvPr>
            <p:cNvSpPr txBox="1"/>
            <p:nvPr/>
          </p:nvSpPr>
          <p:spPr>
            <a:xfrm>
              <a:off x="5507113" y="3190174"/>
              <a:ext cx="1858806"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b="1" dirty="0">
                  <a:solidFill>
                    <a:schemeClr val="dk1"/>
                  </a:solidFill>
                  <a:latin typeface="Calibri"/>
                  <a:ea typeface="Calibri"/>
                  <a:cs typeface="Calibri"/>
                  <a:sym typeface="Calibri"/>
                </a:rPr>
                <a:t>Create/Refine UI behavior prototype</a:t>
              </a:r>
              <a:endParaRPr dirty="0"/>
            </a:p>
          </p:txBody>
        </p:sp>
      </p:grpSp>
      <p:grpSp>
        <p:nvGrpSpPr>
          <p:cNvPr id="30" name="Group 29">
            <a:extLst>
              <a:ext uri="{FF2B5EF4-FFF2-40B4-BE49-F238E27FC236}">
                <a16:creationId xmlns:a16="http://schemas.microsoft.com/office/drawing/2014/main" id="{5AE1C12A-5152-4C56-B782-BA74ABA51861}"/>
              </a:ext>
            </a:extLst>
          </p:cNvPr>
          <p:cNvGrpSpPr/>
          <p:nvPr/>
        </p:nvGrpSpPr>
        <p:grpSpPr>
          <a:xfrm>
            <a:off x="4168863" y="1836903"/>
            <a:ext cx="1835881" cy="1731251"/>
            <a:chOff x="4168863" y="1836903"/>
            <a:chExt cx="1835881" cy="1731251"/>
          </a:xfrm>
        </p:grpSpPr>
        <p:pic>
          <p:nvPicPr>
            <p:cNvPr id="67" name="Google Shape;161;p13">
              <a:extLst>
                <a:ext uri="{FF2B5EF4-FFF2-40B4-BE49-F238E27FC236}">
                  <a16:creationId xmlns:a16="http://schemas.microsoft.com/office/drawing/2014/main" id="{0EAAE10E-A19A-4FA0-B784-94FAED94A06C}"/>
                </a:ext>
              </a:extLst>
            </p:cNvPr>
            <p:cNvPicPr preferRelativeResize="0"/>
            <p:nvPr/>
          </p:nvPicPr>
          <p:blipFill>
            <a:blip r:embed="rId3">
              <a:alphaModFix/>
            </a:blip>
            <a:stretch>
              <a:fillRect/>
            </a:stretch>
          </p:blipFill>
          <p:spPr>
            <a:xfrm>
              <a:off x="4511015" y="1836903"/>
              <a:ext cx="1493729" cy="1426004"/>
            </a:xfrm>
            <a:prstGeom prst="rect">
              <a:avLst/>
            </a:prstGeom>
            <a:noFill/>
            <a:ln>
              <a:noFill/>
            </a:ln>
          </p:spPr>
        </p:pic>
        <p:sp>
          <p:nvSpPr>
            <p:cNvPr id="82" name="Google Shape;174;p13">
              <a:extLst>
                <a:ext uri="{FF2B5EF4-FFF2-40B4-BE49-F238E27FC236}">
                  <a16:creationId xmlns:a16="http://schemas.microsoft.com/office/drawing/2014/main" id="{17EFEAC6-C566-4E07-B3CC-6F16048E37BB}"/>
                </a:ext>
              </a:extLst>
            </p:cNvPr>
            <p:cNvSpPr txBox="1"/>
            <p:nvPr/>
          </p:nvSpPr>
          <p:spPr>
            <a:xfrm>
              <a:off x="4168863" y="3182354"/>
              <a:ext cx="1636229"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b="1" dirty="0">
                  <a:solidFill>
                    <a:schemeClr val="dk1"/>
                  </a:solidFill>
                  <a:latin typeface="Calibri"/>
                  <a:ea typeface="Calibri"/>
                  <a:cs typeface="Calibri"/>
                  <a:sym typeface="Calibri"/>
                </a:rPr>
                <a:t>Create/Refine UI design prototype</a:t>
              </a:r>
              <a:endParaRPr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Extreme prototyping</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7</a:t>
            </a:fld>
            <a:endParaRPr dirty="0"/>
          </a:p>
        </p:txBody>
      </p:sp>
      <p:pic>
        <p:nvPicPr>
          <p:cNvPr id="66" name="Google Shape;160;p13">
            <a:extLst>
              <a:ext uri="{FF2B5EF4-FFF2-40B4-BE49-F238E27FC236}">
                <a16:creationId xmlns:a16="http://schemas.microsoft.com/office/drawing/2014/main" id="{1D405922-F852-4BB2-B13B-213E7C6BA00B}"/>
              </a:ext>
            </a:extLst>
          </p:cNvPr>
          <p:cNvPicPr preferRelativeResize="0"/>
          <p:nvPr/>
        </p:nvPicPr>
        <p:blipFill>
          <a:blip r:embed="rId4">
            <a:alphaModFix/>
          </a:blip>
          <a:stretch>
            <a:fillRect/>
          </a:stretch>
        </p:blipFill>
        <p:spPr>
          <a:xfrm>
            <a:off x="2776701" y="2542270"/>
            <a:ext cx="1250903" cy="724899"/>
          </a:xfrm>
          <a:prstGeom prst="rect">
            <a:avLst/>
          </a:prstGeom>
          <a:noFill/>
          <a:ln>
            <a:noFill/>
          </a:ln>
        </p:spPr>
      </p:pic>
      <p:cxnSp>
        <p:nvCxnSpPr>
          <p:cNvPr id="74" name="Google Shape;166;p13">
            <a:extLst>
              <a:ext uri="{FF2B5EF4-FFF2-40B4-BE49-F238E27FC236}">
                <a16:creationId xmlns:a16="http://schemas.microsoft.com/office/drawing/2014/main" id="{6B101ED1-EA0F-4257-A42F-E8C96B6E12DA}"/>
              </a:ext>
            </a:extLst>
          </p:cNvPr>
          <p:cNvCxnSpPr>
            <a:cxnSpLocks/>
          </p:cNvCxnSpPr>
          <p:nvPr/>
        </p:nvCxnSpPr>
        <p:spPr>
          <a:xfrm>
            <a:off x="2386888" y="2845257"/>
            <a:ext cx="388232" cy="0"/>
          </a:xfrm>
          <a:prstGeom prst="straightConnector1">
            <a:avLst/>
          </a:prstGeom>
          <a:noFill/>
          <a:ln w="28575" cap="flat" cmpd="sng">
            <a:solidFill>
              <a:schemeClr val="dk2"/>
            </a:solidFill>
            <a:prstDash val="solid"/>
            <a:round/>
            <a:headEnd type="none" w="med" len="med"/>
            <a:tailEnd type="triangle" w="med" len="med"/>
          </a:ln>
        </p:spPr>
      </p:cxnSp>
      <p:cxnSp>
        <p:nvCxnSpPr>
          <p:cNvPr id="75" name="Google Shape;167;p13">
            <a:extLst>
              <a:ext uri="{FF2B5EF4-FFF2-40B4-BE49-F238E27FC236}">
                <a16:creationId xmlns:a16="http://schemas.microsoft.com/office/drawing/2014/main" id="{17F3F27B-73C0-401F-A7B9-92F1532798D2}"/>
              </a:ext>
            </a:extLst>
          </p:cNvPr>
          <p:cNvCxnSpPr>
            <a:cxnSpLocks/>
          </p:cNvCxnSpPr>
          <p:nvPr/>
        </p:nvCxnSpPr>
        <p:spPr>
          <a:xfrm>
            <a:off x="4039118" y="2867765"/>
            <a:ext cx="387326" cy="0"/>
          </a:xfrm>
          <a:prstGeom prst="straightConnector1">
            <a:avLst/>
          </a:prstGeom>
          <a:noFill/>
          <a:ln w="28575" cap="flat" cmpd="sng">
            <a:solidFill>
              <a:schemeClr val="dk2"/>
            </a:solidFill>
            <a:prstDash val="solid"/>
            <a:round/>
            <a:headEnd type="none" w="med" len="med"/>
            <a:tailEnd type="triangle" w="med" len="med"/>
          </a:ln>
        </p:spPr>
      </p:cxnSp>
      <p:cxnSp>
        <p:nvCxnSpPr>
          <p:cNvPr id="77" name="Google Shape;169;p13">
            <a:extLst>
              <a:ext uri="{FF2B5EF4-FFF2-40B4-BE49-F238E27FC236}">
                <a16:creationId xmlns:a16="http://schemas.microsoft.com/office/drawing/2014/main" id="{F2EF456C-1DDB-4446-A4C6-2ED388565388}"/>
              </a:ext>
            </a:extLst>
          </p:cNvPr>
          <p:cNvCxnSpPr>
            <a:cxnSpLocks/>
          </p:cNvCxnSpPr>
          <p:nvPr/>
        </p:nvCxnSpPr>
        <p:spPr>
          <a:xfrm>
            <a:off x="5553313" y="2904719"/>
            <a:ext cx="348301" cy="0"/>
          </a:xfrm>
          <a:prstGeom prst="straightConnector1">
            <a:avLst/>
          </a:prstGeom>
          <a:noFill/>
          <a:ln w="28575" cap="flat" cmpd="sng">
            <a:solidFill>
              <a:schemeClr val="dk2"/>
            </a:solidFill>
            <a:prstDash val="solid"/>
            <a:round/>
            <a:headEnd type="none" w="med" len="med"/>
            <a:tailEnd type="triangle" w="med" len="med"/>
          </a:ln>
        </p:spPr>
      </p:cxnSp>
      <p:cxnSp>
        <p:nvCxnSpPr>
          <p:cNvPr id="78" name="Google Shape;170;p13">
            <a:extLst>
              <a:ext uri="{FF2B5EF4-FFF2-40B4-BE49-F238E27FC236}">
                <a16:creationId xmlns:a16="http://schemas.microsoft.com/office/drawing/2014/main" id="{249CF435-6274-4230-A94A-9188FC65FCE3}"/>
              </a:ext>
            </a:extLst>
          </p:cNvPr>
          <p:cNvCxnSpPr>
            <a:cxnSpLocks/>
            <a:stCxn id="65" idx="3"/>
            <a:endCxn id="90" idx="1"/>
          </p:cNvCxnSpPr>
          <p:nvPr/>
        </p:nvCxnSpPr>
        <p:spPr>
          <a:xfrm flipH="1">
            <a:off x="9703388" y="2682054"/>
            <a:ext cx="1708364" cy="2232391"/>
          </a:xfrm>
          <a:prstGeom prst="bentConnector3">
            <a:avLst>
              <a:gd name="adj1" fmla="val -13381"/>
            </a:avLst>
          </a:prstGeom>
          <a:noFill/>
          <a:ln w="28575" cap="flat" cmpd="sng">
            <a:solidFill>
              <a:schemeClr val="dk2"/>
            </a:solidFill>
            <a:prstDash val="solid"/>
            <a:round/>
            <a:headEnd type="none" w="med" len="med"/>
            <a:tailEnd type="triangle" w="med" len="med"/>
          </a:ln>
        </p:spPr>
      </p:cxnSp>
      <p:cxnSp>
        <p:nvCxnSpPr>
          <p:cNvPr id="79" name="Google Shape;171;p13">
            <a:extLst>
              <a:ext uri="{FF2B5EF4-FFF2-40B4-BE49-F238E27FC236}">
                <a16:creationId xmlns:a16="http://schemas.microsoft.com/office/drawing/2014/main" id="{C3859F4F-1878-4CFF-BA84-5DFAE2593533}"/>
              </a:ext>
            </a:extLst>
          </p:cNvPr>
          <p:cNvCxnSpPr>
            <a:cxnSpLocks/>
          </p:cNvCxnSpPr>
          <p:nvPr/>
        </p:nvCxnSpPr>
        <p:spPr>
          <a:xfrm>
            <a:off x="9674198" y="2861761"/>
            <a:ext cx="370179" cy="0"/>
          </a:xfrm>
          <a:prstGeom prst="straightConnector1">
            <a:avLst/>
          </a:prstGeom>
          <a:noFill/>
          <a:ln w="28575" cap="flat" cmpd="sng">
            <a:solidFill>
              <a:schemeClr val="dk2"/>
            </a:solidFill>
            <a:prstDash val="solid"/>
            <a:round/>
            <a:headEnd type="none" w="med" len="med"/>
            <a:tailEnd type="triangle" w="med" len="med"/>
          </a:ln>
        </p:spPr>
      </p:cxnSp>
      <p:cxnSp>
        <p:nvCxnSpPr>
          <p:cNvPr id="80" name="Google Shape;172;p13">
            <a:extLst>
              <a:ext uri="{FF2B5EF4-FFF2-40B4-BE49-F238E27FC236}">
                <a16:creationId xmlns:a16="http://schemas.microsoft.com/office/drawing/2014/main" id="{CAA5BA44-645D-4FD3-BED0-F23B01BEE1CB}"/>
              </a:ext>
            </a:extLst>
          </p:cNvPr>
          <p:cNvCxnSpPr>
            <a:cxnSpLocks/>
            <a:endCxn id="94" idx="3"/>
          </p:cNvCxnSpPr>
          <p:nvPr/>
        </p:nvCxnSpPr>
        <p:spPr>
          <a:xfrm flipH="1" flipV="1">
            <a:off x="7749242" y="4898933"/>
            <a:ext cx="703243" cy="15512"/>
          </a:xfrm>
          <a:prstGeom prst="straightConnector1">
            <a:avLst/>
          </a:prstGeom>
          <a:noFill/>
          <a:ln w="28575" cap="flat" cmpd="sng">
            <a:solidFill>
              <a:schemeClr val="dk2"/>
            </a:solidFill>
            <a:prstDash val="solid"/>
            <a:round/>
            <a:headEnd type="none" w="med" len="med"/>
            <a:tailEnd type="triangle" w="med" len="med"/>
          </a:ln>
        </p:spPr>
      </p:cxnSp>
      <p:grpSp>
        <p:nvGrpSpPr>
          <p:cNvPr id="29" name="Group 28">
            <a:extLst>
              <a:ext uri="{FF2B5EF4-FFF2-40B4-BE49-F238E27FC236}">
                <a16:creationId xmlns:a16="http://schemas.microsoft.com/office/drawing/2014/main" id="{D57252CA-127E-48CD-BFC8-C03486FF102B}"/>
              </a:ext>
            </a:extLst>
          </p:cNvPr>
          <p:cNvGrpSpPr/>
          <p:nvPr/>
        </p:nvGrpSpPr>
        <p:grpSpPr>
          <a:xfrm>
            <a:off x="564431" y="2074739"/>
            <a:ext cx="2203200" cy="1542803"/>
            <a:chOff x="564431" y="2074739"/>
            <a:chExt cx="2203200" cy="1542803"/>
          </a:xfrm>
        </p:grpSpPr>
        <p:pic>
          <p:nvPicPr>
            <p:cNvPr id="64" name="Google Shape;158;p13">
              <a:extLst>
                <a:ext uri="{FF2B5EF4-FFF2-40B4-BE49-F238E27FC236}">
                  <a16:creationId xmlns:a16="http://schemas.microsoft.com/office/drawing/2014/main" id="{3868A37E-8A7E-48EC-84ED-068A286D0967}"/>
                </a:ext>
              </a:extLst>
            </p:cNvPr>
            <p:cNvPicPr preferRelativeResize="0"/>
            <p:nvPr/>
          </p:nvPicPr>
          <p:blipFill>
            <a:blip r:embed="rId5">
              <a:alphaModFix/>
            </a:blip>
            <a:stretch>
              <a:fillRect/>
            </a:stretch>
          </p:blipFill>
          <p:spPr>
            <a:xfrm>
              <a:off x="911129" y="2074739"/>
              <a:ext cx="1395863" cy="1217123"/>
            </a:xfrm>
            <a:prstGeom prst="rect">
              <a:avLst/>
            </a:prstGeom>
            <a:noFill/>
            <a:ln>
              <a:noFill/>
            </a:ln>
          </p:spPr>
        </p:pic>
        <p:sp>
          <p:nvSpPr>
            <p:cNvPr id="81" name="Google Shape;173;p13">
              <a:extLst>
                <a:ext uri="{FF2B5EF4-FFF2-40B4-BE49-F238E27FC236}">
                  <a16:creationId xmlns:a16="http://schemas.microsoft.com/office/drawing/2014/main" id="{F9ECDF70-D4DF-4746-A497-0BE0981C2FAB}"/>
                </a:ext>
              </a:extLst>
            </p:cNvPr>
            <p:cNvSpPr txBox="1"/>
            <p:nvPr/>
          </p:nvSpPr>
          <p:spPr>
            <a:xfrm>
              <a:off x="564431" y="3231742"/>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Gather requirements</a:t>
              </a:r>
              <a:endParaRPr dirty="0"/>
            </a:p>
          </p:txBody>
        </p:sp>
      </p:grpSp>
      <p:grpSp>
        <p:nvGrpSpPr>
          <p:cNvPr id="33" name="Group 32">
            <a:extLst>
              <a:ext uri="{FF2B5EF4-FFF2-40B4-BE49-F238E27FC236}">
                <a16:creationId xmlns:a16="http://schemas.microsoft.com/office/drawing/2014/main" id="{2586D8E2-1301-4419-A4C3-93C055E50BDA}"/>
              </a:ext>
            </a:extLst>
          </p:cNvPr>
          <p:cNvGrpSpPr/>
          <p:nvPr/>
        </p:nvGrpSpPr>
        <p:grpSpPr>
          <a:xfrm>
            <a:off x="9531129" y="2073492"/>
            <a:ext cx="2203200" cy="1491208"/>
            <a:chOff x="9531129" y="2073492"/>
            <a:chExt cx="2203200" cy="1491208"/>
          </a:xfrm>
        </p:grpSpPr>
        <p:pic>
          <p:nvPicPr>
            <p:cNvPr id="65" name="Google Shape;159;p13">
              <a:extLst>
                <a:ext uri="{FF2B5EF4-FFF2-40B4-BE49-F238E27FC236}">
                  <a16:creationId xmlns:a16="http://schemas.microsoft.com/office/drawing/2014/main" id="{A15B6688-5B63-4DAE-9503-468999262EFB}"/>
                </a:ext>
              </a:extLst>
            </p:cNvPr>
            <p:cNvPicPr preferRelativeResize="0"/>
            <p:nvPr/>
          </p:nvPicPr>
          <p:blipFill>
            <a:blip r:embed="rId6">
              <a:alphaModFix/>
            </a:blip>
            <a:stretch>
              <a:fillRect/>
            </a:stretch>
          </p:blipFill>
          <p:spPr>
            <a:xfrm>
              <a:off x="10100965" y="2073492"/>
              <a:ext cx="1310787" cy="1217123"/>
            </a:xfrm>
            <a:prstGeom prst="rect">
              <a:avLst/>
            </a:prstGeom>
            <a:noFill/>
            <a:ln>
              <a:noFill/>
            </a:ln>
          </p:spPr>
        </p:pic>
        <p:sp>
          <p:nvSpPr>
            <p:cNvPr id="83" name="Google Shape;175;p13">
              <a:extLst>
                <a:ext uri="{FF2B5EF4-FFF2-40B4-BE49-F238E27FC236}">
                  <a16:creationId xmlns:a16="http://schemas.microsoft.com/office/drawing/2014/main" id="{0D540985-7C0A-4E91-8BBB-68D049721016}"/>
                </a:ext>
              </a:extLst>
            </p:cNvPr>
            <p:cNvSpPr txBox="1"/>
            <p:nvPr/>
          </p:nvSpPr>
          <p:spPr>
            <a:xfrm>
              <a:off x="9531129" y="3178900"/>
              <a:ext cx="2203200"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dk1"/>
                  </a:solidFill>
                  <a:latin typeface="Calibri"/>
                  <a:ea typeface="Calibri"/>
                  <a:cs typeface="Calibri"/>
                  <a:sym typeface="Calibri"/>
                </a:rPr>
                <a:t>Evaluate prototype</a:t>
              </a:r>
              <a:endParaRPr dirty="0"/>
            </a:p>
          </p:txBody>
        </p:sp>
      </p:grpSp>
      <p:sp>
        <p:nvSpPr>
          <p:cNvPr id="94" name="Flowchart: Decision 93">
            <a:extLst>
              <a:ext uri="{FF2B5EF4-FFF2-40B4-BE49-F238E27FC236}">
                <a16:creationId xmlns:a16="http://schemas.microsoft.com/office/drawing/2014/main" id="{4EE7A622-39CB-4547-BFE4-CA9AFD431856}"/>
              </a:ext>
            </a:extLst>
          </p:cNvPr>
          <p:cNvSpPr/>
          <p:nvPr/>
        </p:nvSpPr>
        <p:spPr>
          <a:xfrm>
            <a:off x="5787408" y="4303461"/>
            <a:ext cx="1961834" cy="11909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software adequate?</a:t>
            </a:r>
          </a:p>
        </p:txBody>
      </p:sp>
      <p:grpSp>
        <p:nvGrpSpPr>
          <p:cNvPr id="34" name="Group 33">
            <a:extLst>
              <a:ext uri="{FF2B5EF4-FFF2-40B4-BE49-F238E27FC236}">
                <a16:creationId xmlns:a16="http://schemas.microsoft.com/office/drawing/2014/main" id="{A672F6AB-784E-45AE-A8CA-D3C08788FCBA}"/>
              </a:ext>
            </a:extLst>
          </p:cNvPr>
          <p:cNvGrpSpPr/>
          <p:nvPr/>
        </p:nvGrpSpPr>
        <p:grpSpPr>
          <a:xfrm>
            <a:off x="8452485" y="4547732"/>
            <a:ext cx="1250903" cy="733425"/>
            <a:chOff x="8423295" y="4304244"/>
            <a:chExt cx="1250903" cy="733425"/>
          </a:xfrm>
        </p:grpSpPr>
        <p:pic>
          <p:nvPicPr>
            <p:cNvPr id="90" name="Picture 89">
              <a:extLst>
                <a:ext uri="{FF2B5EF4-FFF2-40B4-BE49-F238E27FC236}">
                  <a16:creationId xmlns:a16="http://schemas.microsoft.com/office/drawing/2014/main" id="{CD41E2BC-446D-4D5C-99E3-FECBBF9448AE}"/>
                </a:ext>
              </a:extLst>
            </p:cNvPr>
            <p:cNvPicPr>
              <a:picLocks noChangeAspect="1"/>
            </p:cNvPicPr>
            <p:nvPr/>
          </p:nvPicPr>
          <p:blipFill>
            <a:blip r:embed="rId7"/>
            <a:stretch>
              <a:fillRect/>
            </a:stretch>
          </p:blipFill>
          <p:spPr>
            <a:xfrm flipH="1">
              <a:off x="8423295" y="4304244"/>
              <a:ext cx="1250903" cy="733425"/>
            </a:xfrm>
            <a:prstGeom prst="rect">
              <a:avLst/>
            </a:prstGeom>
          </p:spPr>
        </p:pic>
        <p:sp>
          <p:nvSpPr>
            <p:cNvPr id="123" name="TextBox 122">
              <a:extLst>
                <a:ext uri="{FF2B5EF4-FFF2-40B4-BE49-F238E27FC236}">
                  <a16:creationId xmlns:a16="http://schemas.microsoft.com/office/drawing/2014/main" id="{613BE3FC-55B3-4A03-97D8-AD7DAD63B7D1}"/>
                </a:ext>
              </a:extLst>
            </p:cNvPr>
            <p:cNvSpPr txBox="1"/>
            <p:nvPr/>
          </p:nvSpPr>
          <p:spPr>
            <a:xfrm>
              <a:off x="8788131" y="4437268"/>
              <a:ext cx="630301" cy="338554"/>
            </a:xfrm>
            <a:prstGeom prst="rect">
              <a:avLst/>
            </a:prstGeom>
            <a:noFill/>
          </p:spPr>
          <p:txBody>
            <a:bodyPr wrap="none" rtlCol="0">
              <a:spAutoFit/>
            </a:bodyPr>
            <a:lstStyle/>
            <a:p>
              <a:r>
                <a:rPr lang="en-US" sz="800" dirty="0"/>
                <a:t>Customer</a:t>
              </a:r>
              <a:br>
                <a:rPr lang="en-US" sz="800" dirty="0"/>
              </a:br>
              <a:r>
                <a:rPr lang="en-US" sz="800" dirty="0"/>
                <a:t>feedback</a:t>
              </a:r>
            </a:p>
          </p:txBody>
        </p:sp>
      </p:grpSp>
      <p:grpSp>
        <p:nvGrpSpPr>
          <p:cNvPr id="5" name="Group 4">
            <a:extLst>
              <a:ext uri="{FF2B5EF4-FFF2-40B4-BE49-F238E27FC236}">
                <a16:creationId xmlns:a16="http://schemas.microsoft.com/office/drawing/2014/main" id="{3518CE3C-E3F7-4836-923C-855741EA2106}"/>
              </a:ext>
            </a:extLst>
          </p:cNvPr>
          <p:cNvGrpSpPr/>
          <p:nvPr/>
        </p:nvGrpSpPr>
        <p:grpSpPr>
          <a:xfrm>
            <a:off x="3046186" y="5035194"/>
            <a:ext cx="1250903" cy="733425"/>
            <a:chOff x="3325383" y="3557872"/>
            <a:chExt cx="1250903" cy="733425"/>
          </a:xfrm>
        </p:grpSpPr>
        <p:pic>
          <p:nvPicPr>
            <p:cNvPr id="13" name="Picture 12">
              <a:extLst>
                <a:ext uri="{FF2B5EF4-FFF2-40B4-BE49-F238E27FC236}">
                  <a16:creationId xmlns:a16="http://schemas.microsoft.com/office/drawing/2014/main" id="{DF921729-439A-4F64-B9E2-463BBD4FF36F}"/>
                </a:ext>
              </a:extLst>
            </p:cNvPr>
            <p:cNvPicPr>
              <a:picLocks noChangeAspect="1"/>
            </p:cNvPicPr>
            <p:nvPr/>
          </p:nvPicPr>
          <p:blipFill>
            <a:blip r:embed="rId7"/>
            <a:stretch>
              <a:fillRect/>
            </a:stretch>
          </p:blipFill>
          <p:spPr>
            <a:xfrm flipH="1">
              <a:off x="3325383" y="3557872"/>
              <a:ext cx="1250903" cy="733425"/>
            </a:xfrm>
            <a:prstGeom prst="rect">
              <a:avLst/>
            </a:prstGeom>
          </p:spPr>
        </p:pic>
        <p:sp>
          <p:nvSpPr>
            <p:cNvPr id="17" name="TextBox 16">
              <a:extLst>
                <a:ext uri="{FF2B5EF4-FFF2-40B4-BE49-F238E27FC236}">
                  <a16:creationId xmlns:a16="http://schemas.microsoft.com/office/drawing/2014/main" id="{515B7A1B-3D61-4D36-B635-1C2958D81B48}"/>
                </a:ext>
              </a:extLst>
            </p:cNvPr>
            <p:cNvSpPr txBox="1"/>
            <p:nvPr/>
          </p:nvSpPr>
          <p:spPr>
            <a:xfrm>
              <a:off x="3674401" y="3672007"/>
              <a:ext cx="636713" cy="338554"/>
            </a:xfrm>
            <a:prstGeom prst="rect">
              <a:avLst/>
            </a:prstGeom>
            <a:noFill/>
          </p:spPr>
          <p:txBody>
            <a:bodyPr wrap="none" rtlCol="0">
              <a:spAutoFit/>
            </a:bodyPr>
            <a:lstStyle/>
            <a:p>
              <a:r>
                <a:rPr lang="en-US" sz="800" dirty="0"/>
                <a:t>Software</a:t>
              </a:r>
              <a:br>
                <a:rPr lang="en-US" sz="800" dirty="0"/>
              </a:br>
              <a:r>
                <a:rPr lang="en-US" sz="800" dirty="0"/>
                <a:t>increment</a:t>
              </a:r>
            </a:p>
          </p:txBody>
        </p:sp>
      </p:grpSp>
      <p:grpSp>
        <p:nvGrpSpPr>
          <p:cNvPr id="21" name="Group 20">
            <a:extLst>
              <a:ext uri="{FF2B5EF4-FFF2-40B4-BE49-F238E27FC236}">
                <a16:creationId xmlns:a16="http://schemas.microsoft.com/office/drawing/2014/main" id="{C1AFCAB8-645C-4077-A62C-06B955182710}"/>
              </a:ext>
            </a:extLst>
          </p:cNvPr>
          <p:cNvGrpSpPr/>
          <p:nvPr/>
        </p:nvGrpSpPr>
        <p:grpSpPr>
          <a:xfrm>
            <a:off x="1035647" y="4547299"/>
            <a:ext cx="1892202" cy="1542613"/>
            <a:chOff x="838200" y="4342115"/>
            <a:chExt cx="1892202" cy="1542613"/>
          </a:xfrm>
        </p:grpSpPr>
        <p:sp>
          <p:nvSpPr>
            <p:cNvPr id="52" name="Google Shape;91;p9">
              <a:extLst>
                <a:ext uri="{FF2B5EF4-FFF2-40B4-BE49-F238E27FC236}">
                  <a16:creationId xmlns:a16="http://schemas.microsoft.com/office/drawing/2014/main" id="{4FE417C1-533C-42F6-B9CB-B7F70488F697}"/>
                </a:ext>
              </a:extLst>
            </p:cNvPr>
            <p:cNvSpPr txBox="1"/>
            <p:nvPr/>
          </p:nvSpPr>
          <p:spPr>
            <a:xfrm>
              <a:off x="838200" y="5515428"/>
              <a:ext cx="1892202" cy="369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Deploy</a:t>
              </a:r>
              <a:endParaRPr sz="1800" b="1" dirty="0">
                <a:solidFill>
                  <a:schemeClr val="dk1"/>
                </a:solidFill>
                <a:latin typeface="Calibri"/>
                <a:ea typeface="Calibri"/>
                <a:cs typeface="Calibri"/>
                <a:sym typeface="Calibri"/>
              </a:endParaRPr>
            </a:p>
          </p:txBody>
        </p:sp>
        <p:pic>
          <p:nvPicPr>
            <p:cNvPr id="53" name="Picture 52">
              <a:extLst>
                <a:ext uri="{FF2B5EF4-FFF2-40B4-BE49-F238E27FC236}">
                  <a16:creationId xmlns:a16="http://schemas.microsoft.com/office/drawing/2014/main" id="{5D8D3F72-D881-466E-AE30-30A18F2535B3}"/>
                </a:ext>
              </a:extLst>
            </p:cNvPr>
            <p:cNvPicPr>
              <a:picLocks noChangeAspect="1"/>
            </p:cNvPicPr>
            <p:nvPr/>
          </p:nvPicPr>
          <p:blipFill>
            <a:blip r:embed="rId8"/>
            <a:stretch>
              <a:fillRect/>
            </a:stretch>
          </p:blipFill>
          <p:spPr>
            <a:xfrm>
              <a:off x="1238194" y="4342115"/>
              <a:ext cx="1311836" cy="1236494"/>
            </a:xfrm>
            <a:prstGeom prst="rect">
              <a:avLst/>
            </a:prstGeom>
          </p:spPr>
        </p:pic>
      </p:grpSp>
      <p:grpSp>
        <p:nvGrpSpPr>
          <p:cNvPr id="37" name="Group 36">
            <a:extLst>
              <a:ext uri="{FF2B5EF4-FFF2-40B4-BE49-F238E27FC236}">
                <a16:creationId xmlns:a16="http://schemas.microsoft.com/office/drawing/2014/main" id="{ECAC9023-EC43-41F5-8376-492EBCF11DB2}"/>
              </a:ext>
            </a:extLst>
          </p:cNvPr>
          <p:cNvGrpSpPr/>
          <p:nvPr/>
        </p:nvGrpSpPr>
        <p:grpSpPr>
          <a:xfrm>
            <a:off x="4284090" y="4898933"/>
            <a:ext cx="1503318" cy="531402"/>
            <a:chOff x="4284090" y="4898933"/>
            <a:chExt cx="1503318" cy="723018"/>
          </a:xfrm>
        </p:grpSpPr>
        <p:sp>
          <p:nvSpPr>
            <p:cNvPr id="118" name="TextBox 117">
              <a:extLst>
                <a:ext uri="{FF2B5EF4-FFF2-40B4-BE49-F238E27FC236}">
                  <a16:creationId xmlns:a16="http://schemas.microsoft.com/office/drawing/2014/main" id="{89E447C4-A704-4870-962A-FEA77BD4D1CB}"/>
                </a:ext>
              </a:extLst>
            </p:cNvPr>
            <p:cNvSpPr txBox="1"/>
            <p:nvPr/>
          </p:nvSpPr>
          <p:spPr>
            <a:xfrm>
              <a:off x="4426444" y="5037669"/>
              <a:ext cx="503664" cy="307777"/>
            </a:xfrm>
            <a:prstGeom prst="rect">
              <a:avLst/>
            </a:prstGeom>
            <a:noFill/>
          </p:spPr>
          <p:txBody>
            <a:bodyPr wrap="none" rtlCol="0">
              <a:spAutoFit/>
            </a:bodyPr>
            <a:lstStyle/>
            <a:p>
              <a:r>
                <a:rPr lang="en-US" b="1" dirty="0"/>
                <a:t>Yes</a:t>
              </a:r>
            </a:p>
          </p:txBody>
        </p:sp>
        <p:cxnSp>
          <p:nvCxnSpPr>
            <p:cNvPr id="54" name="Google Shape;166;p13">
              <a:extLst>
                <a:ext uri="{FF2B5EF4-FFF2-40B4-BE49-F238E27FC236}">
                  <a16:creationId xmlns:a16="http://schemas.microsoft.com/office/drawing/2014/main" id="{A8D29701-9AAE-440A-9E5C-AFBA2036BE51}"/>
                </a:ext>
              </a:extLst>
            </p:cNvPr>
            <p:cNvCxnSpPr>
              <a:cxnSpLocks/>
              <a:stCxn id="94" idx="1"/>
            </p:cNvCxnSpPr>
            <p:nvPr/>
          </p:nvCxnSpPr>
          <p:spPr>
            <a:xfrm rot="10800000" flipV="1">
              <a:off x="4284090" y="4898933"/>
              <a:ext cx="1503318" cy="723018"/>
            </a:xfrm>
            <a:prstGeom prst="bentConnector3">
              <a:avLst>
                <a:gd name="adj1" fmla="val 50000"/>
              </a:avLst>
            </a:prstGeom>
            <a:noFill/>
            <a:ln w="28575" cap="flat" cmpd="sng">
              <a:solidFill>
                <a:schemeClr val="dk2"/>
              </a:solidFill>
              <a:prstDash val="solid"/>
              <a:round/>
              <a:headEnd type="none" w="med" len="med"/>
              <a:tailEnd type="triangle" w="med" len="med"/>
            </a:ln>
          </p:spPr>
        </p:cxnSp>
      </p:grpSp>
      <p:cxnSp>
        <p:nvCxnSpPr>
          <p:cNvPr id="40" name="Google Shape;166;p13">
            <a:extLst>
              <a:ext uri="{FF2B5EF4-FFF2-40B4-BE49-F238E27FC236}">
                <a16:creationId xmlns:a16="http://schemas.microsoft.com/office/drawing/2014/main" id="{13F9E7FE-087B-4449-8274-BA14C38DD454}"/>
              </a:ext>
            </a:extLst>
          </p:cNvPr>
          <p:cNvCxnSpPr>
            <a:cxnSpLocks/>
            <a:stCxn id="13" idx="3"/>
          </p:cNvCxnSpPr>
          <p:nvPr/>
        </p:nvCxnSpPr>
        <p:spPr>
          <a:xfrm flipH="1">
            <a:off x="2662583" y="5401907"/>
            <a:ext cx="383603" cy="0"/>
          </a:xfrm>
          <a:prstGeom prst="straightConnector1">
            <a:avLst/>
          </a:prstGeom>
          <a:noFill/>
          <a:ln w="28575" cap="flat" cmpd="sng">
            <a:solidFill>
              <a:schemeClr val="dk2"/>
            </a:solidFill>
            <a:prstDash val="solid"/>
            <a:round/>
            <a:headEnd type="none" w="med" len="med"/>
            <a:tailEnd type="triangle" w="med" len="med"/>
          </a:ln>
        </p:spPr>
      </p:cxnSp>
      <p:cxnSp>
        <p:nvCxnSpPr>
          <p:cNvPr id="36" name="Google Shape;166;p13">
            <a:extLst>
              <a:ext uri="{FF2B5EF4-FFF2-40B4-BE49-F238E27FC236}">
                <a16:creationId xmlns:a16="http://schemas.microsoft.com/office/drawing/2014/main" id="{E7733090-99C3-48D0-9550-01E26D0B6522}"/>
              </a:ext>
            </a:extLst>
          </p:cNvPr>
          <p:cNvCxnSpPr>
            <a:cxnSpLocks/>
            <a:stCxn id="53" idx="1"/>
            <a:endCxn id="81" idx="2"/>
          </p:cNvCxnSpPr>
          <p:nvPr/>
        </p:nvCxnSpPr>
        <p:spPr>
          <a:xfrm rot="10800000" flipH="1">
            <a:off x="1435641" y="3617542"/>
            <a:ext cx="230390" cy="1548004"/>
          </a:xfrm>
          <a:prstGeom prst="bentConnector4">
            <a:avLst>
              <a:gd name="adj1" fmla="val -99223"/>
              <a:gd name="adj2" fmla="val 69969"/>
            </a:avLst>
          </a:prstGeom>
          <a:noFill/>
          <a:ln w="28575" cap="flat" cmpd="sng">
            <a:solidFill>
              <a:schemeClr val="dk2"/>
            </a:solidFill>
            <a:prstDash val="sysDash"/>
            <a:round/>
            <a:headEnd type="none" w="med" len="med"/>
            <a:tailEnd type="triangle" w="med" len="med"/>
          </a:ln>
        </p:spPr>
      </p:cxnSp>
      <p:cxnSp>
        <p:nvCxnSpPr>
          <p:cNvPr id="46" name="Google Shape;169;p13">
            <a:extLst>
              <a:ext uri="{FF2B5EF4-FFF2-40B4-BE49-F238E27FC236}">
                <a16:creationId xmlns:a16="http://schemas.microsoft.com/office/drawing/2014/main" id="{BB1F3990-8B2C-4656-A9E5-4EDB44AA0D34}"/>
              </a:ext>
            </a:extLst>
          </p:cNvPr>
          <p:cNvCxnSpPr>
            <a:cxnSpLocks/>
          </p:cNvCxnSpPr>
          <p:nvPr/>
        </p:nvCxnSpPr>
        <p:spPr>
          <a:xfrm>
            <a:off x="6983081" y="2916617"/>
            <a:ext cx="348301" cy="0"/>
          </a:xfrm>
          <a:prstGeom prst="straightConnector1">
            <a:avLst/>
          </a:prstGeom>
          <a:noFill/>
          <a:ln w="28575" cap="flat" cmpd="sng">
            <a:solidFill>
              <a:schemeClr val="dk2"/>
            </a:solidFill>
            <a:prstDash val="solid"/>
            <a:round/>
            <a:headEnd type="none" w="med" len="med"/>
            <a:tailEnd type="triangle" w="med" len="med"/>
          </a:ln>
        </p:spPr>
      </p:cxnSp>
      <p:grpSp>
        <p:nvGrpSpPr>
          <p:cNvPr id="7" name="Group 6">
            <a:extLst>
              <a:ext uri="{FF2B5EF4-FFF2-40B4-BE49-F238E27FC236}">
                <a16:creationId xmlns:a16="http://schemas.microsoft.com/office/drawing/2014/main" id="{CC8D0A92-5CCA-43AE-9B89-854DE0A8BA14}"/>
              </a:ext>
            </a:extLst>
          </p:cNvPr>
          <p:cNvGrpSpPr/>
          <p:nvPr/>
        </p:nvGrpSpPr>
        <p:grpSpPr>
          <a:xfrm>
            <a:off x="8732614" y="2549905"/>
            <a:ext cx="1081841" cy="733425"/>
            <a:chOff x="7174299" y="2249566"/>
            <a:chExt cx="1247775" cy="733425"/>
          </a:xfrm>
        </p:grpSpPr>
        <p:pic>
          <p:nvPicPr>
            <p:cNvPr id="115" name="Picture 114">
              <a:extLst>
                <a:ext uri="{FF2B5EF4-FFF2-40B4-BE49-F238E27FC236}">
                  <a16:creationId xmlns:a16="http://schemas.microsoft.com/office/drawing/2014/main" id="{982DD7E2-4ACA-41E7-ABDB-8467A5386CAB}"/>
                </a:ext>
              </a:extLst>
            </p:cNvPr>
            <p:cNvPicPr>
              <a:picLocks noChangeAspect="1"/>
            </p:cNvPicPr>
            <p:nvPr/>
          </p:nvPicPr>
          <p:blipFill>
            <a:blip r:embed="rId7"/>
            <a:stretch>
              <a:fillRect/>
            </a:stretch>
          </p:blipFill>
          <p:spPr>
            <a:xfrm>
              <a:off x="7174299" y="2249566"/>
              <a:ext cx="1247775" cy="733425"/>
            </a:xfrm>
            <a:prstGeom prst="rect">
              <a:avLst/>
            </a:prstGeom>
          </p:spPr>
        </p:pic>
        <p:sp>
          <p:nvSpPr>
            <p:cNvPr id="121" name="TextBox 120">
              <a:extLst>
                <a:ext uri="{FF2B5EF4-FFF2-40B4-BE49-F238E27FC236}">
                  <a16:creationId xmlns:a16="http://schemas.microsoft.com/office/drawing/2014/main" id="{1A9229C5-2F00-4C8A-858B-14D7D71C9B60}"/>
                </a:ext>
              </a:extLst>
            </p:cNvPr>
            <p:cNvSpPr txBox="1"/>
            <p:nvPr/>
          </p:nvSpPr>
          <p:spPr>
            <a:xfrm>
              <a:off x="7234579" y="2366709"/>
              <a:ext cx="760537" cy="338554"/>
            </a:xfrm>
            <a:prstGeom prst="rect">
              <a:avLst/>
            </a:prstGeom>
            <a:noFill/>
          </p:spPr>
          <p:txBody>
            <a:bodyPr wrap="square" rtlCol="0">
              <a:spAutoFit/>
            </a:bodyPr>
            <a:lstStyle/>
            <a:p>
              <a:r>
                <a:rPr lang="en-US" sz="800" dirty="0"/>
                <a:t>Software</a:t>
              </a:r>
              <a:br>
                <a:rPr lang="en-US" sz="800" dirty="0"/>
              </a:br>
              <a:r>
                <a:rPr lang="en-US" sz="800" dirty="0"/>
                <a:t>prototype</a:t>
              </a:r>
            </a:p>
          </p:txBody>
        </p:sp>
      </p:grpSp>
      <p:cxnSp>
        <p:nvCxnSpPr>
          <p:cNvPr id="47" name="Google Shape;169;p13">
            <a:extLst>
              <a:ext uri="{FF2B5EF4-FFF2-40B4-BE49-F238E27FC236}">
                <a16:creationId xmlns:a16="http://schemas.microsoft.com/office/drawing/2014/main" id="{A5444FE1-440F-4A98-BE8A-3D4A73C1DE5E}"/>
              </a:ext>
            </a:extLst>
          </p:cNvPr>
          <p:cNvCxnSpPr>
            <a:cxnSpLocks/>
          </p:cNvCxnSpPr>
          <p:nvPr/>
        </p:nvCxnSpPr>
        <p:spPr>
          <a:xfrm>
            <a:off x="8434444" y="2867765"/>
            <a:ext cx="348301" cy="0"/>
          </a:xfrm>
          <a:prstGeom prst="straightConnector1">
            <a:avLst/>
          </a:prstGeom>
          <a:noFill/>
          <a:ln w="28575" cap="flat" cmpd="sng">
            <a:solidFill>
              <a:schemeClr val="dk2"/>
            </a:solidFill>
            <a:prstDash val="solid"/>
            <a:round/>
            <a:headEnd type="none" w="med" len="med"/>
            <a:tailEnd type="triangle" w="med" len="med"/>
          </a:ln>
        </p:spPr>
      </p:cxnSp>
      <p:cxnSp>
        <p:nvCxnSpPr>
          <p:cNvPr id="55" name="Google Shape;166;p13">
            <a:extLst>
              <a:ext uri="{FF2B5EF4-FFF2-40B4-BE49-F238E27FC236}">
                <a16:creationId xmlns:a16="http://schemas.microsoft.com/office/drawing/2014/main" id="{3DE876B9-3B51-4D32-9CAF-8795A1932A00}"/>
              </a:ext>
            </a:extLst>
          </p:cNvPr>
          <p:cNvCxnSpPr>
            <a:cxnSpLocks/>
            <a:stCxn id="67" idx="0"/>
            <a:endCxn id="65" idx="0"/>
          </p:cNvCxnSpPr>
          <p:nvPr/>
        </p:nvCxnSpPr>
        <p:spPr>
          <a:xfrm rot="16200000" flipH="1">
            <a:off x="7888824" y="-794042"/>
            <a:ext cx="236589" cy="5498479"/>
          </a:xfrm>
          <a:prstGeom prst="bentConnector3">
            <a:avLst>
              <a:gd name="adj1" fmla="val -173331"/>
            </a:avLst>
          </a:prstGeom>
          <a:noFill/>
          <a:ln w="28575" cap="flat" cmpd="sng">
            <a:solidFill>
              <a:schemeClr val="dk2"/>
            </a:solidFill>
            <a:prstDash val="sysDash"/>
            <a:round/>
            <a:headEnd type="none" w="med" len="med"/>
            <a:tailEnd type="triangle" w="med" len="med"/>
          </a:ln>
        </p:spPr>
      </p:cxnSp>
      <p:cxnSp>
        <p:nvCxnSpPr>
          <p:cNvPr id="57" name="Google Shape;166;p13">
            <a:extLst>
              <a:ext uri="{FF2B5EF4-FFF2-40B4-BE49-F238E27FC236}">
                <a16:creationId xmlns:a16="http://schemas.microsoft.com/office/drawing/2014/main" id="{348AD757-7465-4A9D-8A91-E4ECB68CC9DC}"/>
              </a:ext>
            </a:extLst>
          </p:cNvPr>
          <p:cNvCxnSpPr>
            <a:cxnSpLocks/>
            <a:stCxn id="8" idx="0"/>
            <a:endCxn id="65" idx="0"/>
          </p:cNvCxnSpPr>
          <p:nvPr/>
        </p:nvCxnSpPr>
        <p:spPr>
          <a:xfrm rot="16200000" flipH="1">
            <a:off x="8613156" y="-69710"/>
            <a:ext cx="208881" cy="4077523"/>
          </a:xfrm>
          <a:prstGeom prst="bentConnector3">
            <a:avLst>
              <a:gd name="adj1" fmla="val -106099"/>
            </a:avLst>
          </a:prstGeom>
          <a:noFill/>
          <a:ln w="28575" cap="flat" cmpd="sng">
            <a:solidFill>
              <a:schemeClr val="dk2"/>
            </a:solidFill>
            <a:prstDash val="sysDash"/>
            <a:round/>
            <a:headEnd type="none" w="med" len="med"/>
            <a:tailEnd type="triangle" w="med" len="med"/>
          </a:ln>
        </p:spPr>
      </p:cxnSp>
      <p:grpSp>
        <p:nvGrpSpPr>
          <p:cNvPr id="56" name="Group 55">
            <a:extLst>
              <a:ext uri="{FF2B5EF4-FFF2-40B4-BE49-F238E27FC236}">
                <a16:creationId xmlns:a16="http://schemas.microsoft.com/office/drawing/2014/main" id="{6F076E5E-75D5-4D58-88AD-9EF389989123}"/>
              </a:ext>
            </a:extLst>
          </p:cNvPr>
          <p:cNvGrpSpPr/>
          <p:nvPr/>
        </p:nvGrpSpPr>
        <p:grpSpPr>
          <a:xfrm>
            <a:off x="5001908" y="3735947"/>
            <a:ext cx="2869883" cy="567514"/>
            <a:chOff x="5001908" y="3735947"/>
            <a:chExt cx="2869883" cy="567514"/>
          </a:xfrm>
        </p:grpSpPr>
        <p:cxnSp>
          <p:nvCxnSpPr>
            <p:cNvPr id="76" name="Google Shape;168;p13">
              <a:extLst>
                <a:ext uri="{FF2B5EF4-FFF2-40B4-BE49-F238E27FC236}">
                  <a16:creationId xmlns:a16="http://schemas.microsoft.com/office/drawing/2014/main" id="{33ED10C8-2222-4F2F-A5A8-B03FD6060473}"/>
                </a:ext>
              </a:extLst>
            </p:cNvPr>
            <p:cNvCxnSpPr>
              <a:cxnSpLocks/>
              <a:stCxn id="94" idx="0"/>
            </p:cNvCxnSpPr>
            <p:nvPr/>
          </p:nvCxnSpPr>
          <p:spPr>
            <a:xfrm flipH="1" flipV="1">
              <a:off x="5001908" y="3735947"/>
              <a:ext cx="1766417" cy="567514"/>
            </a:xfrm>
            <a:prstGeom prst="straightConnector1">
              <a:avLst/>
            </a:prstGeom>
            <a:noFill/>
            <a:ln w="28575" cap="flat" cmpd="sng">
              <a:solidFill>
                <a:schemeClr val="dk2"/>
              </a:solidFill>
              <a:prstDash val="solid"/>
              <a:round/>
              <a:headEnd type="none" w="med" len="med"/>
              <a:tailEnd type="triangle" w="med" len="med"/>
            </a:ln>
          </p:spPr>
        </p:cxnSp>
        <p:sp>
          <p:nvSpPr>
            <p:cNvPr id="116" name="TextBox 115">
              <a:extLst>
                <a:ext uri="{FF2B5EF4-FFF2-40B4-BE49-F238E27FC236}">
                  <a16:creationId xmlns:a16="http://schemas.microsoft.com/office/drawing/2014/main" id="{FCEDB4F9-1AD6-47F3-B53A-8236B592376F}"/>
                </a:ext>
              </a:extLst>
            </p:cNvPr>
            <p:cNvSpPr txBox="1"/>
            <p:nvPr/>
          </p:nvSpPr>
          <p:spPr>
            <a:xfrm>
              <a:off x="6344810" y="3863668"/>
              <a:ext cx="423514" cy="307777"/>
            </a:xfrm>
            <a:prstGeom prst="rect">
              <a:avLst/>
            </a:prstGeom>
            <a:noFill/>
          </p:spPr>
          <p:txBody>
            <a:bodyPr wrap="none" rtlCol="0">
              <a:spAutoFit/>
            </a:bodyPr>
            <a:lstStyle/>
            <a:p>
              <a:r>
                <a:rPr lang="en-US" b="1" dirty="0"/>
                <a:t>No</a:t>
              </a:r>
            </a:p>
          </p:txBody>
        </p:sp>
        <p:cxnSp>
          <p:nvCxnSpPr>
            <p:cNvPr id="84" name="Google Shape;168;p13">
              <a:extLst>
                <a:ext uri="{FF2B5EF4-FFF2-40B4-BE49-F238E27FC236}">
                  <a16:creationId xmlns:a16="http://schemas.microsoft.com/office/drawing/2014/main" id="{AB2287C8-7AE4-4AFF-87B9-9066BD56F421}"/>
                </a:ext>
              </a:extLst>
            </p:cNvPr>
            <p:cNvCxnSpPr>
              <a:cxnSpLocks/>
              <a:stCxn id="94" idx="0"/>
            </p:cNvCxnSpPr>
            <p:nvPr/>
          </p:nvCxnSpPr>
          <p:spPr>
            <a:xfrm flipV="1">
              <a:off x="6768325" y="3772058"/>
              <a:ext cx="0" cy="531403"/>
            </a:xfrm>
            <a:prstGeom prst="straightConnector1">
              <a:avLst/>
            </a:prstGeom>
            <a:noFill/>
            <a:ln w="28575" cap="flat" cmpd="sng">
              <a:solidFill>
                <a:schemeClr val="dk2"/>
              </a:solidFill>
              <a:prstDash val="solid"/>
              <a:round/>
              <a:headEnd type="none" w="med" len="med"/>
              <a:tailEnd type="triangle" w="med" len="med"/>
            </a:ln>
          </p:spPr>
        </p:cxnSp>
        <p:cxnSp>
          <p:nvCxnSpPr>
            <p:cNvPr id="85" name="Google Shape;168;p13">
              <a:extLst>
                <a:ext uri="{FF2B5EF4-FFF2-40B4-BE49-F238E27FC236}">
                  <a16:creationId xmlns:a16="http://schemas.microsoft.com/office/drawing/2014/main" id="{8372521C-C635-4441-AE9D-15D54D207D5F}"/>
                </a:ext>
              </a:extLst>
            </p:cNvPr>
            <p:cNvCxnSpPr>
              <a:cxnSpLocks/>
              <a:stCxn id="94" idx="0"/>
            </p:cNvCxnSpPr>
            <p:nvPr/>
          </p:nvCxnSpPr>
          <p:spPr>
            <a:xfrm flipV="1">
              <a:off x="6768325" y="3794090"/>
              <a:ext cx="1103466" cy="509371"/>
            </a:xfrm>
            <a:prstGeom prst="straightConnector1">
              <a:avLst/>
            </a:prstGeom>
            <a:noFill/>
            <a:ln w="28575" cap="flat" cmpd="sng">
              <a:solidFill>
                <a:schemeClr val="dk2"/>
              </a:solidFill>
              <a:prstDash val="solid"/>
              <a:round/>
              <a:headEnd type="none" w="med" len="med"/>
              <a:tailEnd type="triangle" w="med" len="med"/>
            </a:ln>
          </p:spPr>
        </p:cxnSp>
      </p:grpSp>
    </p:spTree>
    <p:extLst>
      <p:ext uri="{BB962C8B-B14F-4D97-AF65-F5344CB8AC3E}">
        <p14:creationId xmlns:p14="http://schemas.microsoft.com/office/powerpoint/2010/main" val="12518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The example of </a:t>
            </a:r>
            <a:r>
              <a:rPr lang="lt-LT" dirty="0"/>
              <a:t>p</a:t>
            </a:r>
            <a:r>
              <a:rPr lang="en-US" dirty="0" err="1"/>
              <a:t>rototyping</a:t>
            </a:r>
            <a:endParaRPr dirty="0"/>
          </a:p>
        </p:txBody>
      </p:sp>
      <p:sp>
        <p:nvSpPr>
          <p:cNvPr id="70" name="Google Shape;70;p8"/>
          <p:cNvSpPr txBox="1">
            <a:spLocks noGrp="1"/>
          </p:cNvSpPr>
          <p:nvPr>
            <p:ph type="sldNum" idx="12"/>
          </p:nvPr>
        </p:nvSpPr>
        <p:spPr>
          <a:xfrm>
            <a:off x="9222851"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8</a:t>
            </a:fld>
            <a:endParaRPr/>
          </a:p>
        </p:txBody>
      </p:sp>
      <p:pic>
        <p:nvPicPr>
          <p:cNvPr id="2" name="Online Media 1" title="Welcome to InVision Studio | Overview">
            <a:hlinkClick r:id="" action="ppaction://media"/>
            <a:extLst>
              <a:ext uri="{FF2B5EF4-FFF2-40B4-BE49-F238E27FC236}">
                <a16:creationId xmlns:a16="http://schemas.microsoft.com/office/drawing/2014/main" id="{8ECD8DE4-3052-4194-8639-28847C5ECC7E}"/>
              </a:ext>
            </a:extLst>
          </p:cNvPr>
          <p:cNvPicPr>
            <a:picLocks noRot="1" noChangeAspect="1"/>
          </p:cNvPicPr>
          <p:nvPr>
            <a:videoFile r:link="rId1"/>
          </p:nvPr>
        </p:nvPicPr>
        <p:blipFill>
          <a:blip r:embed="rId4"/>
          <a:stretch>
            <a:fillRect/>
          </a:stretch>
        </p:blipFill>
        <p:spPr>
          <a:xfrm>
            <a:off x="2730610" y="1243624"/>
            <a:ext cx="8663610" cy="4873281"/>
          </a:xfrm>
          <a:prstGeom prst="rect">
            <a:avLst/>
          </a:prstGeom>
        </p:spPr>
      </p:pic>
      <p:sp>
        <p:nvSpPr>
          <p:cNvPr id="58" name="TextBox 57">
            <a:extLst>
              <a:ext uri="{FF2B5EF4-FFF2-40B4-BE49-F238E27FC236}">
                <a16:creationId xmlns:a16="http://schemas.microsoft.com/office/drawing/2014/main" id="{DA08BA3B-C710-4ECF-B5CF-E27D0CA893FF}"/>
              </a:ext>
            </a:extLst>
          </p:cNvPr>
          <p:cNvSpPr txBox="1"/>
          <p:nvPr/>
        </p:nvSpPr>
        <p:spPr>
          <a:xfrm>
            <a:off x="4852284" y="6116905"/>
            <a:ext cx="6094674" cy="307777"/>
          </a:xfrm>
          <a:prstGeom prst="rect">
            <a:avLst/>
          </a:prstGeom>
          <a:noFill/>
        </p:spPr>
        <p:txBody>
          <a:bodyPr wrap="square">
            <a:spAutoFit/>
          </a:bodyPr>
          <a:lstStyle/>
          <a:p>
            <a:r>
              <a:rPr lang="en-US" dirty="0"/>
              <a:t>https://www.youtube.com/watch?v=vTgKtoU--Z8</a:t>
            </a:r>
          </a:p>
        </p:txBody>
      </p:sp>
    </p:spTree>
    <p:extLst>
      <p:ext uri="{BB962C8B-B14F-4D97-AF65-F5344CB8AC3E}">
        <p14:creationId xmlns:p14="http://schemas.microsoft.com/office/powerpoint/2010/main" val="179558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err="1"/>
              <a:t>The</a:t>
            </a:r>
            <a:r>
              <a:rPr lang="lt-LT" dirty="0"/>
              <a:t> </a:t>
            </a:r>
            <a:r>
              <a:rPr lang="en-US" dirty="0"/>
              <a:t>advantages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9</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428947" y="1801504"/>
            <a:ext cx="8924853" cy="4315401"/>
          </a:xfrm>
          <a:prstGeom prst="rect">
            <a:avLst/>
          </a:prstGeom>
          <a:noFill/>
          <a:ln>
            <a:noFill/>
          </a:ln>
        </p:spPr>
        <p:txBody>
          <a:bodyPr spcFirstLastPara="1" wrap="square" lIns="91425" tIns="45700" rIns="91425" bIns="45700" anchor="t" anchorCtr="0">
            <a:noAutofit/>
          </a:bodyPr>
          <a:lstStyle/>
          <a:p>
            <a:pPr marL="228600" lvl="0" indent="-228600">
              <a:buSzPts val="2800"/>
            </a:pPr>
            <a:r>
              <a:rPr lang="en-US" dirty="0"/>
              <a:t>Intensive </a:t>
            </a:r>
            <a:r>
              <a:rPr lang="en-US" b="1" dirty="0"/>
              <a:t>customer involvement</a:t>
            </a:r>
            <a:r>
              <a:rPr lang="lt-LT" dirty="0"/>
              <a:t>.</a:t>
            </a:r>
          </a:p>
          <a:p>
            <a:pPr marL="228600" lvl="0" indent="-228600">
              <a:buSzPts val="2800"/>
            </a:pPr>
            <a:r>
              <a:rPr lang="en-US" dirty="0"/>
              <a:t>The early determination of what the user really wants can result in </a:t>
            </a:r>
            <a:r>
              <a:rPr lang="en-US" b="1" dirty="0"/>
              <a:t>faster and less expensive </a:t>
            </a:r>
            <a:r>
              <a:rPr lang="en-US" dirty="0"/>
              <a:t>software.</a:t>
            </a:r>
            <a:endParaRPr dirty="0"/>
          </a:p>
          <a:p>
            <a:pPr marL="228600" lvl="0" indent="-228600">
              <a:buSzPts val="2800"/>
            </a:pPr>
            <a:r>
              <a:rPr lang="en-US" b="1" dirty="0"/>
              <a:t>Missing functionalities</a:t>
            </a:r>
            <a:r>
              <a:rPr lang="en-US" dirty="0"/>
              <a:t> can be easily figured out.</a:t>
            </a:r>
            <a:endParaRPr lang="lt-LT" dirty="0"/>
          </a:p>
          <a:p>
            <a:pPr marL="228600" indent="-228600">
              <a:buSzPts val="2800"/>
            </a:pPr>
            <a:r>
              <a:rPr lang="en-US" b="1" dirty="0"/>
              <a:t>New requirements</a:t>
            </a:r>
            <a:r>
              <a:rPr lang="en-US" dirty="0"/>
              <a:t> can be easily accommodated as there is scope for refinement.</a:t>
            </a:r>
          </a:p>
        </p:txBody>
      </p:sp>
      <p:pic>
        <p:nvPicPr>
          <p:cNvPr id="2" name="Graphic 1">
            <a:extLst>
              <a:ext uri="{FF2B5EF4-FFF2-40B4-BE49-F238E27FC236}">
                <a16:creationId xmlns:a16="http://schemas.microsoft.com/office/drawing/2014/main" id="{8789CF77-0DC6-40B6-AF29-52321C66D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505" y="2352021"/>
            <a:ext cx="1459143" cy="1459143"/>
          </a:xfrm>
          <a:prstGeom prst="rect">
            <a:avLst/>
          </a:prstGeom>
        </p:spPr>
      </p:pic>
    </p:spTree>
    <p:extLst>
      <p:ext uri="{BB962C8B-B14F-4D97-AF65-F5344CB8AC3E}">
        <p14:creationId xmlns:p14="http://schemas.microsoft.com/office/powerpoint/2010/main" val="13846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theme/theme1.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3330</TotalTime>
  <Words>2161</Words>
  <Application>Microsoft Office PowerPoint</Application>
  <PresentationFormat>Widescreen</PresentationFormat>
  <Paragraphs>129</Paragraphs>
  <Slides>13</Slides>
  <Notes>13</Notes>
  <HiddenSlides>0</HiddenSlides>
  <MMClips>1</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6" baseType="lpstr">
      <vt:lpstr>Arial</vt:lpstr>
      <vt:lpstr>Calibri</vt:lpstr>
      <vt:lpstr>„Office“ tema</vt:lpstr>
      <vt:lpstr>Software Engineering Prototyping</vt:lpstr>
      <vt:lpstr>Introduction</vt:lpstr>
      <vt:lpstr>The idea of prototyping</vt:lpstr>
      <vt:lpstr>Throwaway prototyping</vt:lpstr>
      <vt:lpstr>Evolutionary prototyping</vt:lpstr>
      <vt:lpstr>Incremental prototyping</vt:lpstr>
      <vt:lpstr>Extreme prototyping</vt:lpstr>
      <vt:lpstr>The example of prototyping</vt:lpstr>
      <vt:lpstr>The advantages</vt:lpstr>
      <vt:lpstr>The challanges</vt:lpstr>
      <vt:lpstr>When to use this model?</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processes</dc:title>
  <dc:creator>Blažauskas Tomas</dc:creator>
  <cp:lastModifiedBy>Tomas Blazauskas</cp:lastModifiedBy>
  <cp:revision>93</cp:revision>
  <dcterms:modified xsi:type="dcterms:W3CDTF">2020-11-17T19:15:19Z</dcterms:modified>
</cp:coreProperties>
</file>