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6"/>
  </p:sldMasterIdLst>
  <p:sldIdLst>
    <p:sldId id="261" r:id="rId17"/>
    <p:sldId id="260" r:id="rId18"/>
    <p:sldId id="256" r:id="rId19"/>
    <p:sldId id="267" r:id="rId20"/>
    <p:sldId id="262" r:id="rId21"/>
    <p:sldId id="264" r:id="rId22"/>
    <p:sldId id="258" r:id="rId23"/>
    <p:sldId id="268" r:id="rId24"/>
    <p:sldId id="263" r:id="rId25"/>
    <p:sldId id="265"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showGuides="1">
      <p:cViewPr varScale="1">
        <p:scale>
          <a:sx n="69" d="100"/>
          <a:sy n="69" d="100"/>
        </p:scale>
        <p:origin x="90" y="4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slide" Target="slides/slide5.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slideMaster" Target="slideMasters/slideMaster1.xml"/><Relationship Id="rId20" Type="http://schemas.openxmlformats.org/officeDocument/2006/relationships/slide" Target="slides/slide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8.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3.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5DB660-90AC-423F-9B8A-1C60924691EF}"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351686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5DB660-90AC-423F-9B8A-1C60924691EF}"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30678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5DB660-90AC-423F-9B8A-1C60924691EF}"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417421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5DB660-90AC-423F-9B8A-1C60924691EF}"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274033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5DB660-90AC-423F-9B8A-1C60924691EF}"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230795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5DB660-90AC-423F-9B8A-1C60924691EF}"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354840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5DB660-90AC-423F-9B8A-1C60924691EF}" type="datetimeFigureOut">
              <a:rPr lang="en-US" smtClean="0"/>
              <a:t>6/29/2016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164101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5DB660-90AC-423F-9B8A-1C60924691EF}" type="datetimeFigureOut">
              <a:rPr lang="en-US" smtClean="0"/>
              <a:t>6/29/2016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184514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DB660-90AC-423F-9B8A-1C60924691EF}" type="datetimeFigureOut">
              <a:rPr lang="en-US" smtClean="0"/>
              <a:t>6/29/2016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233557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5DB660-90AC-423F-9B8A-1C60924691EF}"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213942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5DB660-90AC-423F-9B8A-1C60924691EF}"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12F52-5056-4E56-84A2-D54A237A997C}" type="slidenum">
              <a:rPr lang="en-US" smtClean="0"/>
              <a:t>‹#›</a:t>
            </a:fld>
            <a:endParaRPr lang="en-US"/>
          </a:p>
        </p:txBody>
      </p:sp>
    </p:spTree>
    <p:extLst>
      <p:ext uri="{BB962C8B-B14F-4D97-AF65-F5344CB8AC3E}">
        <p14:creationId xmlns:p14="http://schemas.microsoft.com/office/powerpoint/2010/main" val="276817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DB660-90AC-423F-9B8A-1C60924691EF}" type="datetimeFigureOut">
              <a:rPr lang="en-US" smtClean="0"/>
              <a:t>6/29/2016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12F52-5056-4E56-84A2-D54A237A997C}" type="slidenum">
              <a:rPr lang="en-US" smtClean="0"/>
              <a:t>‹#›</a:t>
            </a:fld>
            <a:endParaRPr lang="en-US"/>
          </a:p>
        </p:txBody>
      </p:sp>
    </p:spTree>
    <p:extLst>
      <p:ext uri="{BB962C8B-B14F-4D97-AF65-F5344CB8AC3E}">
        <p14:creationId xmlns:p14="http://schemas.microsoft.com/office/powerpoint/2010/main" val="283306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p:nvPr/>
        </p:nvCxnSpPr>
        <p:spPr>
          <a:xfrm flipH="1">
            <a:off x="2924742" y="1627503"/>
            <a:ext cx="1338" cy="114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79177" y="2753191"/>
            <a:ext cx="1595309"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getObservedKeyName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6576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03200" y="3647503"/>
            <a:ext cx="3847315"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OBSERVED_SOURCE</a:t>
            </a:r>
            <a:endParaRPr lang="en-US" sz="1000" dirty="0"/>
          </a:p>
        </p:txBody>
      </p:sp>
      <p:cxnSp>
        <p:nvCxnSpPr>
          <p:cNvPr id="53" name="Straight Arrow Connector 52"/>
          <p:cNvCxnSpPr/>
          <p:nvPr/>
        </p:nvCxnSpPr>
        <p:spPr>
          <a:xfrm>
            <a:off x="2092960" y="163766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55180" y="3248650"/>
            <a:ext cx="889987"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isActive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5563511" cy="369332"/>
          </a:xfrm>
          <a:prstGeom prst="rect">
            <a:avLst/>
          </a:prstGeom>
          <a:solidFill>
            <a:schemeClr val="accent4">
              <a:lumMod val="40000"/>
              <a:lumOff val="60000"/>
            </a:schemeClr>
          </a:solidFill>
        </p:spPr>
        <p:txBody>
          <a:bodyPr wrap="none" rtlCol="0">
            <a:spAutoFit/>
          </a:bodyPr>
          <a:lstStyle/>
          <a:p>
            <a:r>
              <a:rPr lang="en-US" dirty="0" err="1" smtClean="0"/>
              <a:t>CalibratorObservedSource</a:t>
            </a:r>
            <a:r>
              <a:rPr lang="en-US" smtClean="0"/>
              <a:t> .csv </a:t>
            </a:r>
            <a:r>
              <a:rPr lang="en-US" dirty="0" smtClean="0"/>
              <a:t>Fields and Access </a:t>
            </a:r>
            <a:r>
              <a:rPr lang="en-US" dirty="0"/>
              <a:t>M</a:t>
            </a:r>
            <a:r>
              <a:rPr lang="en-US" dirty="0" smtClean="0"/>
              <a:t>ethods</a:t>
            </a:r>
          </a:p>
        </p:txBody>
      </p:sp>
      <p:sp>
        <p:nvSpPr>
          <p:cNvPr id="2" name="TextBox 1"/>
          <p:cNvSpPr txBox="1"/>
          <p:nvPr/>
        </p:nvSpPr>
        <p:spPr>
          <a:xfrm>
            <a:off x="6918960" y="116096"/>
            <a:ext cx="4592320" cy="1815882"/>
          </a:xfrm>
          <a:prstGeom prst="rect">
            <a:avLst/>
          </a:prstGeom>
          <a:noFill/>
        </p:spPr>
        <p:txBody>
          <a:bodyPr wrap="square" rtlCol="0">
            <a:spAutoFit/>
          </a:bodyPr>
          <a:lstStyle/>
          <a:p>
            <a:r>
              <a:rPr lang="en-US" sz="1400" dirty="0" smtClean="0"/>
              <a:t>Notes:</a:t>
            </a:r>
          </a:p>
          <a:p>
            <a:r>
              <a:rPr lang="en-US" sz="1400" dirty="0" smtClean="0"/>
              <a:t>The OBSERVED_SOURCE records specify files containing observed data values.</a:t>
            </a:r>
          </a:p>
          <a:p>
            <a:r>
              <a:rPr lang="en-US" sz="1400" dirty="0" smtClean="0"/>
              <a:t>The FULL_FILENAME must be the full path + file + .extension name of an existing, accessible data file.</a:t>
            </a:r>
          </a:p>
          <a:p>
            <a:r>
              <a:rPr lang="en-US" sz="1400" dirty="0" smtClean="0">
                <a:solidFill>
                  <a:srgbClr val="C00000"/>
                </a:solidFill>
              </a:rPr>
              <a:t>Path-separator requirements </a:t>
            </a:r>
            <a:r>
              <a:rPr lang="en-US" sz="1400" b="1" dirty="0" smtClean="0">
                <a:solidFill>
                  <a:srgbClr val="C00000"/>
                </a:solidFill>
              </a:rPr>
              <a:t>are at the discretion of the overall calibration-driver application</a:t>
            </a:r>
            <a:r>
              <a:rPr lang="en-US" sz="1400" dirty="0" smtClean="0">
                <a:solidFill>
                  <a:srgbClr val="C00000"/>
                </a:solidFill>
              </a:rPr>
              <a:t> that uses OBSERVED_SOURCE records’ data.</a:t>
            </a:r>
          </a:p>
        </p:txBody>
      </p:sp>
      <p:graphicFrame>
        <p:nvGraphicFramePr>
          <p:cNvPr id="4" name="Table 3"/>
          <p:cNvGraphicFramePr>
            <a:graphicFrameLocks noGrp="1"/>
          </p:cNvGraphicFramePr>
          <p:nvPr>
            <p:extLst>
              <p:ext uri="{D42A27DB-BD31-4B8C-83A1-F6EECF244321}">
                <p14:modId xmlns:p14="http://schemas.microsoft.com/office/powerpoint/2010/main" val="1661200121"/>
              </p:ext>
            </p:extLst>
          </p:nvPr>
        </p:nvGraphicFramePr>
        <p:xfrm>
          <a:off x="213360" y="1168399"/>
          <a:ext cx="6273800" cy="432908"/>
        </p:xfrm>
        <a:graphic>
          <a:graphicData uri="http://schemas.openxmlformats.org/drawingml/2006/table">
            <a:tbl>
              <a:tblPr>
                <a:tableStyleId>{5C22544A-7EE6-4342-B048-85BDC9FD1C3A}</a:tableStyleId>
              </a:tblPr>
              <a:tblGrid>
                <a:gridCol w="1549400"/>
                <a:gridCol w="673100"/>
                <a:gridCol w="1409700"/>
                <a:gridCol w="2641600"/>
              </a:tblGrid>
              <a:tr h="216454">
                <a:tc>
                  <a:txBody>
                    <a:bodyPr/>
                    <a:lstStyle/>
                    <a:p>
                      <a:pPr algn="l" fontAlgn="b"/>
                      <a:r>
                        <a:rPr lang="en-US" sz="1000" u="none" strike="noStrike" dirty="0">
                          <a:effectLst/>
                        </a:rPr>
                        <a:t>RECORD_ID</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u="none" strike="noStrike">
                          <a:effectLst/>
                        </a:rPr>
                        <a:t>ACTIVE</a:t>
                      </a:r>
                      <a:endParaRPr lang="en-US" sz="1000" b="1"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u="none" strike="noStrike">
                          <a:effectLst/>
                        </a:rPr>
                        <a:t>OBSERVED_KEYNAME</a:t>
                      </a:r>
                      <a:endParaRPr lang="en-US" sz="1000" b="1"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u="none" strike="noStrike" dirty="0">
                          <a:effectLst/>
                        </a:rPr>
                        <a:t>FULL_FILE_NAME</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r>
              <a:tr h="216454">
                <a:tc>
                  <a:txBody>
                    <a:bodyPr/>
                    <a:lstStyle/>
                    <a:p>
                      <a:pPr algn="l" fontAlgn="b"/>
                      <a:r>
                        <a:rPr lang="en-US" sz="1100" u="none" strike="noStrike">
                          <a:effectLst/>
                        </a:rPr>
                        <a:t>OBSERVED_SOURCE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obsKeyName1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C:\a\bogus\but\complete\fileName1.csv</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cxnSp>
        <p:nvCxnSpPr>
          <p:cNvPr id="12" name="Straight Arrow Connector 11"/>
          <p:cNvCxnSpPr/>
          <p:nvPr/>
        </p:nvCxnSpPr>
        <p:spPr>
          <a:xfrm>
            <a:off x="3950902" y="1601307"/>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05337" y="2306151"/>
            <a:ext cx="1383712"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getFullFileName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9933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p:nvPr/>
        </p:nvCxnSpPr>
        <p:spPr>
          <a:xfrm>
            <a:off x="2528502" y="1601307"/>
            <a:ext cx="1338" cy="133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382937" y="2936071"/>
            <a:ext cx="1665841"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getObjectiveKeyName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2512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62560" y="3647503"/>
            <a:ext cx="3847315"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OBJECTIVE_FUNCTION</a:t>
            </a:r>
            <a:endParaRPr lang="en-US" sz="1000" dirty="0"/>
          </a:p>
        </p:txBody>
      </p:sp>
      <p:cxnSp>
        <p:nvCxnSpPr>
          <p:cNvPr id="53" name="Straight Arrow Connector 52"/>
          <p:cNvCxnSpPr/>
          <p:nvPr/>
        </p:nvCxnSpPr>
        <p:spPr>
          <a:xfrm>
            <a:off x="2123440" y="163766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85660" y="3248650"/>
            <a:ext cx="889987"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isActive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5787162" cy="369332"/>
          </a:xfrm>
          <a:prstGeom prst="rect">
            <a:avLst/>
          </a:prstGeom>
          <a:solidFill>
            <a:schemeClr val="accent4">
              <a:lumMod val="40000"/>
              <a:lumOff val="60000"/>
            </a:schemeClr>
          </a:solidFill>
        </p:spPr>
        <p:txBody>
          <a:bodyPr wrap="none" rtlCol="0">
            <a:spAutoFit/>
          </a:bodyPr>
          <a:lstStyle/>
          <a:p>
            <a:r>
              <a:rPr lang="en-US" dirty="0" err="1" smtClean="0"/>
              <a:t>CalibratorObjectiveFunction</a:t>
            </a:r>
            <a:r>
              <a:rPr lang="en-US" dirty="0" smtClean="0"/>
              <a:t> .csv Fields and Access </a:t>
            </a:r>
            <a:r>
              <a:rPr lang="en-US" dirty="0"/>
              <a:t>M</a:t>
            </a:r>
            <a:r>
              <a:rPr lang="en-US" dirty="0" smtClean="0"/>
              <a:t>ethods</a:t>
            </a:r>
          </a:p>
        </p:txBody>
      </p:sp>
      <p:graphicFrame>
        <p:nvGraphicFramePr>
          <p:cNvPr id="4" name="Table 3"/>
          <p:cNvGraphicFramePr>
            <a:graphicFrameLocks noGrp="1"/>
          </p:cNvGraphicFramePr>
          <p:nvPr>
            <p:extLst>
              <p:ext uri="{D42A27DB-BD31-4B8C-83A1-F6EECF244321}">
                <p14:modId xmlns:p14="http://schemas.microsoft.com/office/powerpoint/2010/main" val="837547567"/>
              </p:ext>
            </p:extLst>
          </p:nvPr>
        </p:nvGraphicFramePr>
        <p:xfrm>
          <a:off x="203200" y="975360"/>
          <a:ext cx="11145519" cy="528383"/>
        </p:xfrm>
        <a:graphic>
          <a:graphicData uri="http://schemas.openxmlformats.org/drawingml/2006/table">
            <a:tbl>
              <a:tblPr>
                <a:tableStyleId>{5C22544A-7EE6-4342-B048-85BDC9FD1C3A}</a:tableStyleId>
              </a:tblPr>
              <a:tblGrid>
                <a:gridCol w="1616928"/>
                <a:gridCol w="622944"/>
                <a:gridCol w="1604524"/>
                <a:gridCol w="1636830"/>
                <a:gridCol w="1529144"/>
                <a:gridCol w="883950"/>
                <a:gridCol w="882103"/>
                <a:gridCol w="1190537"/>
                <a:gridCol w="1178559"/>
              </a:tblGrid>
              <a:tr h="242771">
                <a:tc>
                  <a:txBody>
                    <a:bodyPr/>
                    <a:lstStyle/>
                    <a:p>
                      <a:pPr algn="l" fontAlgn="b"/>
                      <a:r>
                        <a:rPr lang="en-US" sz="1100" b="1" u="none" strike="noStrike" dirty="0">
                          <a:effectLst/>
                        </a:rPr>
                        <a:t>RECORD_ID</a:t>
                      </a:r>
                      <a:endParaRPr lang="en-US" sz="1100" b="1" i="0" u="none" strike="noStrike" dirty="0">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ctr" fontAlgn="b"/>
                      <a:r>
                        <a:rPr lang="en-US" sz="1100" b="1" u="none" strike="noStrike">
                          <a:effectLst/>
                        </a:rPr>
                        <a:t>ACTIVE</a:t>
                      </a:r>
                      <a:endParaRPr lang="en-US" sz="1100" b="1" i="0" u="none" strike="noStrike">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a:effectLst/>
                        </a:rPr>
                        <a:t>OBJECTIVE_KEYNAME</a:t>
                      </a:r>
                      <a:endParaRPr lang="en-US" sz="1100" b="1" i="0" u="none" strike="noStrike">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a:effectLst/>
                        </a:rPr>
                        <a:t>OBSERVED_KEYNAME</a:t>
                      </a:r>
                      <a:endParaRPr lang="en-US" sz="1100" b="1" i="0" u="none" strike="noStrike">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a:effectLst/>
                        </a:rPr>
                        <a:t>OBJECTIVE_CHOICE</a:t>
                      </a:r>
                      <a:endParaRPr lang="en-US" sz="1100" b="1" i="0" u="none" strike="noStrike">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a:effectLst/>
                        </a:rPr>
                        <a:t>START_YEAR</a:t>
                      </a:r>
                      <a:endParaRPr lang="en-US" sz="1100" b="1" i="0" u="none" strike="noStrike">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dirty="0">
                          <a:effectLst/>
                        </a:rPr>
                        <a:t>END_YEAR</a:t>
                      </a:r>
                      <a:endParaRPr lang="en-US" sz="1100" b="1" i="0" u="none" strike="noStrike" dirty="0">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dirty="0">
                          <a:effectLst/>
                        </a:rPr>
                        <a:t>BASE_THRESHOLD</a:t>
                      </a:r>
                      <a:endParaRPr lang="en-US" sz="1100" b="1" i="0" u="none" strike="noStrike" dirty="0">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dirty="0">
                          <a:effectLst/>
                        </a:rPr>
                        <a:t>PEAK_THRESHOLD</a:t>
                      </a:r>
                      <a:endParaRPr lang="en-US" sz="1100" b="1" i="0" u="none" strike="noStrike" dirty="0">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r>
              <a:tr h="285612">
                <a:tc>
                  <a:txBody>
                    <a:bodyPr/>
                    <a:lstStyle/>
                    <a:p>
                      <a:pPr algn="l" fontAlgn="b"/>
                      <a:r>
                        <a:rPr lang="en-US" sz="1100" u="none" strike="noStrike" dirty="0">
                          <a:effectLst/>
                        </a:rPr>
                        <a:t>OBJECTIVE_FUNCTION</a:t>
                      </a:r>
                      <a:endParaRPr lang="en-US" sz="1100" b="0" i="0" u="none" strike="noStrike" dirty="0">
                        <a:solidFill>
                          <a:srgbClr val="000000"/>
                        </a:solidFill>
                        <a:effectLst/>
                        <a:latin typeface="Calibri" panose="020F0502020204030204" pitchFamily="34" charset="0"/>
                      </a:endParaRPr>
                    </a:p>
                  </a:txBody>
                  <a:tcPr marL="7099" marR="7099" marT="7099"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099" marR="7099" marT="7099" marB="0" anchor="b"/>
                </a:tc>
                <a:tc>
                  <a:txBody>
                    <a:bodyPr/>
                    <a:lstStyle/>
                    <a:p>
                      <a:pPr algn="l" fontAlgn="b"/>
                      <a:r>
                        <a:rPr lang="en-US" sz="1100" u="none" strike="noStrike">
                          <a:effectLst/>
                        </a:rPr>
                        <a:t>runoffBaseflow_RMSE</a:t>
                      </a:r>
                      <a:endParaRPr lang="en-US" sz="1100" b="0" i="0" u="none" strike="noStrike">
                        <a:solidFill>
                          <a:srgbClr val="000000"/>
                        </a:solidFill>
                        <a:effectLst/>
                        <a:latin typeface="Calibri" panose="020F0502020204030204" pitchFamily="34" charset="0"/>
                      </a:endParaRPr>
                    </a:p>
                  </a:txBody>
                  <a:tcPr marL="7099" marR="7099" marT="7099" marB="0" anchor="b"/>
                </a:tc>
                <a:tc>
                  <a:txBody>
                    <a:bodyPr/>
                    <a:lstStyle/>
                    <a:p>
                      <a:pPr algn="l" fontAlgn="b"/>
                      <a:r>
                        <a:rPr lang="en-US" sz="1100" u="none" strike="noStrike">
                          <a:effectLst/>
                        </a:rPr>
                        <a:t>runoff_all</a:t>
                      </a:r>
                      <a:endParaRPr lang="en-US" sz="1100" b="0" i="0" u="none" strike="noStrike">
                        <a:solidFill>
                          <a:srgbClr val="000000"/>
                        </a:solidFill>
                        <a:effectLst/>
                        <a:latin typeface="Calibri" panose="020F0502020204030204" pitchFamily="34" charset="0"/>
                      </a:endParaRPr>
                    </a:p>
                  </a:txBody>
                  <a:tcPr marL="7099" marR="7099" marT="7099" marB="0" anchor="b"/>
                </a:tc>
                <a:tc>
                  <a:txBody>
                    <a:bodyPr/>
                    <a:lstStyle/>
                    <a:p>
                      <a:pPr algn="l" fontAlgn="b"/>
                      <a:r>
                        <a:rPr lang="en-US" sz="1100" u="none" strike="noStrike">
                          <a:effectLst/>
                        </a:rPr>
                        <a:t>RMSE</a:t>
                      </a:r>
                      <a:endParaRPr lang="en-US" sz="1100" b="0" i="0" u="none" strike="noStrike">
                        <a:solidFill>
                          <a:srgbClr val="000000"/>
                        </a:solidFill>
                        <a:effectLst/>
                        <a:latin typeface="Calibri" panose="020F0502020204030204" pitchFamily="34" charset="0"/>
                      </a:endParaRPr>
                    </a:p>
                  </a:txBody>
                  <a:tcPr marL="7099" marR="7099" marT="7099" marB="0" anchor="b"/>
                </a:tc>
                <a:tc>
                  <a:txBody>
                    <a:bodyPr/>
                    <a:lstStyle/>
                    <a:p>
                      <a:pPr algn="r" fontAlgn="b"/>
                      <a:r>
                        <a:rPr lang="en-US" sz="1100" u="none" strike="noStrike" dirty="0">
                          <a:effectLst/>
                        </a:rPr>
                        <a:t>1985</a:t>
                      </a:r>
                      <a:endParaRPr lang="en-US" sz="1100" b="0" i="0" u="none" strike="noStrike" dirty="0">
                        <a:solidFill>
                          <a:srgbClr val="000000"/>
                        </a:solidFill>
                        <a:effectLst/>
                        <a:latin typeface="Calibri" panose="020F0502020204030204" pitchFamily="34" charset="0"/>
                      </a:endParaRPr>
                    </a:p>
                  </a:txBody>
                  <a:tcPr marL="7099" marR="7099" marT="7099" marB="0" anchor="b"/>
                </a:tc>
                <a:tc>
                  <a:txBody>
                    <a:bodyPr/>
                    <a:lstStyle/>
                    <a:p>
                      <a:pPr algn="r" fontAlgn="b"/>
                      <a:r>
                        <a:rPr lang="en-US" sz="1100" u="none" strike="noStrike">
                          <a:effectLst/>
                        </a:rPr>
                        <a:t>1999</a:t>
                      </a:r>
                      <a:endParaRPr lang="en-US" sz="1100" b="0" i="0" u="none" strike="noStrike">
                        <a:solidFill>
                          <a:srgbClr val="000000"/>
                        </a:solidFill>
                        <a:effectLst/>
                        <a:latin typeface="Calibri" panose="020F0502020204030204" pitchFamily="34" charset="0"/>
                      </a:endParaRPr>
                    </a:p>
                  </a:txBody>
                  <a:tcPr marL="7099" marR="7099" marT="7099"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7099" marR="7099" marT="7099"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099" marR="7099" marT="7099" marB="0" anchor="b"/>
                </a:tc>
              </a:tr>
            </a:tbl>
          </a:graphicData>
        </a:graphic>
      </p:graphicFrame>
      <p:cxnSp>
        <p:nvCxnSpPr>
          <p:cNvPr id="12" name="Straight Arrow Connector 11"/>
          <p:cNvCxnSpPr/>
          <p:nvPr/>
        </p:nvCxnSpPr>
        <p:spPr>
          <a:xfrm>
            <a:off x="4121560" y="1601307"/>
            <a:ext cx="1338" cy="1101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75995" y="2702391"/>
            <a:ext cx="1595309"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getObservedKeyName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17" name="Straight Arrow Connector 16"/>
          <p:cNvCxnSpPr/>
          <p:nvPr/>
        </p:nvCxnSpPr>
        <p:spPr>
          <a:xfrm>
            <a:off x="5786063" y="1588766"/>
            <a:ext cx="5137" cy="86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40498" y="2456170"/>
            <a:ext cx="1595309"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getObjectiveChoice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20" name="Straight Arrow Connector 19"/>
          <p:cNvCxnSpPr/>
          <p:nvPr/>
        </p:nvCxnSpPr>
        <p:spPr>
          <a:xfrm flipH="1">
            <a:off x="7840499" y="1609086"/>
            <a:ext cx="5420" cy="1216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45496" y="2793662"/>
            <a:ext cx="1172116"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hasStartYear</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30" name="TextBox 29"/>
          <p:cNvSpPr txBox="1"/>
          <p:nvPr/>
        </p:nvSpPr>
        <p:spPr>
          <a:xfrm>
            <a:off x="6845496" y="3041926"/>
            <a:ext cx="1172116"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getStartYear</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31" name="Straight Arrow Connector 30"/>
          <p:cNvCxnSpPr/>
          <p:nvPr/>
        </p:nvCxnSpPr>
        <p:spPr>
          <a:xfrm flipH="1">
            <a:off x="8898972" y="1609086"/>
            <a:ext cx="5420" cy="57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046209" y="2153582"/>
            <a:ext cx="1031051"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hasEndYear</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33" name="TextBox 32"/>
          <p:cNvSpPr txBox="1"/>
          <p:nvPr/>
        </p:nvSpPr>
        <p:spPr>
          <a:xfrm>
            <a:off x="8046209" y="2401846"/>
            <a:ext cx="1031051"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getEndYear</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24" name="TextBox 23"/>
          <p:cNvSpPr txBox="1"/>
          <p:nvPr/>
        </p:nvSpPr>
        <p:spPr>
          <a:xfrm>
            <a:off x="7101840" y="193040"/>
            <a:ext cx="2598084" cy="461665"/>
          </a:xfrm>
          <a:prstGeom prst="rect">
            <a:avLst/>
          </a:prstGeom>
          <a:solidFill>
            <a:schemeClr val="accent5">
              <a:lumMod val="40000"/>
              <a:lumOff val="60000"/>
            </a:schemeClr>
          </a:solidFill>
        </p:spPr>
        <p:txBody>
          <a:bodyPr wrap="none" rtlCol="0">
            <a:spAutoFit/>
          </a:bodyPr>
          <a:lstStyle/>
          <a:p>
            <a:r>
              <a:rPr lang="en-US" sz="1200" dirty="0" smtClean="0"/>
              <a:t>Allowable OBJECTIVE_CHOICE Values:</a:t>
            </a:r>
            <a:r>
              <a:rPr lang="en-US" sz="1200" b="1" dirty="0" smtClean="0"/>
              <a:t/>
            </a:r>
            <a:br>
              <a:rPr lang="en-US" sz="1200" b="1" dirty="0" smtClean="0"/>
            </a:br>
            <a:r>
              <a:rPr lang="en-US" sz="1200" b="1" dirty="0" smtClean="0"/>
              <a:t>NSE</a:t>
            </a:r>
            <a:r>
              <a:rPr lang="en-US" sz="1200" dirty="0" smtClean="0"/>
              <a:t> | </a:t>
            </a:r>
            <a:r>
              <a:rPr lang="en-US" sz="1200" b="1" dirty="0" smtClean="0"/>
              <a:t>PBIAS</a:t>
            </a:r>
            <a:r>
              <a:rPr lang="en-US" sz="1200" dirty="0" smtClean="0"/>
              <a:t> | </a:t>
            </a:r>
            <a:r>
              <a:rPr lang="en-US" sz="1200" b="1" dirty="0" smtClean="0"/>
              <a:t>R2</a:t>
            </a:r>
            <a:r>
              <a:rPr lang="en-US" sz="1200" dirty="0" smtClean="0"/>
              <a:t> | </a:t>
            </a:r>
            <a:r>
              <a:rPr lang="en-US" sz="1200" b="1" dirty="0" smtClean="0"/>
              <a:t>RMSE</a:t>
            </a:r>
            <a:r>
              <a:rPr lang="en-US" sz="1200" dirty="0" smtClean="0"/>
              <a:t> | </a:t>
            </a:r>
            <a:r>
              <a:rPr lang="en-US" sz="1200" b="1" dirty="0" smtClean="0"/>
              <a:t>TRMSE</a:t>
            </a:r>
            <a:endParaRPr lang="en-US" sz="1200" b="1" dirty="0"/>
          </a:p>
        </p:txBody>
      </p:sp>
      <p:sp>
        <p:nvSpPr>
          <p:cNvPr id="25" name="Bent-Up Arrow 24"/>
          <p:cNvSpPr/>
          <p:nvPr/>
        </p:nvSpPr>
        <p:spPr>
          <a:xfrm rot="10800000">
            <a:off x="6268720" y="386080"/>
            <a:ext cx="833120" cy="558472"/>
          </a:xfrm>
          <a:prstGeom prst="bentUpArrow">
            <a:avLst>
              <a:gd name="adj1" fmla="val 14583"/>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10032525" y="1588766"/>
            <a:ext cx="0" cy="1387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754997" y="2948274"/>
            <a:ext cx="1454244"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hasBaseThreshold</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42" name="TextBox 41"/>
          <p:cNvSpPr txBox="1"/>
          <p:nvPr/>
        </p:nvSpPr>
        <p:spPr>
          <a:xfrm>
            <a:off x="8754997" y="3196538"/>
            <a:ext cx="1454244"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getBaseThreshold</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43" name="Straight Arrow Connector 42"/>
          <p:cNvCxnSpPr/>
          <p:nvPr/>
        </p:nvCxnSpPr>
        <p:spPr>
          <a:xfrm flipH="1">
            <a:off x="11267854" y="1609086"/>
            <a:ext cx="9746" cy="191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990326" y="3494702"/>
            <a:ext cx="1454244" cy="246221"/>
          </a:xfrm>
          <a:prstGeom prst="rect">
            <a:avLst/>
          </a:prstGeom>
          <a:noFill/>
        </p:spPr>
        <p:txBody>
          <a:bodyPr wrap="square" rtlCol="0">
            <a:spAutoFit/>
          </a:bodyPr>
          <a:lstStyle/>
          <a:p>
            <a:r>
              <a:rPr lang="en-US" sz="1000" dirty="0" err="1" smtClean="0">
                <a:latin typeface="Consolas" panose="020B0609020204030204" pitchFamily="49" charset="0"/>
                <a:cs typeface="Consolas" panose="020B0609020204030204" pitchFamily="49" charset="0"/>
              </a:rPr>
              <a:t>hasPeakThreshold</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45" name="TextBox 44"/>
          <p:cNvSpPr txBox="1"/>
          <p:nvPr/>
        </p:nvSpPr>
        <p:spPr>
          <a:xfrm>
            <a:off x="9990326" y="3742966"/>
            <a:ext cx="1454244" cy="246221"/>
          </a:xfrm>
          <a:prstGeom prst="rect">
            <a:avLst/>
          </a:prstGeom>
          <a:noFill/>
        </p:spPr>
        <p:txBody>
          <a:bodyPr wrap="square" rtlCol="0">
            <a:spAutoFit/>
          </a:bodyPr>
          <a:lstStyle/>
          <a:p>
            <a:r>
              <a:rPr lang="en-US" sz="1000" dirty="0" err="1" smtClean="0">
                <a:latin typeface="Consolas" panose="020B0609020204030204" pitchFamily="49" charset="0"/>
                <a:cs typeface="Consolas" panose="020B0609020204030204" pitchFamily="49" charset="0"/>
              </a:rPr>
              <a:t>getPeakThreshold</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29" name="TextBox 28"/>
          <p:cNvSpPr txBox="1"/>
          <p:nvPr/>
        </p:nvSpPr>
        <p:spPr>
          <a:xfrm>
            <a:off x="6474459" y="4782820"/>
            <a:ext cx="5445761" cy="769441"/>
          </a:xfrm>
          <a:prstGeom prst="rect">
            <a:avLst/>
          </a:prstGeom>
          <a:solidFill>
            <a:schemeClr val="accent1">
              <a:lumMod val="40000"/>
              <a:lumOff val="60000"/>
            </a:schemeClr>
          </a:solidFill>
        </p:spPr>
        <p:txBody>
          <a:bodyPr wrap="square" rtlCol="0">
            <a:spAutoFit/>
          </a:bodyPr>
          <a:lstStyle/>
          <a:p>
            <a:r>
              <a:rPr lang="en-US" sz="1100" dirty="0" smtClean="0"/>
              <a:t>BASE_THRESHOLD and PEAK_THRESHOLD values specify that the corresponding objective function will be calculated using only the observed time steps where observed values are either above (PEAK) or below (BASE) the specified threshold value. Only one threshold (BASE or PEAK) can be specified for each objective function record.</a:t>
            </a:r>
          </a:p>
        </p:txBody>
      </p:sp>
      <p:sp>
        <p:nvSpPr>
          <p:cNvPr id="34" name="Bent-Up Arrow 33"/>
          <p:cNvSpPr/>
          <p:nvPr/>
        </p:nvSpPr>
        <p:spPr>
          <a:xfrm rot="10800000" flipH="1">
            <a:off x="11414659" y="1054100"/>
            <a:ext cx="343001" cy="3589312"/>
          </a:xfrm>
          <a:prstGeom prst="bentUpArrow">
            <a:avLst>
              <a:gd name="adj1" fmla="val 14583"/>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036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p:nvPr/>
        </p:nvCxnSpPr>
        <p:spPr>
          <a:xfrm>
            <a:off x="2294822" y="1601307"/>
            <a:ext cx="1338" cy="133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49257" y="2936071"/>
            <a:ext cx="1383712"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getGroupKeyName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2512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62560" y="3647503"/>
            <a:ext cx="3847315"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OBJECTIVE_GROUP</a:t>
            </a:r>
            <a:endParaRPr lang="en-US" sz="1000" dirty="0"/>
          </a:p>
        </p:txBody>
      </p:sp>
      <p:cxnSp>
        <p:nvCxnSpPr>
          <p:cNvPr id="53" name="Straight Arrow Connector 52"/>
          <p:cNvCxnSpPr/>
          <p:nvPr/>
        </p:nvCxnSpPr>
        <p:spPr>
          <a:xfrm>
            <a:off x="1869440" y="162750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721500" y="3248650"/>
            <a:ext cx="889987"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isActive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5554213" cy="369332"/>
          </a:xfrm>
          <a:prstGeom prst="rect">
            <a:avLst/>
          </a:prstGeom>
          <a:solidFill>
            <a:schemeClr val="accent4">
              <a:lumMod val="40000"/>
              <a:lumOff val="60000"/>
            </a:schemeClr>
          </a:solidFill>
        </p:spPr>
        <p:txBody>
          <a:bodyPr wrap="none" rtlCol="0">
            <a:spAutoFit/>
          </a:bodyPr>
          <a:lstStyle/>
          <a:p>
            <a:r>
              <a:rPr lang="en-US" dirty="0" err="1" smtClean="0"/>
              <a:t>CalibratorObjectiveGroup</a:t>
            </a:r>
            <a:r>
              <a:rPr lang="en-US" dirty="0" smtClean="0"/>
              <a:t> .csv Fields and Access </a:t>
            </a:r>
            <a:r>
              <a:rPr lang="en-US" dirty="0"/>
              <a:t>M</a:t>
            </a:r>
            <a:r>
              <a:rPr lang="en-US" dirty="0" smtClean="0"/>
              <a:t>ethods</a:t>
            </a:r>
          </a:p>
        </p:txBody>
      </p:sp>
      <p:graphicFrame>
        <p:nvGraphicFramePr>
          <p:cNvPr id="4" name="Table 3"/>
          <p:cNvGraphicFramePr>
            <a:graphicFrameLocks noGrp="1"/>
          </p:cNvGraphicFramePr>
          <p:nvPr>
            <p:extLst>
              <p:ext uri="{D42A27DB-BD31-4B8C-83A1-F6EECF244321}">
                <p14:modId xmlns:p14="http://schemas.microsoft.com/office/powerpoint/2010/main" val="3204537317"/>
              </p:ext>
            </p:extLst>
          </p:nvPr>
        </p:nvGraphicFramePr>
        <p:xfrm>
          <a:off x="203198" y="975360"/>
          <a:ext cx="11211460" cy="528383"/>
        </p:xfrm>
        <a:graphic>
          <a:graphicData uri="http://schemas.openxmlformats.org/drawingml/2006/table">
            <a:tbl>
              <a:tblPr>
                <a:tableStyleId>{5C22544A-7EE6-4342-B048-85BDC9FD1C3A}</a:tableStyleId>
              </a:tblPr>
              <a:tblGrid>
                <a:gridCol w="1330962"/>
                <a:gridCol w="680720"/>
                <a:gridCol w="1544320"/>
                <a:gridCol w="3261360"/>
                <a:gridCol w="1828800"/>
                <a:gridCol w="2565298"/>
              </a:tblGrid>
              <a:tr h="242771">
                <a:tc>
                  <a:txBody>
                    <a:bodyPr/>
                    <a:lstStyle/>
                    <a:p>
                      <a:pPr algn="l" fontAlgn="b"/>
                      <a:r>
                        <a:rPr lang="en-US" sz="1100" b="1" u="none" strike="noStrike" dirty="0">
                          <a:effectLst/>
                        </a:rPr>
                        <a:t>RECORD_ID</a:t>
                      </a:r>
                      <a:endParaRPr lang="en-US" sz="1100" b="1" i="0" u="none" strike="noStrike" dirty="0">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ctr" fontAlgn="b"/>
                      <a:r>
                        <a:rPr lang="en-US" sz="1100" b="1" u="none" strike="noStrike">
                          <a:effectLst/>
                        </a:rPr>
                        <a:t>ACTIVE</a:t>
                      </a:r>
                      <a:endParaRPr lang="en-US" sz="1100" b="1" i="0" u="none" strike="noStrike">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dirty="0" smtClean="0">
                          <a:effectLst/>
                        </a:rPr>
                        <a:t>GROUP_KEYNAME</a:t>
                      </a:r>
                      <a:endParaRPr lang="en-US" sz="1100" b="1" i="0" u="none" strike="noStrike" dirty="0">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dirty="0" smtClean="0">
                          <a:effectLst/>
                        </a:rPr>
                        <a:t>OBJECTIVE_KEYNAME_COLLECTION</a:t>
                      </a:r>
                      <a:endParaRPr lang="en-US" sz="1100" b="1" i="0" u="none" strike="noStrike" dirty="0">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dirty="0" smtClean="0">
                          <a:effectLst/>
                        </a:rPr>
                        <a:t>GROUP_METHOD_NAME</a:t>
                      </a:r>
                      <a:endParaRPr lang="en-US" sz="1100" b="1" i="0" u="none" strike="noStrike" dirty="0">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c>
                  <a:txBody>
                    <a:bodyPr/>
                    <a:lstStyle/>
                    <a:p>
                      <a:pPr algn="l" fontAlgn="b"/>
                      <a:r>
                        <a:rPr lang="en-US" sz="1100" b="1" u="none" strike="noStrike" dirty="0" smtClean="0">
                          <a:effectLst/>
                        </a:rPr>
                        <a:t>GROUP_METHOD_PARAMETERS</a:t>
                      </a:r>
                      <a:endParaRPr lang="en-US" sz="1100" b="1" i="0" u="none" strike="noStrike" dirty="0">
                        <a:solidFill>
                          <a:srgbClr val="000000"/>
                        </a:solidFill>
                        <a:effectLst/>
                        <a:latin typeface="Calibri" panose="020F0502020204030204" pitchFamily="34" charset="0"/>
                      </a:endParaRPr>
                    </a:p>
                  </a:txBody>
                  <a:tcPr marL="7099" marR="7099" marT="7099" marB="0" anchor="ctr">
                    <a:solidFill>
                      <a:schemeClr val="accent6">
                        <a:lumMod val="20000"/>
                        <a:lumOff val="80000"/>
                      </a:schemeClr>
                    </a:solidFill>
                  </a:tcPr>
                </a:tc>
              </a:tr>
              <a:tr h="285612">
                <a:tc>
                  <a:txBody>
                    <a:bodyPr/>
                    <a:lstStyle/>
                    <a:p>
                      <a:pPr algn="l" fontAlgn="b"/>
                      <a:r>
                        <a:rPr lang="en-US" sz="1100" u="none" strike="noStrike" dirty="0" smtClean="0">
                          <a:effectLst/>
                        </a:rPr>
                        <a:t>OBJECTIVE_GROUP</a:t>
                      </a:r>
                      <a:endParaRPr lang="en-US" sz="1100" b="0" i="0" u="none" strike="noStrike" dirty="0">
                        <a:solidFill>
                          <a:srgbClr val="000000"/>
                        </a:solidFill>
                        <a:effectLst/>
                        <a:latin typeface="Calibri" panose="020F0502020204030204" pitchFamily="34" charset="0"/>
                      </a:endParaRPr>
                    </a:p>
                  </a:txBody>
                  <a:tcPr marL="7099" marR="7099" marT="7099"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099" marR="7099" marT="7099" marB="0" anchor="b"/>
                </a:tc>
                <a:tc>
                  <a:txBody>
                    <a:bodyPr/>
                    <a:lstStyle/>
                    <a:p>
                      <a:pPr algn="l" fontAlgn="b"/>
                      <a:r>
                        <a:rPr lang="en-US" sz="1100" u="none" strike="noStrike" dirty="0" err="1" smtClean="0">
                          <a:effectLst/>
                        </a:rPr>
                        <a:t>My_Grouping</a:t>
                      </a:r>
                      <a:endParaRPr lang="en-US" sz="1100" b="0" i="0" u="none" strike="noStrike" dirty="0">
                        <a:solidFill>
                          <a:srgbClr val="000000"/>
                        </a:solidFill>
                        <a:effectLst/>
                        <a:latin typeface="Calibri" panose="020F0502020204030204" pitchFamily="34" charset="0"/>
                      </a:endParaRPr>
                    </a:p>
                  </a:txBody>
                  <a:tcPr marL="7099" marR="7099" marT="7099" marB="0" anchor="b"/>
                </a:tc>
                <a:tc>
                  <a:txBody>
                    <a:bodyPr/>
                    <a:lstStyle/>
                    <a:p>
                      <a:pPr algn="l" fontAlgn="b"/>
                      <a:r>
                        <a:rPr lang="en-US" sz="1100" u="none" strike="noStrike" dirty="0" err="1" smtClean="0">
                          <a:effectLst/>
                        </a:rPr>
                        <a:t>runoff_NSE</a:t>
                      </a:r>
                      <a:r>
                        <a:rPr lang="en-US" sz="1100" u="none" strike="noStrike" dirty="0" smtClean="0">
                          <a:effectLst/>
                        </a:rPr>
                        <a:t>, </a:t>
                      </a:r>
                      <a:r>
                        <a:rPr lang="en-US" sz="1100" u="none" strike="noStrike" dirty="0" err="1" smtClean="0">
                          <a:effectLst/>
                        </a:rPr>
                        <a:t>runoffAll_RMSE</a:t>
                      </a:r>
                      <a:endParaRPr lang="en-US" sz="1100" b="0" i="0" u="none" strike="noStrike" dirty="0">
                        <a:solidFill>
                          <a:srgbClr val="000000"/>
                        </a:solidFill>
                        <a:effectLst/>
                        <a:latin typeface="Calibri" panose="020F0502020204030204" pitchFamily="34" charset="0"/>
                      </a:endParaRPr>
                    </a:p>
                  </a:txBody>
                  <a:tcPr marL="7099" marR="7099" marT="7099" marB="0" anchor="b"/>
                </a:tc>
                <a:tc>
                  <a:txBody>
                    <a:bodyPr/>
                    <a:lstStyle/>
                    <a:p>
                      <a:pPr algn="l" fontAlgn="b"/>
                      <a:r>
                        <a:rPr lang="en-US" sz="1100" b="0" i="0" u="none" strike="noStrike" dirty="0" smtClean="0">
                          <a:solidFill>
                            <a:schemeClr val="dk1"/>
                          </a:solidFill>
                          <a:effectLst/>
                          <a:latin typeface="+mn-lt"/>
                        </a:rPr>
                        <a:t>WEIGHTED_SUM</a:t>
                      </a:r>
                      <a:endParaRPr lang="en-US" sz="1100" b="0" i="0" u="none" strike="noStrike" dirty="0">
                        <a:solidFill>
                          <a:srgbClr val="000000"/>
                        </a:solidFill>
                        <a:effectLst/>
                        <a:latin typeface="Calibri" panose="020F0502020204030204" pitchFamily="34" charset="0"/>
                      </a:endParaRPr>
                    </a:p>
                  </a:txBody>
                  <a:tcPr marL="7099" marR="7099" marT="7099" marB="0" anchor="b"/>
                </a:tc>
                <a:tc>
                  <a:txBody>
                    <a:bodyPr/>
                    <a:lstStyle/>
                    <a:p>
                      <a:pPr algn="l" fontAlgn="b"/>
                      <a:r>
                        <a:rPr lang="en-US" sz="1100" b="0" i="0" u="none" strike="noStrike" dirty="0" smtClean="0">
                          <a:solidFill>
                            <a:schemeClr val="dk1"/>
                          </a:solidFill>
                          <a:effectLst/>
                          <a:latin typeface="+mn-lt"/>
                        </a:rPr>
                        <a:t>0.72,</a:t>
                      </a:r>
                      <a:r>
                        <a:rPr lang="en-US" sz="1100" b="0" i="0" u="none" strike="noStrike" baseline="0" dirty="0" smtClean="0">
                          <a:solidFill>
                            <a:schemeClr val="dk1"/>
                          </a:solidFill>
                          <a:effectLst/>
                          <a:latin typeface="+mn-lt"/>
                        </a:rPr>
                        <a:t> 0.28</a:t>
                      </a:r>
                      <a:endParaRPr lang="en-US" sz="1100" b="0" i="0" u="none" strike="noStrike" dirty="0">
                        <a:solidFill>
                          <a:srgbClr val="000000"/>
                        </a:solidFill>
                        <a:effectLst/>
                        <a:latin typeface="Calibri" panose="020F0502020204030204" pitchFamily="34" charset="0"/>
                      </a:endParaRPr>
                    </a:p>
                  </a:txBody>
                  <a:tcPr marL="7099" marR="7099" marT="7099" marB="0" anchor="b"/>
                </a:tc>
              </a:tr>
            </a:tbl>
          </a:graphicData>
        </a:graphic>
      </p:graphicFrame>
      <p:cxnSp>
        <p:nvCxnSpPr>
          <p:cNvPr id="12" name="Straight Arrow Connector 11"/>
          <p:cNvCxnSpPr/>
          <p:nvPr/>
        </p:nvCxnSpPr>
        <p:spPr>
          <a:xfrm>
            <a:off x="3847240" y="1601307"/>
            <a:ext cx="1338" cy="1101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137343" y="1609086"/>
            <a:ext cx="5137" cy="86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91778" y="2476490"/>
            <a:ext cx="1595309"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getGroupMethodName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20" name="Straight Arrow Connector 19"/>
          <p:cNvCxnSpPr/>
          <p:nvPr/>
        </p:nvCxnSpPr>
        <p:spPr>
          <a:xfrm flipH="1">
            <a:off x="8947939" y="1609086"/>
            <a:ext cx="5420" cy="1216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806376" y="2803822"/>
            <a:ext cx="2018501" cy="246221"/>
          </a:xfrm>
          <a:prstGeom prst="rect">
            <a:avLst/>
          </a:prstGeom>
          <a:noFill/>
        </p:spPr>
        <p:txBody>
          <a:bodyPr wrap="none" rtlCol="0">
            <a:spAutoFit/>
          </a:bodyPr>
          <a:lstStyle/>
          <a:p>
            <a:r>
              <a:rPr lang="en-US" sz="1000" dirty="0" err="1">
                <a:latin typeface="Consolas" panose="020B0609020204030204" pitchFamily="49" charset="0"/>
                <a:cs typeface="Consolas" panose="020B0609020204030204" pitchFamily="49" charset="0"/>
              </a:rPr>
              <a:t>hasGroupMethodParameters</a:t>
            </a:r>
            <a:r>
              <a:rPr lang="en-US" sz="1000" dirty="0">
                <a:latin typeface="Consolas" panose="020B0609020204030204" pitchFamily="49" charset="0"/>
                <a:cs typeface="Consolas" panose="020B0609020204030204" pitchFamily="49" charset="0"/>
              </a:rPr>
              <a:t>()</a:t>
            </a:r>
          </a:p>
        </p:txBody>
      </p:sp>
      <p:sp>
        <p:nvSpPr>
          <p:cNvPr id="30" name="TextBox 29"/>
          <p:cNvSpPr txBox="1"/>
          <p:nvPr/>
        </p:nvSpPr>
        <p:spPr>
          <a:xfrm>
            <a:off x="8806376" y="3052086"/>
            <a:ext cx="2018501" cy="246221"/>
          </a:xfrm>
          <a:prstGeom prst="rect">
            <a:avLst/>
          </a:prstGeom>
          <a:noFill/>
        </p:spPr>
        <p:txBody>
          <a:bodyPr wrap="none" rtlCol="0">
            <a:spAutoFit/>
          </a:bodyPr>
          <a:lstStyle/>
          <a:p>
            <a:r>
              <a:rPr lang="en-US" sz="1000" dirty="0" err="1">
                <a:latin typeface="Consolas" panose="020B0609020204030204" pitchFamily="49" charset="0"/>
                <a:cs typeface="Consolas" panose="020B0609020204030204" pitchFamily="49" charset="0"/>
              </a:rPr>
              <a:t>getGroupMethodParameters</a:t>
            </a:r>
            <a:r>
              <a:rPr lang="en-US" sz="1000" dirty="0">
                <a:latin typeface="Consolas" panose="020B0609020204030204" pitchFamily="49" charset="0"/>
                <a:cs typeface="Consolas" panose="020B0609020204030204" pitchFamily="49" charset="0"/>
              </a:rPr>
              <a:t>()</a:t>
            </a:r>
          </a:p>
        </p:txBody>
      </p:sp>
      <p:sp>
        <p:nvSpPr>
          <p:cNvPr id="29" name="TextBox 28"/>
          <p:cNvSpPr txBox="1"/>
          <p:nvPr/>
        </p:nvSpPr>
        <p:spPr>
          <a:xfrm>
            <a:off x="6096001" y="3647503"/>
            <a:ext cx="5702300" cy="2123658"/>
          </a:xfrm>
          <a:prstGeom prst="rect">
            <a:avLst/>
          </a:prstGeom>
          <a:solidFill>
            <a:schemeClr val="accent1">
              <a:lumMod val="40000"/>
              <a:lumOff val="60000"/>
            </a:schemeClr>
          </a:solidFill>
        </p:spPr>
        <p:txBody>
          <a:bodyPr wrap="square" rtlCol="0">
            <a:spAutoFit/>
          </a:bodyPr>
          <a:lstStyle/>
          <a:p>
            <a:r>
              <a:rPr lang="en-US" sz="1100" dirty="0" smtClean="0"/>
              <a:t>Notes for </a:t>
            </a:r>
            <a:r>
              <a:rPr lang="en-US" sz="1100" b="1" dirty="0" smtClean="0"/>
              <a:t>GROUP_METHOD_PARAMETERS</a:t>
            </a:r>
          </a:p>
          <a:p>
            <a:endParaRPr lang="en-US" sz="1100" dirty="0" smtClean="0"/>
          </a:p>
          <a:p>
            <a:r>
              <a:rPr lang="en-US" sz="1100" dirty="0" smtClean="0"/>
              <a:t>A </a:t>
            </a:r>
            <a:r>
              <a:rPr lang="en-US" sz="1100" dirty="0"/>
              <a:t>comma-separated sequence of strings is expected to occupy this field.</a:t>
            </a:r>
          </a:p>
          <a:p>
            <a:r>
              <a:rPr lang="en-US" sz="1100" dirty="0"/>
              <a:t>No error-checking is performed – calling code is responsible for verifying that any values retrieved for the record’s field are valid.</a:t>
            </a:r>
          </a:p>
          <a:p>
            <a:endParaRPr lang="en-US" sz="1100" dirty="0" smtClean="0"/>
          </a:p>
          <a:p>
            <a:r>
              <a:rPr lang="en-US" sz="1100" dirty="0" err="1" smtClean="0">
                <a:latin typeface="Consolas" panose="020B0609020204030204" pitchFamily="49" charset="0"/>
                <a:cs typeface="Consolas" panose="020B0609020204030204" pitchFamily="49" charset="0"/>
              </a:rPr>
              <a:t>hasGroupMethodParameters</a:t>
            </a:r>
            <a:r>
              <a:rPr lang="en-US" sz="1100" dirty="0" smtClean="0">
                <a:latin typeface="Consolas" panose="020B0609020204030204" pitchFamily="49" charset="0"/>
                <a:cs typeface="Consolas" panose="020B0609020204030204" pitchFamily="49" charset="0"/>
              </a:rPr>
              <a:t>()</a:t>
            </a:r>
            <a:r>
              <a:rPr lang="en-US" sz="1100" dirty="0" smtClean="0"/>
              <a:t> returns false if field is missing or empty string, true otherwise.</a:t>
            </a:r>
          </a:p>
          <a:p>
            <a:endParaRPr lang="en-US" sz="1100" dirty="0" smtClean="0"/>
          </a:p>
          <a:p>
            <a:r>
              <a:rPr lang="en-US" sz="1100" dirty="0" err="1" smtClean="0">
                <a:latin typeface="Consolas" panose="020B0609020204030204" pitchFamily="49" charset="0"/>
                <a:cs typeface="Consolas" panose="020B0609020204030204" pitchFamily="49" charset="0"/>
              </a:rPr>
              <a:t>getGroupMethodParameters</a:t>
            </a:r>
            <a:r>
              <a:rPr lang="en-US" sz="1100" dirty="0" smtClean="0">
                <a:latin typeface="Consolas" panose="020B0609020204030204" pitchFamily="49" charset="0"/>
                <a:cs typeface="Consolas" panose="020B0609020204030204" pitchFamily="49" charset="0"/>
              </a:rPr>
              <a:t>()</a:t>
            </a:r>
            <a:r>
              <a:rPr lang="en-US" sz="1100" dirty="0" smtClean="0"/>
              <a:t> returns a (possibly) empty list of the comma-separated parameters specified in the field.  The list is all strings, so numeric values must be parsed or cast appropriately by calling code.</a:t>
            </a:r>
          </a:p>
        </p:txBody>
      </p:sp>
      <p:sp>
        <p:nvSpPr>
          <p:cNvPr id="34" name="Bent-Up Arrow 33"/>
          <p:cNvSpPr/>
          <p:nvPr/>
        </p:nvSpPr>
        <p:spPr>
          <a:xfrm rot="10800000" flipH="1">
            <a:off x="11431709" y="1097280"/>
            <a:ext cx="336112" cy="2755804"/>
          </a:xfrm>
          <a:prstGeom prst="bentUpArrow">
            <a:avLst>
              <a:gd name="adj1" fmla="val 14583"/>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3200" y="4155334"/>
            <a:ext cx="5702300" cy="1615827"/>
          </a:xfrm>
          <a:prstGeom prst="rect">
            <a:avLst/>
          </a:prstGeom>
          <a:solidFill>
            <a:schemeClr val="accent1">
              <a:lumMod val="40000"/>
              <a:lumOff val="60000"/>
            </a:schemeClr>
          </a:solidFill>
        </p:spPr>
        <p:txBody>
          <a:bodyPr wrap="square" rtlCol="0">
            <a:spAutoFit/>
          </a:bodyPr>
          <a:lstStyle/>
          <a:p>
            <a:r>
              <a:rPr lang="en-US" sz="1100" dirty="0" smtClean="0"/>
              <a:t>Notes for </a:t>
            </a:r>
            <a:r>
              <a:rPr lang="en-US" sz="1100" b="1" dirty="0" smtClean="0"/>
              <a:t>OBJECTIVE_KEYNAME_COLLECTION</a:t>
            </a:r>
          </a:p>
          <a:p>
            <a:endParaRPr lang="en-US" sz="1100" dirty="0" smtClean="0"/>
          </a:p>
          <a:p>
            <a:r>
              <a:rPr lang="en-US" sz="1100" dirty="0" smtClean="0"/>
              <a:t>A comma-separated sequence of strings is expected to occupy this field.</a:t>
            </a:r>
          </a:p>
          <a:p>
            <a:r>
              <a:rPr lang="en-US" sz="1100" dirty="0" smtClean="0"/>
              <a:t>No error-checking is performed – calling code is responsible for verifying that any values retrieved for the record’s field are valid.</a:t>
            </a:r>
          </a:p>
          <a:p>
            <a:endParaRPr lang="en-US" sz="1100" dirty="0" smtClean="0"/>
          </a:p>
          <a:p>
            <a:r>
              <a:rPr lang="en-US" sz="1100" dirty="0" err="1" smtClean="0">
                <a:latin typeface="Consolas" panose="020B0609020204030204" pitchFamily="49" charset="0"/>
                <a:cs typeface="Consolas" panose="020B0609020204030204" pitchFamily="49" charset="0"/>
              </a:rPr>
              <a:t>getObjectiveKeynameCollection</a:t>
            </a:r>
            <a:r>
              <a:rPr lang="en-US" sz="1100" dirty="0">
                <a:latin typeface="Consolas" panose="020B0609020204030204" pitchFamily="49" charset="0"/>
                <a:cs typeface="Consolas" panose="020B0609020204030204" pitchFamily="49" charset="0"/>
              </a:rPr>
              <a:t>()</a:t>
            </a:r>
            <a:r>
              <a:rPr lang="en-US" sz="1100" dirty="0" smtClean="0"/>
              <a:t> returns a (possibly) empty list of the comma-separated parameters specified in the field.  The list is all strings, so numeric values must be parsed or cast appropriately by calling code.</a:t>
            </a:r>
          </a:p>
        </p:txBody>
      </p:sp>
      <p:sp>
        <p:nvSpPr>
          <p:cNvPr id="5" name="Right Arrow 4"/>
          <p:cNvSpPr/>
          <p:nvPr/>
        </p:nvSpPr>
        <p:spPr>
          <a:xfrm rot="5400000">
            <a:off x="4297919" y="2709147"/>
            <a:ext cx="2995454" cy="161297"/>
          </a:xfrm>
          <a:prstGeom prst="rightArrow">
            <a:avLst>
              <a:gd name="adj1" fmla="val 33685"/>
              <a:gd name="adj2" fmla="val 462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701675" y="2702391"/>
            <a:ext cx="2371162"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getObjectiveKeynameCollection</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36" name="TextBox 35"/>
          <p:cNvSpPr txBox="1"/>
          <p:nvPr/>
        </p:nvSpPr>
        <p:spPr>
          <a:xfrm>
            <a:off x="6096002" y="193040"/>
            <a:ext cx="5335708" cy="430887"/>
          </a:xfrm>
          <a:prstGeom prst="rect">
            <a:avLst/>
          </a:prstGeom>
          <a:solidFill>
            <a:schemeClr val="accent2">
              <a:lumMod val="20000"/>
              <a:lumOff val="80000"/>
            </a:schemeClr>
          </a:solidFill>
        </p:spPr>
        <p:txBody>
          <a:bodyPr wrap="square" rtlCol="0">
            <a:spAutoFit/>
          </a:bodyPr>
          <a:lstStyle/>
          <a:p>
            <a:r>
              <a:rPr lang="en-US" sz="1100" dirty="0" smtClean="0"/>
              <a:t>Use to specify that two or more </a:t>
            </a:r>
            <a:r>
              <a:rPr lang="en-US" sz="1100" dirty="0"/>
              <a:t>OBJECTIVE_FUNCTIONS </a:t>
            </a:r>
            <a:r>
              <a:rPr lang="en-US" sz="1100" dirty="0" smtClean="0"/>
              <a:t>should be associated with each other, and should be evaluated using the specified method and parameters.</a:t>
            </a:r>
            <a:endParaRPr lang="en-US" sz="1100" b="1" dirty="0" smtClean="0"/>
          </a:p>
        </p:txBody>
      </p:sp>
    </p:spTree>
    <p:extLst>
      <p:ext uri="{BB962C8B-B14F-4D97-AF65-F5344CB8AC3E}">
        <p14:creationId xmlns:p14="http://schemas.microsoft.com/office/powerpoint/2010/main" val="1592939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p:nvPr/>
        </p:nvCxnSpPr>
        <p:spPr>
          <a:xfrm>
            <a:off x="2437062" y="1601307"/>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291497" y="2306151"/>
            <a:ext cx="1383712"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getFullFileName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6576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03200" y="3647503"/>
            <a:ext cx="3847315"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VELMA_SOURCE</a:t>
            </a:r>
            <a:endParaRPr lang="en-US" sz="1000" dirty="0"/>
          </a:p>
        </p:txBody>
      </p:sp>
      <p:cxnSp>
        <p:nvCxnSpPr>
          <p:cNvPr id="53" name="Straight Arrow Connector 52"/>
          <p:cNvCxnSpPr/>
          <p:nvPr/>
        </p:nvCxnSpPr>
        <p:spPr>
          <a:xfrm>
            <a:off x="1605280" y="163766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467500" y="3248650"/>
            <a:ext cx="889987"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isActive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5300041" cy="369332"/>
          </a:xfrm>
          <a:prstGeom prst="rect">
            <a:avLst/>
          </a:prstGeom>
          <a:solidFill>
            <a:schemeClr val="accent4">
              <a:lumMod val="40000"/>
              <a:lumOff val="60000"/>
            </a:schemeClr>
          </a:solidFill>
        </p:spPr>
        <p:txBody>
          <a:bodyPr wrap="none" rtlCol="0">
            <a:spAutoFit/>
          </a:bodyPr>
          <a:lstStyle/>
          <a:p>
            <a:r>
              <a:rPr lang="en-US" dirty="0" err="1" smtClean="0"/>
              <a:t>CalibratorVelmaSource</a:t>
            </a:r>
            <a:r>
              <a:rPr lang="en-US" dirty="0" smtClean="0"/>
              <a:t> .csv Fields and Access </a:t>
            </a:r>
            <a:r>
              <a:rPr lang="en-US" dirty="0"/>
              <a:t>M</a:t>
            </a:r>
            <a:r>
              <a:rPr lang="en-US" dirty="0" smtClean="0"/>
              <a:t>ethods</a:t>
            </a:r>
          </a:p>
        </p:txBody>
      </p:sp>
      <p:graphicFrame>
        <p:nvGraphicFramePr>
          <p:cNvPr id="3" name="Table 2"/>
          <p:cNvGraphicFramePr>
            <a:graphicFrameLocks noGrp="1"/>
          </p:cNvGraphicFramePr>
          <p:nvPr>
            <p:extLst>
              <p:ext uri="{D42A27DB-BD31-4B8C-83A1-F6EECF244321}">
                <p14:modId xmlns:p14="http://schemas.microsoft.com/office/powerpoint/2010/main" val="3997281222"/>
              </p:ext>
            </p:extLst>
          </p:nvPr>
        </p:nvGraphicFramePr>
        <p:xfrm>
          <a:off x="301320" y="1066000"/>
          <a:ext cx="5794679" cy="535306"/>
        </p:xfrm>
        <a:graphic>
          <a:graphicData uri="http://schemas.openxmlformats.org/drawingml/2006/table">
            <a:tbl>
              <a:tblPr>
                <a:tableStyleId>{5C22544A-7EE6-4342-B048-85BDC9FD1C3A}</a:tableStyleId>
              </a:tblPr>
              <a:tblGrid>
                <a:gridCol w="1039800"/>
                <a:gridCol w="538480"/>
                <a:gridCol w="4216399"/>
              </a:tblGrid>
              <a:tr h="267653">
                <a:tc>
                  <a:txBody>
                    <a:bodyPr/>
                    <a:lstStyle/>
                    <a:p>
                      <a:pPr algn="l" fontAlgn="b"/>
                      <a:r>
                        <a:rPr lang="en-US" sz="1000" b="1" u="none" strike="noStrike" dirty="0">
                          <a:effectLst/>
                        </a:rPr>
                        <a:t>RECORD_ID</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b="1" u="none" strike="noStrike">
                          <a:effectLst/>
                        </a:rPr>
                        <a:t>ACTIVE</a:t>
                      </a:r>
                      <a:endParaRPr lang="en-US" sz="1000" b="1"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b="1" u="none" strike="noStrike" dirty="0">
                          <a:effectLst/>
                        </a:rPr>
                        <a:t>FULL_FILE_NAME</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r>
              <a:tr h="267653">
                <a:tc>
                  <a:txBody>
                    <a:bodyPr/>
                    <a:lstStyle/>
                    <a:p>
                      <a:pPr algn="l" fontAlgn="b"/>
                      <a:r>
                        <a:rPr lang="en-US" sz="1100" u="none" strike="noStrike">
                          <a:effectLst/>
                        </a:rPr>
                        <a:t>VELMA_SOURCE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latin typeface="Consolas" panose="020B0609020204030204" pitchFamily="49" charset="0"/>
                          <a:cs typeface="Consolas" panose="020B0609020204030204" pitchFamily="49" charset="0"/>
                        </a:rPr>
                        <a:t>C:/a/fake/but/complete/fileName0.xml</a:t>
                      </a:r>
                      <a:endParaRPr lang="en-US" sz="11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b"/>
                </a:tc>
              </a:tr>
            </a:tbl>
          </a:graphicData>
        </a:graphic>
      </p:graphicFrame>
      <p:sp>
        <p:nvSpPr>
          <p:cNvPr id="2" name="TextBox 1"/>
          <p:cNvSpPr txBox="1"/>
          <p:nvPr/>
        </p:nvSpPr>
        <p:spPr>
          <a:xfrm>
            <a:off x="6918960" y="116096"/>
            <a:ext cx="4592320" cy="2246769"/>
          </a:xfrm>
          <a:prstGeom prst="rect">
            <a:avLst/>
          </a:prstGeom>
          <a:noFill/>
        </p:spPr>
        <p:txBody>
          <a:bodyPr wrap="square" rtlCol="0">
            <a:spAutoFit/>
          </a:bodyPr>
          <a:lstStyle/>
          <a:p>
            <a:r>
              <a:rPr lang="en-US" sz="1400" dirty="0" smtClean="0"/>
              <a:t>Notes:</a:t>
            </a:r>
          </a:p>
          <a:p>
            <a:r>
              <a:rPr lang="en-US" sz="1400" dirty="0" smtClean="0"/>
              <a:t>A valid Calibrator Configuration .csv file should contain exactly one active VELMA_SOURCE record.</a:t>
            </a:r>
          </a:p>
          <a:p>
            <a:r>
              <a:rPr lang="en-US" sz="1400" dirty="0" smtClean="0"/>
              <a:t>The FULL_FILE_NAME field’s value must be a fully-qualified path + file + .xml name of an existing, accessible and valid Velma Simulator Configuration file.</a:t>
            </a:r>
          </a:p>
          <a:p>
            <a:r>
              <a:rPr lang="en-US" sz="1400" i="1" dirty="0" smtClean="0">
                <a:solidFill>
                  <a:srgbClr val="C00000"/>
                </a:solidFill>
              </a:rPr>
              <a:t>Important!</a:t>
            </a:r>
          </a:p>
          <a:p>
            <a:r>
              <a:rPr lang="en-US" sz="1400" dirty="0" smtClean="0">
                <a:solidFill>
                  <a:srgbClr val="C00000"/>
                </a:solidFill>
              </a:rPr>
              <a:t>Path separators </a:t>
            </a:r>
            <a:r>
              <a:rPr lang="en-US" sz="1400" b="1" dirty="0" smtClean="0">
                <a:solidFill>
                  <a:srgbClr val="C00000"/>
                </a:solidFill>
              </a:rPr>
              <a:t>must</a:t>
            </a:r>
            <a:r>
              <a:rPr lang="en-US" sz="1400" dirty="0" smtClean="0">
                <a:solidFill>
                  <a:srgbClr val="C00000"/>
                </a:solidFill>
              </a:rPr>
              <a:t> be </a:t>
            </a:r>
            <a:r>
              <a:rPr lang="en-US" sz="1400" dirty="0" err="1" smtClean="0">
                <a:solidFill>
                  <a:srgbClr val="C00000"/>
                </a:solidFill>
              </a:rPr>
              <a:t>unix</a:t>
            </a:r>
            <a:r>
              <a:rPr lang="en-US" sz="1400" dirty="0" smtClean="0">
                <a:solidFill>
                  <a:srgbClr val="C00000"/>
                </a:solidFill>
              </a:rPr>
              <a:t>-style forward-slash (“/”) even if running on Windows </a:t>
            </a:r>
            <a:r>
              <a:rPr lang="en-US" sz="1400" dirty="0" err="1" smtClean="0">
                <a:solidFill>
                  <a:srgbClr val="C00000"/>
                </a:solidFill>
              </a:rPr>
              <a:t>filesystems</a:t>
            </a:r>
            <a:r>
              <a:rPr lang="en-US" sz="1400" dirty="0" smtClean="0">
                <a:solidFill>
                  <a:srgbClr val="C00000"/>
                </a:solidFill>
              </a:rPr>
              <a:t>.</a:t>
            </a:r>
          </a:p>
          <a:p>
            <a:endParaRPr lang="en-US" sz="1400" dirty="0" smtClean="0"/>
          </a:p>
        </p:txBody>
      </p:sp>
    </p:spTree>
    <p:extLst>
      <p:ext uri="{BB962C8B-B14F-4D97-AF65-F5344CB8AC3E}">
        <p14:creationId xmlns:p14="http://schemas.microsoft.com/office/powerpoint/2010/main" val="276009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233" y="1212221"/>
            <a:ext cx="11753533" cy="409575"/>
          </a:xfrm>
          <a:prstGeom prst="rect">
            <a:avLst/>
          </a:prstGeom>
        </p:spPr>
      </p:pic>
      <p:sp>
        <p:nvSpPr>
          <p:cNvPr id="5" name="Right Brace 4"/>
          <p:cNvSpPr/>
          <p:nvPr/>
        </p:nvSpPr>
        <p:spPr>
          <a:xfrm rot="16200000">
            <a:off x="8861110" y="-79379"/>
            <a:ext cx="220344" cy="233680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8473440" y="701040"/>
            <a:ext cx="1040670" cy="261610"/>
          </a:xfrm>
          <a:prstGeom prst="rect">
            <a:avLst/>
          </a:prstGeom>
          <a:noFill/>
        </p:spPr>
        <p:txBody>
          <a:bodyPr wrap="none" rtlCol="0">
            <a:spAutoFit/>
          </a:bodyPr>
          <a:lstStyle/>
          <a:p>
            <a:r>
              <a:rPr lang="en-US" sz="1100" dirty="0" err="1" smtClean="0"/>
              <a:t>VaryingItem</a:t>
            </a:r>
            <a:r>
              <a:rPr lang="en-US" sz="1100" dirty="0" smtClean="0"/>
              <a:t>[0]</a:t>
            </a:r>
            <a:endParaRPr lang="en-US" sz="1100" dirty="0"/>
          </a:p>
        </p:txBody>
      </p:sp>
      <p:sp>
        <p:nvSpPr>
          <p:cNvPr id="7" name="Right Brace 6"/>
          <p:cNvSpPr/>
          <p:nvPr/>
        </p:nvSpPr>
        <p:spPr>
          <a:xfrm rot="16200000">
            <a:off x="10990268" y="216695"/>
            <a:ext cx="207319" cy="175768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0573592" y="701040"/>
            <a:ext cx="1000595" cy="261610"/>
          </a:xfrm>
          <a:prstGeom prst="rect">
            <a:avLst/>
          </a:prstGeom>
          <a:noFill/>
        </p:spPr>
        <p:txBody>
          <a:bodyPr wrap="none" rtlCol="0">
            <a:spAutoFit/>
          </a:bodyPr>
          <a:lstStyle/>
          <a:p>
            <a:r>
              <a:rPr lang="en-US" sz="1100" dirty="0" err="1" smtClean="0"/>
              <a:t>VaryingItem</a:t>
            </a:r>
            <a:r>
              <a:rPr lang="en-US" sz="1100" dirty="0" smtClean="0"/>
              <a:t>[</a:t>
            </a:r>
            <a:r>
              <a:rPr lang="en-US" sz="1100" dirty="0" err="1" smtClean="0"/>
              <a:t>i</a:t>
            </a:r>
            <a:r>
              <a:rPr lang="en-US" sz="1100" dirty="0" smtClean="0"/>
              <a:t>]</a:t>
            </a:r>
            <a:endParaRPr lang="en-US" sz="1100" dirty="0"/>
          </a:p>
        </p:txBody>
      </p:sp>
      <p:cxnSp>
        <p:nvCxnSpPr>
          <p:cNvPr id="10" name="Elbow Connector 9"/>
          <p:cNvCxnSpPr/>
          <p:nvPr/>
        </p:nvCxnSpPr>
        <p:spPr>
          <a:xfrm rot="5400000">
            <a:off x="7006832" y="338851"/>
            <a:ext cx="799619" cy="792482"/>
          </a:xfrm>
          <a:prstGeom prst="bentConnector3">
            <a:avLst>
              <a:gd name="adj1" fmla="val 446"/>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62240" y="193040"/>
            <a:ext cx="3510898" cy="261610"/>
          </a:xfrm>
          <a:prstGeom prst="rect">
            <a:avLst/>
          </a:prstGeom>
          <a:noFill/>
        </p:spPr>
        <p:txBody>
          <a:bodyPr wrap="none" rtlCol="0">
            <a:spAutoFit/>
          </a:bodyPr>
          <a:lstStyle/>
          <a:p>
            <a:r>
              <a:rPr lang="en-US" sz="1100" dirty="0" smtClean="0"/>
              <a:t>VELMA_FORMAT = </a:t>
            </a:r>
            <a:r>
              <a:rPr lang="en-US" sz="1100" b="1" dirty="0" smtClean="0"/>
              <a:t>REAL</a:t>
            </a:r>
            <a:r>
              <a:rPr lang="en-US" sz="1100" dirty="0" smtClean="0"/>
              <a:t> | </a:t>
            </a:r>
            <a:r>
              <a:rPr lang="en-US" sz="1100" b="1" dirty="0" smtClean="0"/>
              <a:t>INTEGER</a:t>
            </a:r>
            <a:r>
              <a:rPr lang="en-US" sz="1100" dirty="0" smtClean="0"/>
              <a:t> | </a:t>
            </a:r>
            <a:r>
              <a:rPr lang="en-US" sz="1100" b="1" dirty="0" smtClean="0"/>
              <a:t>BOOLEAN</a:t>
            </a:r>
            <a:r>
              <a:rPr lang="en-US" sz="1100" dirty="0" smtClean="0"/>
              <a:t> | </a:t>
            </a:r>
            <a:r>
              <a:rPr lang="en-US" sz="1100" b="1" dirty="0" smtClean="0"/>
              <a:t>STRING</a:t>
            </a:r>
            <a:endParaRPr lang="en-US" sz="1100" b="1" dirty="0"/>
          </a:p>
        </p:txBody>
      </p:sp>
      <p:cxnSp>
        <p:nvCxnSpPr>
          <p:cNvPr id="20" name="Straight Arrow Connector 19"/>
          <p:cNvCxnSpPr/>
          <p:nvPr/>
        </p:nvCxnSpPr>
        <p:spPr>
          <a:xfrm>
            <a:off x="9977120" y="1621796"/>
            <a:ext cx="0" cy="334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845040" y="1899920"/>
            <a:ext cx="1665841"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getVaryingMaxValue</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i</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23" name="Straight Arrow Connector 22"/>
          <p:cNvCxnSpPr/>
          <p:nvPr/>
        </p:nvCxnSpPr>
        <p:spPr>
          <a:xfrm>
            <a:off x="9011920" y="159131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879840" y="2275840"/>
            <a:ext cx="1665841"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getVaryingMaxValue</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i</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32" name="Right Brace 31"/>
          <p:cNvSpPr/>
          <p:nvPr/>
        </p:nvSpPr>
        <p:spPr>
          <a:xfrm rot="16200000">
            <a:off x="6202839" y="597695"/>
            <a:ext cx="233370" cy="99568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5862323" y="701040"/>
            <a:ext cx="915635" cy="261610"/>
          </a:xfrm>
          <a:prstGeom prst="rect">
            <a:avLst/>
          </a:prstGeom>
          <a:noFill/>
        </p:spPr>
        <p:txBody>
          <a:bodyPr wrap="none" rtlCol="0">
            <a:spAutoFit/>
          </a:bodyPr>
          <a:lstStyle/>
          <a:p>
            <a:r>
              <a:rPr lang="en-US" sz="1100" dirty="0" err="1" smtClean="0"/>
              <a:t>defaultValue</a:t>
            </a:r>
            <a:endParaRPr lang="en-US" sz="1100" dirty="0"/>
          </a:p>
        </p:txBody>
      </p:sp>
      <p:cxnSp>
        <p:nvCxnSpPr>
          <p:cNvPr id="34" name="Straight Arrow Connector 33"/>
          <p:cNvCxnSpPr/>
          <p:nvPr/>
        </p:nvCxnSpPr>
        <p:spPr>
          <a:xfrm>
            <a:off x="7010400" y="162179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895315" y="2326640"/>
            <a:ext cx="1313180"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getVelmaFormat</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39" name="Straight Arrow Connector 38"/>
          <p:cNvCxnSpPr/>
          <p:nvPr/>
        </p:nvCxnSpPr>
        <p:spPr>
          <a:xfrm>
            <a:off x="3500838" y="159131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85753" y="2296160"/>
            <a:ext cx="1383712"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getVelmaKeyName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4544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16140" y="2669530"/>
            <a:ext cx="1595309"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getObservedKeyName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48" name="Rectangle 47"/>
          <p:cNvSpPr/>
          <p:nvPr/>
        </p:nvSpPr>
        <p:spPr>
          <a:xfrm>
            <a:off x="203200" y="3647503"/>
            <a:ext cx="3847315"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VELMA_PARAMETER</a:t>
            </a:r>
            <a:endParaRPr lang="en-US" sz="1000" dirty="0"/>
          </a:p>
        </p:txBody>
      </p:sp>
      <p:cxnSp>
        <p:nvCxnSpPr>
          <p:cNvPr id="49" name="Straight Arrow Connector 48"/>
          <p:cNvCxnSpPr/>
          <p:nvPr/>
        </p:nvCxnSpPr>
        <p:spPr>
          <a:xfrm>
            <a:off x="2174240" y="1621796"/>
            <a:ext cx="0" cy="96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717040" y="163766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579260" y="3248650"/>
            <a:ext cx="889987"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isActive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5712461" cy="369332"/>
          </a:xfrm>
          <a:prstGeom prst="rect">
            <a:avLst/>
          </a:prstGeom>
          <a:solidFill>
            <a:schemeClr val="accent4">
              <a:lumMod val="40000"/>
              <a:lumOff val="60000"/>
            </a:schemeClr>
          </a:solidFill>
        </p:spPr>
        <p:txBody>
          <a:bodyPr wrap="none" rtlCol="0">
            <a:spAutoFit/>
          </a:bodyPr>
          <a:lstStyle/>
          <a:p>
            <a:r>
              <a:rPr lang="en-US" dirty="0" err="1" smtClean="0"/>
              <a:t>CalibratorVelmaParameter</a:t>
            </a:r>
            <a:r>
              <a:rPr lang="en-US" dirty="0" smtClean="0"/>
              <a:t> .csv Fields and Access </a:t>
            </a:r>
            <a:r>
              <a:rPr lang="en-US" dirty="0"/>
              <a:t>M</a:t>
            </a:r>
            <a:r>
              <a:rPr lang="en-US" dirty="0" smtClean="0"/>
              <a:t>ethods</a:t>
            </a:r>
          </a:p>
        </p:txBody>
      </p:sp>
      <p:sp>
        <p:nvSpPr>
          <p:cNvPr id="66" name="Up Arrow 65"/>
          <p:cNvSpPr/>
          <p:nvPr/>
        </p:nvSpPr>
        <p:spPr>
          <a:xfrm rot="10800000">
            <a:off x="5862318" y="1637659"/>
            <a:ext cx="101026" cy="2720980"/>
          </a:xfrm>
          <a:prstGeom prst="upArrow">
            <a:avLst>
              <a:gd name="adj1" fmla="val 50000"/>
              <a:gd name="adj2" fmla="val 882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709919" y="4389120"/>
            <a:ext cx="5445761" cy="1446550"/>
          </a:xfrm>
          <a:prstGeom prst="rect">
            <a:avLst/>
          </a:prstGeom>
          <a:solidFill>
            <a:schemeClr val="accent1">
              <a:lumMod val="40000"/>
              <a:lumOff val="60000"/>
            </a:schemeClr>
          </a:solidFill>
        </p:spPr>
        <p:txBody>
          <a:bodyPr wrap="square" rtlCol="0">
            <a:spAutoFit/>
          </a:bodyPr>
          <a:lstStyle/>
          <a:p>
            <a:r>
              <a:rPr lang="en-US" sz="1100" dirty="0" smtClean="0"/>
              <a:t>DEFAULT_VALUE must be double-quote “enclosed“  when edited in simple text editor.</a:t>
            </a:r>
          </a:p>
          <a:p>
            <a:r>
              <a:rPr lang="en-US" sz="1100" dirty="0" smtClean="0"/>
              <a:t>(When edited in Excel, double-quotes are automatically inserted whenever the spreadsheet</a:t>
            </a:r>
          </a:p>
          <a:p>
            <a:r>
              <a:rPr lang="en-US" sz="1100" dirty="0" smtClean="0"/>
              <a:t>Is saved as a .csv file.)</a:t>
            </a:r>
          </a:p>
          <a:p>
            <a:endParaRPr lang="en-US" sz="1100" dirty="0"/>
          </a:p>
          <a:p>
            <a:r>
              <a:rPr lang="en-US" sz="1100" dirty="0" err="1" smtClean="0"/>
              <a:t>CalibratorVelmaParameters</a:t>
            </a:r>
            <a:r>
              <a:rPr lang="en-US" sz="1100" dirty="0" smtClean="0"/>
              <a:t> access API for default value is:</a:t>
            </a:r>
          </a:p>
          <a:p>
            <a:r>
              <a:rPr lang="en-US" sz="1000" dirty="0" err="1" smtClean="0">
                <a:latin typeface="Consolas" panose="020B0609020204030204" pitchFamily="49" charset="0"/>
                <a:cs typeface="Consolas" panose="020B0609020204030204" pitchFamily="49" charset="0"/>
              </a:rPr>
              <a:t>getDefaultValue</a:t>
            </a:r>
            <a:r>
              <a:rPr lang="en-US" sz="1000" dirty="0" smtClean="0">
                <a:latin typeface="Consolas" panose="020B0609020204030204" pitchFamily="49" charset="0"/>
                <a:cs typeface="Consolas" panose="020B0609020204030204" pitchFamily="49" charset="0"/>
              </a:rPr>
              <a:t>()</a:t>
            </a:r>
            <a:r>
              <a:rPr lang="en-US" sz="1100" dirty="0" smtClean="0"/>
              <a:t> returns the default value string (as shown above)</a:t>
            </a:r>
          </a:p>
          <a:p>
            <a:r>
              <a:rPr lang="en-US" sz="1000" dirty="0" err="1" smtClean="0">
                <a:latin typeface="Consolas" panose="020B0609020204030204" pitchFamily="49" charset="0"/>
                <a:cs typeface="Consolas" panose="020B0609020204030204" pitchFamily="49" charset="0"/>
              </a:rPr>
              <a:t>getDefaultVAlueItemTexts</a:t>
            </a:r>
            <a:r>
              <a:rPr lang="en-US" sz="1000" dirty="0" smtClean="0">
                <a:latin typeface="Consolas" panose="020B0609020204030204" pitchFamily="49" charset="0"/>
                <a:cs typeface="Consolas" panose="020B0609020204030204" pitchFamily="49" charset="0"/>
              </a:rPr>
              <a:t>() </a:t>
            </a:r>
            <a:r>
              <a:rPr lang="en-US" sz="1100" dirty="0" smtClean="0"/>
              <a:t>returns </a:t>
            </a:r>
            <a:r>
              <a:rPr lang="en-US" sz="1000" dirty="0" smtClean="0">
                <a:latin typeface="Consolas" panose="020B0609020204030204" pitchFamily="49" charset="0"/>
                <a:cs typeface="Consolas" panose="020B0609020204030204" pitchFamily="49" charset="0"/>
              </a:rPr>
              <a:t>a List&lt;String&gt; </a:t>
            </a:r>
            <a:r>
              <a:rPr lang="en-US" sz="1100" dirty="0" smtClean="0"/>
              <a:t>of the comma-separated items</a:t>
            </a:r>
            <a:br>
              <a:rPr lang="en-US" sz="1100" dirty="0" smtClean="0"/>
            </a:br>
            <a:r>
              <a:rPr lang="en-US" sz="1100" dirty="0" smtClean="0"/>
              <a:t>in default value.</a:t>
            </a:r>
          </a:p>
        </p:txBody>
      </p:sp>
      <p:sp>
        <p:nvSpPr>
          <p:cNvPr id="70" name="Up Arrow 69"/>
          <p:cNvSpPr/>
          <p:nvPr/>
        </p:nvSpPr>
        <p:spPr>
          <a:xfrm rot="10800000">
            <a:off x="8120012" y="1614080"/>
            <a:ext cx="89269" cy="1220560"/>
          </a:xfrm>
          <a:prstGeom prst="upArrow">
            <a:avLst>
              <a:gd name="adj1" fmla="val 50000"/>
              <a:gd name="adj2" fmla="val 882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8039036" y="2856487"/>
            <a:ext cx="3116644" cy="1277273"/>
          </a:xfrm>
          <a:prstGeom prst="rect">
            <a:avLst/>
          </a:prstGeom>
          <a:solidFill>
            <a:schemeClr val="accent1">
              <a:lumMod val="40000"/>
              <a:lumOff val="60000"/>
            </a:schemeClr>
          </a:solidFill>
        </p:spPr>
        <p:txBody>
          <a:bodyPr wrap="square" rtlCol="0">
            <a:spAutoFit/>
          </a:bodyPr>
          <a:lstStyle/>
          <a:p>
            <a:r>
              <a:rPr lang="en-US" sz="1100" dirty="0" smtClean="0"/>
              <a:t>ITEM_TO_VARY indices accessible via:  </a:t>
            </a:r>
            <a:r>
              <a:rPr lang="en-US" sz="1000" dirty="0" err="1" smtClean="0">
                <a:latin typeface="Consolas" panose="020B0609020204030204" pitchFamily="49" charset="0"/>
                <a:cs typeface="Consolas" panose="020B0609020204030204" pitchFamily="49" charset="0"/>
              </a:rPr>
              <a:t>getVaryingItemIndices</a:t>
            </a:r>
            <a:r>
              <a:rPr lang="en-US" sz="1000" dirty="0" smtClean="0">
                <a:latin typeface="Consolas" panose="020B0609020204030204" pitchFamily="49" charset="0"/>
                <a:cs typeface="Consolas" panose="020B0609020204030204" pitchFamily="49" charset="0"/>
              </a:rPr>
              <a:t>()</a:t>
            </a:r>
          </a:p>
          <a:p>
            <a:r>
              <a:rPr lang="en-US" sz="1100" dirty="0" smtClean="0"/>
              <a:t>which returns a </a:t>
            </a:r>
            <a:r>
              <a:rPr lang="en-US" sz="1100" dirty="0" err="1" smtClean="0"/>
              <a:t>ZERO-based</a:t>
            </a:r>
            <a:r>
              <a:rPr lang="en-US" sz="1100" dirty="0" smtClean="0"/>
              <a:t> list of item indices.</a:t>
            </a:r>
          </a:p>
          <a:p>
            <a:r>
              <a:rPr lang="en-US" sz="1100" b="1" i="1" dirty="0" smtClean="0"/>
              <a:t>Remember!</a:t>
            </a:r>
            <a:r>
              <a:rPr lang="en-US" sz="1100" dirty="0" smtClean="0"/>
              <a:t> </a:t>
            </a:r>
          </a:p>
          <a:p>
            <a:r>
              <a:rPr lang="en-US" sz="1100" dirty="0" smtClean="0"/>
              <a:t>In the csv file use ONE-based indices, </a:t>
            </a:r>
          </a:p>
          <a:p>
            <a:r>
              <a:rPr lang="en-US" sz="1100" dirty="0" smtClean="0"/>
              <a:t>but </a:t>
            </a:r>
          </a:p>
          <a:p>
            <a:r>
              <a:rPr lang="en-US" sz="1100" dirty="0" smtClean="0"/>
              <a:t>In source code use </a:t>
            </a:r>
            <a:r>
              <a:rPr lang="en-US" sz="1100" dirty="0" err="1" smtClean="0"/>
              <a:t>ZERO-based</a:t>
            </a:r>
            <a:r>
              <a:rPr lang="en-US" sz="1100" dirty="0" smtClean="0"/>
              <a:t> indices.</a:t>
            </a:r>
          </a:p>
        </p:txBody>
      </p:sp>
    </p:spTree>
    <p:extLst>
      <p:ext uri="{BB962C8B-B14F-4D97-AF65-F5344CB8AC3E}">
        <p14:creationId xmlns:p14="http://schemas.microsoft.com/office/powerpoint/2010/main" val="857019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Brace 4"/>
          <p:cNvSpPr/>
          <p:nvPr/>
        </p:nvSpPr>
        <p:spPr>
          <a:xfrm rot="16200000">
            <a:off x="9563137" y="-781405"/>
            <a:ext cx="259010" cy="3779522"/>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6" name="TextBox 5"/>
          <p:cNvSpPr txBox="1"/>
          <p:nvPr/>
        </p:nvSpPr>
        <p:spPr>
          <a:xfrm>
            <a:off x="9164320" y="701040"/>
            <a:ext cx="1040670" cy="261610"/>
          </a:xfrm>
          <a:prstGeom prst="rect">
            <a:avLst/>
          </a:prstGeom>
          <a:noFill/>
        </p:spPr>
        <p:txBody>
          <a:bodyPr wrap="none" rtlCol="0">
            <a:spAutoFit/>
          </a:bodyPr>
          <a:lstStyle/>
          <a:p>
            <a:r>
              <a:rPr lang="en-US" sz="1100" dirty="0" err="1" smtClean="0">
                <a:solidFill>
                  <a:prstClr val="black"/>
                </a:solidFill>
              </a:rPr>
              <a:t>VaryingItem</a:t>
            </a:r>
            <a:r>
              <a:rPr lang="en-US" sz="1100" dirty="0" smtClean="0">
                <a:solidFill>
                  <a:prstClr val="black"/>
                </a:solidFill>
              </a:rPr>
              <a:t>[0]</a:t>
            </a:r>
            <a:endParaRPr lang="en-US" sz="1100" dirty="0">
              <a:solidFill>
                <a:prstClr val="black"/>
              </a:solidFill>
            </a:endParaRPr>
          </a:p>
        </p:txBody>
      </p:sp>
      <p:cxnSp>
        <p:nvCxnSpPr>
          <p:cNvPr id="10" name="Elbow Connector 9"/>
          <p:cNvCxnSpPr/>
          <p:nvPr/>
        </p:nvCxnSpPr>
        <p:spPr>
          <a:xfrm rot="5400000">
            <a:off x="7118592" y="349011"/>
            <a:ext cx="799619" cy="792482"/>
          </a:xfrm>
          <a:prstGeom prst="bentConnector3">
            <a:avLst>
              <a:gd name="adj1" fmla="val 446"/>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74000" y="203200"/>
            <a:ext cx="1659429" cy="261610"/>
          </a:xfrm>
          <a:prstGeom prst="rect">
            <a:avLst/>
          </a:prstGeom>
          <a:noFill/>
        </p:spPr>
        <p:txBody>
          <a:bodyPr wrap="none" rtlCol="0">
            <a:spAutoFit/>
          </a:bodyPr>
          <a:lstStyle/>
          <a:p>
            <a:r>
              <a:rPr lang="en-US" sz="1100" dirty="0" smtClean="0">
                <a:solidFill>
                  <a:prstClr val="black"/>
                </a:solidFill>
              </a:rPr>
              <a:t>VELMA_FORMAT = </a:t>
            </a:r>
            <a:r>
              <a:rPr lang="en-US" sz="1100" b="1" dirty="0" smtClean="0">
                <a:solidFill>
                  <a:prstClr val="black"/>
                </a:solidFill>
              </a:rPr>
              <a:t>REAL</a:t>
            </a:r>
            <a:endParaRPr lang="en-US" sz="1100" b="1" dirty="0">
              <a:solidFill>
                <a:prstClr val="black"/>
              </a:solidFill>
            </a:endParaRPr>
          </a:p>
        </p:txBody>
      </p:sp>
      <p:sp>
        <p:nvSpPr>
          <p:cNvPr id="32" name="Right Brace 31"/>
          <p:cNvSpPr/>
          <p:nvPr/>
        </p:nvSpPr>
        <p:spPr>
          <a:xfrm rot="16200000">
            <a:off x="6202839" y="597695"/>
            <a:ext cx="233370" cy="99568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3" name="TextBox 32"/>
          <p:cNvSpPr txBox="1"/>
          <p:nvPr/>
        </p:nvSpPr>
        <p:spPr>
          <a:xfrm>
            <a:off x="5862323" y="701040"/>
            <a:ext cx="915635" cy="261610"/>
          </a:xfrm>
          <a:prstGeom prst="rect">
            <a:avLst/>
          </a:prstGeom>
          <a:noFill/>
        </p:spPr>
        <p:txBody>
          <a:bodyPr wrap="none" rtlCol="0">
            <a:spAutoFit/>
          </a:bodyPr>
          <a:lstStyle/>
          <a:p>
            <a:r>
              <a:rPr lang="en-US" sz="1100" dirty="0" err="1" smtClean="0">
                <a:solidFill>
                  <a:prstClr val="black"/>
                </a:solidFill>
              </a:rPr>
              <a:t>defaultValue</a:t>
            </a:r>
            <a:endParaRPr lang="en-US" sz="1100" dirty="0">
              <a:solidFill>
                <a:prstClr val="black"/>
              </a:solidFill>
            </a:endParaRPr>
          </a:p>
        </p:txBody>
      </p:sp>
      <p:cxnSp>
        <p:nvCxnSpPr>
          <p:cNvPr id="34" name="Straight Arrow Connector 33"/>
          <p:cNvCxnSpPr/>
          <p:nvPr/>
        </p:nvCxnSpPr>
        <p:spPr>
          <a:xfrm>
            <a:off x="7122160" y="161163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991075" y="2326640"/>
            <a:ext cx="1313180" cy="246221"/>
          </a:xfrm>
          <a:prstGeom prst="rect">
            <a:avLst/>
          </a:prstGeom>
          <a:noFill/>
        </p:spPr>
        <p:txBody>
          <a:bodyPr wrap="none" rtlCol="0">
            <a:spAutoFit/>
          </a:bodyPr>
          <a:lstStyle/>
          <a:p>
            <a:r>
              <a:rPr lang="en-US" sz="1000" dirty="0" err="1" smtClean="0">
                <a:solidFill>
                  <a:prstClr val="black"/>
                </a:solidFill>
                <a:latin typeface="Consolas" panose="020B0609020204030204" pitchFamily="49" charset="0"/>
                <a:cs typeface="Consolas" panose="020B0609020204030204" pitchFamily="49" charset="0"/>
              </a:rPr>
              <a:t>getVelmaFormat</a:t>
            </a:r>
            <a:r>
              <a:rPr lang="en-US" sz="1000" dirty="0" smtClean="0">
                <a:solidFill>
                  <a:prstClr val="black"/>
                </a:solidFill>
                <a:latin typeface="Consolas" panose="020B0609020204030204" pitchFamily="49" charset="0"/>
                <a:cs typeface="Consolas" panose="020B0609020204030204" pitchFamily="49" charset="0"/>
              </a:rPr>
              <a:t>()</a:t>
            </a:r>
            <a:endParaRPr lang="en-US" sz="1000" dirty="0">
              <a:solidFill>
                <a:prstClr val="black"/>
              </a:solidFill>
              <a:latin typeface="Consolas" panose="020B0609020204030204" pitchFamily="49" charset="0"/>
              <a:cs typeface="Consolas" panose="020B0609020204030204" pitchFamily="49" charset="0"/>
            </a:endParaRPr>
          </a:p>
        </p:txBody>
      </p:sp>
      <p:cxnSp>
        <p:nvCxnSpPr>
          <p:cNvPr id="39" name="Straight Arrow Connector 38"/>
          <p:cNvCxnSpPr/>
          <p:nvPr/>
        </p:nvCxnSpPr>
        <p:spPr>
          <a:xfrm>
            <a:off x="3815798" y="159131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700713" y="2296160"/>
            <a:ext cx="1383712" cy="246221"/>
          </a:xfrm>
          <a:prstGeom prst="rect">
            <a:avLst/>
          </a:prstGeom>
          <a:noFill/>
        </p:spPr>
        <p:txBody>
          <a:bodyPr wrap="none" rtlCol="0">
            <a:spAutoFit/>
          </a:bodyPr>
          <a:lstStyle/>
          <a:p>
            <a:r>
              <a:rPr lang="en-US" sz="1000" dirty="0" err="1" smtClean="0">
                <a:solidFill>
                  <a:prstClr val="black"/>
                </a:solidFill>
                <a:latin typeface="Consolas" panose="020B0609020204030204" pitchFamily="49" charset="0"/>
                <a:cs typeface="Consolas" panose="020B0609020204030204" pitchFamily="49" charset="0"/>
              </a:rPr>
              <a:t>getVelmaKeyName</a:t>
            </a:r>
            <a:r>
              <a:rPr lang="en-US" sz="1000" dirty="0" smtClean="0">
                <a:solidFill>
                  <a:prstClr val="black"/>
                </a:solidFill>
                <a:latin typeface="Consolas" panose="020B0609020204030204" pitchFamily="49" charset="0"/>
                <a:cs typeface="Consolas" panose="020B0609020204030204" pitchFamily="49" charset="0"/>
              </a:rPr>
              <a:t>()</a:t>
            </a:r>
            <a:endParaRPr lang="en-US" sz="1000" dirty="0">
              <a:solidFill>
                <a:prstClr val="black"/>
              </a:solidFill>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4544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19340" y="2598410"/>
            <a:ext cx="1595309" cy="246221"/>
          </a:xfrm>
          <a:prstGeom prst="rect">
            <a:avLst/>
          </a:prstGeom>
          <a:noFill/>
        </p:spPr>
        <p:txBody>
          <a:bodyPr wrap="none" rtlCol="0">
            <a:spAutoFit/>
          </a:bodyPr>
          <a:lstStyle/>
          <a:p>
            <a:r>
              <a:rPr lang="en-US" sz="1000" dirty="0" err="1" smtClean="0">
                <a:solidFill>
                  <a:prstClr val="black"/>
                </a:solidFill>
                <a:latin typeface="Consolas" panose="020B0609020204030204" pitchFamily="49" charset="0"/>
                <a:cs typeface="Consolas" panose="020B0609020204030204" pitchFamily="49" charset="0"/>
              </a:rPr>
              <a:t>getObservedKeyName</a:t>
            </a:r>
            <a:r>
              <a:rPr lang="en-US" sz="1000" dirty="0" smtClean="0">
                <a:solidFill>
                  <a:prstClr val="black"/>
                </a:solidFill>
                <a:latin typeface="Consolas" panose="020B0609020204030204" pitchFamily="49" charset="0"/>
                <a:cs typeface="Consolas" panose="020B0609020204030204" pitchFamily="49" charset="0"/>
              </a:rPr>
              <a:t>()</a:t>
            </a:r>
            <a:endParaRPr lang="en-US" sz="1000" dirty="0">
              <a:solidFill>
                <a:prstClr val="black"/>
              </a:solidFill>
              <a:latin typeface="Consolas" panose="020B0609020204030204" pitchFamily="49" charset="0"/>
              <a:cs typeface="Consolas" panose="020B0609020204030204" pitchFamily="49" charset="0"/>
            </a:endParaRPr>
          </a:p>
        </p:txBody>
      </p:sp>
      <p:sp>
        <p:nvSpPr>
          <p:cNvPr id="48" name="Rectangle 47"/>
          <p:cNvSpPr/>
          <p:nvPr/>
        </p:nvSpPr>
        <p:spPr>
          <a:xfrm>
            <a:off x="203200" y="3647503"/>
            <a:ext cx="4013200"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VELMA_PARAMETER_GAUSS</a:t>
            </a:r>
            <a:endParaRPr lang="en-US" sz="1000" dirty="0">
              <a:solidFill>
                <a:prstClr val="black"/>
              </a:solidFill>
            </a:endParaRPr>
          </a:p>
        </p:txBody>
      </p:sp>
      <p:cxnSp>
        <p:nvCxnSpPr>
          <p:cNvPr id="49" name="Straight Arrow Connector 48"/>
          <p:cNvCxnSpPr/>
          <p:nvPr/>
        </p:nvCxnSpPr>
        <p:spPr>
          <a:xfrm>
            <a:off x="2377440" y="1611636"/>
            <a:ext cx="0" cy="96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021840" y="160718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884060" y="3218170"/>
            <a:ext cx="889987" cy="246221"/>
          </a:xfrm>
          <a:prstGeom prst="rect">
            <a:avLst/>
          </a:prstGeom>
          <a:noFill/>
        </p:spPr>
        <p:txBody>
          <a:bodyPr wrap="none" rtlCol="0">
            <a:spAutoFit/>
          </a:bodyPr>
          <a:lstStyle/>
          <a:p>
            <a:r>
              <a:rPr lang="en-US" sz="1000" dirty="0" err="1" smtClean="0">
                <a:solidFill>
                  <a:prstClr val="black"/>
                </a:solidFill>
                <a:latin typeface="Consolas" panose="020B0609020204030204" pitchFamily="49" charset="0"/>
                <a:cs typeface="Consolas" panose="020B0609020204030204" pitchFamily="49" charset="0"/>
              </a:rPr>
              <a:t>isActive</a:t>
            </a:r>
            <a:r>
              <a:rPr lang="en-US" sz="1000" dirty="0" smtClean="0">
                <a:solidFill>
                  <a:prstClr val="black"/>
                </a:solidFill>
                <a:latin typeface="Consolas" panose="020B0609020204030204" pitchFamily="49" charset="0"/>
                <a:cs typeface="Consolas" panose="020B0609020204030204" pitchFamily="49" charset="0"/>
              </a:rPr>
              <a:t>()</a:t>
            </a:r>
            <a:endParaRPr lang="en-US" sz="1000" dirty="0">
              <a:solidFill>
                <a:prstClr val="black"/>
              </a:solidFill>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6197338" cy="369332"/>
          </a:xfrm>
          <a:prstGeom prst="rect">
            <a:avLst/>
          </a:prstGeom>
          <a:solidFill>
            <a:schemeClr val="accent4">
              <a:lumMod val="40000"/>
              <a:lumOff val="60000"/>
            </a:schemeClr>
          </a:solidFill>
        </p:spPr>
        <p:txBody>
          <a:bodyPr wrap="none" rtlCol="0">
            <a:spAutoFit/>
          </a:bodyPr>
          <a:lstStyle/>
          <a:p>
            <a:r>
              <a:rPr lang="en-US" dirty="0" err="1" smtClean="0">
                <a:solidFill>
                  <a:prstClr val="black"/>
                </a:solidFill>
              </a:rPr>
              <a:t>CalibratorVelmaParameterGauss</a:t>
            </a:r>
            <a:r>
              <a:rPr lang="en-US" dirty="0" smtClean="0">
                <a:solidFill>
                  <a:prstClr val="black"/>
                </a:solidFill>
              </a:rPr>
              <a:t> .csv Fields and Access </a:t>
            </a:r>
            <a:r>
              <a:rPr lang="en-US" dirty="0">
                <a:solidFill>
                  <a:prstClr val="black"/>
                </a:solidFill>
              </a:rPr>
              <a:t>M</a:t>
            </a:r>
            <a:r>
              <a:rPr lang="en-US" dirty="0" smtClean="0">
                <a:solidFill>
                  <a:prstClr val="black"/>
                </a:solidFill>
              </a:rPr>
              <a:t>ethods</a:t>
            </a:r>
          </a:p>
        </p:txBody>
      </p:sp>
      <p:sp>
        <p:nvSpPr>
          <p:cNvPr id="66" name="Up Arrow 65"/>
          <p:cNvSpPr/>
          <p:nvPr/>
        </p:nvSpPr>
        <p:spPr>
          <a:xfrm rot="10800000">
            <a:off x="5679438" y="1637659"/>
            <a:ext cx="101026" cy="2720980"/>
          </a:xfrm>
          <a:prstGeom prst="upArrow">
            <a:avLst>
              <a:gd name="adj1" fmla="val 50000"/>
              <a:gd name="adj2" fmla="val 882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TextBox 66"/>
          <p:cNvSpPr txBox="1"/>
          <p:nvPr/>
        </p:nvSpPr>
        <p:spPr>
          <a:xfrm>
            <a:off x="5527039" y="4389120"/>
            <a:ext cx="5567681" cy="1446550"/>
          </a:xfrm>
          <a:prstGeom prst="rect">
            <a:avLst/>
          </a:prstGeom>
          <a:solidFill>
            <a:schemeClr val="accent1">
              <a:lumMod val="40000"/>
              <a:lumOff val="60000"/>
            </a:schemeClr>
          </a:solidFill>
        </p:spPr>
        <p:txBody>
          <a:bodyPr wrap="square" rtlCol="0">
            <a:spAutoFit/>
          </a:bodyPr>
          <a:lstStyle/>
          <a:p>
            <a:r>
              <a:rPr lang="en-US" sz="1100" dirty="0" smtClean="0">
                <a:solidFill>
                  <a:prstClr val="black"/>
                </a:solidFill>
              </a:rPr>
              <a:t>DEFAULT_VALUE must be double-quote “enclosed“  when edited in simple text editor.</a:t>
            </a:r>
          </a:p>
          <a:p>
            <a:r>
              <a:rPr lang="en-US" sz="1100" dirty="0" smtClean="0">
                <a:solidFill>
                  <a:prstClr val="black"/>
                </a:solidFill>
              </a:rPr>
              <a:t>(When edited in Excel, double-quotes are automatically inserted whenever the spreadsheet</a:t>
            </a:r>
          </a:p>
          <a:p>
            <a:r>
              <a:rPr lang="en-US" sz="1100" dirty="0" smtClean="0">
                <a:solidFill>
                  <a:prstClr val="black"/>
                </a:solidFill>
              </a:rPr>
              <a:t>Is saved as a .csv file.)</a:t>
            </a:r>
          </a:p>
          <a:p>
            <a:endParaRPr lang="en-US" sz="1100" dirty="0">
              <a:solidFill>
                <a:prstClr val="black"/>
              </a:solidFill>
            </a:endParaRPr>
          </a:p>
          <a:p>
            <a:r>
              <a:rPr lang="en-US" sz="1100" dirty="0" err="1" smtClean="0">
                <a:solidFill>
                  <a:prstClr val="black"/>
                </a:solidFill>
              </a:rPr>
              <a:t>CalibratorVelmaParameterGauss</a:t>
            </a:r>
            <a:r>
              <a:rPr lang="en-US" sz="1100" dirty="0" smtClean="0">
                <a:solidFill>
                  <a:prstClr val="black"/>
                </a:solidFill>
              </a:rPr>
              <a:t> access API for default value is:</a:t>
            </a:r>
          </a:p>
          <a:p>
            <a:r>
              <a:rPr lang="en-US" sz="1000" dirty="0" err="1" smtClean="0">
                <a:solidFill>
                  <a:prstClr val="black"/>
                </a:solidFill>
                <a:latin typeface="Consolas" panose="020B0609020204030204" pitchFamily="49" charset="0"/>
                <a:cs typeface="Consolas" panose="020B0609020204030204" pitchFamily="49" charset="0"/>
              </a:rPr>
              <a:t>getDefaultValue</a:t>
            </a:r>
            <a:r>
              <a:rPr lang="en-US" sz="1000" dirty="0" smtClean="0">
                <a:solidFill>
                  <a:prstClr val="black"/>
                </a:solidFill>
                <a:latin typeface="Consolas" panose="020B0609020204030204" pitchFamily="49" charset="0"/>
                <a:cs typeface="Consolas" panose="020B0609020204030204" pitchFamily="49" charset="0"/>
              </a:rPr>
              <a:t>()</a:t>
            </a:r>
            <a:r>
              <a:rPr lang="en-US" sz="1100" dirty="0" smtClean="0">
                <a:solidFill>
                  <a:prstClr val="black"/>
                </a:solidFill>
              </a:rPr>
              <a:t> returns the default value string (as shown above)</a:t>
            </a:r>
          </a:p>
          <a:p>
            <a:r>
              <a:rPr lang="en-US" sz="1000" dirty="0" err="1" smtClean="0">
                <a:solidFill>
                  <a:prstClr val="black"/>
                </a:solidFill>
                <a:latin typeface="Consolas" panose="020B0609020204030204" pitchFamily="49" charset="0"/>
                <a:cs typeface="Consolas" panose="020B0609020204030204" pitchFamily="49" charset="0"/>
              </a:rPr>
              <a:t>getDefaultVAlueItemTexts</a:t>
            </a:r>
            <a:r>
              <a:rPr lang="en-US" sz="1000" dirty="0" smtClean="0">
                <a:solidFill>
                  <a:prstClr val="black"/>
                </a:solidFill>
                <a:latin typeface="Consolas" panose="020B0609020204030204" pitchFamily="49" charset="0"/>
                <a:cs typeface="Consolas" panose="020B0609020204030204" pitchFamily="49" charset="0"/>
              </a:rPr>
              <a:t>() </a:t>
            </a:r>
            <a:r>
              <a:rPr lang="en-US" sz="1100" dirty="0" smtClean="0">
                <a:solidFill>
                  <a:prstClr val="black"/>
                </a:solidFill>
              </a:rPr>
              <a:t>returns </a:t>
            </a:r>
            <a:r>
              <a:rPr lang="en-US" sz="1000" dirty="0" smtClean="0">
                <a:solidFill>
                  <a:prstClr val="black"/>
                </a:solidFill>
                <a:latin typeface="Consolas" panose="020B0609020204030204" pitchFamily="49" charset="0"/>
                <a:cs typeface="Consolas" panose="020B0609020204030204" pitchFamily="49" charset="0"/>
              </a:rPr>
              <a:t>a List&lt;String&gt; </a:t>
            </a:r>
            <a:r>
              <a:rPr lang="en-US" sz="1100" dirty="0" smtClean="0">
                <a:solidFill>
                  <a:prstClr val="black"/>
                </a:solidFill>
              </a:rPr>
              <a:t>of the comma-separated items</a:t>
            </a:r>
            <a:br>
              <a:rPr lang="en-US" sz="1100" dirty="0" smtClean="0">
                <a:solidFill>
                  <a:prstClr val="black"/>
                </a:solidFill>
              </a:rPr>
            </a:br>
            <a:r>
              <a:rPr lang="en-US" sz="1100" dirty="0" smtClean="0">
                <a:solidFill>
                  <a:prstClr val="black"/>
                </a:solidFill>
              </a:rPr>
              <a:t>in default value.</a:t>
            </a:r>
          </a:p>
        </p:txBody>
      </p:sp>
      <p:sp>
        <p:nvSpPr>
          <p:cNvPr id="70" name="Up Arrow 69"/>
          <p:cNvSpPr/>
          <p:nvPr/>
        </p:nvSpPr>
        <p:spPr>
          <a:xfrm rot="10800000">
            <a:off x="8068816" y="1611890"/>
            <a:ext cx="109983" cy="1407156"/>
          </a:xfrm>
          <a:prstGeom prst="upArrow">
            <a:avLst>
              <a:gd name="adj1" fmla="val 50000"/>
              <a:gd name="adj2" fmla="val 882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TextBox 70"/>
          <p:cNvSpPr txBox="1"/>
          <p:nvPr/>
        </p:nvSpPr>
        <p:spPr>
          <a:xfrm>
            <a:off x="7978076" y="3049527"/>
            <a:ext cx="3116644" cy="1277273"/>
          </a:xfrm>
          <a:prstGeom prst="rect">
            <a:avLst/>
          </a:prstGeom>
          <a:solidFill>
            <a:schemeClr val="accent1">
              <a:lumMod val="40000"/>
              <a:lumOff val="60000"/>
            </a:schemeClr>
          </a:solidFill>
        </p:spPr>
        <p:txBody>
          <a:bodyPr wrap="square" rtlCol="0">
            <a:spAutoFit/>
          </a:bodyPr>
          <a:lstStyle/>
          <a:p>
            <a:r>
              <a:rPr lang="en-US" sz="1100" dirty="0" smtClean="0">
                <a:solidFill>
                  <a:prstClr val="black"/>
                </a:solidFill>
              </a:rPr>
              <a:t>ITEM_TO_VARY indices accessible via:  </a:t>
            </a:r>
            <a:r>
              <a:rPr lang="en-US" sz="1000" dirty="0" err="1" smtClean="0">
                <a:solidFill>
                  <a:prstClr val="black"/>
                </a:solidFill>
                <a:latin typeface="Consolas" panose="020B0609020204030204" pitchFamily="49" charset="0"/>
                <a:cs typeface="Consolas" panose="020B0609020204030204" pitchFamily="49" charset="0"/>
              </a:rPr>
              <a:t>getVaryingItemIndices</a:t>
            </a:r>
            <a:r>
              <a:rPr lang="en-US" sz="1000" dirty="0" smtClean="0">
                <a:solidFill>
                  <a:prstClr val="black"/>
                </a:solidFill>
                <a:latin typeface="Consolas" panose="020B0609020204030204" pitchFamily="49" charset="0"/>
                <a:cs typeface="Consolas" panose="020B0609020204030204" pitchFamily="49" charset="0"/>
              </a:rPr>
              <a:t>()</a:t>
            </a:r>
          </a:p>
          <a:p>
            <a:r>
              <a:rPr lang="en-US" sz="1100" dirty="0" smtClean="0">
                <a:solidFill>
                  <a:prstClr val="black"/>
                </a:solidFill>
              </a:rPr>
              <a:t>which returns a </a:t>
            </a:r>
            <a:r>
              <a:rPr lang="en-US" sz="1100" dirty="0" err="1" smtClean="0">
                <a:solidFill>
                  <a:prstClr val="black"/>
                </a:solidFill>
              </a:rPr>
              <a:t>ZERO-based</a:t>
            </a:r>
            <a:r>
              <a:rPr lang="en-US" sz="1100" dirty="0" smtClean="0">
                <a:solidFill>
                  <a:prstClr val="black"/>
                </a:solidFill>
              </a:rPr>
              <a:t> list of item indices.</a:t>
            </a:r>
          </a:p>
          <a:p>
            <a:r>
              <a:rPr lang="en-US" sz="1100" b="1" i="1" dirty="0" smtClean="0">
                <a:solidFill>
                  <a:prstClr val="black"/>
                </a:solidFill>
              </a:rPr>
              <a:t>Remember!</a:t>
            </a:r>
            <a:r>
              <a:rPr lang="en-US" sz="1100" dirty="0" smtClean="0">
                <a:solidFill>
                  <a:prstClr val="black"/>
                </a:solidFill>
              </a:rPr>
              <a:t> </a:t>
            </a:r>
          </a:p>
          <a:p>
            <a:r>
              <a:rPr lang="en-US" sz="1100" dirty="0" smtClean="0">
                <a:solidFill>
                  <a:prstClr val="black"/>
                </a:solidFill>
              </a:rPr>
              <a:t>In the csv file use ONE-based indices, </a:t>
            </a:r>
          </a:p>
          <a:p>
            <a:r>
              <a:rPr lang="en-US" sz="1100" dirty="0" smtClean="0">
                <a:solidFill>
                  <a:prstClr val="black"/>
                </a:solidFill>
              </a:rPr>
              <a:t>but </a:t>
            </a:r>
          </a:p>
          <a:p>
            <a:r>
              <a:rPr lang="en-US" sz="1100" dirty="0" smtClean="0">
                <a:solidFill>
                  <a:prstClr val="black"/>
                </a:solidFill>
              </a:rPr>
              <a:t>In source code use </a:t>
            </a:r>
            <a:r>
              <a:rPr lang="en-US" sz="1100" dirty="0" err="1" smtClean="0">
                <a:solidFill>
                  <a:prstClr val="black"/>
                </a:solidFill>
              </a:rPr>
              <a:t>ZERO-based</a:t>
            </a:r>
            <a:r>
              <a:rPr lang="en-US" sz="1100" dirty="0" smtClean="0">
                <a:solidFill>
                  <a:prstClr val="black"/>
                </a:solidFill>
              </a:rPr>
              <a:t> indices.</a:t>
            </a:r>
          </a:p>
        </p:txBody>
      </p:sp>
      <p:graphicFrame>
        <p:nvGraphicFramePr>
          <p:cNvPr id="9" name="Table 8"/>
          <p:cNvGraphicFramePr>
            <a:graphicFrameLocks noGrp="1"/>
          </p:cNvGraphicFramePr>
          <p:nvPr>
            <p:extLst>
              <p:ext uri="{D42A27DB-BD31-4B8C-83A1-F6EECF244321}">
                <p14:modId xmlns:p14="http://schemas.microsoft.com/office/powerpoint/2010/main" val="2638074684"/>
              </p:ext>
            </p:extLst>
          </p:nvPr>
        </p:nvGraphicFramePr>
        <p:xfrm>
          <a:off x="239555" y="1274184"/>
          <a:ext cx="11901645" cy="317132"/>
        </p:xfrm>
        <a:graphic>
          <a:graphicData uri="http://schemas.openxmlformats.org/drawingml/2006/table">
            <a:tbl>
              <a:tblPr>
                <a:tableStyleId>{5C22544A-7EE6-4342-B048-85BDC9FD1C3A}</a:tableStyleId>
              </a:tblPr>
              <a:tblGrid>
                <a:gridCol w="1548607"/>
                <a:gridCol w="487680"/>
                <a:gridCol w="1452880"/>
                <a:gridCol w="1910078"/>
                <a:gridCol w="1412240"/>
                <a:gridCol w="955040"/>
                <a:gridCol w="883920"/>
                <a:gridCol w="680720"/>
                <a:gridCol w="690880"/>
                <a:gridCol w="629920"/>
                <a:gridCol w="726761"/>
                <a:gridCol w="522919"/>
              </a:tblGrid>
              <a:tr h="123326">
                <a:tc>
                  <a:txBody>
                    <a:bodyPr/>
                    <a:lstStyle/>
                    <a:p>
                      <a:pPr algn="l" fontAlgn="b"/>
                      <a:r>
                        <a:rPr lang="en-US" sz="1000" b="1" u="none" strike="noStrike" dirty="0">
                          <a:effectLst/>
                        </a:rPr>
                        <a:t>RECORD_ID</a:t>
                      </a:r>
                      <a:endParaRPr lang="en-US" sz="1000" b="1" i="0" u="none" strike="noStrike" dirty="0">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ctr" fontAlgn="b"/>
                      <a:r>
                        <a:rPr lang="en-US" sz="1000" b="1" u="none" strike="noStrike">
                          <a:effectLst/>
                        </a:rPr>
                        <a:t>ACTIVE</a:t>
                      </a:r>
                      <a:endParaRPr lang="en-US" sz="1000" b="1" i="0" u="none" strike="noStrike">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l" fontAlgn="b"/>
                      <a:r>
                        <a:rPr lang="en-US" sz="1000" b="1" u="none" strike="noStrike" dirty="0">
                          <a:effectLst/>
                        </a:rPr>
                        <a:t>OBSERVED_KEYNAME</a:t>
                      </a:r>
                      <a:endParaRPr lang="en-US" sz="1000" b="1" i="0" u="none" strike="noStrike" dirty="0">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l" fontAlgn="b"/>
                      <a:r>
                        <a:rPr lang="en-US" sz="1000" b="1" u="none" strike="noStrike" dirty="0">
                          <a:effectLst/>
                        </a:rPr>
                        <a:t>VELMA_KEYNAME</a:t>
                      </a:r>
                      <a:endParaRPr lang="en-US" sz="1000" b="1" i="0" u="none" strike="noStrike" dirty="0">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l" fontAlgn="b"/>
                      <a:r>
                        <a:rPr lang="en-US" sz="1000" b="1" u="none" strike="noStrike" dirty="0">
                          <a:effectLst/>
                        </a:rPr>
                        <a:t>DEFAULT_VALUE</a:t>
                      </a:r>
                      <a:endParaRPr lang="en-US" sz="1000" b="1" i="0" u="none" strike="noStrike" dirty="0">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l" fontAlgn="b"/>
                      <a:r>
                        <a:rPr lang="en-US" sz="1000" b="1" u="none" strike="noStrike">
                          <a:effectLst/>
                        </a:rPr>
                        <a:t>VELMA_FORMAT</a:t>
                      </a:r>
                      <a:endParaRPr lang="en-US" sz="1000" b="1" i="0" u="none" strike="noStrike">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l" fontAlgn="b"/>
                      <a:r>
                        <a:rPr lang="en-US" sz="1000" b="1" u="none" strike="noStrike">
                          <a:effectLst/>
                        </a:rPr>
                        <a:t>ITEM_TO_VARY</a:t>
                      </a:r>
                      <a:endParaRPr lang="en-US" sz="1000" b="1" i="0" u="none" strike="noStrike">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r" fontAlgn="b"/>
                      <a:r>
                        <a:rPr lang="en-US" sz="1000" b="1" u="none" strike="noStrike" dirty="0">
                          <a:effectLst/>
                        </a:rPr>
                        <a:t>MEAN_MIN</a:t>
                      </a:r>
                      <a:endParaRPr lang="en-US" sz="1000" b="1" i="0" u="none" strike="noStrike" dirty="0">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r" fontAlgn="b"/>
                      <a:r>
                        <a:rPr lang="en-US" sz="1000" b="1" u="none" strike="noStrike" dirty="0">
                          <a:effectLst/>
                        </a:rPr>
                        <a:t>MEAN_MAX</a:t>
                      </a:r>
                      <a:endParaRPr lang="en-US" sz="1000" b="1" i="0" u="none" strike="noStrike" dirty="0">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r" fontAlgn="b"/>
                      <a:r>
                        <a:rPr lang="en-US" sz="1000" b="1" u="none" strike="noStrike" dirty="0">
                          <a:effectLst/>
                        </a:rPr>
                        <a:t>SDEV_MIN</a:t>
                      </a:r>
                      <a:endParaRPr lang="en-US" sz="1000" b="1" i="0" u="none" strike="noStrike" dirty="0">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r" fontAlgn="b"/>
                      <a:r>
                        <a:rPr lang="en-US" sz="1000" b="1" u="none" strike="noStrike" dirty="0">
                          <a:effectLst/>
                        </a:rPr>
                        <a:t>SDEV_MAX</a:t>
                      </a:r>
                      <a:endParaRPr lang="en-US" sz="1000" b="1" i="0" u="none" strike="noStrike" dirty="0">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c>
                  <a:txBody>
                    <a:bodyPr/>
                    <a:lstStyle/>
                    <a:p>
                      <a:pPr algn="l" fontAlgn="b"/>
                      <a:r>
                        <a:rPr lang="en-US" sz="1000" b="1" u="none" strike="noStrike" dirty="0">
                          <a:effectLst/>
                        </a:rPr>
                        <a:t>[ … ]</a:t>
                      </a:r>
                      <a:endParaRPr lang="en-US" sz="1000" b="1" i="0" u="none" strike="noStrike" dirty="0">
                        <a:solidFill>
                          <a:srgbClr val="000000"/>
                        </a:solidFill>
                        <a:effectLst/>
                        <a:latin typeface="Calibri" panose="020F0502020204030204" pitchFamily="34" charset="0"/>
                      </a:endParaRPr>
                    </a:p>
                  </a:txBody>
                  <a:tcPr marL="6166" marR="6166" marT="6166" marB="0" anchor="b">
                    <a:solidFill>
                      <a:schemeClr val="accent6">
                        <a:lumMod val="20000"/>
                        <a:lumOff val="80000"/>
                      </a:schemeClr>
                    </a:solidFill>
                  </a:tcPr>
                </a:tc>
              </a:tr>
              <a:tr h="123326">
                <a:tc>
                  <a:txBody>
                    <a:bodyPr/>
                    <a:lstStyle/>
                    <a:p>
                      <a:pPr algn="l" fontAlgn="b"/>
                      <a:r>
                        <a:rPr lang="en-US" sz="1000" u="none" strike="noStrike" dirty="0">
                          <a:effectLst/>
                        </a:rPr>
                        <a:t>VELMA_PARAMETER_GAUSS</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ct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l" fontAlgn="b"/>
                      <a:r>
                        <a:rPr lang="en-US" sz="1000" u="none" strike="noStrike" dirty="0">
                          <a:effectLst/>
                        </a:rPr>
                        <a:t>obsKeyName1</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l" fontAlgn="b"/>
                      <a:r>
                        <a:rPr lang="en-US" sz="1000" u="none" strike="noStrike" dirty="0">
                          <a:effectLst/>
                        </a:rPr>
                        <a:t>/Velma/Parameter/</a:t>
                      </a:r>
                      <a:r>
                        <a:rPr lang="en-US" sz="1000" u="none" strike="noStrike" dirty="0" err="1">
                          <a:effectLst/>
                        </a:rPr>
                        <a:t>realGroupValue</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l" fontAlgn="b"/>
                      <a:r>
                        <a:rPr lang="en-US" sz="1000" u="none" strike="noStrike" dirty="0">
                          <a:effectLst/>
                        </a:rPr>
                        <a:t>150.0, 250.0, 350.0, 450.0</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l" fontAlgn="b"/>
                      <a:r>
                        <a:rPr lang="en-US" sz="1000" u="none" strike="noStrike" dirty="0">
                          <a:effectLst/>
                        </a:rPr>
                        <a:t>REAL</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ct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r" fontAlgn="b"/>
                      <a:r>
                        <a:rPr lang="en-US" sz="1000" u="none" strike="noStrike" dirty="0">
                          <a:effectLst/>
                        </a:rPr>
                        <a:t>25</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r" fontAlgn="b"/>
                      <a:r>
                        <a:rPr lang="en-US" sz="1000" u="none" strike="noStrike" dirty="0">
                          <a:effectLst/>
                        </a:rPr>
                        <a:t>50</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6166" marR="6166" marT="6166"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166" marR="6166" marT="6166" marB="0" anchor="b"/>
                </a:tc>
              </a:tr>
            </a:tbl>
          </a:graphicData>
        </a:graphic>
      </p:graphicFrame>
      <p:sp>
        <p:nvSpPr>
          <p:cNvPr id="45" name="TextBox 44"/>
          <p:cNvSpPr txBox="1"/>
          <p:nvPr/>
        </p:nvSpPr>
        <p:spPr>
          <a:xfrm>
            <a:off x="8943360" y="2033993"/>
            <a:ext cx="2154977" cy="938719"/>
          </a:xfrm>
          <a:prstGeom prst="rect">
            <a:avLst/>
          </a:prstGeom>
          <a:solidFill>
            <a:schemeClr val="accent1">
              <a:lumMod val="40000"/>
              <a:lumOff val="60000"/>
            </a:schemeClr>
          </a:solidFill>
        </p:spPr>
        <p:txBody>
          <a:bodyPr wrap="square" rtlCol="0">
            <a:spAutoFit/>
          </a:bodyPr>
          <a:lstStyle/>
          <a:p>
            <a:r>
              <a:rPr lang="en-US" sz="1100" dirty="0" err="1" smtClean="0">
                <a:solidFill>
                  <a:prstClr val="black"/>
                </a:solidFill>
                <a:latin typeface="Consolas" panose="020B0609020204030204" pitchFamily="49" charset="0"/>
                <a:cs typeface="Consolas" panose="020B0609020204030204" pitchFamily="49" charset="0"/>
              </a:rPr>
              <a:t>Accessors</a:t>
            </a:r>
            <a:r>
              <a:rPr lang="en-US" sz="1100" dirty="0" smtClean="0">
                <a:solidFill>
                  <a:prstClr val="black"/>
                </a:solidFill>
                <a:latin typeface="Consolas" panose="020B0609020204030204" pitchFamily="49" charset="0"/>
                <a:cs typeface="Consolas" panose="020B0609020204030204" pitchFamily="49" charset="0"/>
              </a:rPr>
              <a:t>:</a:t>
            </a:r>
          </a:p>
          <a:p>
            <a:r>
              <a:rPr lang="en-US" sz="1100" dirty="0" err="1" smtClean="0">
                <a:solidFill>
                  <a:prstClr val="black"/>
                </a:solidFill>
                <a:latin typeface="Consolas" panose="020B0609020204030204" pitchFamily="49" charset="0"/>
                <a:cs typeface="Consolas" panose="020B0609020204030204" pitchFamily="49" charset="0"/>
              </a:rPr>
              <a:t>getVaryingMeanMin</a:t>
            </a:r>
            <a:r>
              <a:rPr lang="en-US" sz="1100" dirty="0" smtClean="0">
                <a:solidFill>
                  <a:prstClr val="black"/>
                </a:solidFill>
                <a:latin typeface="Consolas" panose="020B0609020204030204" pitchFamily="49" charset="0"/>
                <a:cs typeface="Consolas" panose="020B0609020204030204" pitchFamily="49" charset="0"/>
              </a:rPr>
              <a:t>()</a:t>
            </a:r>
          </a:p>
          <a:p>
            <a:r>
              <a:rPr lang="en-US" sz="1100" dirty="0" err="1" smtClean="0">
                <a:solidFill>
                  <a:prstClr val="black"/>
                </a:solidFill>
                <a:latin typeface="Consolas" panose="020B0609020204030204" pitchFamily="49" charset="0"/>
                <a:cs typeface="Consolas" panose="020B0609020204030204" pitchFamily="49" charset="0"/>
              </a:rPr>
              <a:t>getVaryingMeanMax</a:t>
            </a:r>
            <a:r>
              <a:rPr lang="en-US" sz="1100" dirty="0" smtClean="0">
                <a:solidFill>
                  <a:prstClr val="black"/>
                </a:solidFill>
                <a:latin typeface="Consolas" panose="020B0609020204030204" pitchFamily="49" charset="0"/>
                <a:cs typeface="Consolas" panose="020B0609020204030204" pitchFamily="49" charset="0"/>
              </a:rPr>
              <a:t>()</a:t>
            </a:r>
          </a:p>
          <a:p>
            <a:r>
              <a:rPr lang="en-US" sz="1100" dirty="0" err="1" smtClean="0">
                <a:solidFill>
                  <a:prstClr val="black"/>
                </a:solidFill>
                <a:latin typeface="Consolas" panose="020B0609020204030204" pitchFamily="49" charset="0"/>
                <a:cs typeface="Consolas" panose="020B0609020204030204" pitchFamily="49" charset="0"/>
              </a:rPr>
              <a:t>getVaryingSdevMin</a:t>
            </a:r>
            <a:r>
              <a:rPr lang="en-US" sz="1100" dirty="0" smtClean="0">
                <a:solidFill>
                  <a:prstClr val="black"/>
                </a:solidFill>
                <a:latin typeface="Consolas" panose="020B0609020204030204" pitchFamily="49" charset="0"/>
                <a:cs typeface="Consolas" panose="020B0609020204030204" pitchFamily="49" charset="0"/>
              </a:rPr>
              <a:t>()</a:t>
            </a:r>
          </a:p>
          <a:p>
            <a:r>
              <a:rPr lang="en-US" sz="1100" dirty="0" err="1" smtClean="0">
                <a:solidFill>
                  <a:prstClr val="black"/>
                </a:solidFill>
                <a:latin typeface="Consolas" panose="020B0609020204030204" pitchFamily="49" charset="0"/>
                <a:cs typeface="Consolas" panose="020B0609020204030204" pitchFamily="49" charset="0"/>
              </a:rPr>
              <a:t>getVaryingSdevMax</a:t>
            </a:r>
            <a:r>
              <a:rPr lang="en-US" sz="1100" dirty="0" smtClean="0">
                <a:solidFill>
                  <a:prstClr val="black"/>
                </a:solidFill>
                <a:latin typeface="Consolas" panose="020B0609020204030204" pitchFamily="49" charset="0"/>
                <a:cs typeface="Consolas" panose="020B0609020204030204" pitchFamily="49" charset="0"/>
              </a:rPr>
              <a:t>()</a:t>
            </a:r>
          </a:p>
        </p:txBody>
      </p:sp>
      <p:sp>
        <p:nvSpPr>
          <p:cNvPr id="47" name="Right Brace 46"/>
          <p:cNvSpPr/>
          <p:nvPr/>
        </p:nvSpPr>
        <p:spPr>
          <a:xfrm rot="16200000" flipH="1">
            <a:off x="10104845" y="442682"/>
            <a:ext cx="211915" cy="2743201"/>
          </a:xfrm>
          <a:prstGeom prst="rightBrace">
            <a:avLst>
              <a:gd name="adj1" fmla="val 0"/>
              <a:gd name="adj2" fmla="val 48984"/>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3996040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7813040" y="477520"/>
            <a:ext cx="3510898" cy="261610"/>
          </a:xfrm>
          <a:prstGeom prst="rect">
            <a:avLst/>
          </a:prstGeom>
          <a:noFill/>
        </p:spPr>
        <p:txBody>
          <a:bodyPr wrap="none" rtlCol="0">
            <a:spAutoFit/>
          </a:bodyPr>
          <a:lstStyle/>
          <a:p>
            <a:r>
              <a:rPr lang="en-US" sz="1100" dirty="0" smtClean="0"/>
              <a:t>VELMA_FORMAT = </a:t>
            </a:r>
            <a:r>
              <a:rPr lang="en-US" sz="1100" b="1" dirty="0" smtClean="0"/>
              <a:t>REAL</a:t>
            </a:r>
            <a:r>
              <a:rPr lang="en-US" sz="1100" dirty="0" smtClean="0"/>
              <a:t> | </a:t>
            </a:r>
            <a:r>
              <a:rPr lang="en-US" sz="1100" b="1" dirty="0" smtClean="0"/>
              <a:t>INTEGER</a:t>
            </a:r>
            <a:r>
              <a:rPr lang="en-US" sz="1100" dirty="0" smtClean="0"/>
              <a:t> | </a:t>
            </a:r>
            <a:r>
              <a:rPr lang="en-US" sz="1100" b="1" dirty="0" smtClean="0"/>
              <a:t>BOOLEAN</a:t>
            </a:r>
            <a:r>
              <a:rPr lang="en-US" sz="1100" dirty="0" smtClean="0"/>
              <a:t> | </a:t>
            </a:r>
            <a:r>
              <a:rPr lang="en-US" sz="1100" b="1" dirty="0" smtClean="0"/>
              <a:t>STRING</a:t>
            </a:r>
            <a:endParaRPr lang="en-US" sz="1100" b="1" dirty="0"/>
          </a:p>
        </p:txBody>
      </p:sp>
      <p:sp>
        <p:nvSpPr>
          <p:cNvPr id="32" name="Right Brace 31"/>
          <p:cNvSpPr/>
          <p:nvPr/>
        </p:nvSpPr>
        <p:spPr>
          <a:xfrm rot="16200000">
            <a:off x="7228999" y="597695"/>
            <a:ext cx="233370" cy="99568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888483" y="701040"/>
            <a:ext cx="915635" cy="261610"/>
          </a:xfrm>
          <a:prstGeom prst="rect">
            <a:avLst/>
          </a:prstGeom>
          <a:noFill/>
        </p:spPr>
        <p:txBody>
          <a:bodyPr wrap="none" rtlCol="0">
            <a:spAutoFit/>
          </a:bodyPr>
          <a:lstStyle/>
          <a:p>
            <a:r>
              <a:rPr lang="en-US" sz="1100" dirty="0" err="1" smtClean="0"/>
              <a:t>defaultValue</a:t>
            </a:r>
            <a:endParaRPr lang="en-US" sz="1100" dirty="0"/>
          </a:p>
        </p:txBody>
      </p:sp>
      <p:cxnSp>
        <p:nvCxnSpPr>
          <p:cNvPr id="34" name="Straight Arrow Connector 33"/>
          <p:cNvCxnSpPr/>
          <p:nvPr/>
        </p:nvCxnSpPr>
        <p:spPr>
          <a:xfrm>
            <a:off x="7928125" y="162179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13040" y="2326640"/>
            <a:ext cx="1313180"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getVelmaFormat</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39" name="Straight Arrow Connector 38"/>
          <p:cNvCxnSpPr/>
          <p:nvPr/>
        </p:nvCxnSpPr>
        <p:spPr>
          <a:xfrm>
            <a:off x="4049478" y="159131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934393" y="2296160"/>
            <a:ext cx="1383712"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getVelmaKeyName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4544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402220" y="2669530"/>
            <a:ext cx="1595309"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getObservedKeyName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48" name="Rectangle 47"/>
          <p:cNvSpPr/>
          <p:nvPr/>
        </p:nvSpPr>
        <p:spPr>
          <a:xfrm>
            <a:off x="203200" y="3647503"/>
            <a:ext cx="3847315"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VELMA_EXCLUSIVE</a:t>
            </a:r>
            <a:endParaRPr lang="en-US" sz="1000" dirty="0"/>
          </a:p>
        </p:txBody>
      </p:sp>
      <p:cxnSp>
        <p:nvCxnSpPr>
          <p:cNvPr id="49" name="Straight Arrow Connector 48"/>
          <p:cNvCxnSpPr/>
          <p:nvPr/>
        </p:nvCxnSpPr>
        <p:spPr>
          <a:xfrm>
            <a:off x="2560320" y="1621796"/>
            <a:ext cx="0" cy="96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143760" y="163766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26300" y="3248650"/>
            <a:ext cx="889987"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isActive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5499582" cy="369332"/>
          </a:xfrm>
          <a:prstGeom prst="rect">
            <a:avLst/>
          </a:prstGeom>
          <a:solidFill>
            <a:schemeClr val="accent4">
              <a:lumMod val="40000"/>
              <a:lumOff val="60000"/>
            </a:schemeClr>
          </a:solidFill>
        </p:spPr>
        <p:txBody>
          <a:bodyPr wrap="none" rtlCol="0">
            <a:spAutoFit/>
          </a:bodyPr>
          <a:lstStyle/>
          <a:p>
            <a:r>
              <a:rPr lang="en-US" dirty="0" err="1" smtClean="0"/>
              <a:t>CalibratorVelmaExclusive</a:t>
            </a:r>
            <a:r>
              <a:rPr lang="en-US" dirty="0" smtClean="0"/>
              <a:t> .csv Fields and Access </a:t>
            </a:r>
            <a:r>
              <a:rPr lang="en-US" dirty="0"/>
              <a:t>M</a:t>
            </a:r>
            <a:r>
              <a:rPr lang="en-US" dirty="0" smtClean="0"/>
              <a:t>ethods</a:t>
            </a:r>
          </a:p>
        </p:txBody>
      </p:sp>
      <p:sp>
        <p:nvSpPr>
          <p:cNvPr id="66" name="Up Arrow 65"/>
          <p:cNvSpPr/>
          <p:nvPr/>
        </p:nvSpPr>
        <p:spPr>
          <a:xfrm rot="10800000">
            <a:off x="6898638" y="1637659"/>
            <a:ext cx="101026" cy="2720980"/>
          </a:xfrm>
          <a:prstGeom prst="upArrow">
            <a:avLst>
              <a:gd name="adj1" fmla="val 50000"/>
              <a:gd name="adj2" fmla="val 882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709919" y="4389120"/>
            <a:ext cx="5445761" cy="1615827"/>
          </a:xfrm>
          <a:prstGeom prst="rect">
            <a:avLst/>
          </a:prstGeom>
          <a:solidFill>
            <a:schemeClr val="accent1">
              <a:lumMod val="40000"/>
              <a:lumOff val="60000"/>
            </a:schemeClr>
          </a:solidFill>
        </p:spPr>
        <p:txBody>
          <a:bodyPr wrap="square" rtlCol="0">
            <a:spAutoFit/>
          </a:bodyPr>
          <a:lstStyle/>
          <a:p>
            <a:r>
              <a:rPr lang="en-US" sz="1100" dirty="0" smtClean="0"/>
              <a:t>DEFAULT_VALUE must be double-quote “enclosed“  when edited in simple text editor.</a:t>
            </a:r>
          </a:p>
          <a:p>
            <a:r>
              <a:rPr lang="en-US" sz="1100" dirty="0" smtClean="0"/>
              <a:t>(When edited in Excel, double-quotes are automatically inserted whenever the spreadsheet</a:t>
            </a:r>
          </a:p>
          <a:p>
            <a:r>
              <a:rPr lang="en-US" sz="1100" dirty="0" smtClean="0"/>
              <a:t>Is saved as a .csv file.)</a:t>
            </a:r>
          </a:p>
          <a:p>
            <a:endParaRPr lang="en-US" sz="1100" dirty="0"/>
          </a:p>
          <a:p>
            <a:r>
              <a:rPr lang="en-US" sz="1100" dirty="0" err="1" smtClean="0"/>
              <a:t>CalibratorVelmaExclusive</a:t>
            </a:r>
            <a:r>
              <a:rPr lang="en-US" sz="1100" dirty="0" smtClean="0"/>
              <a:t> access API for default value is:</a:t>
            </a:r>
          </a:p>
          <a:p>
            <a:r>
              <a:rPr lang="en-US" sz="1000" dirty="0" err="1" smtClean="0">
                <a:latin typeface="Consolas" panose="020B0609020204030204" pitchFamily="49" charset="0"/>
                <a:cs typeface="Consolas" panose="020B0609020204030204" pitchFamily="49" charset="0"/>
              </a:rPr>
              <a:t>getDefaultValue</a:t>
            </a:r>
            <a:r>
              <a:rPr lang="en-US" sz="1000" dirty="0" smtClean="0">
                <a:latin typeface="Consolas" panose="020B0609020204030204" pitchFamily="49" charset="0"/>
                <a:cs typeface="Consolas" panose="020B0609020204030204" pitchFamily="49" charset="0"/>
              </a:rPr>
              <a:t>()</a:t>
            </a:r>
            <a:r>
              <a:rPr lang="en-US" sz="1100" dirty="0" smtClean="0"/>
              <a:t> returns the default value string (as shown above)</a:t>
            </a:r>
          </a:p>
          <a:p>
            <a:r>
              <a:rPr lang="en-US" sz="1000" dirty="0" err="1" smtClean="0">
                <a:latin typeface="Consolas" panose="020B0609020204030204" pitchFamily="49" charset="0"/>
                <a:cs typeface="Consolas" panose="020B0609020204030204" pitchFamily="49" charset="0"/>
              </a:rPr>
              <a:t>getDefaultValueItemCount</a:t>
            </a:r>
            <a:r>
              <a:rPr lang="en-US" sz="1100" dirty="0" smtClean="0"/>
              <a:t>() returns the number of items.</a:t>
            </a:r>
          </a:p>
          <a:p>
            <a:r>
              <a:rPr lang="en-US" sz="1000" dirty="0" err="1" smtClean="0">
                <a:latin typeface="Consolas" panose="020B0609020204030204" pitchFamily="49" charset="0"/>
                <a:cs typeface="Consolas" panose="020B0609020204030204" pitchFamily="49" charset="0"/>
              </a:rPr>
              <a:t>getDefaultValueItemTexts</a:t>
            </a:r>
            <a:r>
              <a:rPr lang="en-US" sz="1000" dirty="0" smtClean="0">
                <a:latin typeface="Consolas" panose="020B0609020204030204" pitchFamily="49" charset="0"/>
                <a:cs typeface="Consolas" panose="020B0609020204030204" pitchFamily="49" charset="0"/>
              </a:rPr>
              <a:t>() </a:t>
            </a:r>
            <a:r>
              <a:rPr lang="en-US" sz="1100" dirty="0" smtClean="0"/>
              <a:t>returns </a:t>
            </a:r>
            <a:r>
              <a:rPr lang="en-US" sz="1000" dirty="0" smtClean="0">
                <a:latin typeface="Consolas" panose="020B0609020204030204" pitchFamily="49" charset="0"/>
                <a:cs typeface="Consolas" panose="020B0609020204030204" pitchFamily="49" charset="0"/>
              </a:rPr>
              <a:t>a List&lt;String&gt; </a:t>
            </a:r>
            <a:r>
              <a:rPr lang="en-US" sz="1100" dirty="0" smtClean="0"/>
              <a:t>of the comma-separated items</a:t>
            </a:r>
            <a:br>
              <a:rPr lang="en-US" sz="1100" dirty="0" smtClean="0"/>
            </a:br>
            <a:r>
              <a:rPr lang="en-US" sz="1100" dirty="0" smtClean="0"/>
              <a:t>in default value.</a:t>
            </a:r>
          </a:p>
        </p:txBody>
      </p:sp>
      <p:graphicFrame>
        <p:nvGraphicFramePr>
          <p:cNvPr id="2" name="Table 1"/>
          <p:cNvGraphicFramePr>
            <a:graphicFrameLocks noGrp="1"/>
          </p:cNvGraphicFramePr>
          <p:nvPr>
            <p:extLst>
              <p:ext uri="{D42A27DB-BD31-4B8C-83A1-F6EECF244321}">
                <p14:modId xmlns:p14="http://schemas.microsoft.com/office/powerpoint/2010/main" val="4089435061"/>
              </p:ext>
            </p:extLst>
          </p:nvPr>
        </p:nvGraphicFramePr>
        <p:xfrm>
          <a:off x="203200" y="1199195"/>
          <a:ext cx="9265920" cy="393385"/>
        </p:xfrm>
        <a:graphic>
          <a:graphicData uri="http://schemas.openxmlformats.org/drawingml/2006/table">
            <a:tbl>
              <a:tblPr>
                <a:tableStyleId>{5C22544A-7EE6-4342-B048-85BDC9FD1C3A}</a:tableStyleId>
              </a:tblPr>
              <a:tblGrid>
                <a:gridCol w="1602896"/>
                <a:gridCol w="696340"/>
                <a:gridCol w="1458372"/>
                <a:gridCol w="2846392"/>
                <a:gridCol w="1066800"/>
                <a:gridCol w="1595120"/>
              </a:tblGrid>
              <a:tr h="202885">
                <a:tc>
                  <a:txBody>
                    <a:bodyPr/>
                    <a:lstStyle/>
                    <a:p>
                      <a:pPr algn="l" fontAlgn="b"/>
                      <a:r>
                        <a:rPr lang="en-US" sz="1000" u="none" strike="noStrike" dirty="0">
                          <a:effectLst/>
                        </a:rPr>
                        <a:t>RECORD_ID</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u="none" strike="noStrike">
                          <a:effectLst/>
                        </a:rPr>
                        <a:t>ACTIVE</a:t>
                      </a:r>
                      <a:endParaRPr lang="en-US" sz="1000" b="1"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u="none" strike="noStrike">
                          <a:effectLst/>
                        </a:rPr>
                        <a:t>OBSERVED_KEYNAME</a:t>
                      </a:r>
                      <a:endParaRPr lang="en-US" sz="1000" b="1"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u="none" strike="noStrike">
                          <a:effectLst/>
                        </a:rPr>
                        <a:t>VELMA_KEYNAME</a:t>
                      </a:r>
                      <a:endParaRPr lang="en-US" sz="1000" b="1"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u="none" strike="noStrike" dirty="0">
                          <a:effectLst/>
                        </a:rPr>
                        <a:t>DEFAULT_VALUE</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u="none" strike="noStrike" dirty="0">
                          <a:effectLst/>
                        </a:rPr>
                        <a:t>VELMA_FORMAT</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r>
              <a:tr h="190500">
                <a:tc>
                  <a:txBody>
                    <a:bodyPr/>
                    <a:lstStyle/>
                    <a:p>
                      <a:pPr algn="l" fontAlgn="b"/>
                      <a:r>
                        <a:rPr lang="en-US" sz="1000" u="none" strike="noStrike" dirty="0">
                          <a:effectLst/>
                          <a:latin typeface="Consolas" panose="020B0609020204030204" pitchFamily="49" charset="0"/>
                          <a:cs typeface="Consolas" panose="020B0609020204030204" pitchFamily="49" charset="0"/>
                        </a:rPr>
                        <a:t>VELMA_EXCLUSIVE</a:t>
                      </a:r>
                      <a:endParaRPr lang="en-US" sz="10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b"/>
                </a:tc>
                <a:tc>
                  <a:txBody>
                    <a:bodyPr/>
                    <a:lstStyle/>
                    <a:p>
                      <a:pPr algn="ctr" fontAlgn="b"/>
                      <a:r>
                        <a:rPr lang="en-US" sz="1000" u="none" strike="noStrike">
                          <a:effectLst/>
                          <a:latin typeface="Consolas" panose="020B0609020204030204" pitchFamily="49" charset="0"/>
                          <a:cs typeface="Consolas" panose="020B0609020204030204" pitchFamily="49" charset="0"/>
                        </a:rPr>
                        <a:t>1</a:t>
                      </a:r>
                      <a:endParaRPr lang="en-US" sz="1000" b="0" i="0" u="none" strike="noStrike">
                        <a:solidFill>
                          <a:srgbClr val="000000"/>
                        </a:solidFill>
                        <a:effectLst/>
                        <a:latin typeface="Consolas" panose="020B0609020204030204" pitchFamily="49" charset="0"/>
                        <a:cs typeface="Consolas" panose="020B0609020204030204" pitchFamily="49" charset="0"/>
                      </a:endParaRPr>
                    </a:p>
                  </a:txBody>
                  <a:tcPr marL="9525" marR="9525" marT="9525" marB="0" anchor="b"/>
                </a:tc>
                <a:tc>
                  <a:txBody>
                    <a:bodyPr/>
                    <a:lstStyle/>
                    <a:p>
                      <a:pPr algn="l" fontAlgn="b"/>
                      <a:r>
                        <a:rPr lang="en-US" sz="1000" u="none" strike="noStrike">
                          <a:effectLst/>
                          <a:latin typeface="Consolas" panose="020B0609020204030204" pitchFamily="49" charset="0"/>
                          <a:cs typeface="Consolas" panose="020B0609020204030204" pitchFamily="49" charset="0"/>
                        </a:rPr>
                        <a:t>obsKeyName1</a:t>
                      </a:r>
                      <a:endParaRPr lang="en-US" sz="1000" b="0" i="0" u="none" strike="noStrike">
                        <a:solidFill>
                          <a:srgbClr val="000000"/>
                        </a:solidFill>
                        <a:effectLst/>
                        <a:latin typeface="Consolas" panose="020B0609020204030204" pitchFamily="49" charset="0"/>
                        <a:cs typeface="Consolas" panose="020B0609020204030204" pitchFamily="49" charset="0"/>
                      </a:endParaRPr>
                    </a:p>
                  </a:txBody>
                  <a:tcPr marL="9525" marR="9525" marT="9525" marB="0" anchor="b"/>
                </a:tc>
                <a:tc>
                  <a:txBody>
                    <a:bodyPr/>
                    <a:lstStyle/>
                    <a:p>
                      <a:pPr algn="l" fontAlgn="b"/>
                      <a:r>
                        <a:rPr lang="en-US" sz="1000" u="none" strike="noStrike" dirty="0">
                          <a:effectLst/>
                          <a:latin typeface="Consolas" panose="020B0609020204030204" pitchFamily="49" charset="0"/>
                          <a:cs typeface="Consolas" panose="020B0609020204030204" pitchFamily="49" charset="0"/>
                        </a:rPr>
                        <a:t>/</a:t>
                      </a:r>
                      <a:r>
                        <a:rPr lang="en-US" sz="1000" u="none" strike="noStrike" dirty="0" smtClean="0">
                          <a:effectLst/>
                          <a:latin typeface="Consolas" panose="020B0609020204030204" pitchFamily="49" charset="0"/>
                          <a:cs typeface="Consolas" panose="020B0609020204030204" pitchFamily="49" charset="0"/>
                        </a:rPr>
                        <a:t>Velma/Parameter/</a:t>
                      </a:r>
                      <a:r>
                        <a:rPr lang="en-US" sz="1000" u="none" strike="noStrike" dirty="0" err="1" smtClean="0">
                          <a:effectLst/>
                          <a:latin typeface="Consolas" panose="020B0609020204030204" pitchFamily="49" charset="0"/>
                          <a:cs typeface="Consolas" panose="020B0609020204030204" pitchFamily="49" charset="0"/>
                        </a:rPr>
                        <a:t>someExclusiveProperty</a:t>
                      </a:r>
                      <a:endParaRPr lang="en-US" sz="10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b"/>
                </a:tc>
                <a:tc>
                  <a:txBody>
                    <a:bodyPr/>
                    <a:lstStyle/>
                    <a:p>
                      <a:pPr algn="l" fontAlgn="b"/>
                      <a:r>
                        <a:rPr lang="en-US" sz="1000" u="none" strike="noStrike" dirty="0" smtClean="0">
                          <a:effectLst/>
                          <a:latin typeface="Consolas" panose="020B0609020204030204" pitchFamily="49" charset="0"/>
                          <a:cs typeface="Consolas" panose="020B0609020204030204" pitchFamily="49" charset="0"/>
                        </a:rPr>
                        <a:t>1</a:t>
                      </a:r>
                      <a:endParaRPr lang="en-US" sz="10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b"/>
                </a:tc>
                <a:tc>
                  <a:txBody>
                    <a:bodyPr/>
                    <a:lstStyle/>
                    <a:p>
                      <a:pPr algn="l" fontAlgn="b"/>
                      <a:r>
                        <a:rPr lang="en-US" sz="1000" u="none" strike="noStrike" dirty="0">
                          <a:effectLst/>
                          <a:latin typeface="Consolas" panose="020B0609020204030204" pitchFamily="49" charset="0"/>
                          <a:cs typeface="Consolas" panose="020B0609020204030204" pitchFamily="49" charset="0"/>
                        </a:rPr>
                        <a:t>BOOLEAN</a:t>
                      </a:r>
                      <a:endParaRPr lang="en-US" sz="10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b"/>
                </a:tc>
              </a:tr>
            </a:tbl>
          </a:graphicData>
        </a:graphic>
      </p:graphicFrame>
      <p:cxnSp>
        <p:nvCxnSpPr>
          <p:cNvPr id="31" name="Straight Arrow Connector 30"/>
          <p:cNvCxnSpPr/>
          <p:nvPr/>
        </p:nvCxnSpPr>
        <p:spPr>
          <a:xfrm flipV="1">
            <a:off x="7934960" y="701040"/>
            <a:ext cx="0" cy="52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9440" y="4257040"/>
            <a:ext cx="4222887" cy="954107"/>
          </a:xfrm>
          <a:prstGeom prst="rect">
            <a:avLst/>
          </a:prstGeom>
          <a:noFill/>
        </p:spPr>
        <p:txBody>
          <a:bodyPr wrap="none" rtlCol="0">
            <a:spAutoFit/>
          </a:bodyPr>
          <a:lstStyle/>
          <a:p>
            <a:r>
              <a:rPr lang="en-US" sz="1400" dirty="0" smtClean="0"/>
              <a:t>Use VELMA_EXCLUSIVE records to specify VELMA</a:t>
            </a:r>
            <a:br>
              <a:rPr lang="en-US" sz="1400" dirty="0" smtClean="0"/>
            </a:br>
            <a:r>
              <a:rPr lang="en-US" sz="1400" dirty="0" smtClean="0"/>
              <a:t>Simulation configuration parameters to override in</a:t>
            </a:r>
            <a:br>
              <a:rPr lang="en-US" sz="1400" dirty="0" smtClean="0"/>
            </a:br>
            <a:r>
              <a:rPr lang="en-US" sz="1400" dirty="0" smtClean="0"/>
              <a:t>the Velma Simulator, but which should be ignored</a:t>
            </a:r>
            <a:br>
              <a:rPr lang="en-US" sz="1400" dirty="0" smtClean="0"/>
            </a:br>
            <a:r>
              <a:rPr lang="en-US" sz="1400" dirty="0" smtClean="0"/>
              <a:t>(i.e. not varied) by the GFA simulation calibration driver.</a:t>
            </a:r>
          </a:p>
        </p:txBody>
      </p:sp>
    </p:spTree>
    <p:extLst>
      <p:ext uri="{BB962C8B-B14F-4D97-AF65-F5344CB8AC3E}">
        <p14:creationId xmlns:p14="http://schemas.microsoft.com/office/powerpoint/2010/main" val="111255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p:cNvCxnSpPr/>
          <p:nvPr/>
        </p:nvCxnSpPr>
        <p:spPr>
          <a:xfrm>
            <a:off x="6096000" y="162179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980915" y="2326640"/>
            <a:ext cx="1806905"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getLeaderVelmaKeyName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39" name="Straight Arrow Connector 38"/>
          <p:cNvCxnSpPr/>
          <p:nvPr/>
        </p:nvCxnSpPr>
        <p:spPr>
          <a:xfrm>
            <a:off x="3348438" y="159131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33353" y="2296160"/>
            <a:ext cx="1947969"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getFollowerVelmaKeyName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4544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03200" y="3647503"/>
            <a:ext cx="3847315"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VELMA_PARAMETER</a:t>
            </a:r>
            <a:endParaRPr lang="en-US" sz="1000" dirty="0"/>
          </a:p>
        </p:txBody>
      </p:sp>
      <p:cxnSp>
        <p:nvCxnSpPr>
          <p:cNvPr id="53" name="Straight Arrow Connector 52"/>
          <p:cNvCxnSpPr/>
          <p:nvPr/>
        </p:nvCxnSpPr>
        <p:spPr>
          <a:xfrm>
            <a:off x="2550160" y="163766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412380" y="3248650"/>
            <a:ext cx="889987"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isActive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6255815" cy="369332"/>
          </a:xfrm>
          <a:prstGeom prst="rect">
            <a:avLst/>
          </a:prstGeom>
          <a:solidFill>
            <a:schemeClr val="accent4">
              <a:lumMod val="40000"/>
              <a:lumOff val="60000"/>
            </a:schemeClr>
          </a:solidFill>
        </p:spPr>
        <p:txBody>
          <a:bodyPr wrap="none" rtlCol="0">
            <a:spAutoFit/>
          </a:bodyPr>
          <a:lstStyle/>
          <a:p>
            <a:r>
              <a:rPr lang="en-US" dirty="0" err="1" smtClean="0"/>
              <a:t>CalibratorVelmaParameterFollow</a:t>
            </a:r>
            <a:r>
              <a:rPr lang="en-US" dirty="0" smtClean="0"/>
              <a:t> .csv Fields and Access </a:t>
            </a:r>
            <a:r>
              <a:rPr lang="en-US" dirty="0"/>
              <a:t>M</a:t>
            </a:r>
            <a:r>
              <a:rPr lang="en-US" dirty="0" smtClean="0"/>
              <a:t>ethods</a:t>
            </a:r>
          </a:p>
        </p:txBody>
      </p:sp>
      <p:graphicFrame>
        <p:nvGraphicFramePr>
          <p:cNvPr id="2" name="Table 1"/>
          <p:cNvGraphicFramePr>
            <a:graphicFrameLocks noGrp="1"/>
          </p:cNvGraphicFramePr>
          <p:nvPr>
            <p:extLst>
              <p:ext uri="{D42A27DB-BD31-4B8C-83A1-F6EECF244321}">
                <p14:modId xmlns:p14="http://schemas.microsoft.com/office/powerpoint/2010/main" val="1577841483"/>
              </p:ext>
            </p:extLst>
          </p:nvPr>
        </p:nvGraphicFramePr>
        <p:xfrm>
          <a:off x="290278" y="1142512"/>
          <a:ext cx="8255000" cy="419588"/>
        </p:xfrm>
        <a:graphic>
          <a:graphicData uri="http://schemas.openxmlformats.org/drawingml/2006/table">
            <a:tbl>
              <a:tblPr>
                <a:tableStyleId>{5C22544A-7EE6-4342-B048-85BDC9FD1C3A}</a:tableStyleId>
              </a:tblPr>
              <a:tblGrid>
                <a:gridCol w="1812842"/>
                <a:gridCol w="907087"/>
                <a:gridCol w="2894487"/>
                <a:gridCol w="2640584"/>
              </a:tblGrid>
              <a:tr h="229088">
                <a:tc>
                  <a:txBody>
                    <a:bodyPr/>
                    <a:lstStyle/>
                    <a:p>
                      <a:pPr algn="l" fontAlgn="b"/>
                      <a:r>
                        <a:rPr lang="en-US" sz="1000" b="1" u="none" strike="noStrike" dirty="0">
                          <a:effectLst/>
                        </a:rPr>
                        <a:t>RECORD_ID</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ctr" fontAlgn="b"/>
                      <a:r>
                        <a:rPr lang="en-US" sz="1000" b="1" u="none" strike="noStrike">
                          <a:effectLst/>
                        </a:rPr>
                        <a:t>ACTIVE</a:t>
                      </a:r>
                      <a:endParaRPr lang="en-US" sz="1000" b="1"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b="1" u="none" strike="noStrike">
                          <a:effectLst/>
                        </a:rPr>
                        <a:t>FOLLOWER_VELMA_KEYNAME</a:t>
                      </a:r>
                      <a:endParaRPr lang="en-US" sz="1000" b="1"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b="1" u="none" strike="noStrike" dirty="0">
                          <a:effectLst/>
                        </a:rPr>
                        <a:t>LEADER_VELMA_KEYNAME</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r>
              <a:tr h="190500">
                <a:tc>
                  <a:txBody>
                    <a:bodyPr/>
                    <a:lstStyle/>
                    <a:p>
                      <a:pPr algn="l" fontAlgn="b"/>
                      <a:r>
                        <a:rPr lang="en-US" sz="1000" u="none" strike="noStrike" dirty="0">
                          <a:effectLst/>
                          <a:latin typeface="+mn-lt"/>
                          <a:cs typeface="Consolas" panose="020B0609020204030204" pitchFamily="49" charset="0"/>
                        </a:rPr>
                        <a:t>VELMA_PARAMETER_FOLLOW</a:t>
                      </a:r>
                      <a:endParaRPr lang="en-US" sz="1000" b="0" i="0" u="none" strike="noStrike" dirty="0">
                        <a:solidFill>
                          <a:srgbClr val="000000"/>
                        </a:solidFill>
                        <a:effectLst/>
                        <a:latin typeface="+mn-lt"/>
                        <a:cs typeface="Consolas" panose="020B0609020204030204" pitchFamily="49" charset="0"/>
                      </a:endParaRPr>
                    </a:p>
                  </a:txBody>
                  <a:tcPr marL="9525" marR="9525" marT="9525" marB="0" anchor="b"/>
                </a:tc>
                <a:tc>
                  <a:txBody>
                    <a:bodyPr/>
                    <a:lstStyle/>
                    <a:p>
                      <a:pPr algn="ctr" fontAlgn="b"/>
                      <a:r>
                        <a:rPr lang="en-US" sz="1000" u="none" strike="noStrike">
                          <a:effectLst/>
                          <a:latin typeface="Consolas" panose="020B0609020204030204" pitchFamily="49" charset="0"/>
                          <a:cs typeface="Consolas" panose="020B0609020204030204" pitchFamily="49" charset="0"/>
                        </a:rPr>
                        <a:t>1</a:t>
                      </a:r>
                      <a:endParaRPr lang="en-US" sz="1000" b="0" i="0" u="none" strike="noStrike">
                        <a:solidFill>
                          <a:srgbClr val="000000"/>
                        </a:solidFill>
                        <a:effectLst/>
                        <a:latin typeface="Consolas" panose="020B0609020204030204" pitchFamily="49" charset="0"/>
                        <a:cs typeface="Consolas" panose="020B0609020204030204" pitchFamily="49" charset="0"/>
                      </a:endParaRPr>
                    </a:p>
                  </a:txBody>
                  <a:tcPr marL="9525" marR="9525" marT="9525" marB="0" anchor="b"/>
                </a:tc>
                <a:tc>
                  <a:txBody>
                    <a:bodyPr/>
                    <a:lstStyle/>
                    <a:p>
                      <a:pPr algn="l" fontAlgn="b"/>
                      <a:r>
                        <a:rPr lang="en-US" sz="1000" u="none" strike="noStrike">
                          <a:effectLst/>
                          <a:latin typeface="Consolas" panose="020B0609020204030204" pitchFamily="49" charset="0"/>
                          <a:cs typeface="Consolas" panose="020B0609020204030204" pitchFamily="49" charset="0"/>
                        </a:rPr>
                        <a:t>/Velma/Parameter/Follower_1</a:t>
                      </a:r>
                      <a:endParaRPr lang="en-US" sz="1000" b="0" i="0" u="none" strike="noStrike">
                        <a:solidFill>
                          <a:srgbClr val="000000"/>
                        </a:solidFill>
                        <a:effectLst/>
                        <a:latin typeface="Consolas" panose="020B0609020204030204" pitchFamily="49" charset="0"/>
                        <a:cs typeface="Consolas" panose="020B0609020204030204" pitchFamily="49" charset="0"/>
                      </a:endParaRPr>
                    </a:p>
                  </a:txBody>
                  <a:tcPr marL="9525" marR="9525" marT="9525" marB="0" anchor="b"/>
                </a:tc>
                <a:tc>
                  <a:txBody>
                    <a:bodyPr/>
                    <a:lstStyle/>
                    <a:p>
                      <a:pPr algn="l" fontAlgn="b"/>
                      <a:r>
                        <a:rPr lang="en-US" sz="1000" u="none" strike="noStrike" dirty="0">
                          <a:effectLst/>
                          <a:latin typeface="Consolas" panose="020B0609020204030204" pitchFamily="49" charset="0"/>
                          <a:cs typeface="Consolas" panose="020B0609020204030204" pitchFamily="49" charset="0"/>
                        </a:rPr>
                        <a:t>/Velma/Parameter/Leader</a:t>
                      </a:r>
                      <a:endParaRPr lang="en-US" sz="10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b"/>
                </a:tc>
              </a:tr>
            </a:tbl>
          </a:graphicData>
        </a:graphic>
      </p:graphicFrame>
      <p:sp>
        <p:nvSpPr>
          <p:cNvPr id="3" name="TextBox 2"/>
          <p:cNvSpPr txBox="1"/>
          <p:nvPr/>
        </p:nvSpPr>
        <p:spPr>
          <a:xfrm>
            <a:off x="4207337" y="3429000"/>
            <a:ext cx="7580921" cy="938719"/>
          </a:xfrm>
          <a:prstGeom prst="rect">
            <a:avLst/>
          </a:prstGeom>
          <a:solidFill>
            <a:schemeClr val="accent2">
              <a:lumMod val="20000"/>
              <a:lumOff val="80000"/>
            </a:schemeClr>
          </a:solidFill>
        </p:spPr>
        <p:txBody>
          <a:bodyPr wrap="none" rtlCol="0">
            <a:spAutoFit/>
          </a:bodyPr>
          <a:lstStyle/>
          <a:p>
            <a:r>
              <a:rPr lang="en-US" sz="1100" dirty="0" smtClean="0"/>
              <a:t>Use VELMA_PARAMETER_FOLLOW records to force a VELMA_PARAMETER to use the default value and varying-range(s)</a:t>
            </a:r>
            <a:br>
              <a:rPr lang="en-US" sz="1100" dirty="0" smtClean="0"/>
            </a:br>
            <a:r>
              <a:rPr lang="en-US" sz="1100" dirty="0" smtClean="0"/>
              <a:t>of the specified LEADER_VELMA_KEYNAME instead of its (the FOLLOWER_VELMA_KEYNAME) own default value and vary-ranges.</a:t>
            </a:r>
          </a:p>
          <a:p>
            <a:endParaRPr lang="en-US" sz="1100" dirty="0"/>
          </a:p>
          <a:p>
            <a:r>
              <a:rPr lang="en-US" sz="1100" dirty="0" smtClean="0"/>
              <a:t>Both FOLLOW_VELMA_KEYNAME and LEADER_VELMA_KEYNAME must refer to valid VELMA_PARAMETER records specified</a:t>
            </a:r>
            <a:br>
              <a:rPr lang="en-US" sz="1100" dirty="0" smtClean="0"/>
            </a:br>
            <a:r>
              <a:rPr lang="en-US" sz="1100" dirty="0" smtClean="0"/>
              <a:t>in the same Calibrator Configuration .csv file as the VELMA_PARAMETER_FOLLOW record that references them.</a:t>
            </a:r>
          </a:p>
        </p:txBody>
      </p:sp>
    </p:spTree>
    <p:extLst>
      <p:ext uri="{BB962C8B-B14F-4D97-AF65-F5344CB8AC3E}">
        <p14:creationId xmlns:p14="http://schemas.microsoft.com/office/powerpoint/2010/main" val="1874874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Elbow Connector 9"/>
          <p:cNvCxnSpPr/>
          <p:nvPr/>
        </p:nvCxnSpPr>
        <p:spPr>
          <a:xfrm rot="10800000" flipV="1">
            <a:off x="5750561" y="335280"/>
            <a:ext cx="2052327" cy="7111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03068" y="64539"/>
            <a:ext cx="4368504" cy="769441"/>
          </a:xfrm>
          <a:prstGeom prst="rect">
            <a:avLst/>
          </a:prstGeom>
          <a:noFill/>
        </p:spPr>
        <p:txBody>
          <a:bodyPr wrap="none" rtlCol="0">
            <a:spAutoFit/>
          </a:bodyPr>
          <a:lstStyle/>
          <a:p>
            <a:r>
              <a:rPr lang="en-US" sz="1100" dirty="0" smtClean="0"/>
              <a:t>RESULT_SOURCE = </a:t>
            </a:r>
            <a:r>
              <a:rPr lang="en-US" sz="1100" dirty="0" smtClean="0"/>
              <a:t/>
            </a:r>
            <a:br>
              <a:rPr lang="en-US" sz="1100" dirty="0" smtClean="0"/>
            </a:br>
            <a:r>
              <a:rPr lang="en-US" sz="1100" b="1" dirty="0" smtClean="0"/>
              <a:t>TEMPORAL </a:t>
            </a:r>
            <a:br>
              <a:rPr lang="en-US" sz="1100" b="1" dirty="0" smtClean="0"/>
            </a:br>
            <a:r>
              <a:rPr lang="en-US" sz="1100" b="1" dirty="0" smtClean="0"/>
              <a:t>|</a:t>
            </a:r>
            <a:r>
              <a:rPr lang="en-US" sz="1100" dirty="0" smtClean="0"/>
              <a:t> </a:t>
            </a:r>
            <a:r>
              <a:rPr lang="en-US" sz="1100" b="1" dirty="0" smtClean="0"/>
              <a:t>SPATIAL</a:t>
            </a:r>
            <a:br>
              <a:rPr lang="en-US" sz="1100" b="1" dirty="0" smtClean="0"/>
            </a:br>
            <a:r>
              <a:rPr lang="en-US" sz="1100" b="1" dirty="0" smtClean="0"/>
              <a:t>| COVER_SUM | COVER_AVERAGED | COVER_WATERSHED_AVERAGED</a:t>
            </a:r>
            <a:endParaRPr lang="en-US" sz="1100" b="1" dirty="0"/>
          </a:p>
        </p:txBody>
      </p:sp>
      <p:cxnSp>
        <p:nvCxnSpPr>
          <p:cNvPr id="20" name="Straight Arrow Connector 19"/>
          <p:cNvCxnSpPr/>
          <p:nvPr/>
        </p:nvCxnSpPr>
        <p:spPr>
          <a:xfrm>
            <a:off x="8191736" y="1621796"/>
            <a:ext cx="0" cy="334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83001" y="1942229"/>
            <a:ext cx="1172116" cy="400110"/>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hasCellIndex</a:t>
            </a:r>
            <a:r>
              <a:rPr lang="en-US" sz="1000" dirty="0" smtClean="0">
                <a:latin typeface="Consolas" panose="020B0609020204030204" pitchFamily="49" charset="0"/>
                <a:cs typeface="Consolas" panose="020B0609020204030204" pitchFamily="49" charset="0"/>
              </a:rPr>
              <a:t>()</a:t>
            </a:r>
          </a:p>
          <a:p>
            <a:r>
              <a:rPr lang="en-US" sz="1000" dirty="0" err="1" smtClean="0">
                <a:latin typeface="Consolas" panose="020B0609020204030204" pitchFamily="49" charset="0"/>
                <a:cs typeface="Consolas" panose="020B0609020204030204" pitchFamily="49" charset="0"/>
              </a:rPr>
              <a:t>getCellIndex</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34" name="Straight Arrow Connector 33"/>
          <p:cNvCxnSpPr/>
          <p:nvPr/>
        </p:nvCxnSpPr>
        <p:spPr>
          <a:xfrm>
            <a:off x="7198822" y="162179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073577" y="2346960"/>
            <a:ext cx="1242648" cy="400110"/>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hasLayerIndex</a:t>
            </a:r>
            <a:r>
              <a:rPr lang="en-US" sz="1000" dirty="0" smtClean="0">
                <a:latin typeface="Consolas" panose="020B0609020204030204" pitchFamily="49" charset="0"/>
                <a:cs typeface="Consolas" panose="020B0609020204030204" pitchFamily="49" charset="0"/>
              </a:rPr>
              <a:t>()</a:t>
            </a:r>
          </a:p>
          <a:p>
            <a:r>
              <a:rPr lang="en-US" sz="1000" dirty="0" err="1" smtClean="0">
                <a:latin typeface="Consolas" panose="020B0609020204030204" pitchFamily="49" charset="0"/>
                <a:cs typeface="Consolas" panose="020B0609020204030204" pitchFamily="49" charset="0"/>
              </a:rPr>
              <a:t>getLayerIndex</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39" name="Straight Arrow Connector 38"/>
          <p:cNvCxnSpPr/>
          <p:nvPr/>
        </p:nvCxnSpPr>
        <p:spPr>
          <a:xfrm>
            <a:off x="3066982" y="1601307"/>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951897" y="2306151"/>
            <a:ext cx="1806905"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getVelmaResultKeyName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6576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849880" y="2598410"/>
            <a:ext cx="1595309"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getObservedKeyName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48" name="Rectangle 47"/>
          <p:cNvSpPr/>
          <p:nvPr/>
        </p:nvSpPr>
        <p:spPr>
          <a:xfrm>
            <a:off x="203200" y="3647503"/>
            <a:ext cx="3847315"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VELMA_RESULT</a:t>
            </a:r>
            <a:endParaRPr lang="en-US" sz="1000" dirty="0"/>
          </a:p>
        </p:txBody>
      </p:sp>
      <p:cxnSp>
        <p:nvCxnSpPr>
          <p:cNvPr id="49" name="Straight Arrow Connector 48"/>
          <p:cNvCxnSpPr/>
          <p:nvPr/>
        </p:nvCxnSpPr>
        <p:spPr>
          <a:xfrm>
            <a:off x="2007980" y="1621796"/>
            <a:ext cx="0" cy="96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524000" y="163766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96380" y="3248650"/>
            <a:ext cx="889987"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isActive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5238485" cy="369332"/>
          </a:xfrm>
          <a:prstGeom prst="rect">
            <a:avLst/>
          </a:prstGeom>
          <a:solidFill>
            <a:schemeClr val="accent4">
              <a:lumMod val="40000"/>
              <a:lumOff val="60000"/>
            </a:schemeClr>
          </a:solidFill>
        </p:spPr>
        <p:txBody>
          <a:bodyPr wrap="none" rtlCol="0">
            <a:spAutoFit/>
          </a:bodyPr>
          <a:lstStyle/>
          <a:p>
            <a:r>
              <a:rPr lang="en-US" dirty="0" err="1" smtClean="0"/>
              <a:t>CalibratorVelmaResult</a:t>
            </a:r>
            <a:r>
              <a:rPr lang="en-US" dirty="0" smtClean="0"/>
              <a:t> .csv Fields and Access </a:t>
            </a:r>
            <a:r>
              <a:rPr lang="en-US" dirty="0"/>
              <a:t>M</a:t>
            </a:r>
            <a:r>
              <a:rPr lang="en-US" dirty="0" smtClean="0"/>
              <a:t>ethods</a:t>
            </a:r>
          </a:p>
        </p:txBody>
      </p:sp>
      <p:sp>
        <p:nvSpPr>
          <p:cNvPr id="66" name="Up Arrow 65"/>
          <p:cNvSpPr/>
          <p:nvPr/>
        </p:nvSpPr>
        <p:spPr>
          <a:xfrm rot="10800000">
            <a:off x="5582460" y="1637659"/>
            <a:ext cx="101026" cy="2720980"/>
          </a:xfrm>
          <a:prstGeom prst="upArrow">
            <a:avLst>
              <a:gd name="adj1" fmla="val 50000"/>
              <a:gd name="adj2" fmla="val 882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551981" y="4389120"/>
            <a:ext cx="5445761" cy="2292935"/>
          </a:xfrm>
          <a:prstGeom prst="rect">
            <a:avLst/>
          </a:prstGeom>
          <a:solidFill>
            <a:schemeClr val="accent1">
              <a:lumMod val="40000"/>
              <a:lumOff val="60000"/>
            </a:schemeClr>
          </a:solidFill>
        </p:spPr>
        <p:txBody>
          <a:bodyPr wrap="square" rtlCol="0">
            <a:spAutoFit/>
          </a:bodyPr>
          <a:lstStyle/>
          <a:p>
            <a:r>
              <a:rPr lang="en-US" sz="1100" dirty="0" smtClean="0"/>
              <a:t>The specified RESULT_SOURCE </a:t>
            </a:r>
            <a:r>
              <a:rPr lang="en-US" sz="1100" dirty="0" smtClean="0"/>
              <a:t>determines the context </a:t>
            </a:r>
            <a:r>
              <a:rPr lang="en-US" sz="1100" dirty="0" smtClean="0"/>
              <a:t>and requirements for the </a:t>
            </a:r>
            <a:r>
              <a:rPr lang="en-US" sz="1100" dirty="0" smtClean="0"/>
              <a:t>LAYER_INDEX, </a:t>
            </a:r>
            <a:r>
              <a:rPr lang="en-US" sz="1100" dirty="0" smtClean="0"/>
              <a:t>CELL_INDEX </a:t>
            </a:r>
            <a:r>
              <a:rPr lang="en-US" sz="1100" dirty="0" smtClean="0"/>
              <a:t>and COVER_ID fields:</a:t>
            </a:r>
          </a:p>
          <a:p>
            <a:endParaRPr lang="en-US" sz="1100" dirty="0" smtClean="0"/>
          </a:p>
          <a:p>
            <a:r>
              <a:rPr lang="en-US" sz="1100" dirty="0" smtClean="0"/>
              <a:t>When </a:t>
            </a:r>
            <a:r>
              <a:rPr lang="en-US" sz="1100" dirty="0" smtClean="0"/>
              <a:t>TEMPORAL or COVER_*, </a:t>
            </a:r>
            <a:r>
              <a:rPr lang="en-US" sz="1100" dirty="0" smtClean="0"/>
              <a:t>CELL_INDEX should be left blank, and is ignored if it is not</a:t>
            </a:r>
            <a:r>
              <a:rPr lang="en-US" sz="1100" dirty="0" smtClean="0"/>
              <a:t>.</a:t>
            </a:r>
            <a:br>
              <a:rPr lang="en-US" sz="1100" dirty="0" smtClean="0"/>
            </a:br>
            <a:endParaRPr lang="en-US" sz="1100" dirty="0" smtClean="0"/>
          </a:p>
          <a:p>
            <a:r>
              <a:rPr lang="en-US" sz="1100" dirty="0" smtClean="0"/>
              <a:t>When COVER_*, COVER_ID </a:t>
            </a:r>
            <a:r>
              <a:rPr lang="en-US" sz="1100" b="1" dirty="0" smtClean="0"/>
              <a:t>must </a:t>
            </a:r>
            <a:r>
              <a:rPr lang="en-US" sz="1100" dirty="0" smtClean="0"/>
              <a:t>be specified.</a:t>
            </a:r>
            <a:br>
              <a:rPr lang="en-US" sz="1100" dirty="0" smtClean="0"/>
            </a:br>
            <a:endParaRPr lang="en-US" sz="1100" dirty="0" smtClean="0"/>
          </a:p>
          <a:p>
            <a:r>
              <a:rPr lang="en-US" sz="1100" dirty="0" smtClean="0"/>
              <a:t>When SPATIAL, CELL_INDEX must be specified, and must specify a valid cell index number</a:t>
            </a:r>
            <a:r>
              <a:rPr lang="en-US" sz="1100" dirty="0" smtClean="0"/>
              <a:t>.</a:t>
            </a:r>
          </a:p>
          <a:p>
            <a:r>
              <a:rPr lang="en-US" sz="1100" dirty="0" smtClean="0"/>
              <a:t>If </a:t>
            </a:r>
            <a:r>
              <a:rPr lang="en-US" sz="1100" b="1" dirty="0" smtClean="0"/>
              <a:t>both</a:t>
            </a:r>
            <a:r>
              <a:rPr lang="en-US" sz="1100" dirty="0" smtClean="0"/>
              <a:t> CELL_INDEX and COVER_ID are specified, see Spatial-specific Variant record layout.</a:t>
            </a:r>
            <a:r>
              <a:rPr lang="en-US" sz="1100" dirty="0" smtClean="0"/>
              <a:t/>
            </a:r>
            <a:br>
              <a:rPr lang="en-US" sz="1100" dirty="0" smtClean="0"/>
            </a:br>
            <a:endParaRPr lang="en-US" sz="1100" dirty="0" smtClean="0"/>
          </a:p>
          <a:p>
            <a:r>
              <a:rPr lang="en-US" sz="1100" dirty="0" smtClean="0"/>
              <a:t>If </a:t>
            </a:r>
            <a:r>
              <a:rPr lang="en-US" sz="1100" dirty="0" smtClean="0"/>
              <a:t>LAYER_INDEX is left blank, the result data values will be the sum of all layers (for multi-layered data.)</a:t>
            </a:r>
          </a:p>
          <a:p>
            <a:endParaRPr lang="en-US" sz="1100" dirty="0" smtClean="0"/>
          </a:p>
        </p:txBody>
      </p:sp>
      <p:sp>
        <p:nvSpPr>
          <p:cNvPr id="71" name="TextBox 70"/>
          <p:cNvSpPr txBox="1"/>
          <p:nvPr/>
        </p:nvSpPr>
        <p:spPr>
          <a:xfrm>
            <a:off x="7010400" y="2971161"/>
            <a:ext cx="4673600" cy="769441"/>
          </a:xfrm>
          <a:prstGeom prst="rect">
            <a:avLst/>
          </a:prstGeom>
          <a:solidFill>
            <a:schemeClr val="accent1">
              <a:lumMod val="40000"/>
              <a:lumOff val="60000"/>
            </a:schemeClr>
          </a:solidFill>
        </p:spPr>
        <p:txBody>
          <a:bodyPr wrap="square" rtlCol="0">
            <a:spAutoFit/>
          </a:bodyPr>
          <a:lstStyle/>
          <a:p>
            <a:r>
              <a:rPr lang="en-US" sz="1100" dirty="0" smtClean="0"/>
              <a:t>Layer and Cell Index values are ONE-based.</a:t>
            </a:r>
          </a:p>
          <a:p>
            <a:r>
              <a:rPr lang="en-US" sz="1100" dirty="0" smtClean="0"/>
              <a:t>When the layer or cell index field is left blank, the corresponding has…Index() method returns false</a:t>
            </a:r>
            <a:r>
              <a:rPr lang="en-US" sz="1100" dirty="0" smtClean="0"/>
              <a:t>.</a:t>
            </a:r>
          </a:p>
          <a:p>
            <a:r>
              <a:rPr lang="en-US" sz="1100" dirty="0" err="1" smtClean="0"/>
              <a:t>CoverId</a:t>
            </a:r>
            <a:r>
              <a:rPr lang="en-US" sz="1100" dirty="0" smtClean="0"/>
              <a:t> must be &gt;= 0 or empty/blank – negative values are INVALID.</a:t>
            </a:r>
            <a:endParaRPr lang="en-US" sz="1100" dirty="0" smtClean="0"/>
          </a:p>
        </p:txBody>
      </p:sp>
      <p:graphicFrame>
        <p:nvGraphicFramePr>
          <p:cNvPr id="24" name="Table 23"/>
          <p:cNvGraphicFramePr>
            <a:graphicFrameLocks noGrp="1"/>
          </p:cNvGraphicFramePr>
          <p:nvPr>
            <p:extLst>
              <p:ext uri="{D42A27DB-BD31-4B8C-83A1-F6EECF244321}">
                <p14:modId xmlns:p14="http://schemas.microsoft.com/office/powerpoint/2010/main" val="1677626825"/>
              </p:ext>
            </p:extLst>
          </p:nvPr>
        </p:nvGraphicFramePr>
        <p:xfrm>
          <a:off x="203200" y="919627"/>
          <a:ext cx="10155376" cy="618269"/>
        </p:xfrm>
        <a:graphic>
          <a:graphicData uri="http://schemas.openxmlformats.org/drawingml/2006/table">
            <a:tbl>
              <a:tblPr firstRow="1" bandRow="1">
                <a:tableStyleId>{5C22544A-7EE6-4342-B048-85BDC9FD1C3A}</a:tableStyleId>
              </a:tblPr>
              <a:tblGrid>
                <a:gridCol w="1007023"/>
                <a:gridCol w="669373"/>
                <a:gridCol w="1510145"/>
                <a:gridCol w="2126631"/>
                <a:gridCol w="1572533"/>
                <a:gridCol w="978858"/>
                <a:gridCol w="1021390"/>
                <a:gridCol w="1269423"/>
              </a:tblGrid>
              <a:tr h="337415">
                <a:tc>
                  <a:txBody>
                    <a:bodyPr/>
                    <a:lstStyle/>
                    <a:p>
                      <a:r>
                        <a:rPr lang="en-US" sz="1000" dirty="0" smtClean="0">
                          <a:solidFill>
                            <a:schemeClr val="tx1"/>
                          </a:solidFill>
                        </a:rPr>
                        <a:t>RECORD_ID</a:t>
                      </a:r>
                      <a:endParaRPr lang="en-US" sz="1000" dirty="0">
                        <a:solidFill>
                          <a:schemeClr val="tx1"/>
                        </a:solidFill>
                      </a:endParaRPr>
                    </a:p>
                  </a:txBody>
                  <a:tcPr>
                    <a:solidFill>
                      <a:schemeClr val="accent6">
                        <a:lumMod val="20000"/>
                        <a:lumOff val="80000"/>
                      </a:schemeClr>
                    </a:solidFill>
                  </a:tcPr>
                </a:tc>
                <a:tc>
                  <a:txBody>
                    <a:bodyPr/>
                    <a:lstStyle/>
                    <a:p>
                      <a:pPr algn="ctr"/>
                      <a:r>
                        <a:rPr lang="en-US" sz="1000" dirty="0" smtClean="0">
                          <a:solidFill>
                            <a:schemeClr val="tx1"/>
                          </a:solidFill>
                        </a:rPr>
                        <a:t>ACTIVE</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OBSERVED_KEYNAME</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VELMA_RESULT_KEYNAME</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RESULT_SOURCE</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LAYER_INDEX</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CELL_INDEX</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COVER_ID</a:t>
                      </a:r>
                      <a:endParaRPr lang="en-US" sz="1000" dirty="0">
                        <a:solidFill>
                          <a:schemeClr val="tx1"/>
                        </a:solidFill>
                      </a:endParaRPr>
                    </a:p>
                  </a:txBody>
                  <a:tcPr>
                    <a:solidFill>
                      <a:schemeClr val="accent6">
                        <a:lumMod val="20000"/>
                        <a:lumOff val="80000"/>
                      </a:schemeClr>
                    </a:solidFill>
                  </a:tcPr>
                </a:tc>
              </a:tr>
              <a:tr h="280854">
                <a:tc>
                  <a:txBody>
                    <a:bodyPr/>
                    <a:lstStyle/>
                    <a:p>
                      <a:r>
                        <a:rPr lang="en-US" sz="1000" dirty="0" smtClean="0">
                          <a:solidFill>
                            <a:schemeClr val="tx1"/>
                          </a:solidFill>
                        </a:rPr>
                        <a:t>VELMA_RESULT</a:t>
                      </a:r>
                      <a:endParaRPr lang="en-US" sz="1000" dirty="0">
                        <a:solidFill>
                          <a:schemeClr val="tx1"/>
                        </a:solidFill>
                      </a:endParaRPr>
                    </a:p>
                  </a:txBody>
                  <a:tcPr/>
                </a:tc>
                <a:tc>
                  <a:txBody>
                    <a:bodyPr/>
                    <a:lstStyle/>
                    <a:p>
                      <a:pPr algn="ctr"/>
                      <a:r>
                        <a:rPr lang="en-US" sz="1000" dirty="0" smtClean="0">
                          <a:solidFill>
                            <a:schemeClr val="tx1"/>
                          </a:solidFill>
                        </a:rPr>
                        <a:t>1</a:t>
                      </a:r>
                      <a:endParaRPr lang="en-US" sz="1000" dirty="0">
                        <a:solidFill>
                          <a:schemeClr val="tx1"/>
                        </a:solidFill>
                      </a:endParaRPr>
                    </a:p>
                  </a:txBody>
                  <a:tcPr/>
                </a:tc>
                <a:tc>
                  <a:txBody>
                    <a:bodyPr/>
                    <a:lstStyle/>
                    <a:p>
                      <a:r>
                        <a:rPr lang="en-US" sz="1000" dirty="0" smtClean="0">
                          <a:solidFill>
                            <a:schemeClr val="tx1"/>
                          </a:solidFill>
                        </a:rPr>
                        <a:t>obsKeyName1</a:t>
                      </a:r>
                      <a:endParaRPr lang="en-US" sz="1000" dirty="0">
                        <a:solidFill>
                          <a:schemeClr val="tx1"/>
                        </a:solidFill>
                      </a:endParaRPr>
                    </a:p>
                  </a:txBody>
                  <a:tcPr/>
                </a:tc>
                <a:tc>
                  <a:txBody>
                    <a:bodyPr/>
                    <a:lstStyle/>
                    <a:p>
                      <a:r>
                        <a:rPr lang="en-US" sz="1000" dirty="0" smtClean="0">
                          <a:solidFill>
                            <a:schemeClr val="tx1"/>
                          </a:solidFill>
                        </a:rPr>
                        <a:t>BIOMASS_LEAF_N</a:t>
                      </a:r>
                      <a:endParaRPr lang="en-US" sz="1000" dirty="0">
                        <a:solidFill>
                          <a:schemeClr val="tx1"/>
                        </a:solidFill>
                      </a:endParaRPr>
                    </a:p>
                  </a:txBody>
                  <a:tcPr/>
                </a:tc>
                <a:tc>
                  <a:txBody>
                    <a:bodyPr/>
                    <a:lstStyle/>
                    <a:p>
                      <a:r>
                        <a:rPr lang="en-US" sz="1000" dirty="0" smtClean="0">
                          <a:solidFill>
                            <a:schemeClr val="tx1"/>
                          </a:solidFill>
                        </a:rPr>
                        <a:t>COVER_SUM</a:t>
                      </a:r>
                      <a:endParaRPr lang="en-US" sz="1000" dirty="0">
                        <a:solidFill>
                          <a:schemeClr val="tx1"/>
                        </a:solidFill>
                      </a:endParaRPr>
                    </a:p>
                  </a:txBody>
                  <a:tcPr/>
                </a:tc>
                <a:tc>
                  <a:txBody>
                    <a:bodyPr/>
                    <a:lstStyle/>
                    <a:p>
                      <a:r>
                        <a:rPr lang="en-US" sz="1000" dirty="0" smtClean="0">
                          <a:solidFill>
                            <a:schemeClr val="tx1"/>
                          </a:solidFill>
                        </a:rPr>
                        <a:t>3</a:t>
                      </a:r>
                      <a:endParaRPr lang="en-US" sz="1000" dirty="0">
                        <a:solidFill>
                          <a:schemeClr val="tx1"/>
                        </a:solidFill>
                      </a:endParaRPr>
                    </a:p>
                  </a:txBody>
                  <a:tcPr/>
                </a:tc>
                <a:tc>
                  <a:txBody>
                    <a:bodyPr/>
                    <a:lstStyle/>
                    <a:p>
                      <a:endParaRPr lang="en-US" sz="1000" dirty="0">
                        <a:solidFill>
                          <a:schemeClr val="tx1"/>
                        </a:solidFill>
                      </a:endParaRPr>
                    </a:p>
                  </a:txBody>
                  <a:tcPr/>
                </a:tc>
                <a:tc>
                  <a:txBody>
                    <a:bodyPr/>
                    <a:lstStyle/>
                    <a:p>
                      <a:r>
                        <a:rPr lang="en-US" sz="1000" dirty="0" smtClean="0">
                          <a:solidFill>
                            <a:schemeClr val="tx1"/>
                          </a:solidFill>
                        </a:rPr>
                        <a:t>2</a:t>
                      </a:r>
                      <a:endParaRPr lang="en-US" sz="1000" dirty="0">
                        <a:solidFill>
                          <a:schemeClr val="tx1"/>
                        </a:solidFill>
                      </a:endParaRPr>
                    </a:p>
                  </a:txBody>
                  <a:tcPr/>
                </a:tc>
              </a:tr>
            </a:tbl>
          </a:graphicData>
        </a:graphic>
      </p:graphicFrame>
      <p:cxnSp>
        <p:nvCxnSpPr>
          <p:cNvPr id="25" name="Straight Arrow Connector 24"/>
          <p:cNvCxnSpPr/>
          <p:nvPr/>
        </p:nvCxnSpPr>
        <p:spPr>
          <a:xfrm>
            <a:off x="9216965" y="1607936"/>
            <a:ext cx="0" cy="334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108230" y="1928369"/>
            <a:ext cx="1031051" cy="400110"/>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hasCoverId</a:t>
            </a:r>
            <a:r>
              <a:rPr lang="en-US" sz="1000" dirty="0" smtClean="0">
                <a:latin typeface="Consolas" panose="020B0609020204030204" pitchFamily="49" charset="0"/>
                <a:cs typeface="Consolas" panose="020B0609020204030204" pitchFamily="49" charset="0"/>
              </a:rPr>
              <a:t>()</a:t>
            </a:r>
            <a:endParaRPr lang="en-US" sz="1000" dirty="0" smtClean="0">
              <a:latin typeface="Consolas" panose="020B0609020204030204" pitchFamily="49" charset="0"/>
              <a:cs typeface="Consolas" panose="020B0609020204030204" pitchFamily="49" charset="0"/>
            </a:endParaRPr>
          </a:p>
          <a:p>
            <a:r>
              <a:rPr lang="en-US" sz="1000" dirty="0" err="1" smtClean="0">
                <a:latin typeface="Consolas" panose="020B0609020204030204" pitchFamily="49" charset="0"/>
                <a:cs typeface="Consolas" panose="020B0609020204030204" pitchFamily="49" charset="0"/>
              </a:rPr>
              <a:t>getCoverId</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33136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Elbow Connector 9"/>
          <p:cNvCxnSpPr/>
          <p:nvPr/>
        </p:nvCxnSpPr>
        <p:spPr>
          <a:xfrm rot="10800000" flipV="1">
            <a:off x="5750561" y="335280"/>
            <a:ext cx="2052327" cy="71119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62240" y="193040"/>
            <a:ext cx="3015569" cy="261610"/>
          </a:xfrm>
          <a:prstGeom prst="rect">
            <a:avLst/>
          </a:prstGeom>
          <a:noFill/>
        </p:spPr>
        <p:txBody>
          <a:bodyPr wrap="none" rtlCol="0">
            <a:spAutoFit/>
          </a:bodyPr>
          <a:lstStyle/>
          <a:p>
            <a:r>
              <a:rPr lang="en-US" sz="1100" dirty="0" smtClean="0">
                <a:solidFill>
                  <a:prstClr val="black"/>
                </a:solidFill>
              </a:rPr>
              <a:t>RESULT_SOURCE = </a:t>
            </a:r>
            <a:r>
              <a:rPr lang="en-US" sz="1100" b="1" dirty="0" smtClean="0">
                <a:solidFill>
                  <a:prstClr val="black"/>
                </a:solidFill>
              </a:rPr>
              <a:t>SPATIAL (and ONLY SPATIAL!)</a:t>
            </a:r>
            <a:endParaRPr lang="en-US" sz="1100" b="1" dirty="0">
              <a:solidFill>
                <a:prstClr val="black"/>
              </a:solidFill>
            </a:endParaRPr>
          </a:p>
        </p:txBody>
      </p:sp>
      <p:cxnSp>
        <p:nvCxnSpPr>
          <p:cNvPr id="20" name="Straight Arrow Connector 19"/>
          <p:cNvCxnSpPr/>
          <p:nvPr/>
        </p:nvCxnSpPr>
        <p:spPr>
          <a:xfrm>
            <a:off x="8164018" y="1621796"/>
            <a:ext cx="0" cy="334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55283" y="1942229"/>
            <a:ext cx="1242648" cy="400110"/>
          </a:xfrm>
          <a:prstGeom prst="rect">
            <a:avLst/>
          </a:prstGeom>
          <a:noFill/>
        </p:spPr>
        <p:txBody>
          <a:bodyPr wrap="none" rtlCol="0">
            <a:spAutoFit/>
          </a:bodyPr>
          <a:lstStyle/>
          <a:p>
            <a:r>
              <a:rPr lang="en-US" sz="1000" dirty="0" err="1" smtClean="0">
                <a:solidFill>
                  <a:prstClr val="black"/>
                </a:solidFill>
                <a:latin typeface="Consolas" panose="020B0609020204030204" pitchFamily="49" charset="0"/>
                <a:cs typeface="Consolas" panose="020B0609020204030204" pitchFamily="49" charset="0"/>
              </a:rPr>
              <a:t>hasCellXindex</a:t>
            </a:r>
            <a:r>
              <a:rPr lang="en-US" sz="1000" dirty="0" smtClean="0">
                <a:solidFill>
                  <a:prstClr val="black"/>
                </a:solidFill>
                <a:latin typeface="Consolas" panose="020B0609020204030204" pitchFamily="49" charset="0"/>
                <a:cs typeface="Consolas" panose="020B0609020204030204" pitchFamily="49" charset="0"/>
              </a:rPr>
              <a:t>()</a:t>
            </a:r>
          </a:p>
          <a:p>
            <a:r>
              <a:rPr lang="en-US" sz="1000" dirty="0" err="1" smtClean="0">
                <a:solidFill>
                  <a:prstClr val="black"/>
                </a:solidFill>
                <a:latin typeface="Consolas" panose="020B0609020204030204" pitchFamily="49" charset="0"/>
                <a:cs typeface="Consolas" panose="020B0609020204030204" pitchFamily="49" charset="0"/>
              </a:rPr>
              <a:t>getCellXindex</a:t>
            </a:r>
            <a:r>
              <a:rPr lang="en-US" sz="1000" dirty="0" smtClean="0">
                <a:solidFill>
                  <a:prstClr val="black"/>
                </a:solidFill>
                <a:latin typeface="Consolas" panose="020B0609020204030204" pitchFamily="49" charset="0"/>
                <a:cs typeface="Consolas" panose="020B0609020204030204" pitchFamily="49" charset="0"/>
              </a:rPr>
              <a:t>()</a:t>
            </a:r>
            <a:endParaRPr lang="en-US" sz="1000" dirty="0">
              <a:solidFill>
                <a:prstClr val="black"/>
              </a:solidFill>
              <a:latin typeface="Consolas" panose="020B0609020204030204" pitchFamily="49" charset="0"/>
              <a:cs typeface="Consolas" panose="020B0609020204030204" pitchFamily="49" charset="0"/>
            </a:endParaRPr>
          </a:p>
        </p:txBody>
      </p:sp>
      <p:cxnSp>
        <p:nvCxnSpPr>
          <p:cNvPr id="34" name="Straight Arrow Connector 33"/>
          <p:cNvCxnSpPr/>
          <p:nvPr/>
        </p:nvCxnSpPr>
        <p:spPr>
          <a:xfrm>
            <a:off x="7198827" y="1621796"/>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073582" y="2346960"/>
            <a:ext cx="1242648" cy="400110"/>
          </a:xfrm>
          <a:prstGeom prst="rect">
            <a:avLst/>
          </a:prstGeom>
          <a:noFill/>
        </p:spPr>
        <p:txBody>
          <a:bodyPr wrap="none" rtlCol="0">
            <a:spAutoFit/>
          </a:bodyPr>
          <a:lstStyle/>
          <a:p>
            <a:r>
              <a:rPr lang="en-US" sz="1000" dirty="0" err="1" smtClean="0">
                <a:solidFill>
                  <a:prstClr val="black"/>
                </a:solidFill>
                <a:latin typeface="Consolas" panose="020B0609020204030204" pitchFamily="49" charset="0"/>
                <a:cs typeface="Consolas" panose="020B0609020204030204" pitchFamily="49" charset="0"/>
              </a:rPr>
              <a:t>hasLayerIndex</a:t>
            </a:r>
            <a:r>
              <a:rPr lang="en-US" sz="1000" dirty="0" smtClean="0">
                <a:solidFill>
                  <a:prstClr val="black"/>
                </a:solidFill>
                <a:latin typeface="Consolas" panose="020B0609020204030204" pitchFamily="49" charset="0"/>
                <a:cs typeface="Consolas" panose="020B0609020204030204" pitchFamily="49" charset="0"/>
              </a:rPr>
              <a:t>()</a:t>
            </a:r>
          </a:p>
          <a:p>
            <a:r>
              <a:rPr lang="en-US" sz="1000" dirty="0" err="1" smtClean="0">
                <a:solidFill>
                  <a:prstClr val="black"/>
                </a:solidFill>
                <a:latin typeface="Consolas" panose="020B0609020204030204" pitchFamily="49" charset="0"/>
                <a:cs typeface="Consolas" panose="020B0609020204030204" pitchFamily="49" charset="0"/>
              </a:rPr>
              <a:t>getLayerIndex</a:t>
            </a:r>
            <a:r>
              <a:rPr lang="en-US" sz="1000" dirty="0" smtClean="0">
                <a:solidFill>
                  <a:prstClr val="black"/>
                </a:solidFill>
                <a:latin typeface="Consolas" panose="020B0609020204030204" pitchFamily="49" charset="0"/>
                <a:cs typeface="Consolas" panose="020B0609020204030204" pitchFamily="49" charset="0"/>
              </a:rPr>
              <a:t>()</a:t>
            </a:r>
            <a:endParaRPr lang="en-US" sz="1000" dirty="0">
              <a:solidFill>
                <a:prstClr val="black"/>
              </a:solidFill>
              <a:latin typeface="Consolas" panose="020B0609020204030204" pitchFamily="49" charset="0"/>
              <a:cs typeface="Consolas" panose="020B0609020204030204" pitchFamily="49" charset="0"/>
            </a:endParaRPr>
          </a:p>
        </p:txBody>
      </p:sp>
      <p:cxnSp>
        <p:nvCxnSpPr>
          <p:cNvPr id="39" name="Straight Arrow Connector 38"/>
          <p:cNvCxnSpPr/>
          <p:nvPr/>
        </p:nvCxnSpPr>
        <p:spPr>
          <a:xfrm>
            <a:off x="3496485" y="1601307"/>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81400" y="2306151"/>
            <a:ext cx="1806905" cy="246221"/>
          </a:xfrm>
          <a:prstGeom prst="rect">
            <a:avLst/>
          </a:prstGeom>
          <a:noFill/>
        </p:spPr>
        <p:txBody>
          <a:bodyPr wrap="none" rtlCol="0">
            <a:spAutoFit/>
          </a:bodyPr>
          <a:lstStyle/>
          <a:p>
            <a:r>
              <a:rPr lang="en-US" sz="1000" dirty="0" err="1" smtClean="0">
                <a:solidFill>
                  <a:prstClr val="black"/>
                </a:solidFill>
                <a:latin typeface="Consolas" panose="020B0609020204030204" pitchFamily="49" charset="0"/>
                <a:cs typeface="Consolas" panose="020B0609020204030204" pitchFamily="49" charset="0"/>
              </a:rPr>
              <a:t>getVelmaResultKeyName</a:t>
            </a:r>
            <a:r>
              <a:rPr lang="en-US" sz="1000" dirty="0" smtClean="0">
                <a:solidFill>
                  <a:prstClr val="black"/>
                </a:solidFill>
                <a:latin typeface="Consolas" panose="020B0609020204030204" pitchFamily="49" charset="0"/>
                <a:cs typeface="Consolas" panose="020B0609020204030204" pitchFamily="49" charset="0"/>
              </a:rPr>
              <a:t>()</a:t>
            </a:r>
            <a:endParaRPr lang="en-US" sz="1000" dirty="0">
              <a:solidFill>
                <a:prstClr val="black"/>
              </a:solidFill>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6576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836025" y="2598410"/>
            <a:ext cx="1595309" cy="246221"/>
          </a:xfrm>
          <a:prstGeom prst="rect">
            <a:avLst/>
          </a:prstGeom>
          <a:noFill/>
        </p:spPr>
        <p:txBody>
          <a:bodyPr wrap="none" rtlCol="0">
            <a:spAutoFit/>
          </a:bodyPr>
          <a:lstStyle/>
          <a:p>
            <a:r>
              <a:rPr lang="en-US" sz="1000" dirty="0" err="1" smtClean="0">
                <a:solidFill>
                  <a:prstClr val="black"/>
                </a:solidFill>
                <a:latin typeface="Consolas" panose="020B0609020204030204" pitchFamily="49" charset="0"/>
                <a:cs typeface="Consolas" panose="020B0609020204030204" pitchFamily="49" charset="0"/>
              </a:rPr>
              <a:t>getObservedKeyName</a:t>
            </a:r>
            <a:r>
              <a:rPr lang="en-US" sz="1000" dirty="0" smtClean="0">
                <a:solidFill>
                  <a:prstClr val="black"/>
                </a:solidFill>
                <a:latin typeface="Consolas" panose="020B0609020204030204" pitchFamily="49" charset="0"/>
                <a:cs typeface="Consolas" panose="020B0609020204030204" pitchFamily="49" charset="0"/>
              </a:rPr>
              <a:t>()</a:t>
            </a:r>
            <a:endParaRPr lang="en-US" sz="1000" dirty="0">
              <a:solidFill>
                <a:prstClr val="black"/>
              </a:solidFill>
              <a:latin typeface="Consolas" panose="020B0609020204030204" pitchFamily="49" charset="0"/>
              <a:cs typeface="Consolas" panose="020B0609020204030204" pitchFamily="49" charset="0"/>
            </a:endParaRPr>
          </a:p>
        </p:txBody>
      </p:sp>
      <p:sp>
        <p:nvSpPr>
          <p:cNvPr id="48" name="Rectangle 47"/>
          <p:cNvSpPr/>
          <p:nvPr/>
        </p:nvSpPr>
        <p:spPr>
          <a:xfrm>
            <a:off x="203200" y="3647503"/>
            <a:ext cx="3847315"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VELMA_RESULT</a:t>
            </a:r>
            <a:endParaRPr lang="en-US" sz="1000" dirty="0">
              <a:solidFill>
                <a:prstClr val="black"/>
              </a:solidFill>
            </a:endParaRPr>
          </a:p>
        </p:txBody>
      </p:sp>
      <p:cxnSp>
        <p:nvCxnSpPr>
          <p:cNvPr id="49" name="Straight Arrow Connector 48"/>
          <p:cNvCxnSpPr/>
          <p:nvPr/>
        </p:nvCxnSpPr>
        <p:spPr>
          <a:xfrm>
            <a:off x="1994125" y="1621796"/>
            <a:ext cx="0" cy="96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524000" y="163766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96380" y="3248650"/>
            <a:ext cx="889987" cy="246221"/>
          </a:xfrm>
          <a:prstGeom prst="rect">
            <a:avLst/>
          </a:prstGeom>
          <a:noFill/>
        </p:spPr>
        <p:txBody>
          <a:bodyPr wrap="none" rtlCol="0">
            <a:spAutoFit/>
          </a:bodyPr>
          <a:lstStyle/>
          <a:p>
            <a:r>
              <a:rPr lang="en-US" sz="1000" dirty="0" err="1" smtClean="0">
                <a:solidFill>
                  <a:prstClr val="black"/>
                </a:solidFill>
                <a:latin typeface="Consolas" panose="020B0609020204030204" pitchFamily="49" charset="0"/>
                <a:cs typeface="Consolas" panose="020B0609020204030204" pitchFamily="49" charset="0"/>
              </a:rPr>
              <a:t>isActive</a:t>
            </a:r>
            <a:r>
              <a:rPr lang="en-US" sz="1000" dirty="0" smtClean="0">
                <a:solidFill>
                  <a:prstClr val="black"/>
                </a:solidFill>
                <a:latin typeface="Consolas" panose="020B0609020204030204" pitchFamily="49" charset="0"/>
                <a:cs typeface="Consolas" panose="020B0609020204030204" pitchFamily="49" charset="0"/>
              </a:rPr>
              <a:t>()</a:t>
            </a:r>
            <a:endParaRPr lang="en-US" sz="1000" dirty="0">
              <a:solidFill>
                <a:prstClr val="black"/>
              </a:solidFill>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5238485" cy="646331"/>
          </a:xfrm>
          <a:prstGeom prst="rect">
            <a:avLst/>
          </a:prstGeom>
          <a:solidFill>
            <a:schemeClr val="accent4">
              <a:lumMod val="40000"/>
              <a:lumOff val="60000"/>
            </a:schemeClr>
          </a:solidFill>
        </p:spPr>
        <p:txBody>
          <a:bodyPr wrap="none" rtlCol="0">
            <a:spAutoFit/>
          </a:bodyPr>
          <a:lstStyle/>
          <a:p>
            <a:r>
              <a:rPr lang="en-US" dirty="0" err="1" smtClean="0">
                <a:solidFill>
                  <a:prstClr val="black"/>
                </a:solidFill>
              </a:rPr>
              <a:t>CalibratorVelmaResult</a:t>
            </a:r>
            <a:r>
              <a:rPr lang="en-US" dirty="0" smtClean="0">
                <a:solidFill>
                  <a:prstClr val="black"/>
                </a:solidFill>
              </a:rPr>
              <a:t> .csv Fields and Access </a:t>
            </a:r>
            <a:r>
              <a:rPr lang="en-US" dirty="0" smtClean="0">
                <a:solidFill>
                  <a:prstClr val="black"/>
                </a:solidFill>
              </a:rPr>
              <a:t>Methods</a:t>
            </a:r>
          </a:p>
          <a:p>
            <a:r>
              <a:rPr lang="en-US" dirty="0" smtClean="0">
                <a:solidFill>
                  <a:prstClr val="black"/>
                </a:solidFill>
              </a:rPr>
              <a:t>SPATIAL mode Variant Record Layout</a:t>
            </a:r>
            <a:endParaRPr lang="en-US" dirty="0" smtClean="0">
              <a:solidFill>
                <a:prstClr val="black"/>
              </a:solidFill>
            </a:endParaRPr>
          </a:p>
        </p:txBody>
      </p:sp>
      <p:sp>
        <p:nvSpPr>
          <p:cNvPr id="66" name="Up Arrow 65"/>
          <p:cNvSpPr/>
          <p:nvPr/>
        </p:nvSpPr>
        <p:spPr>
          <a:xfrm rot="10800000">
            <a:off x="5582458" y="1637659"/>
            <a:ext cx="101026" cy="2720980"/>
          </a:xfrm>
          <a:prstGeom prst="upArrow">
            <a:avLst>
              <a:gd name="adj1" fmla="val 50000"/>
              <a:gd name="adj2" fmla="val 882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TextBox 66"/>
          <p:cNvSpPr txBox="1"/>
          <p:nvPr/>
        </p:nvSpPr>
        <p:spPr>
          <a:xfrm>
            <a:off x="5551979" y="4389120"/>
            <a:ext cx="5445761" cy="1446550"/>
          </a:xfrm>
          <a:prstGeom prst="rect">
            <a:avLst/>
          </a:prstGeom>
          <a:solidFill>
            <a:schemeClr val="accent1">
              <a:lumMod val="40000"/>
              <a:lumOff val="60000"/>
            </a:schemeClr>
          </a:solidFill>
        </p:spPr>
        <p:txBody>
          <a:bodyPr wrap="square" rtlCol="0">
            <a:spAutoFit/>
          </a:bodyPr>
          <a:lstStyle/>
          <a:p>
            <a:r>
              <a:rPr lang="en-US" sz="1100" dirty="0" smtClean="0">
                <a:solidFill>
                  <a:prstClr val="black"/>
                </a:solidFill>
              </a:rPr>
              <a:t>When RESULT_SOURCE == SPATIAL the </a:t>
            </a:r>
            <a:r>
              <a:rPr lang="en-US" sz="1100" dirty="0" smtClean="0">
                <a:solidFill>
                  <a:prstClr val="black"/>
                </a:solidFill>
              </a:rPr>
              <a:t>LAYER_INDEX and CELL_INDEX values </a:t>
            </a:r>
            <a:r>
              <a:rPr lang="en-US" sz="1100" dirty="0" smtClean="0">
                <a:solidFill>
                  <a:prstClr val="black"/>
                </a:solidFill>
              </a:rPr>
              <a:t>are in-context.</a:t>
            </a:r>
            <a:br>
              <a:rPr lang="en-US" sz="1100" dirty="0" smtClean="0">
                <a:solidFill>
                  <a:prstClr val="black"/>
                </a:solidFill>
              </a:rPr>
            </a:br>
            <a:endParaRPr lang="en-US" sz="1100" dirty="0" smtClean="0">
              <a:solidFill>
                <a:prstClr val="black"/>
              </a:solidFill>
            </a:endParaRPr>
          </a:p>
          <a:p>
            <a:r>
              <a:rPr lang="en-US" sz="1100" dirty="0" smtClean="0">
                <a:solidFill>
                  <a:prstClr val="black"/>
                </a:solidFill>
              </a:rPr>
              <a:t>When </a:t>
            </a:r>
            <a:r>
              <a:rPr lang="en-US" sz="1100" dirty="0" smtClean="0">
                <a:solidFill>
                  <a:prstClr val="black"/>
                </a:solidFill>
              </a:rPr>
              <a:t>SPATIAL</a:t>
            </a:r>
            <a:r>
              <a:rPr lang="en-US" sz="1100" dirty="0" smtClean="0">
                <a:solidFill>
                  <a:prstClr val="black"/>
                </a:solidFill>
              </a:rPr>
              <a:t>, if CELL_Y_INDEX is missing or blank/empty,  Refer to default record</a:t>
            </a:r>
            <a:r>
              <a:rPr lang="en-US" sz="1100" dirty="0">
                <a:solidFill>
                  <a:prstClr val="black"/>
                </a:solidFill>
              </a:rPr>
              <a:t> </a:t>
            </a:r>
            <a:r>
              <a:rPr lang="en-US" sz="1100" dirty="0" smtClean="0">
                <a:solidFill>
                  <a:prstClr val="black"/>
                </a:solidFill>
              </a:rPr>
              <a:t>layout mode for this cell – the CELL_X_INDEX field is actually the CELL_INDEX field in such cases.</a:t>
            </a:r>
            <a:br>
              <a:rPr lang="en-US" sz="1100" dirty="0" smtClean="0">
                <a:solidFill>
                  <a:prstClr val="black"/>
                </a:solidFill>
              </a:rPr>
            </a:br>
            <a:r>
              <a:rPr lang="en-US" sz="1100" dirty="0" smtClean="0">
                <a:solidFill>
                  <a:prstClr val="black"/>
                </a:solidFill>
              </a:rPr>
              <a:t/>
            </a:r>
            <a:br>
              <a:rPr lang="en-US" sz="1100" dirty="0" smtClean="0">
                <a:solidFill>
                  <a:prstClr val="black"/>
                </a:solidFill>
              </a:rPr>
            </a:br>
            <a:r>
              <a:rPr lang="en-US" sz="1100" dirty="0" smtClean="0">
                <a:solidFill>
                  <a:prstClr val="black"/>
                </a:solidFill>
              </a:rPr>
              <a:t>If LAYER_INDEX is left blank, the result data values will be the sum of all layers (for multi-layered data.)</a:t>
            </a:r>
          </a:p>
          <a:p>
            <a:endParaRPr lang="en-US" sz="1100" dirty="0" smtClean="0">
              <a:solidFill>
                <a:prstClr val="black"/>
              </a:solidFill>
            </a:endParaRPr>
          </a:p>
        </p:txBody>
      </p:sp>
      <p:sp>
        <p:nvSpPr>
          <p:cNvPr id="71" name="TextBox 70"/>
          <p:cNvSpPr txBox="1"/>
          <p:nvPr/>
        </p:nvSpPr>
        <p:spPr>
          <a:xfrm>
            <a:off x="6913415" y="2888031"/>
            <a:ext cx="4673600" cy="600164"/>
          </a:xfrm>
          <a:prstGeom prst="rect">
            <a:avLst/>
          </a:prstGeom>
          <a:solidFill>
            <a:schemeClr val="accent1">
              <a:lumMod val="40000"/>
              <a:lumOff val="60000"/>
            </a:schemeClr>
          </a:solidFill>
        </p:spPr>
        <p:txBody>
          <a:bodyPr wrap="square" rtlCol="0">
            <a:spAutoFit/>
          </a:bodyPr>
          <a:lstStyle/>
          <a:p>
            <a:r>
              <a:rPr lang="en-US" sz="1100" dirty="0" smtClean="0">
                <a:solidFill>
                  <a:prstClr val="black"/>
                </a:solidFill>
              </a:rPr>
              <a:t>Layer and Cell Index values are ONE-based.</a:t>
            </a:r>
          </a:p>
          <a:p>
            <a:r>
              <a:rPr lang="en-US" sz="1100" dirty="0" smtClean="0">
                <a:solidFill>
                  <a:prstClr val="black"/>
                </a:solidFill>
              </a:rPr>
              <a:t>When the layer or cell index field is left blank, the corresponding has…Index() method returns false.</a:t>
            </a:r>
          </a:p>
        </p:txBody>
      </p:sp>
      <p:graphicFrame>
        <p:nvGraphicFramePr>
          <p:cNvPr id="4" name="Table 3"/>
          <p:cNvGraphicFramePr>
            <a:graphicFrameLocks noGrp="1"/>
          </p:cNvGraphicFramePr>
          <p:nvPr>
            <p:extLst>
              <p:ext uri="{D42A27DB-BD31-4B8C-83A1-F6EECF244321}">
                <p14:modId xmlns:p14="http://schemas.microsoft.com/office/powerpoint/2010/main" val="3212079475"/>
              </p:ext>
            </p:extLst>
          </p:nvPr>
        </p:nvGraphicFramePr>
        <p:xfrm>
          <a:off x="193968" y="931512"/>
          <a:ext cx="10155376" cy="618269"/>
        </p:xfrm>
        <a:graphic>
          <a:graphicData uri="http://schemas.openxmlformats.org/drawingml/2006/table">
            <a:tbl>
              <a:tblPr firstRow="1" bandRow="1">
                <a:tableStyleId>{5C22544A-7EE6-4342-B048-85BDC9FD1C3A}</a:tableStyleId>
              </a:tblPr>
              <a:tblGrid>
                <a:gridCol w="1007023"/>
                <a:gridCol w="669373"/>
                <a:gridCol w="1510145"/>
                <a:gridCol w="2126631"/>
                <a:gridCol w="1572533"/>
                <a:gridCol w="978858"/>
                <a:gridCol w="1021390"/>
                <a:gridCol w="1269423"/>
              </a:tblGrid>
              <a:tr h="337415">
                <a:tc>
                  <a:txBody>
                    <a:bodyPr/>
                    <a:lstStyle/>
                    <a:p>
                      <a:r>
                        <a:rPr lang="en-US" sz="1000" dirty="0" smtClean="0">
                          <a:solidFill>
                            <a:schemeClr val="tx1"/>
                          </a:solidFill>
                        </a:rPr>
                        <a:t>RECORD_ID</a:t>
                      </a:r>
                      <a:endParaRPr lang="en-US" sz="1000" dirty="0">
                        <a:solidFill>
                          <a:schemeClr val="tx1"/>
                        </a:solidFill>
                      </a:endParaRPr>
                    </a:p>
                  </a:txBody>
                  <a:tcPr>
                    <a:solidFill>
                      <a:schemeClr val="accent6">
                        <a:lumMod val="20000"/>
                        <a:lumOff val="80000"/>
                      </a:schemeClr>
                    </a:solidFill>
                  </a:tcPr>
                </a:tc>
                <a:tc>
                  <a:txBody>
                    <a:bodyPr/>
                    <a:lstStyle/>
                    <a:p>
                      <a:pPr algn="ctr"/>
                      <a:r>
                        <a:rPr lang="en-US" sz="1000" dirty="0" smtClean="0">
                          <a:solidFill>
                            <a:schemeClr val="tx1"/>
                          </a:solidFill>
                        </a:rPr>
                        <a:t>ACTIVE</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OBSERVED_KEYNAME</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VELMA_RESULT_KEYNAME</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RESULT_SOURCE</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LAYER_INDEX</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CELL_X_INDEX</a:t>
                      </a:r>
                      <a:endParaRPr lang="en-US" sz="1000" dirty="0">
                        <a:solidFill>
                          <a:schemeClr val="tx1"/>
                        </a:solidFill>
                      </a:endParaRPr>
                    </a:p>
                  </a:txBody>
                  <a:tcPr>
                    <a:solidFill>
                      <a:schemeClr val="accent6">
                        <a:lumMod val="20000"/>
                        <a:lumOff val="80000"/>
                      </a:schemeClr>
                    </a:solidFill>
                  </a:tcPr>
                </a:tc>
                <a:tc>
                  <a:txBody>
                    <a:bodyPr/>
                    <a:lstStyle/>
                    <a:p>
                      <a:r>
                        <a:rPr lang="en-US" sz="1000" dirty="0" smtClean="0">
                          <a:solidFill>
                            <a:schemeClr val="tx1"/>
                          </a:solidFill>
                        </a:rPr>
                        <a:t>CELL_Y_INDEX</a:t>
                      </a:r>
                      <a:endParaRPr lang="en-US" sz="1000" dirty="0">
                        <a:solidFill>
                          <a:schemeClr val="tx1"/>
                        </a:solidFill>
                      </a:endParaRPr>
                    </a:p>
                  </a:txBody>
                  <a:tcPr>
                    <a:solidFill>
                      <a:schemeClr val="accent6">
                        <a:lumMod val="20000"/>
                        <a:lumOff val="80000"/>
                      </a:schemeClr>
                    </a:solidFill>
                  </a:tcPr>
                </a:tc>
              </a:tr>
              <a:tr h="280854">
                <a:tc>
                  <a:txBody>
                    <a:bodyPr/>
                    <a:lstStyle/>
                    <a:p>
                      <a:r>
                        <a:rPr lang="en-US" sz="1000" dirty="0" smtClean="0">
                          <a:solidFill>
                            <a:schemeClr val="tx1"/>
                          </a:solidFill>
                        </a:rPr>
                        <a:t>VELMA_RESULT</a:t>
                      </a:r>
                      <a:endParaRPr lang="en-US" sz="1000" dirty="0">
                        <a:solidFill>
                          <a:schemeClr val="tx1"/>
                        </a:solidFill>
                      </a:endParaRPr>
                    </a:p>
                  </a:txBody>
                  <a:tcPr/>
                </a:tc>
                <a:tc>
                  <a:txBody>
                    <a:bodyPr/>
                    <a:lstStyle/>
                    <a:p>
                      <a:pPr algn="ctr"/>
                      <a:r>
                        <a:rPr lang="en-US" sz="1000" dirty="0" smtClean="0">
                          <a:solidFill>
                            <a:schemeClr val="tx1"/>
                          </a:solidFill>
                        </a:rPr>
                        <a:t>1</a:t>
                      </a:r>
                      <a:endParaRPr lang="en-US" sz="1000" dirty="0">
                        <a:solidFill>
                          <a:schemeClr val="tx1"/>
                        </a:solidFill>
                      </a:endParaRPr>
                    </a:p>
                  </a:txBody>
                  <a:tcPr/>
                </a:tc>
                <a:tc>
                  <a:txBody>
                    <a:bodyPr/>
                    <a:lstStyle/>
                    <a:p>
                      <a:r>
                        <a:rPr lang="en-US" sz="1000" dirty="0" smtClean="0">
                          <a:solidFill>
                            <a:schemeClr val="tx1"/>
                          </a:solidFill>
                        </a:rPr>
                        <a:t>obsKeyName4</a:t>
                      </a:r>
                      <a:endParaRPr lang="en-US" sz="1000" dirty="0">
                        <a:solidFill>
                          <a:schemeClr val="tx1"/>
                        </a:solidFill>
                      </a:endParaRPr>
                    </a:p>
                  </a:txBody>
                  <a:tcPr/>
                </a:tc>
                <a:tc>
                  <a:txBody>
                    <a:bodyPr/>
                    <a:lstStyle/>
                    <a:p>
                      <a:r>
                        <a:rPr lang="en-US" sz="1000" dirty="0" smtClean="0">
                          <a:solidFill>
                            <a:schemeClr val="tx1"/>
                          </a:solidFill>
                        </a:rPr>
                        <a:t>DETRITUS_ROOT_N</a:t>
                      </a:r>
                      <a:endParaRPr lang="en-US" sz="1000" dirty="0">
                        <a:solidFill>
                          <a:schemeClr val="tx1"/>
                        </a:solidFill>
                      </a:endParaRPr>
                    </a:p>
                  </a:txBody>
                  <a:tcPr/>
                </a:tc>
                <a:tc>
                  <a:txBody>
                    <a:bodyPr/>
                    <a:lstStyle/>
                    <a:p>
                      <a:r>
                        <a:rPr lang="en-US" sz="1000" dirty="0" smtClean="0">
                          <a:solidFill>
                            <a:schemeClr val="tx1"/>
                          </a:solidFill>
                        </a:rPr>
                        <a:t>SPATIAL</a:t>
                      </a:r>
                      <a:endParaRPr lang="en-US" sz="1000" dirty="0">
                        <a:solidFill>
                          <a:schemeClr val="tx1"/>
                        </a:solidFill>
                      </a:endParaRPr>
                    </a:p>
                  </a:txBody>
                  <a:tcPr/>
                </a:tc>
                <a:tc>
                  <a:txBody>
                    <a:bodyPr/>
                    <a:lstStyle/>
                    <a:p>
                      <a:r>
                        <a:rPr lang="en-US" sz="1000" dirty="0" smtClean="0">
                          <a:solidFill>
                            <a:schemeClr val="tx1"/>
                          </a:solidFill>
                        </a:rPr>
                        <a:t>3</a:t>
                      </a:r>
                      <a:endParaRPr lang="en-US" sz="1000" dirty="0">
                        <a:solidFill>
                          <a:schemeClr val="tx1"/>
                        </a:solidFill>
                      </a:endParaRPr>
                    </a:p>
                  </a:txBody>
                  <a:tcPr/>
                </a:tc>
                <a:tc>
                  <a:txBody>
                    <a:bodyPr/>
                    <a:lstStyle/>
                    <a:p>
                      <a:r>
                        <a:rPr lang="en-US" sz="1000" dirty="0" smtClean="0">
                          <a:solidFill>
                            <a:schemeClr val="tx1"/>
                          </a:solidFill>
                        </a:rPr>
                        <a:t>31</a:t>
                      </a:r>
                      <a:endParaRPr lang="en-US" sz="1000" dirty="0">
                        <a:solidFill>
                          <a:schemeClr val="tx1"/>
                        </a:solidFill>
                      </a:endParaRPr>
                    </a:p>
                  </a:txBody>
                  <a:tcPr/>
                </a:tc>
                <a:tc>
                  <a:txBody>
                    <a:bodyPr/>
                    <a:lstStyle/>
                    <a:p>
                      <a:r>
                        <a:rPr lang="en-US" sz="1000" dirty="0" smtClean="0">
                          <a:solidFill>
                            <a:schemeClr val="tx1"/>
                          </a:solidFill>
                        </a:rPr>
                        <a:t>149</a:t>
                      </a:r>
                      <a:endParaRPr lang="en-US" sz="1000" dirty="0">
                        <a:solidFill>
                          <a:schemeClr val="tx1"/>
                        </a:solidFill>
                      </a:endParaRPr>
                    </a:p>
                  </a:txBody>
                  <a:tcPr/>
                </a:tc>
              </a:tr>
            </a:tbl>
          </a:graphicData>
        </a:graphic>
      </p:graphicFrame>
      <p:cxnSp>
        <p:nvCxnSpPr>
          <p:cNvPr id="23" name="Straight Arrow Connector 22"/>
          <p:cNvCxnSpPr/>
          <p:nvPr/>
        </p:nvCxnSpPr>
        <p:spPr>
          <a:xfrm>
            <a:off x="9272382" y="1621791"/>
            <a:ext cx="0" cy="334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163647" y="1928369"/>
            <a:ext cx="1242648" cy="400110"/>
          </a:xfrm>
          <a:prstGeom prst="rect">
            <a:avLst/>
          </a:prstGeom>
          <a:noFill/>
        </p:spPr>
        <p:txBody>
          <a:bodyPr wrap="none" rtlCol="0">
            <a:spAutoFit/>
          </a:bodyPr>
          <a:lstStyle/>
          <a:p>
            <a:r>
              <a:rPr lang="en-US" sz="1000" dirty="0" err="1" smtClean="0">
                <a:solidFill>
                  <a:prstClr val="black"/>
                </a:solidFill>
                <a:latin typeface="Consolas" panose="020B0609020204030204" pitchFamily="49" charset="0"/>
                <a:cs typeface="Consolas" panose="020B0609020204030204" pitchFamily="49" charset="0"/>
              </a:rPr>
              <a:t>hasCellYindex</a:t>
            </a:r>
            <a:r>
              <a:rPr lang="en-US" sz="1000" dirty="0" smtClean="0">
                <a:solidFill>
                  <a:prstClr val="black"/>
                </a:solidFill>
                <a:latin typeface="Consolas" panose="020B0609020204030204" pitchFamily="49" charset="0"/>
                <a:cs typeface="Consolas" panose="020B0609020204030204" pitchFamily="49" charset="0"/>
              </a:rPr>
              <a:t>()</a:t>
            </a:r>
          </a:p>
          <a:p>
            <a:r>
              <a:rPr lang="en-US" sz="1000" dirty="0" err="1" smtClean="0">
                <a:solidFill>
                  <a:prstClr val="black"/>
                </a:solidFill>
                <a:latin typeface="Consolas" panose="020B0609020204030204" pitchFamily="49" charset="0"/>
                <a:cs typeface="Consolas" panose="020B0609020204030204" pitchFamily="49" charset="0"/>
              </a:rPr>
              <a:t>getCellYindex</a:t>
            </a:r>
            <a:r>
              <a:rPr lang="en-US" sz="1000" dirty="0" smtClean="0">
                <a:solidFill>
                  <a:prstClr val="black"/>
                </a:solidFill>
                <a:latin typeface="Consolas" panose="020B0609020204030204" pitchFamily="49" charset="0"/>
                <a:cs typeface="Consolas" panose="020B0609020204030204" pitchFamily="49" charset="0"/>
              </a:rPr>
              <a:t>()</a:t>
            </a:r>
            <a:endParaRPr lang="en-US" sz="1000" dirty="0">
              <a:solidFill>
                <a:prstClr val="black"/>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1211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p:nvPr/>
        </p:nvCxnSpPr>
        <p:spPr>
          <a:xfrm>
            <a:off x="3077142" y="1601307"/>
            <a:ext cx="0" cy="7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931577" y="2306151"/>
            <a:ext cx="1665841"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getFullLocationName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41" name="Straight Arrow Connector 40"/>
          <p:cNvCxnSpPr/>
          <p:nvPr/>
        </p:nvCxnSpPr>
        <p:spPr>
          <a:xfrm flipH="1">
            <a:off x="365760" y="1609086"/>
            <a:ext cx="166" cy="20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03200" y="3647503"/>
            <a:ext cx="3847315" cy="246221"/>
          </a:xfrm>
          <a:prstGeom prst="rect">
            <a:avLst/>
          </a:prstGeom>
        </p:spPr>
        <p:txBody>
          <a:bodyPr wrap="square">
            <a:spAutoFit/>
          </a:bodyPr>
          <a:lstStyle/>
          <a:p>
            <a:r>
              <a:rPr lang="en-US" sz="1000" dirty="0" err="1" smtClean="0">
                <a:solidFill>
                  <a:srgbClr val="000000"/>
                </a:solidFill>
                <a:highlight>
                  <a:srgbClr val="E8F2FE"/>
                </a:highlight>
                <a:latin typeface="Consolas" panose="020B0609020204030204" pitchFamily="49" charset="0"/>
              </a:rPr>
              <a:t>CalibratorConfiguration.RecordId.</a:t>
            </a:r>
            <a:r>
              <a:rPr lang="en-US" sz="1000" i="1" dirty="0" err="1" smtClean="0">
                <a:solidFill>
                  <a:srgbClr val="0000C0"/>
                </a:solidFill>
                <a:highlight>
                  <a:srgbClr val="D4D4D4"/>
                </a:highlight>
                <a:latin typeface="Consolas" panose="020B0609020204030204" pitchFamily="49" charset="0"/>
              </a:rPr>
              <a:t>VELMA_SOURCE</a:t>
            </a:r>
            <a:endParaRPr lang="en-US" sz="1000" dirty="0"/>
          </a:p>
        </p:txBody>
      </p:sp>
      <p:cxnSp>
        <p:nvCxnSpPr>
          <p:cNvPr id="53" name="Straight Arrow Connector 52"/>
          <p:cNvCxnSpPr/>
          <p:nvPr/>
        </p:nvCxnSpPr>
        <p:spPr>
          <a:xfrm>
            <a:off x="2225040" y="1637663"/>
            <a:ext cx="10160" cy="16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87260" y="3248650"/>
            <a:ext cx="889987" cy="246221"/>
          </a:xfrm>
          <a:prstGeom prst="rect">
            <a:avLst/>
          </a:prstGeom>
          <a:noFill/>
        </p:spPr>
        <p:txBody>
          <a:bodyPr wrap="none" rtlCol="0">
            <a:spAutoFit/>
          </a:bodyPr>
          <a:lstStyle/>
          <a:p>
            <a:r>
              <a:rPr lang="en-US" sz="1000" dirty="0" err="1" smtClean="0">
                <a:latin typeface="Consolas" panose="020B0609020204030204" pitchFamily="49" charset="0"/>
                <a:cs typeface="Consolas" panose="020B0609020204030204" pitchFamily="49" charset="0"/>
              </a:rPr>
              <a:t>isActive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sp>
        <p:nvSpPr>
          <p:cNvPr id="63" name="TextBox 62"/>
          <p:cNvSpPr txBox="1"/>
          <p:nvPr/>
        </p:nvSpPr>
        <p:spPr>
          <a:xfrm>
            <a:off x="203200" y="193040"/>
            <a:ext cx="6091539" cy="369332"/>
          </a:xfrm>
          <a:prstGeom prst="rect">
            <a:avLst/>
          </a:prstGeom>
          <a:solidFill>
            <a:schemeClr val="accent4">
              <a:lumMod val="40000"/>
              <a:lumOff val="60000"/>
            </a:schemeClr>
          </a:solidFill>
        </p:spPr>
        <p:txBody>
          <a:bodyPr wrap="none" rtlCol="0">
            <a:spAutoFit/>
          </a:bodyPr>
          <a:lstStyle/>
          <a:p>
            <a:r>
              <a:rPr lang="en-US" dirty="0" err="1" smtClean="0"/>
              <a:t>CalibratorMoeaOutputLocation</a:t>
            </a:r>
            <a:r>
              <a:rPr lang="en-US" dirty="0" smtClean="0"/>
              <a:t> .csv Fields and Access </a:t>
            </a:r>
            <a:r>
              <a:rPr lang="en-US" dirty="0"/>
              <a:t>M</a:t>
            </a:r>
            <a:r>
              <a:rPr lang="en-US" dirty="0" smtClean="0"/>
              <a:t>ethods</a:t>
            </a:r>
          </a:p>
        </p:txBody>
      </p:sp>
      <p:graphicFrame>
        <p:nvGraphicFramePr>
          <p:cNvPr id="3" name="Table 2"/>
          <p:cNvGraphicFramePr>
            <a:graphicFrameLocks noGrp="1"/>
          </p:cNvGraphicFramePr>
          <p:nvPr>
            <p:extLst>
              <p:ext uri="{D42A27DB-BD31-4B8C-83A1-F6EECF244321}">
                <p14:modId xmlns:p14="http://schemas.microsoft.com/office/powerpoint/2010/main" val="2772066406"/>
              </p:ext>
            </p:extLst>
          </p:nvPr>
        </p:nvGraphicFramePr>
        <p:xfrm>
          <a:off x="301320" y="1066000"/>
          <a:ext cx="5794679" cy="535306"/>
        </p:xfrm>
        <a:graphic>
          <a:graphicData uri="http://schemas.openxmlformats.org/drawingml/2006/table">
            <a:tbl>
              <a:tblPr>
                <a:tableStyleId>{5C22544A-7EE6-4342-B048-85BDC9FD1C3A}</a:tableStyleId>
              </a:tblPr>
              <a:tblGrid>
                <a:gridCol w="1679880"/>
                <a:gridCol w="518160"/>
                <a:gridCol w="3596639"/>
              </a:tblGrid>
              <a:tr h="267653">
                <a:tc>
                  <a:txBody>
                    <a:bodyPr/>
                    <a:lstStyle/>
                    <a:p>
                      <a:pPr algn="l" fontAlgn="b"/>
                      <a:r>
                        <a:rPr lang="en-US" sz="1000" b="1" u="none" strike="noStrike" dirty="0">
                          <a:effectLst/>
                        </a:rPr>
                        <a:t>RECORD_ID</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b="1" u="none" strike="noStrike" dirty="0">
                          <a:effectLst/>
                        </a:rPr>
                        <a:t>ACTIVE</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n-US" sz="1000" b="1" u="none" strike="noStrike" dirty="0" smtClean="0">
                          <a:effectLst/>
                        </a:rPr>
                        <a:t>FULL_LOCATION_NAME</a:t>
                      </a:r>
                      <a:endParaRPr lang="en-US" sz="1000" b="1"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r>
              <a:tr h="267653">
                <a:tc>
                  <a:txBody>
                    <a:bodyPr/>
                    <a:lstStyle/>
                    <a:p>
                      <a:pPr algn="l" fontAlgn="b"/>
                      <a:r>
                        <a:rPr lang="en-US" sz="1100" u="none" strike="noStrike" dirty="0" smtClean="0">
                          <a:effectLst/>
                        </a:rPr>
                        <a:t>MOEA_OUTPUT_LOCATION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latin typeface="Consolas" panose="020B0609020204030204" pitchFamily="49" charset="0"/>
                          <a:cs typeface="Consolas" panose="020B0609020204030204" pitchFamily="49" charset="0"/>
                        </a:rPr>
                        <a:t>C:/a/fake/but/complete/directoryName</a:t>
                      </a:r>
                      <a:endParaRPr lang="en-US" sz="11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b"/>
                </a:tc>
              </a:tr>
            </a:tbl>
          </a:graphicData>
        </a:graphic>
      </p:graphicFrame>
      <p:sp>
        <p:nvSpPr>
          <p:cNvPr id="2" name="TextBox 1"/>
          <p:cNvSpPr txBox="1"/>
          <p:nvPr/>
        </p:nvSpPr>
        <p:spPr>
          <a:xfrm>
            <a:off x="6918960" y="116096"/>
            <a:ext cx="4592320" cy="1600438"/>
          </a:xfrm>
          <a:prstGeom prst="rect">
            <a:avLst/>
          </a:prstGeom>
          <a:noFill/>
        </p:spPr>
        <p:txBody>
          <a:bodyPr wrap="square" rtlCol="0">
            <a:spAutoFit/>
          </a:bodyPr>
          <a:lstStyle/>
          <a:p>
            <a:r>
              <a:rPr lang="en-US" sz="1400" dirty="0" smtClean="0"/>
              <a:t>Notes:</a:t>
            </a:r>
          </a:p>
          <a:p>
            <a:r>
              <a:rPr lang="en-US" sz="1400" dirty="0" smtClean="0"/>
              <a:t>The FULL_LOCATION_NAME field’s value must be a fully-qualified path + directory name of an existing, accessible and valid directory.</a:t>
            </a:r>
          </a:p>
          <a:p>
            <a:pPr lvl="0"/>
            <a:r>
              <a:rPr lang="en-US" sz="1400" dirty="0">
                <a:solidFill>
                  <a:prstClr val="black"/>
                </a:solidFill>
              </a:rPr>
              <a:t>Path-separator requirements are at the discretion of the overall calibration-driver application that uses OBSERVED_SOURCE records’ </a:t>
            </a:r>
            <a:r>
              <a:rPr lang="en-US" sz="1400" dirty="0" smtClean="0">
                <a:solidFill>
                  <a:prstClr val="black"/>
                </a:solidFill>
              </a:rPr>
              <a:t>data</a:t>
            </a:r>
            <a:r>
              <a:rPr lang="en-US" sz="1400" dirty="0">
                <a:solidFill>
                  <a:prstClr val="black"/>
                </a:solidFill>
              </a:rPr>
              <a:t>.</a:t>
            </a:r>
          </a:p>
        </p:txBody>
      </p:sp>
    </p:spTree>
    <p:extLst>
      <p:ext uri="{BB962C8B-B14F-4D97-AF65-F5344CB8AC3E}">
        <p14:creationId xmlns:p14="http://schemas.microsoft.com/office/powerpoint/2010/main" val="3028881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C4B6375E-C806-40D9-976C-8DDF45834EFA}">
  <ds:schemaRefs>
    <ds:schemaRef ds:uri="ESRI.ArcGIS.Mapping.OfficeIntegration.PowerPointInfo"/>
  </ds:schemaRefs>
</ds:datastoreItem>
</file>

<file path=customXml/itemProps10.xml><?xml version="1.0" encoding="utf-8"?>
<ds:datastoreItem xmlns:ds="http://schemas.openxmlformats.org/officeDocument/2006/customXml" ds:itemID="{DA7273A0-07E2-4C4E-91A8-99B7169B684C}">
  <ds:schemaRefs>
    <ds:schemaRef ds:uri="ESRI.ArcGIS.Mapping.OfficeIntegration.PowerPointInfo"/>
  </ds:schemaRefs>
</ds:datastoreItem>
</file>

<file path=customXml/itemProps11.xml><?xml version="1.0" encoding="utf-8"?>
<ds:datastoreItem xmlns:ds="http://schemas.openxmlformats.org/officeDocument/2006/customXml" ds:itemID="{232E517E-9BF5-4D46-83D7-107B81EACAC9}">
  <ds:schemaRefs>
    <ds:schemaRef ds:uri="ESRI.ArcGIS.Mapping.OfficeIntegration.PowerPointInfo"/>
  </ds:schemaRefs>
</ds:datastoreItem>
</file>

<file path=customXml/itemProps12.xml><?xml version="1.0" encoding="utf-8"?>
<ds:datastoreItem xmlns:ds="http://schemas.openxmlformats.org/officeDocument/2006/customXml" ds:itemID="{53772239-6412-4CF3-AE65-2652E25E86FF}">
  <ds:schemaRefs>
    <ds:schemaRef ds:uri="ESRI.ArcGIS.Mapping.OfficeIntegration.PowerPointInfo"/>
  </ds:schemaRefs>
</ds:datastoreItem>
</file>

<file path=customXml/itemProps13.xml><?xml version="1.0" encoding="utf-8"?>
<ds:datastoreItem xmlns:ds="http://schemas.openxmlformats.org/officeDocument/2006/customXml" ds:itemID="{32D1F708-4EF8-465A-A8A0-928D86E902CC}">
  <ds:schemaRefs>
    <ds:schemaRef ds:uri="ESRI.ArcGIS.Mapping.OfficeIntegration.PowerPointInfo"/>
  </ds:schemaRefs>
</ds:datastoreItem>
</file>

<file path=customXml/itemProps14.xml><?xml version="1.0" encoding="utf-8"?>
<ds:datastoreItem xmlns:ds="http://schemas.openxmlformats.org/officeDocument/2006/customXml" ds:itemID="{A1A40174-5CDC-4AED-B065-CC24B94B85A6}">
  <ds:schemaRefs>
    <ds:schemaRef ds:uri="ESRI.ArcGIS.Mapping.OfficeIntegration.PowerPointInfo"/>
  </ds:schemaRefs>
</ds:datastoreItem>
</file>

<file path=customXml/itemProps15.xml><?xml version="1.0" encoding="utf-8"?>
<ds:datastoreItem xmlns:ds="http://schemas.openxmlformats.org/officeDocument/2006/customXml" ds:itemID="{7C737340-5C21-40DD-83DF-482063F3DF98}">
  <ds:schemaRefs>
    <ds:schemaRef ds:uri="ESRI.ArcGIS.Mapping.OfficeIntegration.PowerPointInfo"/>
  </ds:schemaRefs>
</ds:datastoreItem>
</file>

<file path=customXml/itemProps2.xml><?xml version="1.0" encoding="utf-8"?>
<ds:datastoreItem xmlns:ds="http://schemas.openxmlformats.org/officeDocument/2006/customXml" ds:itemID="{C621E5BC-1B03-482F-9DB4-AA7883309096}">
  <ds:schemaRefs>
    <ds:schemaRef ds:uri="ESRI.ArcGIS.Mapping.OfficeIntegration.PowerPointInfo"/>
  </ds:schemaRefs>
</ds:datastoreItem>
</file>

<file path=customXml/itemProps3.xml><?xml version="1.0" encoding="utf-8"?>
<ds:datastoreItem xmlns:ds="http://schemas.openxmlformats.org/officeDocument/2006/customXml" ds:itemID="{949E5542-6D72-4D44-8183-B6127ECB805D}">
  <ds:schemaRefs>
    <ds:schemaRef ds:uri="ESRI.ArcGIS.Mapping.OfficeIntegration.PowerPointInfo"/>
  </ds:schemaRefs>
</ds:datastoreItem>
</file>

<file path=customXml/itemProps4.xml><?xml version="1.0" encoding="utf-8"?>
<ds:datastoreItem xmlns:ds="http://schemas.openxmlformats.org/officeDocument/2006/customXml" ds:itemID="{C790FBA7-124B-433E-929B-AADDCFCAC324}">
  <ds:schemaRefs>
    <ds:schemaRef ds:uri="ESRI.ArcGIS.Mapping.OfficeIntegration.PowerPointInfo"/>
  </ds:schemaRefs>
</ds:datastoreItem>
</file>

<file path=customXml/itemProps5.xml><?xml version="1.0" encoding="utf-8"?>
<ds:datastoreItem xmlns:ds="http://schemas.openxmlformats.org/officeDocument/2006/customXml" ds:itemID="{D27CC224-2A48-43CE-8758-32BAADCC27CC}">
  <ds:schemaRefs>
    <ds:schemaRef ds:uri="ESRI.ArcGIS.Mapping.OfficeIntegration.PowerPointInfo"/>
  </ds:schemaRefs>
</ds:datastoreItem>
</file>

<file path=customXml/itemProps6.xml><?xml version="1.0" encoding="utf-8"?>
<ds:datastoreItem xmlns:ds="http://schemas.openxmlformats.org/officeDocument/2006/customXml" ds:itemID="{DA1A5FF6-BA33-42A6-A03C-8CC05D8034D8}">
  <ds:schemaRefs>
    <ds:schemaRef ds:uri="ESRI.ArcGIS.Mapping.OfficeIntegration.PowerPointInfo"/>
  </ds:schemaRefs>
</ds:datastoreItem>
</file>

<file path=customXml/itemProps7.xml><?xml version="1.0" encoding="utf-8"?>
<ds:datastoreItem xmlns:ds="http://schemas.openxmlformats.org/officeDocument/2006/customXml" ds:itemID="{4B89CD9B-D8A5-40A2-A6F9-2A9902687C50}">
  <ds:schemaRefs>
    <ds:schemaRef ds:uri="ESRI.ArcGIS.Mapping.OfficeIntegration.PowerPointInfo"/>
  </ds:schemaRefs>
</ds:datastoreItem>
</file>

<file path=customXml/itemProps8.xml><?xml version="1.0" encoding="utf-8"?>
<ds:datastoreItem xmlns:ds="http://schemas.openxmlformats.org/officeDocument/2006/customXml" ds:itemID="{FC22D532-52FB-400F-92DD-7518D585143B}">
  <ds:schemaRefs>
    <ds:schemaRef ds:uri="ESRI.ArcGIS.Mapping.OfficeIntegration.PowerPointInfo"/>
  </ds:schemaRefs>
</ds:datastoreItem>
</file>

<file path=customXml/itemProps9.xml><?xml version="1.0" encoding="utf-8"?>
<ds:datastoreItem xmlns:ds="http://schemas.openxmlformats.org/officeDocument/2006/customXml" ds:itemID="{D490812C-FA1E-43D9-AB4D-FD8585597D8E}">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351</TotalTime>
  <Words>1215</Words>
  <Application>Microsoft Office PowerPoint</Application>
  <PresentationFormat>Widescreen</PresentationFormat>
  <Paragraphs>303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Djang, Kevin</dc:creator>
  <cp:lastModifiedBy>Djang, Kevin</cp:lastModifiedBy>
  <cp:revision>63</cp:revision>
  <dcterms:created xsi:type="dcterms:W3CDTF">2014-10-07T20:19:37Z</dcterms:created>
  <dcterms:modified xsi:type="dcterms:W3CDTF">2016-06-29T18:08:37Z</dcterms:modified>
</cp:coreProperties>
</file>