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1" r:id="rId5"/>
    <p:sldId id="257" r:id="rId6"/>
    <p:sldId id="259" r:id="rId7"/>
    <p:sldId id="260" r:id="rId8"/>
    <p:sldId id="266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0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2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4CC3-A28A-4BF5-9B80-9D1E3779F05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E7B6-E7AC-4F02-9646-F340A2F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5B9E-1635-4350-A8FC-300E49CC2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VELMA-MOEA: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43EA1-E66B-4096-AD25-F60CD45FB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Barnhart, </a:t>
            </a:r>
            <a:r>
              <a:rPr lang="en-US" dirty="0" err="1"/>
              <a:t>McKane</a:t>
            </a:r>
            <a:r>
              <a:rPr lang="en-US" dirty="0"/>
              <a:t>, </a:t>
            </a:r>
            <a:r>
              <a:rPr lang="en-US" dirty="0" err="1"/>
              <a:t>Djang</a:t>
            </a:r>
            <a:r>
              <a:rPr lang="en-US" dirty="0"/>
              <a:t>, </a:t>
            </a:r>
            <a:r>
              <a:rPr lang="en-US" dirty="0" err="1"/>
              <a:t>Halama</a:t>
            </a:r>
            <a:r>
              <a:rPr lang="en-US" dirty="0"/>
              <a:t>, Pettus, Brookes</a:t>
            </a:r>
          </a:p>
        </p:txBody>
      </p:sp>
    </p:spTree>
    <p:extLst>
      <p:ext uri="{BB962C8B-B14F-4D97-AF65-F5344CB8AC3E}">
        <p14:creationId xmlns:p14="http://schemas.microsoft.com/office/powerpoint/2010/main" val="425182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4CE324-F1C5-4083-9FA4-552004B5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487"/>
            <a:ext cx="9144000" cy="519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5DDDE-866C-44DA-A40A-4645D8146948}"/>
              </a:ext>
            </a:extLst>
          </p:cNvPr>
          <p:cNvSpPr txBox="1"/>
          <p:nvPr/>
        </p:nvSpPr>
        <p:spPr>
          <a:xfrm>
            <a:off x="282804" y="263951"/>
            <a:ext cx="837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VELMA is linked with the MOEA Framework</a:t>
            </a:r>
          </a:p>
        </p:txBody>
      </p:sp>
    </p:spTree>
    <p:extLst>
      <p:ext uri="{BB962C8B-B14F-4D97-AF65-F5344CB8AC3E}">
        <p14:creationId xmlns:p14="http://schemas.microsoft.com/office/powerpoint/2010/main" val="99300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F7D5-53EE-47A1-94AE-A844B626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MOEA Framework?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B6BA-C7F5-45C7-9427-D03071DB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within Java 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Many algorithms to choose from</a:t>
            </a:r>
          </a:p>
          <a:p>
            <a:r>
              <a:rPr lang="en-US" dirty="0"/>
              <a:t>Actively developed and supported by </a:t>
            </a:r>
            <a:r>
              <a:rPr lang="en-US" dirty="0" err="1"/>
              <a:t>Hadka</a:t>
            </a:r>
            <a:r>
              <a:rPr lang="en-US" dirty="0"/>
              <a:t>, Reed Group (Penn State, Cornell)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0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1C8C-4291-4367-9C38-13C8E38F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with massively parallel systems (</a:t>
            </a:r>
            <a:r>
              <a:rPr lang="en-US" dirty="0" err="1"/>
              <a:t>borg</a:t>
            </a:r>
            <a:r>
              <a:rPr lang="en-US" dirty="0"/>
              <a:t> example)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7051C-B0A8-4781-B41C-CE415661F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982" y="1825625"/>
            <a:ext cx="738203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F4B8E-A91E-471F-B39D-58C46AE6D396}"/>
              </a:ext>
            </a:extLst>
          </p:cNvPr>
          <p:cNvSpPr txBox="1"/>
          <p:nvPr/>
        </p:nvSpPr>
        <p:spPr>
          <a:xfrm>
            <a:off x="235670" y="6176963"/>
            <a:ext cx="827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Reed and </a:t>
            </a:r>
            <a:r>
              <a:rPr lang="en-US" sz="1400" dirty="0" err="1"/>
              <a:t>Hadka</a:t>
            </a:r>
            <a:r>
              <a:rPr lang="en-US" sz="1400" dirty="0"/>
              <a:t>, 2014. Evolving many-objective water management to exploit </a:t>
            </a:r>
            <a:r>
              <a:rPr lang="en-US" sz="1400" dirty="0" err="1"/>
              <a:t>exascale</a:t>
            </a:r>
            <a:r>
              <a:rPr lang="en-US" sz="1400" dirty="0"/>
              <a:t> computing. Water Resources Research</a:t>
            </a:r>
          </a:p>
        </p:txBody>
      </p:sp>
    </p:spTree>
    <p:extLst>
      <p:ext uri="{BB962C8B-B14F-4D97-AF65-F5344CB8AC3E}">
        <p14:creationId xmlns:p14="http://schemas.microsoft.com/office/powerpoint/2010/main" val="41840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9E57-1E9F-4158-8FD6-F07175A3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2F88-49D1-4F79-99E8-ABF42BDC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find solution or set of solutions to optimization problems.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VELMA: Tune calibration parameters in order to maximize fit with observed data, minimize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2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3AB0-FBA6-4AC4-AFC8-2D0A6BF5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Genetic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F9930-31B8-4D55-BAC9-8BAE2791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76" y="1810682"/>
            <a:ext cx="3314700" cy="3971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7E1EF1-FE69-4173-A5CB-2D2AE4152A8C}"/>
              </a:ext>
            </a:extLst>
          </p:cNvPr>
          <p:cNvSpPr/>
          <p:nvPr/>
        </p:nvSpPr>
        <p:spPr>
          <a:xfrm>
            <a:off x="240384" y="599333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http://gamelearninglab.nctu.edu.tw/ctsun/visualization%20of%20evolutionary%20computation%20processes.pdf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E8E5F-D603-4F93-8D8B-C17EFFD8FA2D}"/>
              </a:ext>
            </a:extLst>
          </p:cNvPr>
          <p:cNvSpPr txBox="1"/>
          <p:nvPr/>
        </p:nvSpPr>
        <p:spPr>
          <a:xfrm>
            <a:off x="4572000" y="1901421"/>
            <a:ext cx="42609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Individual: </a:t>
            </a:r>
            <a:r>
              <a:rPr lang="en-US" sz="2000" dirty="0"/>
              <a:t>A set of calibration parameters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Population: </a:t>
            </a:r>
            <a:r>
              <a:rPr lang="en-US" sz="2000" dirty="0"/>
              <a:t>A set of Individuals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Evaluation: </a:t>
            </a:r>
            <a:r>
              <a:rPr lang="en-US" sz="2000" dirty="0"/>
              <a:t>min </a:t>
            </a:r>
            <a:r>
              <a:rPr lang="en-US" sz="2000" dirty="0" err="1"/>
              <a:t>Eval</a:t>
            </a:r>
            <a:r>
              <a:rPr lang="en-US" sz="2000" dirty="0"/>
              <a:t> = f(Individual)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Selection: </a:t>
            </a:r>
            <a:r>
              <a:rPr lang="en-US" sz="2000" dirty="0"/>
              <a:t>Choosing on which individuals to perform an operation.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Crossover: </a:t>
            </a:r>
            <a:r>
              <a:rPr lang="en-US" sz="2000" dirty="0"/>
              <a:t>Blending two individuals to create a new individual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Mutation: </a:t>
            </a:r>
            <a:r>
              <a:rPr lang="en-US" sz="2000" dirty="0"/>
              <a:t>Altering a single individual to create a new individual. </a:t>
            </a:r>
          </a:p>
        </p:txBody>
      </p:sp>
    </p:spTree>
    <p:extLst>
      <p:ext uri="{BB962C8B-B14F-4D97-AF65-F5344CB8AC3E}">
        <p14:creationId xmlns:p14="http://schemas.microsoft.com/office/powerpoint/2010/main" val="221874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9295-2C34-41B4-BB09-00440A5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251BD-9163-4837-AFD1-776617A3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06" y="1825625"/>
            <a:ext cx="6019800" cy="4314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D2EFE1-6DBF-4EB6-B70F-8B3CE4486230}"/>
              </a:ext>
            </a:extLst>
          </p:cNvPr>
          <p:cNvSpPr/>
          <p:nvPr/>
        </p:nvSpPr>
        <p:spPr>
          <a:xfrm>
            <a:off x="156052" y="6279765"/>
            <a:ext cx="5735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Boisvert et al. 2016. http://file.scirp.org/pdf/OJMH_2016072616182516.pdf</a:t>
            </a:r>
          </a:p>
        </p:txBody>
      </p:sp>
    </p:spTree>
    <p:extLst>
      <p:ext uri="{BB962C8B-B14F-4D97-AF65-F5344CB8AC3E}">
        <p14:creationId xmlns:p14="http://schemas.microsoft.com/office/powerpoint/2010/main" val="118982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2EBB-6D25-40F7-87AC-B3476F70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(sex)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63F9E-E16B-4AB2-B6D2-B11FC5B9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093683"/>
            <a:ext cx="7305675" cy="3933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E28D97-0FBE-4E63-BF10-3BB18E0FE17D}"/>
              </a:ext>
            </a:extLst>
          </p:cNvPr>
          <p:cNvSpPr txBox="1"/>
          <p:nvPr/>
        </p:nvSpPr>
        <p:spPr>
          <a:xfrm>
            <a:off x="235669" y="6276613"/>
            <a:ext cx="747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Beasley, 1993. http://mat.uab.cat/~alseda/MasterOpt/Beasley93GA1.pdf</a:t>
            </a:r>
          </a:p>
        </p:txBody>
      </p:sp>
    </p:spTree>
    <p:extLst>
      <p:ext uri="{BB962C8B-B14F-4D97-AF65-F5344CB8AC3E}">
        <p14:creationId xmlns:p14="http://schemas.microsoft.com/office/powerpoint/2010/main" val="391430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8A9-968C-4D79-88A7-5184AEDF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0E106-0EE8-41C7-90DB-3BE7AF74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11" y="1885605"/>
            <a:ext cx="5248275" cy="2238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51E3A-EA9D-41C3-9478-E009FB5978EF}"/>
              </a:ext>
            </a:extLst>
          </p:cNvPr>
          <p:cNvSpPr txBox="1"/>
          <p:nvPr/>
        </p:nvSpPr>
        <p:spPr>
          <a:xfrm>
            <a:off x="235669" y="6276613"/>
            <a:ext cx="747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Beasley, 1993. http://mat.uab.cat/~alseda/MasterOpt/Beasley93GA1.pdf</a:t>
            </a:r>
          </a:p>
        </p:txBody>
      </p:sp>
    </p:spTree>
    <p:extLst>
      <p:ext uri="{BB962C8B-B14F-4D97-AF65-F5344CB8AC3E}">
        <p14:creationId xmlns:p14="http://schemas.microsoft.com/office/powerpoint/2010/main" val="214191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BBCB-BB1B-4E55-879D-DA09F4A8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F6877-3990-4941-8AAA-156036A0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4" y="1610363"/>
            <a:ext cx="7877175" cy="442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C4129-E4FC-4555-B0AE-4831889CB362}"/>
              </a:ext>
            </a:extLst>
          </p:cNvPr>
          <p:cNvSpPr txBox="1"/>
          <p:nvPr/>
        </p:nvSpPr>
        <p:spPr>
          <a:xfrm>
            <a:off x="235669" y="6276613"/>
            <a:ext cx="747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Beasley, 1993. http://mat.uab.cat/~alseda/MasterOpt/Beasley93GA1.pdf</a:t>
            </a:r>
          </a:p>
        </p:txBody>
      </p:sp>
    </p:spTree>
    <p:extLst>
      <p:ext uri="{BB962C8B-B14F-4D97-AF65-F5344CB8AC3E}">
        <p14:creationId xmlns:p14="http://schemas.microsoft.com/office/powerpoint/2010/main" val="146161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D364-2799-429C-9017-214D19A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objectives gives a set of nondominated (</a:t>
            </a:r>
            <a:r>
              <a:rPr lang="en-US" dirty="0" err="1"/>
              <a:t>indifferentiably</a:t>
            </a:r>
            <a:r>
              <a:rPr lang="en-US" dirty="0"/>
              <a:t> good) solutions called the Pareto Front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02CCB7B9-1ADC-4093-9A2D-6B25546F1743}"/>
              </a:ext>
            </a:extLst>
          </p:cNvPr>
          <p:cNvSpPr>
            <a:spLocks/>
          </p:cNvSpPr>
          <p:nvPr/>
        </p:nvSpPr>
        <p:spPr bwMode="auto">
          <a:xfrm>
            <a:off x="3302524" y="3336303"/>
            <a:ext cx="1771650" cy="1622425"/>
          </a:xfrm>
          <a:custGeom>
            <a:avLst/>
            <a:gdLst>
              <a:gd name="T0" fmla="*/ 748 w 1708"/>
              <a:gd name="T1" fmla="*/ 49 h 1395"/>
              <a:gd name="T2" fmla="*/ 318 w 1708"/>
              <a:gd name="T3" fmla="*/ 228 h 1395"/>
              <a:gd name="T4" fmla="*/ 35 w 1708"/>
              <a:gd name="T5" fmla="*/ 568 h 1395"/>
              <a:gd name="T6" fmla="*/ 108 w 1708"/>
              <a:gd name="T7" fmla="*/ 990 h 1395"/>
              <a:gd name="T8" fmla="*/ 351 w 1708"/>
              <a:gd name="T9" fmla="*/ 1258 h 1395"/>
              <a:gd name="T10" fmla="*/ 1016 w 1708"/>
              <a:gd name="T11" fmla="*/ 1323 h 1395"/>
              <a:gd name="T12" fmla="*/ 1552 w 1708"/>
              <a:gd name="T13" fmla="*/ 828 h 1395"/>
              <a:gd name="T14" fmla="*/ 1689 w 1708"/>
              <a:gd name="T15" fmla="*/ 512 h 1395"/>
              <a:gd name="T16" fmla="*/ 1438 w 1708"/>
              <a:gd name="T17" fmla="*/ 284 h 1395"/>
              <a:gd name="T18" fmla="*/ 1276 w 1708"/>
              <a:gd name="T19" fmla="*/ 57 h 1395"/>
              <a:gd name="T20" fmla="*/ 1008 w 1708"/>
              <a:gd name="T21" fmla="*/ 0 h 1395"/>
              <a:gd name="T22" fmla="*/ 748 w 1708"/>
              <a:gd name="T23" fmla="*/ 49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8" h="1395">
                <a:moveTo>
                  <a:pt x="748" y="49"/>
                </a:moveTo>
                <a:cubicBezTo>
                  <a:pt x="633" y="87"/>
                  <a:pt x="437" y="142"/>
                  <a:pt x="318" y="228"/>
                </a:cubicBezTo>
                <a:cubicBezTo>
                  <a:pt x="199" y="314"/>
                  <a:pt x="70" y="441"/>
                  <a:pt x="35" y="568"/>
                </a:cubicBezTo>
                <a:cubicBezTo>
                  <a:pt x="0" y="695"/>
                  <a:pt x="55" y="875"/>
                  <a:pt x="108" y="990"/>
                </a:cubicBezTo>
                <a:cubicBezTo>
                  <a:pt x="161" y="1105"/>
                  <a:pt x="200" y="1203"/>
                  <a:pt x="351" y="1258"/>
                </a:cubicBezTo>
                <a:cubicBezTo>
                  <a:pt x="502" y="1313"/>
                  <a:pt x="816" y="1395"/>
                  <a:pt x="1016" y="1323"/>
                </a:cubicBezTo>
                <a:cubicBezTo>
                  <a:pt x="1216" y="1251"/>
                  <a:pt x="1440" y="963"/>
                  <a:pt x="1552" y="828"/>
                </a:cubicBezTo>
                <a:cubicBezTo>
                  <a:pt x="1664" y="693"/>
                  <a:pt x="1708" y="603"/>
                  <a:pt x="1689" y="512"/>
                </a:cubicBezTo>
                <a:cubicBezTo>
                  <a:pt x="1670" y="421"/>
                  <a:pt x="1507" y="360"/>
                  <a:pt x="1438" y="284"/>
                </a:cubicBezTo>
                <a:cubicBezTo>
                  <a:pt x="1369" y="208"/>
                  <a:pt x="1348" y="104"/>
                  <a:pt x="1276" y="57"/>
                </a:cubicBezTo>
                <a:cubicBezTo>
                  <a:pt x="1204" y="10"/>
                  <a:pt x="1099" y="0"/>
                  <a:pt x="1008" y="0"/>
                </a:cubicBezTo>
                <a:cubicBezTo>
                  <a:pt x="917" y="0"/>
                  <a:pt x="863" y="11"/>
                  <a:pt x="748" y="49"/>
                </a:cubicBezTo>
                <a:close/>
              </a:path>
            </a:pathLst>
          </a:custGeom>
          <a:pattFill prst="ltUpDiag">
            <a:fgClr>
              <a:srgbClr val="969696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EFA1B878-C350-46BA-BDA5-F97B9C3CF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3512" y="2721941"/>
            <a:ext cx="0" cy="281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DD57D181-A556-4A47-B621-4239D77E5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924" y="5546103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5212A39-85CF-4C12-A130-C82B1C4B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524" y="516510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f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AAE7D791-9489-49AC-873E-134DF4583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724" y="257430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f</a:t>
            </a:r>
            <a:r>
              <a:rPr lang="en-US" altLang="en-US" sz="2800" baseline="-25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19DB375-DFEE-4292-8710-FB368B9F0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524" y="3793503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Feasible Region</a:t>
            </a: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C400A8C7-8636-4C76-87AE-8FA6A60684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50324" y="4174503"/>
            <a:ext cx="12192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AA896FA3-6B28-41B7-8369-2757B145C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124" y="4936503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Pareto Front</a:t>
            </a: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84608470-A380-4EBD-B66F-6E3F2D27C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3924" y="4631703"/>
            <a:ext cx="228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C7AE9B54-F87F-4E3E-85B0-ED0347DC8503}"/>
              </a:ext>
            </a:extLst>
          </p:cNvPr>
          <p:cNvSpPr>
            <a:spLocks/>
          </p:cNvSpPr>
          <p:nvPr/>
        </p:nvSpPr>
        <p:spPr bwMode="auto">
          <a:xfrm>
            <a:off x="3323162" y="4104653"/>
            <a:ext cx="862012" cy="812800"/>
          </a:xfrm>
          <a:custGeom>
            <a:avLst/>
            <a:gdLst>
              <a:gd name="T0" fmla="*/ 5 w 543"/>
              <a:gd name="T1" fmla="*/ 0 h 512"/>
              <a:gd name="T2" fmla="*/ 3 w 543"/>
              <a:gd name="T3" fmla="*/ 54 h 512"/>
              <a:gd name="T4" fmla="*/ 7 w 543"/>
              <a:gd name="T5" fmla="*/ 66 h 512"/>
              <a:gd name="T6" fmla="*/ 15 w 543"/>
              <a:gd name="T7" fmla="*/ 118 h 512"/>
              <a:gd name="T8" fmla="*/ 21 w 543"/>
              <a:gd name="T9" fmla="*/ 140 h 512"/>
              <a:gd name="T10" fmla="*/ 39 w 543"/>
              <a:gd name="T11" fmla="*/ 198 h 512"/>
              <a:gd name="T12" fmla="*/ 79 w 543"/>
              <a:gd name="T13" fmla="*/ 302 h 512"/>
              <a:gd name="T14" fmla="*/ 117 w 543"/>
              <a:gd name="T15" fmla="*/ 368 h 512"/>
              <a:gd name="T16" fmla="*/ 129 w 543"/>
              <a:gd name="T17" fmla="*/ 382 h 512"/>
              <a:gd name="T18" fmla="*/ 137 w 543"/>
              <a:gd name="T19" fmla="*/ 394 h 512"/>
              <a:gd name="T20" fmla="*/ 149 w 543"/>
              <a:gd name="T21" fmla="*/ 402 h 512"/>
              <a:gd name="T22" fmla="*/ 183 w 543"/>
              <a:gd name="T23" fmla="*/ 426 h 512"/>
              <a:gd name="T24" fmla="*/ 251 w 543"/>
              <a:gd name="T25" fmla="*/ 456 h 512"/>
              <a:gd name="T26" fmla="*/ 349 w 543"/>
              <a:gd name="T27" fmla="*/ 484 h 512"/>
              <a:gd name="T28" fmla="*/ 397 w 543"/>
              <a:gd name="T29" fmla="*/ 494 h 512"/>
              <a:gd name="T30" fmla="*/ 433 w 543"/>
              <a:gd name="T31" fmla="*/ 500 h 512"/>
              <a:gd name="T32" fmla="*/ 543 w 543"/>
              <a:gd name="T33" fmla="*/ 51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3" h="512">
                <a:moveTo>
                  <a:pt x="5" y="0"/>
                </a:moveTo>
                <a:cubicBezTo>
                  <a:pt x="3" y="21"/>
                  <a:pt x="0" y="33"/>
                  <a:pt x="3" y="54"/>
                </a:cubicBezTo>
                <a:cubicBezTo>
                  <a:pt x="4" y="58"/>
                  <a:pt x="7" y="66"/>
                  <a:pt x="7" y="66"/>
                </a:cubicBezTo>
                <a:cubicBezTo>
                  <a:pt x="9" y="92"/>
                  <a:pt x="11" y="97"/>
                  <a:pt x="15" y="118"/>
                </a:cubicBezTo>
                <a:cubicBezTo>
                  <a:pt x="16" y="125"/>
                  <a:pt x="21" y="140"/>
                  <a:pt x="21" y="140"/>
                </a:cubicBezTo>
                <a:cubicBezTo>
                  <a:pt x="24" y="160"/>
                  <a:pt x="33" y="179"/>
                  <a:pt x="39" y="198"/>
                </a:cubicBezTo>
                <a:cubicBezTo>
                  <a:pt x="44" y="236"/>
                  <a:pt x="64" y="268"/>
                  <a:pt x="79" y="302"/>
                </a:cubicBezTo>
                <a:cubicBezTo>
                  <a:pt x="90" y="326"/>
                  <a:pt x="98" y="349"/>
                  <a:pt x="117" y="368"/>
                </a:cubicBezTo>
                <a:cubicBezTo>
                  <a:pt x="120" y="376"/>
                  <a:pt x="121" y="379"/>
                  <a:pt x="129" y="382"/>
                </a:cubicBezTo>
                <a:cubicBezTo>
                  <a:pt x="132" y="386"/>
                  <a:pt x="134" y="390"/>
                  <a:pt x="137" y="394"/>
                </a:cubicBezTo>
                <a:cubicBezTo>
                  <a:pt x="140" y="398"/>
                  <a:pt x="149" y="402"/>
                  <a:pt x="149" y="402"/>
                </a:cubicBezTo>
                <a:cubicBezTo>
                  <a:pt x="157" y="413"/>
                  <a:pt x="173" y="416"/>
                  <a:pt x="183" y="426"/>
                </a:cubicBezTo>
                <a:cubicBezTo>
                  <a:pt x="200" y="443"/>
                  <a:pt x="228" y="449"/>
                  <a:pt x="251" y="456"/>
                </a:cubicBezTo>
                <a:cubicBezTo>
                  <a:pt x="284" y="466"/>
                  <a:pt x="315" y="479"/>
                  <a:pt x="349" y="484"/>
                </a:cubicBezTo>
                <a:cubicBezTo>
                  <a:pt x="365" y="489"/>
                  <a:pt x="380" y="492"/>
                  <a:pt x="397" y="494"/>
                </a:cubicBezTo>
                <a:cubicBezTo>
                  <a:pt x="410" y="497"/>
                  <a:pt x="418" y="499"/>
                  <a:pt x="433" y="500"/>
                </a:cubicBezTo>
                <a:cubicBezTo>
                  <a:pt x="468" y="512"/>
                  <a:pt x="506" y="510"/>
                  <a:pt x="543" y="51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38692-28CE-4CF8-9160-E17EDC029F6F}"/>
              </a:ext>
            </a:extLst>
          </p:cNvPr>
          <p:cNvSpPr txBox="1"/>
          <p:nvPr/>
        </p:nvSpPr>
        <p:spPr>
          <a:xfrm>
            <a:off x="348792" y="5863472"/>
            <a:ext cx="667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Kalyanmoy</a:t>
            </a:r>
            <a:r>
              <a:rPr lang="en-US" sz="1400" dirty="0"/>
              <a:t> Deb. </a:t>
            </a:r>
            <a:r>
              <a:rPr lang="en-US" sz="1400" i="1" dirty="0"/>
              <a:t>www.polymtl.ca/</a:t>
            </a:r>
            <a:r>
              <a:rPr lang="en-US" sz="1400" i="1" dirty="0" err="1"/>
              <a:t>namp</a:t>
            </a:r>
            <a:r>
              <a:rPr lang="en-US" sz="1400" i="1" dirty="0"/>
              <a:t>/</a:t>
            </a:r>
            <a:r>
              <a:rPr lang="en-US" sz="1400" i="1" dirty="0" err="1"/>
              <a:t>docweb</a:t>
            </a:r>
            <a:r>
              <a:rPr lang="en-US" sz="1400" i="1" dirty="0"/>
              <a:t>/Modules.../M15_Part1_Tier1_MultiObjective.ppt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2137-4751-4823-BF66-7705C3D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Many-objective problems produce nondominated surfaces and hypervolumes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9F0FB-80D0-4327-BE74-24C6C391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15" y="2102962"/>
            <a:ext cx="196215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47D89-5C8B-40A6-8981-8A1A46DF6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60" y="1690689"/>
            <a:ext cx="3962841" cy="29486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12ADCE-BCA2-46A8-9D55-31F252BECFC7}"/>
              </a:ext>
            </a:extLst>
          </p:cNvPr>
          <p:cNvSpPr/>
          <p:nvPr/>
        </p:nvSpPr>
        <p:spPr>
          <a:xfrm>
            <a:off x="3943350" y="47366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http://www.egr.msu.edu/~kdeb/papers/k2005012.pdf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31844-CEF8-4895-97AD-135507B6CA51}"/>
              </a:ext>
            </a:extLst>
          </p:cNvPr>
          <p:cNvSpPr txBox="1"/>
          <p:nvPr/>
        </p:nvSpPr>
        <p:spPr>
          <a:xfrm>
            <a:off x="443060" y="4524866"/>
            <a:ext cx="29505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Platypus via Python.</a:t>
            </a:r>
          </a:p>
          <a:p>
            <a:endParaRPr lang="en-US" sz="1400" dirty="0"/>
          </a:p>
          <a:p>
            <a:r>
              <a:rPr lang="en-US" sz="1400" dirty="0"/>
              <a:t>http://platypus.readthedocs.io/en/latest/experimenter.html#comparing-algorithms-visually</a:t>
            </a:r>
          </a:p>
        </p:txBody>
      </p:sp>
    </p:spTree>
    <p:extLst>
      <p:ext uri="{BB962C8B-B14F-4D97-AF65-F5344CB8AC3E}">
        <p14:creationId xmlns:p14="http://schemas.microsoft.com/office/powerpoint/2010/main" val="361489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370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VELMA-MOEA: Background</vt:lpstr>
      <vt:lpstr>Overview of Genetic Algorithms</vt:lpstr>
      <vt:lpstr>Overview of Genetic Algorithms</vt:lpstr>
      <vt:lpstr>GA Example</vt:lpstr>
      <vt:lpstr>Crossover (sex)</vt:lpstr>
      <vt:lpstr>Mutation</vt:lpstr>
      <vt:lpstr>Convergence</vt:lpstr>
      <vt:lpstr>Multiple objectives gives a set of nondominated (indifferentiably good) solutions called the Pareto Front</vt:lpstr>
      <vt:lpstr>Many-objective problems produce nondominated surfaces and hypervolumes</vt:lpstr>
      <vt:lpstr>PowerPoint Presentation</vt:lpstr>
      <vt:lpstr>Why MOEA Framework? </vt:lpstr>
      <vt:lpstr>Works with massively parallel systems (borg 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MOEA: Multi-objective evolutionary algorithm</dc:title>
  <dc:creator>Editor</dc:creator>
  <cp:lastModifiedBy>Editor</cp:lastModifiedBy>
  <cp:revision>19</cp:revision>
  <dcterms:created xsi:type="dcterms:W3CDTF">2017-07-06T16:39:36Z</dcterms:created>
  <dcterms:modified xsi:type="dcterms:W3CDTF">2017-07-06T17:29:02Z</dcterms:modified>
</cp:coreProperties>
</file>