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e37e4fe8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e37e4fe8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e37e4fe83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e37e4fe83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e37e4fe83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e37e4fe83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e37e4fe83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e37e4fe8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e37e4fe83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e37e4fe83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e37e4fe83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e37e4fe83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e37e4fe83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e37e4fe83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1366812" y="1027739"/>
            <a:ext cx="45826" cy="37285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995485" y="1026163"/>
            <a:ext cx="45826" cy="3760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0" name="Google Shape;70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8" name="Google Shape;18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" name="Google Shape;20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/>
          <p:nvPr/>
        </p:nvSpPr>
        <p:spPr>
          <a:xfrm rot="-5400000">
            <a:off x="1366796" y="1027682"/>
            <a:ext cx="45900" cy="3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 rot="-5400000">
            <a:off x="995392" y="1026182"/>
            <a:ext cx="45900" cy="3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5"/>
          <p:cNvSpPr/>
          <p:nvPr/>
        </p:nvSpPr>
        <p:spPr>
          <a:xfrm rot="-5400000">
            <a:off x="1366796" y="1027682"/>
            <a:ext cx="45900" cy="3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/>
          <p:nvPr/>
        </p:nvSpPr>
        <p:spPr>
          <a:xfrm rot="-5400000">
            <a:off x="995392" y="1026182"/>
            <a:ext cx="45900" cy="3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6"/>
          <p:cNvSpPr/>
          <p:nvPr/>
        </p:nvSpPr>
        <p:spPr>
          <a:xfrm rot="-5400000">
            <a:off x="1366796" y="1027682"/>
            <a:ext cx="45900" cy="3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 rot="-5400000">
            <a:off x="995392" y="1026182"/>
            <a:ext cx="45900" cy="3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-23550"/>
            <a:ext cx="9144000" cy="48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7"/>
          <p:cNvSpPr/>
          <p:nvPr/>
        </p:nvSpPr>
        <p:spPr>
          <a:xfrm rot="-5400000">
            <a:off x="1366796" y="1027682"/>
            <a:ext cx="45900" cy="3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/>
          <p:nvPr/>
        </p:nvSpPr>
        <p:spPr>
          <a:xfrm rot="-5400000">
            <a:off x="995392" y="1026182"/>
            <a:ext cx="45900" cy="375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5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2" name="Google Shape;52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9"/>
          <p:cNvSpPr/>
          <p:nvPr/>
        </p:nvSpPr>
        <p:spPr>
          <a:xfrm rot="-5400000">
            <a:off x="1366796" y="1027682"/>
            <a:ext cx="45900" cy="37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/>
          <p:nvPr/>
        </p:nvSpPr>
        <p:spPr>
          <a:xfrm rot="-5400000">
            <a:off x="995392" y="1026182"/>
            <a:ext cx="45900" cy="37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0" y="-23550"/>
            <a:ext cx="4572000" cy="487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jp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10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jp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UK National Rail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 Niakouei - Khalil Amin - Logan Duvick - Michael Sanchez - Brendan Cervone</a:t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 rotWithShape="1">
          <a:blip r:embed="rId3">
            <a:alphaModFix/>
          </a:blip>
          <a:srcRect b="0" l="22474" r="0" t="0"/>
          <a:stretch/>
        </p:blipFill>
        <p:spPr>
          <a:xfrm>
            <a:off x="7158925" y="34175"/>
            <a:ext cx="1750824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25050" y="18775"/>
            <a:ext cx="435075" cy="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Goal:</a:t>
            </a:r>
            <a:r>
              <a:rPr lang="en"/>
              <a:t> To build and analyze a real-time streaming data pipeline for the UK National Rail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Process Steps: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Apache Kafka Pipeline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ETL (Extract - Transform - Load)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AWS RDS &amp; PostgreSQL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&amp; Exploratory Data Analysis (EDA)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PowerBI Dashboard</a:t>
            </a:r>
            <a:endParaRPr/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b="0" l="22474" r="0" t="0"/>
          <a:stretch/>
        </p:blipFill>
        <p:spPr>
          <a:xfrm>
            <a:off x="7165325" y="4670150"/>
            <a:ext cx="1750824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31450" y="4654750"/>
            <a:ext cx="435075" cy="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491" y="1505836"/>
            <a:ext cx="3690151" cy="310087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724950" y="322008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Apache Kafka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ETL</a:t>
            </a:r>
            <a:endParaRPr/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PostgreSQL &amp; AWS</a:t>
            </a:r>
            <a:endParaRPr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840790" y="1822490"/>
            <a:ext cx="3375600" cy="14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180"/>
              <a:t>In the initial phase of the project, building a functional data pipeline was a top-priority.</a:t>
            </a:r>
            <a:endParaRPr sz="118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1180"/>
              <a:t>Once functioning, priority shifted to the ETL </a:t>
            </a:r>
            <a:r>
              <a:rPr lang="en" sz="1180"/>
              <a:t>process, where key steps are taken to transform the raw messages into usable data.</a:t>
            </a:r>
            <a:endParaRPr sz="1180"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57750" y="4670150"/>
            <a:ext cx="2258400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500" y="186575"/>
            <a:ext cx="1457875" cy="1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8827" y="241290"/>
            <a:ext cx="2515747" cy="113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Exploratory Data Analysis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the data was in a usable form and pushed to the PostgreSQL database, focus shifted to the data cleaning process and </a:t>
            </a:r>
            <a:r>
              <a:rPr lang="en"/>
              <a:t>initial</a:t>
            </a:r>
            <a:r>
              <a:rPr lang="en"/>
              <a:t> EDA.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7750" y="4670150"/>
            <a:ext cx="2258400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013" y="1576625"/>
            <a:ext cx="3446949" cy="4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5625" y="534964"/>
            <a:ext cx="4301726" cy="38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5462" y="1004075"/>
            <a:ext cx="3982051" cy="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60425" y="2106226"/>
            <a:ext cx="3792126" cy="111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05625" y="3333338"/>
            <a:ext cx="4301726" cy="17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04100" y="3547450"/>
            <a:ext cx="2704800" cy="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732938" y="3834725"/>
            <a:ext cx="4247100" cy="35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" y="396425"/>
            <a:ext cx="3985612" cy="39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962" y="396425"/>
            <a:ext cx="4000092" cy="390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5">
            <a:alphaModFix/>
          </a:blip>
          <a:srcRect b="0" l="22474" r="0" t="0"/>
          <a:stretch/>
        </p:blipFill>
        <p:spPr>
          <a:xfrm>
            <a:off x="7165325" y="4670150"/>
            <a:ext cx="1750824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231450" y="4654750"/>
            <a:ext cx="435075" cy="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22450"/>
            <a:ext cx="7688400" cy="8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PowerBI Dashboard</a:t>
            </a:r>
            <a:endParaRPr/>
          </a:p>
        </p:txBody>
      </p:sp>
      <p:sp>
        <p:nvSpPr>
          <p:cNvPr id="131" name="Google Shape;131;p18"/>
          <p:cNvSpPr txBox="1"/>
          <p:nvPr>
            <p:ph type="title"/>
          </p:nvPr>
        </p:nvSpPr>
        <p:spPr>
          <a:xfrm>
            <a:off x="781225" y="2182425"/>
            <a:ext cx="7688400" cy="24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Questions:</a:t>
            </a:r>
            <a:endParaRPr sz="20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How would you determine the most frequently visited stations in a day?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What proportion of trains are delayed over holiday vs. non-holiday weekend?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Which stations have the most delays?</a:t>
            </a:r>
            <a:endParaRPr b="0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0" lang="en" sz="2000"/>
              <a:t>What's the average delay time for trains? </a:t>
            </a:r>
            <a:r>
              <a:rPr b="0" lang="en" sz="2000"/>
              <a:t>Longest delays?</a:t>
            </a:r>
            <a:endParaRPr b="0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Interesting Findings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729325" y="1932475"/>
            <a:ext cx="7688400" cy="27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busiest stations center around the greatest population hub, London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However, on Easter Sunday, York (York Easter Festival &amp; Mass) is included in the top 5 busiest stations, suggesting people head north for the holiday weekend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Gatwick Airport is in the top 5 regardless of holiday vs. non-holiday weekend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While we see a greater number of delays on a non-holiday weekend vs. a holiday weekend, the length of the average delay is much greater for holiday weekends than non–holiday weekends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Cricklewood station has over 2x as many delayed departures as delayed arrivals, suggesting this station has issues with train </a:t>
            </a:r>
            <a:r>
              <a:rPr lang="en"/>
              <a:t>turnaround</a:t>
            </a:r>
            <a:r>
              <a:rPr lang="en"/>
              <a:t> times</a:t>
            </a:r>
            <a:endParaRPr/>
          </a:p>
          <a:p>
            <a:pPr indent="-30495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greatest average delay times seem to center around stations in Manchester and Stockport, UK suggesting room for improvement city-wide</a:t>
            </a:r>
            <a:endParaRPr/>
          </a:p>
          <a:p>
            <a:pPr indent="-2932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Delays were predicted by UK National Rail for this area over Easter weekend due to weather and train congestion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22474" r="0" t="0"/>
          <a:stretch/>
        </p:blipFill>
        <p:spPr>
          <a:xfrm>
            <a:off x="7165325" y="4670150"/>
            <a:ext cx="1750824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31450" y="4654750"/>
            <a:ext cx="435075" cy="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Successes &amp; Hurdles</a:t>
            </a:r>
            <a:endParaRPr/>
          </a:p>
        </p:txBody>
      </p:sp>
      <p:sp>
        <p:nvSpPr>
          <p:cNvPr id="145" name="Google Shape;145;p20"/>
          <p:cNvSpPr txBox="1"/>
          <p:nvPr>
            <p:ph idx="1" type="body"/>
          </p:nvPr>
        </p:nvSpPr>
        <p:spPr>
          <a:xfrm>
            <a:off x="729325" y="2078875"/>
            <a:ext cx="3774300" cy="24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Successes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data pipeline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was properly pushed to database despite using AWS for the first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cleaning and preliminary EDA went according to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Successfully produced a functional PowerBI dashboard including the map feature</a:t>
            </a:r>
            <a:endParaRPr/>
          </a:p>
        </p:txBody>
      </p:sp>
      <p:sp>
        <p:nvSpPr>
          <p:cNvPr id="146" name="Google Shape;146;p20"/>
          <p:cNvSpPr txBox="1"/>
          <p:nvPr>
            <p:ph idx="2" type="body"/>
          </p:nvPr>
        </p:nvSpPr>
        <p:spPr>
          <a:xfrm>
            <a:off x="4643600" y="2078875"/>
            <a:ext cx="3774300" cy="24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Hurdles</a:t>
            </a:r>
            <a:endParaRPr b="1"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Refactoring the pipeline code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Reconnecting consumer to topic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API changes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Push to PostgreSQL formatting issues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visualization steps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data engineering to produce insightful results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Implementing SCRUM methodology in a larger group</a:t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 rotWithShape="1">
          <a:blip r:embed="rId3">
            <a:alphaModFix/>
          </a:blip>
          <a:srcRect b="0" l="22474" r="0" t="0"/>
          <a:stretch/>
        </p:blipFill>
        <p:spPr>
          <a:xfrm>
            <a:off x="7165325" y="4670150"/>
            <a:ext cx="1750824" cy="42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231450" y="4654750"/>
            <a:ext cx="435075" cy="4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