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470" r:id="rId2"/>
    <p:sldId id="257" r:id="rId3"/>
    <p:sldId id="272" r:id="rId4"/>
    <p:sldId id="459" r:id="rId5"/>
    <p:sldId id="460" r:id="rId6"/>
    <p:sldId id="461" r:id="rId7"/>
    <p:sldId id="462" r:id="rId8"/>
    <p:sldId id="468" r:id="rId9"/>
    <p:sldId id="469" r:id="rId10"/>
    <p:sldId id="463" r:id="rId11"/>
    <p:sldId id="464" r:id="rId12"/>
    <p:sldId id="465" r:id="rId13"/>
    <p:sldId id="466" r:id="rId14"/>
    <p:sldId id="4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F4A33F"/>
    <a:srgbClr val="FDA736"/>
    <a:srgbClr val="54CC96"/>
    <a:srgbClr val="206055"/>
    <a:srgbClr val="151515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/>
    <p:restoredTop sz="95232" autoAdjust="0"/>
  </p:normalViewPr>
  <p:slideViewPr>
    <p:cSldViewPr snapToGrid="0" snapToObjects="1">
      <p:cViewPr varScale="1">
        <p:scale>
          <a:sx n="144" d="100"/>
          <a:sy n="144" d="100"/>
        </p:scale>
        <p:origin x="116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f4a93e9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f4a93e9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91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505"/>
            <a:ext cx="8520600" cy="572700"/>
          </a:xfrm>
        </p:spPr>
        <p:txBody>
          <a:bodyPr/>
          <a:lstStyle/>
          <a:p>
            <a:r>
              <a:rPr lang="ru-RU" b="1" dirty="0"/>
              <a:t>Чек листы (журнал обучения)</a:t>
            </a:r>
            <a:endParaRPr lang="ru-RU" dirty="0"/>
          </a:p>
        </p:txBody>
      </p:sp>
      <p:pic>
        <p:nvPicPr>
          <p:cNvPr id="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592205"/>
            <a:ext cx="3543299" cy="2314575"/>
          </a:xfrm>
          <a:prstGeom prst="rect">
            <a:avLst/>
          </a:prstGeom>
        </p:spPr>
      </p:pic>
      <p:sp>
        <p:nvSpPr>
          <p:cNvPr id="6" name="object 5"/>
          <p:cNvSpPr txBox="1">
            <a:spLocks noGrp="1"/>
          </p:cNvSpPr>
          <p:nvPr/>
        </p:nvSpPr>
        <p:spPr>
          <a:xfrm>
            <a:off x="1722120" y="1112520"/>
            <a:ext cx="713994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59430" marR="5080" indent="-342900">
              <a:lnSpc>
                <a:spcPct val="100000"/>
              </a:lnSpc>
              <a:spcBef>
                <a:spcPts val="105"/>
              </a:spcBef>
              <a:buClr>
                <a:schemeClr val="bg1"/>
              </a:buClr>
              <a:buFont typeface="Wingdings"/>
              <a:buChar char=""/>
              <a:tabLst>
                <a:tab pos="3060065" algn="l"/>
                <a:tab pos="3060700" algn="l"/>
              </a:tabLst>
            </a:pPr>
            <a:r>
              <a:rPr sz="1600" dirty="0">
                <a:latin typeface="+mj-lt"/>
              </a:rPr>
              <a:t>Каждое </a:t>
            </a:r>
            <a:r>
              <a:rPr sz="1600" spc="-5" dirty="0">
                <a:latin typeface="+mj-lt"/>
              </a:rPr>
              <a:t>домашнее задание </a:t>
            </a:r>
            <a:r>
              <a:rPr sz="1600" spc="-15" dirty="0">
                <a:latin typeface="+mj-lt"/>
              </a:rPr>
              <a:t>имеет </a:t>
            </a:r>
            <a:r>
              <a:rPr sz="1600" spc="-5" dirty="0">
                <a:latin typeface="+mj-lt"/>
              </a:rPr>
              <a:t>три </a:t>
            </a:r>
            <a:r>
              <a:rPr sz="1600" spc="-15" dirty="0">
                <a:latin typeface="+mj-lt"/>
              </a:rPr>
              <a:t>статуса: </a:t>
            </a:r>
            <a:r>
              <a:rPr lang="ru-RU" sz="1600" dirty="0">
                <a:solidFill>
                  <a:srgbClr val="00AF50"/>
                </a:solidFill>
                <a:latin typeface="+mj-lt"/>
              </a:rPr>
              <a:t>зачет</a:t>
            </a:r>
            <a:r>
              <a:rPr sz="1600" dirty="0">
                <a:solidFill>
                  <a:srgbClr val="00AF50"/>
                </a:solidFill>
                <a:latin typeface="+mj-lt"/>
              </a:rPr>
              <a:t> </a:t>
            </a:r>
            <a:r>
              <a:rPr sz="1600" dirty="0">
                <a:latin typeface="+mj-lt"/>
              </a:rPr>
              <a:t>/ </a:t>
            </a:r>
            <a:r>
              <a:rPr sz="1600" spc="-5" dirty="0" err="1">
                <a:solidFill>
                  <a:srgbClr val="FF0000"/>
                </a:solidFill>
                <a:latin typeface="+mj-lt"/>
              </a:rPr>
              <a:t>не</a:t>
            </a:r>
            <a:r>
              <a:rPr sz="1600" spc="-5" dirty="0">
                <a:solidFill>
                  <a:srgbClr val="FF0000"/>
                </a:solidFill>
                <a:latin typeface="+mj-lt"/>
              </a:rPr>
              <a:t> </a:t>
            </a:r>
            <a:r>
              <a:rPr lang="ru-RU" sz="1600" dirty="0">
                <a:solidFill>
                  <a:srgbClr val="FF0000"/>
                </a:solidFill>
                <a:latin typeface="+mj-lt"/>
              </a:rPr>
              <a:t>начато</a:t>
            </a:r>
            <a:r>
              <a:rPr sz="1600" dirty="0">
                <a:solidFill>
                  <a:srgbClr val="FF0000"/>
                </a:solidFill>
                <a:latin typeface="+mj-lt"/>
              </a:rPr>
              <a:t> </a:t>
            </a:r>
            <a:r>
              <a:rPr sz="1600" dirty="0">
                <a:latin typeface="+mj-lt"/>
              </a:rPr>
              <a:t>/</a:t>
            </a:r>
            <a:r>
              <a:rPr sz="1600" spc="-160" dirty="0">
                <a:latin typeface="+mj-lt"/>
              </a:rPr>
              <a:t> </a:t>
            </a:r>
            <a:r>
              <a:rPr lang="ru-RU" sz="1600" spc="-5" dirty="0">
                <a:solidFill>
                  <a:srgbClr val="EE8500"/>
                </a:solidFill>
                <a:latin typeface="+mj-lt"/>
              </a:rPr>
              <a:t>в работе</a:t>
            </a:r>
            <a:r>
              <a:rPr sz="1600" spc="-5" dirty="0">
                <a:latin typeface="+mj-lt"/>
              </a:rPr>
              <a:t>.</a:t>
            </a:r>
          </a:p>
          <a:p>
            <a:pPr marL="2703830">
              <a:lnSpc>
                <a:spcPct val="100000"/>
              </a:lnSpc>
              <a:spcBef>
                <a:spcPts val="40"/>
              </a:spcBef>
              <a:buClr>
                <a:schemeClr val="bg1"/>
              </a:buClr>
              <a:buFont typeface="Wingdings"/>
              <a:buChar char=""/>
            </a:pPr>
            <a:r>
              <a:rPr lang="ru-RU" sz="1600" dirty="0">
                <a:latin typeface="+mj-lt"/>
                <a:cs typeface="Times New Roman"/>
              </a:rPr>
              <a:t>   После сдачи на проверку выполненные      	     пункты будут отмечены галочкой, а      	     статус домашнего задания будет в            	     работе.</a:t>
            </a:r>
          </a:p>
          <a:p>
            <a:pPr marL="2703830">
              <a:lnSpc>
                <a:spcPct val="100000"/>
              </a:lnSpc>
              <a:spcBef>
                <a:spcPts val="40"/>
              </a:spcBef>
              <a:buClr>
                <a:schemeClr val="bg1"/>
              </a:buClr>
              <a:buFont typeface="Wingdings"/>
              <a:buChar char=""/>
            </a:pPr>
            <a:r>
              <a:rPr lang="ru-RU" sz="1600" dirty="0">
                <a:latin typeface="+mj-lt"/>
                <a:cs typeface="Times New Roman"/>
              </a:rPr>
              <a:t>  Пользуйтесь чек листом как подсказкой!</a:t>
            </a:r>
            <a:endParaRPr sz="1600" dirty="0">
              <a:latin typeface="+mj-lt"/>
              <a:cs typeface="Times New Roman"/>
            </a:endParaRPr>
          </a:p>
          <a:p>
            <a:pPr marL="2703830"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+mj-lt"/>
              <a:cs typeface="Times New Roman"/>
            </a:endParaRPr>
          </a:p>
          <a:p>
            <a:pPr marL="2703830">
              <a:lnSpc>
                <a:spcPct val="100000"/>
              </a:lnSpc>
            </a:pPr>
            <a:endParaRPr sz="1600" dirty="0">
              <a:latin typeface="+mj-lt"/>
              <a:cs typeface="Times New Roman"/>
            </a:endParaRPr>
          </a:p>
          <a:p>
            <a:pPr marL="2703830"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+mj-lt"/>
              <a:cs typeface="Times New Roman"/>
            </a:endParaRPr>
          </a:p>
          <a:p>
            <a:pPr marL="3056255">
              <a:lnSpc>
                <a:spcPct val="100000"/>
              </a:lnSpc>
            </a:pPr>
            <a:r>
              <a:rPr sz="1600" b="1" spc="-5" dirty="0">
                <a:latin typeface="+mj-lt"/>
                <a:cs typeface="Calibri"/>
              </a:rPr>
              <a:t>Проверяйте </a:t>
            </a:r>
            <a:r>
              <a:rPr sz="1600" b="1" spc="-10" dirty="0">
                <a:latin typeface="+mj-lt"/>
                <a:cs typeface="Calibri"/>
              </a:rPr>
              <a:t>отметку </a:t>
            </a:r>
            <a:r>
              <a:rPr sz="1600" b="1" dirty="0">
                <a:latin typeface="+mj-lt"/>
                <a:cs typeface="Calibri"/>
              </a:rPr>
              <a:t>о </a:t>
            </a:r>
            <a:r>
              <a:rPr sz="1600" b="1" spc="-5" dirty="0">
                <a:latin typeface="+mj-lt"/>
                <a:cs typeface="Calibri"/>
              </a:rPr>
              <a:t>сдаче домашнего задания </a:t>
            </a:r>
            <a:r>
              <a:rPr sz="1600" b="1" dirty="0">
                <a:latin typeface="+mj-lt"/>
                <a:cs typeface="Calibri"/>
              </a:rPr>
              <a:t>в журнале</a:t>
            </a:r>
            <a:r>
              <a:rPr sz="1600" b="1" spc="-50" dirty="0">
                <a:latin typeface="+mj-lt"/>
                <a:cs typeface="Calibri"/>
              </a:rPr>
              <a:t> </a:t>
            </a:r>
            <a:r>
              <a:rPr sz="1600" b="1" spc="-5" dirty="0">
                <a:latin typeface="+mj-lt"/>
                <a:cs typeface="Calibri"/>
              </a:rPr>
              <a:t>обучения</a:t>
            </a:r>
            <a:endParaRPr sz="1600" dirty="0">
              <a:latin typeface="+mj-lt"/>
              <a:cs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" y="2922714"/>
            <a:ext cx="3543299" cy="20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795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425"/>
            <a:ext cx="8520600" cy="572700"/>
          </a:xfrm>
        </p:spPr>
        <p:txBody>
          <a:bodyPr/>
          <a:lstStyle/>
          <a:p>
            <a:r>
              <a:rPr lang="ru-RU" spc="-5" dirty="0"/>
              <a:t>Индивидуальные</a:t>
            </a:r>
            <a:r>
              <a:rPr lang="ru-RU" spc="-30" dirty="0"/>
              <a:t> </a:t>
            </a:r>
            <a:r>
              <a:rPr lang="ru-RU" spc="-20" dirty="0" err="1"/>
              <a:t>созвоны</a:t>
            </a:r>
            <a:endParaRPr lang="ru-RU" dirty="0"/>
          </a:p>
        </p:txBody>
      </p:sp>
      <p:pic>
        <p:nvPicPr>
          <p:cNvPr id="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object 5"/>
          <p:cNvSpPr txBox="1"/>
          <p:nvPr/>
        </p:nvSpPr>
        <p:spPr>
          <a:xfrm>
            <a:off x="55965" y="827523"/>
            <a:ext cx="8408670" cy="18832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chemeClr val="bg1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ru-RU" sz="2000" dirty="0">
                <a:latin typeface="Arial"/>
                <a:cs typeface="Arial"/>
              </a:rPr>
              <a:t>Желательно заранее 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chemeClr val="bg1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20" dirty="0">
                <a:latin typeface="Arial"/>
                <a:cs typeface="Arial"/>
              </a:rPr>
              <a:t>Подготавливаем </a:t>
            </a:r>
            <a:r>
              <a:rPr sz="2000" dirty="0">
                <a:latin typeface="Arial"/>
                <a:cs typeface="Arial"/>
              </a:rPr>
              <a:t>список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вопросов.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chemeClr val="bg1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10" dirty="0">
                <a:latin typeface="Arial"/>
                <a:cs typeface="Arial"/>
              </a:rPr>
              <a:t>Неиспользованный </a:t>
            </a:r>
            <a:r>
              <a:rPr sz="2000" spc="-5" dirty="0">
                <a:latin typeface="Arial"/>
                <a:cs typeface="Arial"/>
              </a:rPr>
              <a:t>инд.созвон не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переносится!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/>
              <a:buChar char=""/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chemeClr val="bg1"/>
              </a:buClr>
              <a:buFont typeface="Wingdings"/>
              <a:buChar char=""/>
            </a:pPr>
            <a:endParaRPr sz="1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chemeClr val="bg1"/>
              </a:buClr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b="1" spc="-10" dirty="0" err="1">
                <a:latin typeface="Arial"/>
                <a:cs typeface="Arial"/>
              </a:rPr>
              <a:t>Длительность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30</a:t>
            </a:r>
            <a:r>
              <a:rPr lang="ru-RU" sz="2000" b="1" spc="-5" dirty="0">
                <a:latin typeface="Arial"/>
                <a:cs typeface="Arial"/>
              </a:rPr>
              <a:t>(90)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минут в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неделю.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88174" y="3562265"/>
            <a:ext cx="83229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Индивидуальные </a:t>
            </a:r>
            <a:r>
              <a:rPr sz="1600" b="1" spc="-15" dirty="0">
                <a:latin typeface="Arial"/>
                <a:cs typeface="Arial"/>
              </a:rPr>
              <a:t>созвоны </a:t>
            </a:r>
            <a:r>
              <a:rPr sz="1600" b="1" spc="-20" dirty="0">
                <a:latin typeface="Arial"/>
                <a:cs typeface="Arial"/>
              </a:rPr>
              <a:t>проходят </a:t>
            </a:r>
            <a:r>
              <a:rPr sz="1600" b="1" spc="-5" dirty="0">
                <a:latin typeface="Arial"/>
                <a:cs typeface="Arial"/>
              </a:rPr>
              <a:t>как в </a:t>
            </a:r>
            <a:r>
              <a:rPr sz="1600" b="1" spc="-10" dirty="0">
                <a:latin typeface="Arial"/>
                <a:cs typeface="Arial"/>
              </a:rPr>
              <a:t>Skype </a:t>
            </a:r>
            <a:r>
              <a:rPr sz="1600" b="1" spc="-10" dirty="0" err="1">
                <a:latin typeface="Arial"/>
                <a:cs typeface="Arial"/>
              </a:rPr>
              <a:t>та</a:t>
            </a:r>
            <a:r>
              <a:rPr lang="ru-RU" sz="1600" b="1" spc="-10" dirty="0">
                <a:latin typeface="Arial"/>
                <a:cs typeface="Arial"/>
              </a:rPr>
              <a:t>к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и на </a:t>
            </a:r>
            <a:r>
              <a:rPr sz="1600" b="1" spc="-15" dirty="0">
                <a:latin typeface="Arial"/>
                <a:cs typeface="Arial"/>
              </a:rPr>
              <a:t>платформе </a:t>
            </a:r>
            <a:r>
              <a:rPr sz="1600" b="1" spc="-10" dirty="0">
                <a:latin typeface="Arial"/>
                <a:cs typeface="Arial"/>
              </a:rPr>
              <a:t>проведения  вебинаров.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3518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ru-RU" b="1" spc="-5" dirty="0"/>
              <a:t>Когда я онлайн</a:t>
            </a:r>
            <a:endParaRPr lang="ru-RU" dirty="0"/>
          </a:p>
        </p:txBody>
      </p:sp>
      <p:pic>
        <p:nvPicPr>
          <p:cNvPr id="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 3"/>
          <p:cNvSpPr txBox="1"/>
          <p:nvPr/>
        </p:nvSpPr>
        <p:spPr>
          <a:xfrm>
            <a:off x="161174" y="1070279"/>
            <a:ext cx="728259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000" dirty="0">
                <a:latin typeface="Arial"/>
                <a:cs typeface="Arial"/>
              </a:rPr>
              <a:t>Обычно 10:00 - 22:00.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174" y="2433914"/>
            <a:ext cx="3946525" cy="1017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latin typeface="Arial"/>
                <a:cs typeface="Arial"/>
              </a:rPr>
              <a:t>Не</a:t>
            </a:r>
            <a:r>
              <a:rPr sz="2700" b="1" spc="-10" dirty="0">
                <a:latin typeface="Arial"/>
                <a:cs typeface="Arial"/>
              </a:rPr>
              <a:t> </a:t>
            </a:r>
            <a:r>
              <a:rPr sz="2700" b="1" spc="-30" dirty="0">
                <a:latin typeface="Arial"/>
                <a:cs typeface="Arial"/>
              </a:rPr>
              <a:t>отвечаю?</a:t>
            </a:r>
            <a:endParaRPr sz="2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1800" spc="-5" dirty="0">
                <a:latin typeface="Arial"/>
                <a:cs typeface="Arial"/>
              </a:rPr>
              <a:t>Не бойтесь </a:t>
            </a:r>
            <a:r>
              <a:rPr sz="1800" spc="-10" dirty="0">
                <a:latin typeface="Arial"/>
                <a:cs typeface="Arial"/>
              </a:rPr>
              <a:t>написать </a:t>
            </a:r>
            <a:r>
              <a:rPr sz="1800" dirty="0">
                <a:latin typeface="Arial"/>
                <a:cs typeface="Arial"/>
              </a:rPr>
              <a:t>мне </a:t>
            </a:r>
            <a:r>
              <a:rPr sz="1800" spc="-15" dirty="0">
                <a:latin typeface="Arial"/>
                <a:cs typeface="Arial"/>
              </a:rPr>
              <a:t>еще раз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Segoe UI Symbol"/>
                <a:cs typeface="Segoe UI Symbol"/>
              </a:rPr>
              <a:t>☺</a:t>
            </a:r>
          </a:p>
        </p:txBody>
      </p:sp>
    </p:spTree>
    <p:extLst>
      <p:ext uri="{BB962C8B-B14F-4D97-AF65-F5344CB8AC3E}">
        <p14:creationId xmlns:p14="http://schemas.microsoft.com/office/powerpoint/2010/main" val="4955464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pc="-5" dirty="0"/>
              <a:t>Мои контакты</a:t>
            </a:r>
            <a:endParaRPr lang="ru-RU" dirty="0"/>
          </a:p>
        </p:txBody>
      </p:sp>
      <p:pic>
        <p:nvPicPr>
          <p:cNvPr id="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object 3"/>
          <p:cNvSpPr txBox="1"/>
          <p:nvPr/>
        </p:nvSpPr>
        <p:spPr>
          <a:xfrm>
            <a:off x="371516" y="3490323"/>
            <a:ext cx="18287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"/>
                <a:cs typeface="Arial"/>
              </a:rPr>
              <a:t>live:.cid.b2030e1cd2e0fddf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2200315" y="3485009"/>
            <a:ext cx="292608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b="1" dirty="0"/>
              <a:t>artur.v@loftschool.com</a:t>
            </a:r>
            <a:endParaRPr lang="ru-RU" dirty="0"/>
          </a:p>
          <a:p>
            <a:br>
              <a:rPr lang="ru-RU" dirty="0"/>
            </a:b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4918142" y="3481523"/>
            <a:ext cx="21499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@Врублевский Артур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7110769" y="3485009"/>
            <a:ext cx="19475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000" u="heavy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vk.com</a:t>
            </a:r>
            <a:r>
              <a:rPr sz="2000" u="heavy" spc="-5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/</a:t>
            </a:r>
            <a:r>
              <a:rPr lang="en-US" sz="2000" u="heavy" dirty="0" err="1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</a:rPr>
              <a:t>ivart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104" name="Picture 8" descr="Файл:Skype-for-Business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07" y="1716083"/>
            <a:ext cx="1146215" cy="11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ile:Mail (iOS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0" y="1764027"/>
            <a:ext cx="1069974" cy="106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lack Icon Svg (#18171 | Icon, Logos, Free ge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27" y="1604184"/>
            <a:ext cx="1293772" cy="129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download logo vk social media svg eps png psd ai vector - el font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52" y="1830950"/>
            <a:ext cx="955107" cy="95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925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практики!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047875"/>
            <a:ext cx="3514725" cy="1047750"/>
          </a:xfrm>
          <a:prstGeom prst="rect">
            <a:avLst/>
          </a:prstGeom>
        </p:spPr>
      </p:pic>
      <p:pic>
        <p:nvPicPr>
          <p:cNvPr id="5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570357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23400" y="1614825"/>
            <a:ext cx="5418687" cy="866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3600" b="1" dirty="0"/>
              <a:t>Врублевский Артур</a:t>
            </a:r>
            <a:endParaRPr sz="3600" b="1" spc="-15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840657-0E03-9B46-8AB4-F88A2AA4A3E5}"/>
              </a:ext>
            </a:extLst>
          </p:cNvPr>
          <p:cNvSpPr/>
          <p:nvPr/>
        </p:nvSpPr>
        <p:spPr>
          <a:xfrm>
            <a:off x="736909" y="2574557"/>
            <a:ext cx="1875934" cy="830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10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088" y="849086"/>
            <a:ext cx="2676037" cy="401562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D91A240-CBBA-1B44-90DF-F8C089098F78}"/>
              </a:ext>
            </a:extLst>
          </p:cNvPr>
          <p:cNvSpPr/>
          <p:nvPr/>
        </p:nvSpPr>
        <p:spPr>
          <a:xfrm>
            <a:off x="623400" y="2856898"/>
            <a:ext cx="4572000" cy="11285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spcAft>
                <a:spcPts val="400"/>
              </a:spcAft>
              <a:buClr>
                <a:schemeClr val="bg1"/>
              </a:buClr>
              <a:buFontTx/>
              <a:buChar char="-"/>
            </a:pPr>
            <a:r>
              <a:rPr lang="ru-RU" sz="1600" dirty="0">
                <a:solidFill>
                  <a:schemeClr val="bg1"/>
                </a:solidFill>
              </a:rPr>
              <a:t>С головой в разработке с 2018</a:t>
            </a:r>
            <a:endParaRPr lang="en-US" sz="1600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400"/>
              </a:spcAft>
              <a:buClr>
                <a:schemeClr val="bg1"/>
              </a:buClr>
              <a:buFontTx/>
              <a:buChar char="-"/>
            </a:pPr>
            <a:r>
              <a:rPr lang="ru-RU" sz="1600" dirty="0">
                <a:solidFill>
                  <a:schemeClr val="bg1"/>
                </a:solidFill>
              </a:rPr>
              <a:t>Занимаюсь </a:t>
            </a:r>
            <a:r>
              <a:rPr lang="en-US" sz="1600" dirty="0">
                <a:solidFill>
                  <a:schemeClr val="bg1"/>
                </a:solidFill>
              </a:rPr>
              <a:t>Frontend</a:t>
            </a:r>
            <a:r>
              <a:rPr lang="ru-RU" sz="1600" dirty="0">
                <a:solidFill>
                  <a:schemeClr val="bg1"/>
                </a:solidFill>
              </a:rPr>
              <a:t> (</a:t>
            </a:r>
            <a:r>
              <a:rPr lang="en-US" sz="1600" dirty="0">
                <a:solidFill>
                  <a:schemeClr val="bg1"/>
                </a:solidFill>
              </a:rPr>
              <a:t>HTML, CSS, JS, </a:t>
            </a:r>
            <a:r>
              <a:rPr lang="en-US" sz="1600" dirty="0" err="1">
                <a:solidFill>
                  <a:schemeClr val="bg1"/>
                </a:solidFill>
              </a:rPr>
              <a:t>JQuery</a:t>
            </a:r>
            <a:r>
              <a:rPr lang="en-US" sz="1600" dirty="0">
                <a:solidFill>
                  <a:schemeClr val="bg1"/>
                </a:solidFill>
              </a:rPr>
              <a:t>, Vue.js</a:t>
            </a:r>
            <a:r>
              <a:rPr lang="ru-RU" sz="1600" dirty="0">
                <a:solidFill>
                  <a:schemeClr val="bg1"/>
                </a:solidFill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Backend (PHP)</a:t>
            </a:r>
            <a:r>
              <a:rPr lang="ru-RU" sz="1600" dirty="0">
                <a:solidFill>
                  <a:schemeClr val="bg1"/>
                </a:solidFill>
              </a:rPr>
              <a:t>. Пилю </a:t>
            </a:r>
            <a:r>
              <a:rPr lang="ru-RU" sz="1600" dirty="0" err="1">
                <a:solidFill>
                  <a:schemeClr val="bg1"/>
                </a:solidFill>
              </a:rPr>
              <a:t>микросервисы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85786" y="93079"/>
            <a:ext cx="7356395" cy="1150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>
                <a:ea typeface="DejaVu Sans" pitchFamily="2"/>
                <a:cs typeface="DejaVu Sans" pitchFamily="2"/>
              </a:rPr>
              <a:t>План </a:t>
            </a:r>
            <a:r>
              <a:rPr lang="ru-RU" b="1" dirty="0" err="1">
                <a:ea typeface="DejaVu Sans" pitchFamily="2"/>
                <a:cs typeface="DejaVu Sans" pitchFamily="2"/>
              </a:rPr>
              <a:t>вебинара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D91A240-CBBA-1B44-90DF-F8C089098F78}"/>
              </a:ext>
            </a:extLst>
          </p:cNvPr>
          <p:cNvSpPr/>
          <p:nvPr/>
        </p:nvSpPr>
        <p:spPr>
          <a:xfrm>
            <a:off x="85786" y="921489"/>
            <a:ext cx="68852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ru-RU" sz="1800" b="1" dirty="0">
                <a:solidFill>
                  <a:schemeClr val="bg1"/>
                </a:solidFill>
                <a:ea typeface="DejaVu Sans" pitchFamily="2"/>
                <a:cs typeface="DejaVu Sans" pitchFamily="2"/>
              </a:rPr>
              <a:t>Вёрстка секции с видео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ru-RU" sz="1800" b="1" dirty="0">
                <a:solidFill>
                  <a:schemeClr val="bg1"/>
                </a:solidFill>
                <a:ea typeface="DejaVu Sans" pitchFamily="2"/>
                <a:cs typeface="DejaVu Sans" pitchFamily="2"/>
              </a:rPr>
              <a:t>Разбираемся с </a:t>
            </a:r>
            <a:r>
              <a:rPr lang="en-US" sz="1800" b="1" dirty="0">
                <a:solidFill>
                  <a:schemeClr val="bg1"/>
                </a:solidFill>
                <a:ea typeface="DejaVu Sans" pitchFamily="2"/>
                <a:cs typeface="DejaVu Sans" pitchFamily="2"/>
              </a:rPr>
              <a:t>HTML5 Video API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ru-RU" sz="1800" b="1" dirty="0">
                <a:solidFill>
                  <a:schemeClr val="bg1"/>
                </a:solidFill>
                <a:ea typeface="DejaVu Sans" pitchFamily="2"/>
                <a:cs typeface="DejaVu Sans" pitchFamily="2"/>
              </a:rPr>
              <a:t>Заставляем видео воспроизводиться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ru-RU" sz="1800" b="1" dirty="0">
                <a:solidFill>
                  <a:schemeClr val="bg1"/>
                </a:solidFill>
                <a:ea typeface="DejaVu Sans" pitchFamily="2"/>
                <a:cs typeface="DejaVu Sans" pitchFamily="2"/>
              </a:rPr>
              <a:t>Контролируем воспроизведение</a:t>
            </a:r>
          </a:p>
          <a:p>
            <a:pPr marL="285750" indent="-28575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</a:pPr>
            <a:r>
              <a:rPr lang="ru-RU" sz="1800" b="1" dirty="0">
                <a:solidFill>
                  <a:schemeClr val="bg1"/>
                </a:solidFill>
                <a:ea typeface="DejaVu Sans" pitchFamily="2"/>
                <a:cs typeface="DejaVu Sans" pitchFamily="2"/>
              </a:rPr>
              <a:t>Делаем блокировку </a:t>
            </a:r>
            <a:r>
              <a:rPr lang="ru-RU" sz="1800" b="1" dirty="0" err="1">
                <a:solidFill>
                  <a:schemeClr val="bg1"/>
                </a:solidFill>
                <a:ea typeface="DejaVu Sans" pitchFamily="2"/>
                <a:cs typeface="DejaVu Sans" pitchFamily="2"/>
              </a:rPr>
              <a:t>скрола</a:t>
            </a:r>
            <a:r>
              <a:rPr lang="ru-RU" sz="1800" b="1" dirty="0">
                <a:solidFill>
                  <a:schemeClr val="bg1"/>
                </a:solidFill>
                <a:ea typeface="DejaVu Sans" pitchFamily="2"/>
                <a:cs typeface="DejaVu Sans" pitchFamily="2"/>
              </a:rPr>
              <a:t> при открытом меню или модальном окне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068EA8-F24C-B64E-B093-894EBE69B7DF}"/>
              </a:ext>
            </a:extLst>
          </p:cNvPr>
          <p:cNvSpPr/>
          <p:nvPr/>
        </p:nvSpPr>
        <p:spPr>
          <a:xfrm flipV="1">
            <a:off x="208072" y="669873"/>
            <a:ext cx="225754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6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AutoShape 24" descr="API Яндекс.Карт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Домашние задания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544814" cy="34164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Каждый понедельник ученики получают задание, которое необходимо выполнить до следующего понедельника (до 12:00).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проверки заданий результат выставляется в </a:t>
            </a:r>
            <a:r>
              <a:rPr lang="ru-RU" dirty="0" err="1"/>
              <a:t>чеклист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Всего будет </a:t>
            </a:r>
            <a:r>
              <a:rPr lang="en-US" dirty="0"/>
              <a:t>4</a:t>
            </a:r>
            <a:r>
              <a:rPr lang="ru-RU" dirty="0"/>
              <a:t> задания.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84" y="3102428"/>
            <a:ext cx="2900916" cy="1632249"/>
          </a:xfrm>
          <a:prstGeom prst="rect">
            <a:avLst/>
          </a:prstGeom>
        </p:spPr>
      </p:pic>
      <p:pic>
        <p:nvPicPr>
          <p:cNvPr id="5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19056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00" y="158675"/>
            <a:ext cx="8520600" cy="572700"/>
          </a:xfrm>
        </p:spPr>
        <p:txBody>
          <a:bodyPr/>
          <a:lstStyle/>
          <a:p>
            <a:r>
              <a:rPr lang="ru-RU" b="1" dirty="0" err="1"/>
              <a:t>Созвоны</a:t>
            </a:r>
            <a:endParaRPr lang="ru-RU" dirty="0"/>
          </a:p>
        </p:txBody>
      </p:sp>
      <p:pic>
        <p:nvPicPr>
          <p:cNvPr id="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" name="Объект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578864"/>
              </p:ext>
            </p:extLst>
          </p:nvPr>
        </p:nvGraphicFramePr>
        <p:xfrm>
          <a:off x="184700" y="802700"/>
          <a:ext cx="8769389" cy="38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75">
                  <a:extLst>
                    <a:ext uri="{9D8B030D-6E8A-4147-A177-3AD203B41FA5}">
                      <a16:colId xmlns:a16="http://schemas.microsoft.com/office/drawing/2014/main" val="1314966991"/>
                    </a:ext>
                  </a:extLst>
                </a:gridCol>
                <a:gridCol w="2631741">
                  <a:extLst>
                    <a:ext uri="{9D8B030D-6E8A-4147-A177-3AD203B41FA5}">
                      <a16:colId xmlns:a16="http://schemas.microsoft.com/office/drawing/2014/main" val="2991259"/>
                    </a:ext>
                  </a:extLst>
                </a:gridCol>
                <a:gridCol w="4407273">
                  <a:extLst>
                    <a:ext uri="{9D8B030D-6E8A-4147-A177-3AD203B41FA5}">
                      <a16:colId xmlns:a16="http://schemas.microsoft.com/office/drawing/2014/main" val="3770063521"/>
                    </a:ext>
                  </a:extLst>
                </a:gridCol>
              </a:tblGrid>
              <a:tr h="3708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Индивидуальные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Групповые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8997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ru-RU" b="1" dirty="0"/>
                        <a:t>Формат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Skype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Вебинар</a:t>
                      </a:r>
                      <a:endParaRPr lang="ru-RU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55721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ru-RU" b="1" dirty="0"/>
                        <a:t>Длительность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30(90) </a:t>
                      </a:r>
                      <a:r>
                        <a:rPr lang="ru-RU" dirty="0"/>
                        <a:t>минут</a:t>
                      </a:r>
                      <a:r>
                        <a:rPr lang="ru-RU" baseline="0" dirty="0"/>
                        <a:t> в неделю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1-1.5</a:t>
                      </a:r>
                      <a:r>
                        <a:rPr lang="ru-RU" baseline="0" dirty="0"/>
                        <a:t> часа</a:t>
                      </a:r>
                      <a:endParaRPr lang="ru-RU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34802"/>
                  </a:ext>
                </a:extLst>
              </a:tr>
              <a:tr h="370874">
                <a:tc>
                  <a:txBody>
                    <a:bodyPr/>
                    <a:lstStyle/>
                    <a:p>
                      <a:r>
                        <a:rPr lang="ru-RU" b="1" dirty="0"/>
                        <a:t>Участники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Наставник и ученик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Наставник со всем потоком </a:t>
                      </a:r>
                      <a:r>
                        <a:rPr lang="en-US" baseline="0" dirty="0"/>
                        <a:t>1-</a:t>
                      </a:r>
                      <a:r>
                        <a:rPr lang="ru-RU" baseline="0" dirty="0"/>
                        <a:t>2 раза в неделю</a:t>
                      </a:r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71068"/>
                  </a:ext>
                </a:extLst>
              </a:tr>
              <a:tr h="789588">
                <a:tc>
                  <a:txBody>
                    <a:bodyPr/>
                    <a:lstStyle/>
                    <a:p>
                      <a:r>
                        <a:rPr lang="ru-RU" b="1" dirty="0"/>
                        <a:t>Что</a:t>
                      </a:r>
                      <a:r>
                        <a:rPr lang="ru-RU" b="1" baseline="0" dirty="0"/>
                        <a:t> будет?</a:t>
                      </a:r>
                      <a:endParaRPr lang="ru-RU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Решение</a:t>
                      </a:r>
                      <a:r>
                        <a:rPr lang="ru-RU" baseline="0" dirty="0"/>
                        <a:t> проблем, разбор домашнего задания, ответы на вопросы, помощь в выполнении ДЗ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Разбор ДЗ, помощь в выполнении ДЗ,</a:t>
                      </a:r>
                      <a:r>
                        <a:rPr lang="ru-RU" baseline="0" dirty="0"/>
                        <a:t> ответы на вопросы, разбор дополнительных тем, новые фишки и </a:t>
                      </a:r>
                      <a:r>
                        <a:rPr lang="ru-RU" baseline="0" dirty="0" err="1"/>
                        <a:t>т.д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37912"/>
                  </a:ext>
                </a:extLst>
              </a:tr>
              <a:tr h="433000">
                <a:tc>
                  <a:txBody>
                    <a:bodyPr/>
                    <a:lstStyle/>
                    <a:p>
                      <a:r>
                        <a:rPr lang="ru-RU" b="1" dirty="0"/>
                        <a:t>Запись </a:t>
                      </a:r>
                      <a:r>
                        <a:rPr lang="ru-RU" b="1" dirty="0" err="1"/>
                        <a:t>созвона</a:t>
                      </a:r>
                      <a:endParaRPr lang="ru-RU" b="1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потребуется</a:t>
                      </a:r>
                      <a:endParaRPr lang="ru-R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822191"/>
                  </a:ext>
                </a:extLst>
              </a:tr>
              <a:tr h="789588">
                <a:tc>
                  <a:txBody>
                    <a:bodyPr/>
                    <a:lstStyle/>
                    <a:p>
                      <a:r>
                        <a:rPr lang="ru-RU" b="1" dirty="0"/>
                        <a:t>Дополнительно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Вопросы подготавливайте</a:t>
                      </a:r>
                      <a:r>
                        <a:rPr lang="ru-RU" baseline="0" dirty="0"/>
                        <a:t>  заранее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не сможете присутствовать на </a:t>
                      </a:r>
                      <a:r>
                        <a:rPr lang="ru-RU" dirty="0" err="1"/>
                        <a:t>созвоне</a:t>
                      </a:r>
                      <a:r>
                        <a:rPr lang="ru-RU" dirty="0"/>
                        <a:t>, обязательно пересмотрите запись! Вопросы, которые у вас возникают, наверняка</a:t>
                      </a:r>
                      <a:r>
                        <a:rPr lang="ru-RU" baseline="0" dirty="0"/>
                        <a:t> были рассмотрены на </a:t>
                      </a:r>
                      <a:r>
                        <a:rPr lang="ru-RU" baseline="0" dirty="0" err="1"/>
                        <a:t>созвоне</a:t>
                      </a:r>
                      <a:r>
                        <a:rPr lang="ru-RU" baseline="0" dirty="0"/>
                        <a:t>. </a:t>
                      </a:r>
                      <a:endParaRPr lang="ru-RU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8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462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62" y="87350"/>
            <a:ext cx="8520600" cy="572700"/>
          </a:xfrm>
        </p:spPr>
        <p:txBody>
          <a:bodyPr/>
          <a:lstStyle/>
          <a:p>
            <a:r>
              <a:rPr lang="ru-RU" b="1" dirty="0"/>
              <a:t>Инструментарий</a:t>
            </a:r>
            <a:endParaRPr lang="ru-RU" dirty="0"/>
          </a:p>
        </p:txBody>
      </p:sp>
      <p:pic>
        <p:nvPicPr>
          <p:cNvPr id="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object 8"/>
          <p:cNvSpPr txBox="1"/>
          <p:nvPr/>
        </p:nvSpPr>
        <p:spPr>
          <a:xfrm>
            <a:off x="-256138" y="2726962"/>
            <a:ext cx="32084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latin typeface="Calibri"/>
                <a:cs typeface="Calibri"/>
              </a:rPr>
              <a:t>Figma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2715974" y="2730984"/>
            <a:ext cx="29942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 err="1">
                <a:latin typeface="Calibri"/>
                <a:cs typeface="Calibri"/>
              </a:rPr>
              <a:t>Github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028" name="Picture 4" descr="Файл:Visual Studio Code 1.35 icon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47" y="1187414"/>
            <a:ext cx="1501425" cy="15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ite github 6 icon - Free white site logo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01" y="1187414"/>
            <a:ext cx="1399825" cy="13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11"/>
          <p:cNvSpPr txBox="1"/>
          <p:nvPr/>
        </p:nvSpPr>
        <p:spPr>
          <a:xfrm>
            <a:off x="6043538" y="2739076"/>
            <a:ext cx="299428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"/>
                <a:cs typeface="Calibri"/>
              </a:rPr>
              <a:t>VS Code </a:t>
            </a:r>
            <a:r>
              <a:rPr lang="ru-RU" dirty="0">
                <a:latin typeface="Calibri"/>
                <a:cs typeface="Calibri"/>
              </a:rPr>
              <a:t>или другой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Calibri"/>
                <a:cs typeface="Calibri"/>
              </a:rPr>
              <a:t>Современный редактор кода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6" y="1292214"/>
            <a:ext cx="1722432" cy="129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8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Заголовок 1"/>
          <p:cNvSpPr>
            <a:spLocks noGrp="1"/>
          </p:cNvSpPr>
          <p:nvPr>
            <p:ph type="title"/>
          </p:nvPr>
        </p:nvSpPr>
        <p:spPr>
          <a:xfrm>
            <a:off x="288174" y="157943"/>
            <a:ext cx="10515600" cy="955964"/>
          </a:xfrm>
        </p:spPr>
        <p:txBody>
          <a:bodyPr/>
          <a:lstStyle/>
          <a:p>
            <a:r>
              <a:rPr lang="ru-RU" spc="-30" dirty="0"/>
              <a:t>Проблемы,</a:t>
            </a:r>
            <a:r>
              <a:rPr lang="ru-RU" spc="-40" dirty="0"/>
              <a:t> </a:t>
            </a:r>
            <a:r>
              <a:rPr lang="ru-RU" spc="-20" dirty="0"/>
              <a:t>вопросы?</a:t>
            </a:r>
            <a:endParaRPr lang="ru-RU" b="1" dirty="0"/>
          </a:p>
        </p:txBody>
      </p:sp>
      <p:sp>
        <p:nvSpPr>
          <p:cNvPr id="25" name="object 3"/>
          <p:cNvSpPr txBox="1"/>
          <p:nvPr/>
        </p:nvSpPr>
        <p:spPr>
          <a:xfrm>
            <a:off x="-299608" y="2152212"/>
            <a:ext cx="236791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"/>
                <a:cs typeface="Arial"/>
              </a:rPr>
              <a:t>Изучаем</a:t>
            </a:r>
            <a:r>
              <a:rPr sz="1600" spc="-100" dirty="0">
                <a:latin typeface="Arial"/>
                <a:cs typeface="Arial"/>
              </a:rPr>
              <a:t> </a:t>
            </a:r>
            <a:endParaRPr lang="ru-RU" sz="1600" spc="-100" dirty="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20" dirty="0" err="1">
                <a:latin typeface="Arial"/>
                <a:cs typeface="Arial"/>
              </a:rPr>
              <a:t>подготовительные</a:t>
            </a:r>
            <a:r>
              <a:rPr sz="1600" spc="-20" dirty="0">
                <a:latin typeface="Arial"/>
                <a:cs typeface="Arial"/>
              </a:rPr>
              <a:t>  </a:t>
            </a:r>
            <a:r>
              <a:rPr sz="1600" spc="-10" dirty="0">
                <a:latin typeface="Arial"/>
                <a:cs typeface="Arial"/>
              </a:rPr>
              <a:t>материалы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1924731" y="2144658"/>
            <a:ext cx="15767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95" algn="ctr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Ищем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ответ</a:t>
            </a:r>
            <a:endParaRPr sz="160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в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литературе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3647068" y="2111558"/>
            <a:ext cx="14344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marR="5080" indent="-226060" algn="ctr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Ищем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ответ  </a:t>
            </a:r>
            <a:r>
              <a:rPr sz="1600" dirty="0">
                <a:latin typeface="Arial"/>
                <a:cs typeface="Arial"/>
              </a:rPr>
              <a:t>в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Google</a:t>
            </a:r>
          </a:p>
        </p:txBody>
      </p:sp>
      <p:sp>
        <p:nvSpPr>
          <p:cNvPr id="28" name="object 6"/>
          <p:cNvSpPr txBox="1"/>
          <p:nvPr/>
        </p:nvSpPr>
        <p:spPr>
          <a:xfrm>
            <a:off x="5328983" y="2113740"/>
            <a:ext cx="20980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Общаемся в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чате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7427023" y="2111558"/>
            <a:ext cx="12630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Наставник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1" name="object 9"/>
          <p:cNvSpPr/>
          <p:nvPr/>
        </p:nvSpPr>
        <p:spPr>
          <a:xfrm flipV="1">
            <a:off x="444214" y="1486548"/>
            <a:ext cx="8130032" cy="73560"/>
          </a:xfrm>
          <a:custGeom>
            <a:avLst/>
            <a:gdLst/>
            <a:ahLst/>
            <a:cxnLst/>
            <a:rect l="l" t="t" r="r" b="b"/>
            <a:pathLst>
              <a:path w="9613900" h="30479">
                <a:moveTo>
                  <a:pt x="0" y="30480"/>
                </a:moveTo>
                <a:lnTo>
                  <a:pt x="9613392" y="30480"/>
                </a:lnTo>
                <a:lnTo>
                  <a:pt x="9613392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10"/>
          <p:cNvSpPr/>
          <p:nvPr/>
        </p:nvSpPr>
        <p:spPr>
          <a:xfrm>
            <a:off x="783003" y="1426206"/>
            <a:ext cx="202692" cy="20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11"/>
          <p:cNvSpPr/>
          <p:nvPr/>
        </p:nvSpPr>
        <p:spPr>
          <a:xfrm>
            <a:off x="2611737" y="1415815"/>
            <a:ext cx="202691" cy="202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12"/>
          <p:cNvSpPr/>
          <p:nvPr/>
        </p:nvSpPr>
        <p:spPr>
          <a:xfrm>
            <a:off x="4209934" y="1430368"/>
            <a:ext cx="202691" cy="202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5" name="object 13"/>
          <p:cNvSpPr/>
          <p:nvPr/>
        </p:nvSpPr>
        <p:spPr>
          <a:xfrm>
            <a:off x="6038667" y="1431148"/>
            <a:ext cx="202691" cy="202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6" name="object 14"/>
          <p:cNvSpPr/>
          <p:nvPr/>
        </p:nvSpPr>
        <p:spPr>
          <a:xfrm>
            <a:off x="7855839" y="1458762"/>
            <a:ext cx="202691" cy="202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444214" y="4245010"/>
            <a:ext cx="8130032" cy="77723"/>
          </a:xfrm>
          <a:custGeom>
            <a:avLst/>
            <a:gdLst/>
            <a:ahLst/>
            <a:cxnLst/>
            <a:rect l="l" t="t" r="r" b="b"/>
            <a:pathLst>
              <a:path w="766000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660005" h="76200">
                <a:moveTo>
                  <a:pt x="7583805" y="0"/>
                </a:moveTo>
                <a:lnTo>
                  <a:pt x="7583805" y="76200"/>
                </a:lnTo>
                <a:lnTo>
                  <a:pt x="7647305" y="44450"/>
                </a:lnTo>
                <a:lnTo>
                  <a:pt x="7596505" y="44450"/>
                </a:lnTo>
                <a:lnTo>
                  <a:pt x="7596505" y="31750"/>
                </a:lnTo>
                <a:lnTo>
                  <a:pt x="7647305" y="31750"/>
                </a:lnTo>
                <a:lnTo>
                  <a:pt x="7583805" y="0"/>
                </a:lnTo>
                <a:close/>
              </a:path>
              <a:path w="766000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660005" h="76200">
                <a:moveTo>
                  <a:pt x="758380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583805" y="44450"/>
                </a:lnTo>
                <a:lnTo>
                  <a:pt x="7583805" y="31750"/>
                </a:lnTo>
                <a:close/>
              </a:path>
              <a:path w="7660005" h="76200">
                <a:moveTo>
                  <a:pt x="7647305" y="31750"/>
                </a:moveTo>
                <a:lnTo>
                  <a:pt x="7596505" y="31750"/>
                </a:lnTo>
                <a:lnTo>
                  <a:pt x="7596505" y="44450"/>
                </a:lnTo>
                <a:lnTo>
                  <a:pt x="7647305" y="44450"/>
                </a:lnTo>
                <a:lnTo>
                  <a:pt x="7660005" y="38100"/>
                </a:lnTo>
                <a:lnTo>
                  <a:pt x="7647305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8" name="object 18"/>
          <p:cNvSpPr txBox="1"/>
          <p:nvPr/>
        </p:nvSpPr>
        <p:spPr>
          <a:xfrm>
            <a:off x="3961161" y="4456743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часа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227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ru-RU" dirty="0"/>
              <a:t>Про материалы</a:t>
            </a:r>
          </a:p>
        </p:txBody>
      </p:sp>
      <p:pic>
        <p:nvPicPr>
          <p:cNvPr id="5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55" y="1236800"/>
            <a:ext cx="6342792" cy="296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08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ru-RU" dirty="0"/>
              <a:t>Комментарии под видео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3" y="1277855"/>
            <a:ext cx="8621613" cy="3427495"/>
          </a:xfrm>
          <a:prstGeom prst="rect">
            <a:avLst/>
          </a:prstGeom>
        </p:spPr>
      </p:pic>
      <p:pic>
        <p:nvPicPr>
          <p:cNvPr id="6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7193" y="87350"/>
            <a:ext cx="1181121" cy="3183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68498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imple Light">
  <a:themeElements>
    <a:clrScheme name="Пользовательские 4">
      <a:dk1>
        <a:srgbClr val="FFFFFF"/>
      </a:dk1>
      <a:lt1>
        <a:srgbClr val="FFFFFF"/>
      </a:lt1>
      <a:dk2>
        <a:srgbClr val="FFFFFF"/>
      </a:dk2>
      <a:lt2>
        <a:srgbClr val="F8F8F8"/>
      </a:lt2>
      <a:accent1>
        <a:srgbClr val="D926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</TotalTime>
  <Words>331</Words>
  <Application>Microsoft Office PowerPoint</Application>
  <PresentationFormat>Экран (16:9)</PresentationFormat>
  <Paragraphs>79</Paragraphs>
  <Slides>14</Slides>
  <Notes>2</Notes>
  <HiddenSlides>10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DejaVu Sans</vt:lpstr>
      <vt:lpstr>Segoe UI Symbol</vt:lpstr>
      <vt:lpstr>Times New Roman</vt:lpstr>
      <vt:lpstr>Wingdings</vt:lpstr>
      <vt:lpstr>Simple Light</vt:lpstr>
      <vt:lpstr>Презентация PowerPoint</vt:lpstr>
      <vt:lpstr>Врублевский Артур</vt:lpstr>
      <vt:lpstr>План вебинара</vt:lpstr>
      <vt:lpstr>Домашние задания</vt:lpstr>
      <vt:lpstr>Созвоны</vt:lpstr>
      <vt:lpstr>Инструментарий</vt:lpstr>
      <vt:lpstr>Проблемы, вопросы?</vt:lpstr>
      <vt:lpstr>Про материалы</vt:lpstr>
      <vt:lpstr>Комментарии под видео</vt:lpstr>
      <vt:lpstr>Чек листы (журнал обучения)</vt:lpstr>
      <vt:lpstr>Индивидуальные созвоны</vt:lpstr>
      <vt:lpstr>Когда я онлайн</vt:lpstr>
      <vt:lpstr>Мои контакты</vt:lpstr>
      <vt:lpstr>Время практики!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1: введение и продажа темы</dc:title>
  <dc:subject/>
  <dc:creator>Руссоматросо</dc:creator>
  <cp:keywords/>
  <dc:description/>
  <cp:lastModifiedBy>Артур Врублевский</cp:lastModifiedBy>
  <cp:revision>252</cp:revision>
  <cp:lastPrinted>2019-01-23T14:42:04Z</cp:lastPrinted>
  <dcterms:modified xsi:type="dcterms:W3CDTF">2021-06-26T14:44:24Z</dcterms:modified>
  <cp:category/>
</cp:coreProperties>
</file>