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7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DD3DC-AD1B-4D7E-AC5B-554AC8637F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CAD7B6-821B-49AB-98B5-7CB9F2AF816F}">
      <dgm:prSet/>
      <dgm:spPr/>
      <dgm:t>
        <a:bodyPr/>
        <a:lstStyle/>
        <a:p>
          <a:r>
            <a:rPr lang="en-US"/>
            <a:t>Practice building:</a:t>
          </a:r>
        </a:p>
      </dgm:t>
    </dgm:pt>
    <dgm:pt modelId="{8698D326-BED4-44C7-9C72-D32A230C1BFA}" type="parTrans" cxnId="{AD21CB0C-E1E9-49A4-8355-0459CFB88195}">
      <dgm:prSet/>
      <dgm:spPr/>
      <dgm:t>
        <a:bodyPr/>
        <a:lstStyle/>
        <a:p>
          <a:endParaRPr lang="en-US"/>
        </a:p>
      </dgm:t>
    </dgm:pt>
    <dgm:pt modelId="{D4A6338C-9A39-4BA1-8CE8-B58361D76BB4}" type="sibTrans" cxnId="{AD21CB0C-E1E9-49A4-8355-0459CFB88195}">
      <dgm:prSet/>
      <dgm:spPr/>
      <dgm:t>
        <a:bodyPr/>
        <a:lstStyle/>
        <a:p>
          <a:endParaRPr lang="en-US"/>
        </a:p>
      </dgm:t>
    </dgm:pt>
    <dgm:pt modelId="{F32B57FD-5A78-4FE6-B073-21ACB4F71F7C}">
      <dgm:prSet/>
      <dgm:spPr/>
      <dgm:t>
        <a:bodyPr/>
        <a:lstStyle/>
        <a:p>
          <a:r>
            <a:rPr lang="en-US"/>
            <a:t>1. A registration form with multiple sections</a:t>
          </a:r>
        </a:p>
      </dgm:t>
    </dgm:pt>
    <dgm:pt modelId="{5A411052-75E9-4E36-B0E3-538AD1EFABA9}" type="parTrans" cxnId="{5E558A58-1F92-421A-8339-0B20E6505E7E}">
      <dgm:prSet/>
      <dgm:spPr/>
      <dgm:t>
        <a:bodyPr/>
        <a:lstStyle/>
        <a:p>
          <a:endParaRPr lang="en-US"/>
        </a:p>
      </dgm:t>
    </dgm:pt>
    <dgm:pt modelId="{565546CC-0384-483B-976F-2AAD28D9C458}" type="sibTrans" cxnId="{5E558A58-1F92-421A-8339-0B20E6505E7E}">
      <dgm:prSet/>
      <dgm:spPr/>
      <dgm:t>
        <a:bodyPr/>
        <a:lstStyle/>
        <a:p>
          <a:endParaRPr lang="en-US"/>
        </a:p>
      </dgm:t>
    </dgm:pt>
    <dgm:pt modelId="{4759EC8B-F813-4840-B599-55238F245274}">
      <dgm:prSet/>
      <dgm:spPr/>
      <dgm:t>
        <a:bodyPr/>
        <a:lstStyle/>
        <a:p>
          <a:r>
            <a:rPr lang="en-US"/>
            <a:t>2. A feedback form that displays submitted data</a:t>
          </a:r>
        </a:p>
      </dgm:t>
    </dgm:pt>
    <dgm:pt modelId="{7F33173C-96CE-473F-99D5-506F2ADAF569}" type="parTrans" cxnId="{9B507750-5A3F-4310-B8C3-DF492A298AD2}">
      <dgm:prSet/>
      <dgm:spPr/>
      <dgm:t>
        <a:bodyPr/>
        <a:lstStyle/>
        <a:p>
          <a:endParaRPr lang="en-US"/>
        </a:p>
      </dgm:t>
    </dgm:pt>
    <dgm:pt modelId="{C244C26E-D72E-4728-B3CA-AA569C6DA0D2}" type="sibTrans" cxnId="{9B507750-5A3F-4310-B8C3-DF492A298AD2}">
      <dgm:prSet/>
      <dgm:spPr/>
      <dgm:t>
        <a:bodyPr/>
        <a:lstStyle/>
        <a:p>
          <a:endParaRPr lang="en-US"/>
        </a:p>
      </dgm:t>
    </dgm:pt>
    <dgm:pt modelId="{F06BEAB7-E8F1-43A5-879D-368FDDADE68E}">
      <dgm:prSet/>
      <dgm:spPr/>
      <dgm:t>
        <a:bodyPr/>
        <a:lstStyle/>
        <a:p>
          <a:r>
            <a:rPr lang="en-US"/>
            <a:t>3. A responsive layout tested on desktop and mobile</a:t>
          </a:r>
        </a:p>
      </dgm:t>
    </dgm:pt>
    <dgm:pt modelId="{63A103BA-42D4-4F89-94B7-6162192B6B06}" type="parTrans" cxnId="{A20D9104-8CA1-40CF-A144-6E36D069BAA0}">
      <dgm:prSet/>
      <dgm:spPr/>
      <dgm:t>
        <a:bodyPr/>
        <a:lstStyle/>
        <a:p>
          <a:endParaRPr lang="en-US"/>
        </a:p>
      </dgm:t>
    </dgm:pt>
    <dgm:pt modelId="{532B298C-9B00-42A3-B8DE-BCF5FCB12A04}" type="sibTrans" cxnId="{A20D9104-8CA1-40CF-A144-6E36D069BAA0}">
      <dgm:prSet/>
      <dgm:spPr/>
      <dgm:t>
        <a:bodyPr/>
        <a:lstStyle/>
        <a:p>
          <a:endParaRPr lang="en-US"/>
        </a:p>
      </dgm:t>
    </dgm:pt>
    <dgm:pt modelId="{7AFCA891-9C98-4A37-B7B0-8780D8D48BEF}" type="pres">
      <dgm:prSet presAssocID="{9B4DD3DC-AD1B-4D7E-AC5B-554AC8637FCD}" presName="root" presStyleCnt="0">
        <dgm:presLayoutVars>
          <dgm:dir/>
          <dgm:resizeHandles val="exact"/>
        </dgm:presLayoutVars>
      </dgm:prSet>
      <dgm:spPr/>
    </dgm:pt>
    <dgm:pt modelId="{9C7825B5-726E-4C86-A0FB-68E56528CB3A}" type="pres">
      <dgm:prSet presAssocID="{14CAD7B6-821B-49AB-98B5-7CB9F2AF816F}" presName="compNode" presStyleCnt="0"/>
      <dgm:spPr/>
    </dgm:pt>
    <dgm:pt modelId="{D9873D96-E3DE-482C-AFE3-2A3C30D05427}" type="pres">
      <dgm:prSet presAssocID="{14CAD7B6-821B-49AB-98B5-7CB9F2AF816F}" presName="bgRect" presStyleLbl="bgShp" presStyleIdx="0" presStyleCnt="4"/>
      <dgm:spPr/>
    </dgm:pt>
    <dgm:pt modelId="{50456156-ECBC-44CE-8814-372101DDEBBF}" type="pres">
      <dgm:prSet presAssocID="{14CAD7B6-821B-49AB-98B5-7CB9F2AF81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4F044B04-ACBA-4898-8BE8-C50A4A729450}" type="pres">
      <dgm:prSet presAssocID="{14CAD7B6-821B-49AB-98B5-7CB9F2AF816F}" presName="spaceRect" presStyleCnt="0"/>
      <dgm:spPr/>
    </dgm:pt>
    <dgm:pt modelId="{5ADC6C43-949B-4B5C-9EB9-E2CBBDA6D600}" type="pres">
      <dgm:prSet presAssocID="{14CAD7B6-821B-49AB-98B5-7CB9F2AF816F}" presName="parTx" presStyleLbl="revTx" presStyleIdx="0" presStyleCnt="4">
        <dgm:presLayoutVars>
          <dgm:chMax val="0"/>
          <dgm:chPref val="0"/>
        </dgm:presLayoutVars>
      </dgm:prSet>
      <dgm:spPr/>
    </dgm:pt>
    <dgm:pt modelId="{689AB8AC-9468-4518-A1E2-73EFE65BDAEB}" type="pres">
      <dgm:prSet presAssocID="{D4A6338C-9A39-4BA1-8CE8-B58361D76BB4}" presName="sibTrans" presStyleCnt="0"/>
      <dgm:spPr/>
    </dgm:pt>
    <dgm:pt modelId="{6C5A06BB-65E5-4965-B606-C8716AA2B331}" type="pres">
      <dgm:prSet presAssocID="{F32B57FD-5A78-4FE6-B073-21ACB4F71F7C}" presName="compNode" presStyleCnt="0"/>
      <dgm:spPr/>
    </dgm:pt>
    <dgm:pt modelId="{907B429D-AD77-4318-89DA-1F846CD31C96}" type="pres">
      <dgm:prSet presAssocID="{F32B57FD-5A78-4FE6-B073-21ACB4F71F7C}" presName="bgRect" presStyleLbl="bgShp" presStyleIdx="1" presStyleCnt="4"/>
      <dgm:spPr/>
    </dgm:pt>
    <dgm:pt modelId="{FE08B83D-B9D0-4913-8FCF-73E5878C93A9}" type="pres">
      <dgm:prSet presAssocID="{F32B57FD-5A78-4FE6-B073-21ACB4F71F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90F3911-FB13-4DF1-81F0-0A6E800195D1}" type="pres">
      <dgm:prSet presAssocID="{F32B57FD-5A78-4FE6-B073-21ACB4F71F7C}" presName="spaceRect" presStyleCnt="0"/>
      <dgm:spPr/>
    </dgm:pt>
    <dgm:pt modelId="{11E3CB7E-D64D-47F4-9146-E5E66541AAAC}" type="pres">
      <dgm:prSet presAssocID="{F32B57FD-5A78-4FE6-B073-21ACB4F71F7C}" presName="parTx" presStyleLbl="revTx" presStyleIdx="1" presStyleCnt="4">
        <dgm:presLayoutVars>
          <dgm:chMax val="0"/>
          <dgm:chPref val="0"/>
        </dgm:presLayoutVars>
      </dgm:prSet>
      <dgm:spPr/>
    </dgm:pt>
    <dgm:pt modelId="{80FE49C3-025A-4684-BB4A-439912E87128}" type="pres">
      <dgm:prSet presAssocID="{565546CC-0384-483B-976F-2AAD28D9C458}" presName="sibTrans" presStyleCnt="0"/>
      <dgm:spPr/>
    </dgm:pt>
    <dgm:pt modelId="{92FE6FDD-7EB2-4176-9A14-DC36E895C66D}" type="pres">
      <dgm:prSet presAssocID="{4759EC8B-F813-4840-B599-55238F245274}" presName="compNode" presStyleCnt="0"/>
      <dgm:spPr/>
    </dgm:pt>
    <dgm:pt modelId="{7BDF3939-ECEB-4028-A3EF-D448F8FEE40B}" type="pres">
      <dgm:prSet presAssocID="{4759EC8B-F813-4840-B599-55238F245274}" presName="bgRect" presStyleLbl="bgShp" presStyleIdx="2" presStyleCnt="4"/>
      <dgm:spPr/>
    </dgm:pt>
    <dgm:pt modelId="{F3CDBE03-B447-4B64-A454-B3142701DA53}" type="pres">
      <dgm:prSet presAssocID="{4759EC8B-F813-4840-B599-55238F2452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10A4CB3D-CFAB-4E46-8B28-8D91676945AE}" type="pres">
      <dgm:prSet presAssocID="{4759EC8B-F813-4840-B599-55238F245274}" presName="spaceRect" presStyleCnt="0"/>
      <dgm:spPr/>
    </dgm:pt>
    <dgm:pt modelId="{0CAB5675-3A47-40E7-BB1D-0DB4148BFE4C}" type="pres">
      <dgm:prSet presAssocID="{4759EC8B-F813-4840-B599-55238F245274}" presName="parTx" presStyleLbl="revTx" presStyleIdx="2" presStyleCnt="4">
        <dgm:presLayoutVars>
          <dgm:chMax val="0"/>
          <dgm:chPref val="0"/>
        </dgm:presLayoutVars>
      </dgm:prSet>
      <dgm:spPr/>
    </dgm:pt>
    <dgm:pt modelId="{0AEDC1E8-1F93-46A7-9810-F805A361E26C}" type="pres">
      <dgm:prSet presAssocID="{C244C26E-D72E-4728-B3CA-AA569C6DA0D2}" presName="sibTrans" presStyleCnt="0"/>
      <dgm:spPr/>
    </dgm:pt>
    <dgm:pt modelId="{0F361B9E-A3C0-43A0-8C20-ECE3AA3E1D9E}" type="pres">
      <dgm:prSet presAssocID="{F06BEAB7-E8F1-43A5-879D-368FDDADE68E}" presName="compNode" presStyleCnt="0"/>
      <dgm:spPr/>
    </dgm:pt>
    <dgm:pt modelId="{90E371AC-34AD-40B0-8F00-DD14BE824B72}" type="pres">
      <dgm:prSet presAssocID="{F06BEAB7-E8F1-43A5-879D-368FDDADE68E}" presName="bgRect" presStyleLbl="bgShp" presStyleIdx="3" presStyleCnt="4"/>
      <dgm:spPr/>
    </dgm:pt>
    <dgm:pt modelId="{2727727F-8E04-4D86-93DD-4DDC8E8B6E46}" type="pres">
      <dgm:prSet presAssocID="{F06BEAB7-E8F1-43A5-879D-368FDDADE6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E56B400E-1FD6-43C9-AD92-71DEEF341BD2}" type="pres">
      <dgm:prSet presAssocID="{F06BEAB7-E8F1-43A5-879D-368FDDADE68E}" presName="spaceRect" presStyleCnt="0"/>
      <dgm:spPr/>
    </dgm:pt>
    <dgm:pt modelId="{66685898-025F-487F-B607-75D6B419518F}" type="pres">
      <dgm:prSet presAssocID="{F06BEAB7-E8F1-43A5-879D-368FDDADE68E}" presName="parTx" presStyleLbl="revTx" presStyleIdx="3" presStyleCnt="4">
        <dgm:presLayoutVars>
          <dgm:chMax val="0"/>
          <dgm:chPref val="0"/>
        </dgm:presLayoutVars>
      </dgm:prSet>
      <dgm:spPr/>
    </dgm:pt>
  </dgm:ptLst>
  <dgm:cxnLst>
    <dgm:cxn modelId="{A20D9104-8CA1-40CF-A144-6E36D069BAA0}" srcId="{9B4DD3DC-AD1B-4D7E-AC5B-554AC8637FCD}" destId="{F06BEAB7-E8F1-43A5-879D-368FDDADE68E}" srcOrd="3" destOrd="0" parTransId="{63A103BA-42D4-4F89-94B7-6162192B6B06}" sibTransId="{532B298C-9B00-42A3-B8DE-BCF5FCB12A04}"/>
    <dgm:cxn modelId="{AD21CB0C-E1E9-49A4-8355-0459CFB88195}" srcId="{9B4DD3DC-AD1B-4D7E-AC5B-554AC8637FCD}" destId="{14CAD7B6-821B-49AB-98B5-7CB9F2AF816F}" srcOrd="0" destOrd="0" parTransId="{8698D326-BED4-44C7-9C72-D32A230C1BFA}" sibTransId="{D4A6338C-9A39-4BA1-8CE8-B58361D76BB4}"/>
    <dgm:cxn modelId="{B57A9212-947F-42AA-8D5F-C1E264E00BB4}" type="presOf" srcId="{9B4DD3DC-AD1B-4D7E-AC5B-554AC8637FCD}" destId="{7AFCA891-9C98-4A37-B7B0-8780D8D48BEF}" srcOrd="0" destOrd="0" presId="urn:microsoft.com/office/officeart/2018/2/layout/IconVerticalSolidList"/>
    <dgm:cxn modelId="{40A30361-713C-4FB3-A5EC-23189062C71D}" type="presOf" srcId="{F06BEAB7-E8F1-43A5-879D-368FDDADE68E}" destId="{66685898-025F-487F-B607-75D6B419518F}" srcOrd="0" destOrd="0" presId="urn:microsoft.com/office/officeart/2018/2/layout/IconVerticalSolidList"/>
    <dgm:cxn modelId="{9B507750-5A3F-4310-B8C3-DF492A298AD2}" srcId="{9B4DD3DC-AD1B-4D7E-AC5B-554AC8637FCD}" destId="{4759EC8B-F813-4840-B599-55238F245274}" srcOrd="2" destOrd="0" parTransId="{7F33173C-96CE-473F-99D5-506F2ADAF569}" sibTransId="{C244C26E-D72E-4728-B3CA-AA569C6DA0D2}"/>
    <dgm:cxn modelId="{5E558A58-1F92-421A-8339-0B20E6505E7E}" srcId="{9B4DD3DC-AD1B-4D7E-AC5B-554AC8637FCD}" destId="{F32B57FD-5A78-4FE6-B073-21ACB4F71F7C}" srcOrd="1" destOrd="0" parTransId="{5A411052-75E9-4E36-B0E3-538AD1EFABA9}" sibTransId="{565546CC-0384-483B-976F-2AAD28D9C458}"/>
    <dgm:cxn modelId="{941ECD97-7976-47E1-AB47-4C0C8FFC4A86}" type="presOf" srcId="{14CAD7B6-821B-49AB-98B5-7CB9F2AF816F}" destId="{5ADC6C43-949B-4B5C-9EB9-E2CBBDA6D600}" srcOrd="0" destOrd="0" presId="urn:microsoft.com/office/officeart/2018/2/layout/IconVerticalSolidList"/>
    <dgm:cxn modelId="{481034BD-4CC7-4318-8146-46E0BD8EAA42}" type="presOf" srcId="{4759EC8B-F813-4840-B599-55238F245274}" destId="{0CAB5675-3A47-40E7-BB1D-0DB4148BFE4C}" srcOrd="0" destOrd="0" presId="urn:microsoft.com/office/officeart/2018/2/layout/IconVerticalSolidList"/>
    <dgm:cxn modelId="{DED83FF8-9CE9-4FE0-A024-57A6A4ED7C8F}" type="presOf" srcId="{F32B57FD-5A78-4FE6-B073-21ACB4F71F7C}" destId="{11E3CB7E-D64D-47F4-9146-E5E66541AAAC}" srcOrd="0" destOrd="0" presId="urn:microsoft.com/office/officeart/2018/2/layout/IconVerticalSolidList"/>
    <dgm:cxn modelId="{F8BF5C43-ACD0-4729-ACA6-48D10797FFC4}" type="presParOf" srcId="{7AFCA891-9C98-4A37-B7B0-8780D8D48BEF}" destId="{9C7825B5-726E-4C86-A0FB-68E56528CB3A}" srcOrd="0" destOrd="0" presId="urn:microsoft.com/office/officeart/2018/2/layout/IconVerticalSolidList"/>
    <dgm:cxn modelId="{E49831C6-9626-43FD-BE8D-B1E489052F84}" type="presParOf" srcId="{9C7825B5-726E-4C86-A0FB-68E56528CB3A}" destId="{D9873D96-E3DE-482C-AFE3-2A3C30D05427}" srcOrd="0" destOrd="0" presId="urn:microsoft.com/office/officeart/2018/2/layout/IconVerticalSolidList"/>
    <dgm:cxn modelId="{5193D057-0C10-4493-85C0-722C55FB6C3E}" type="presParOf" srcId="{9C7825B5-726E-4C86-A0FB-68E56528CB3A}" destId="{50456156-ECBC-44CE-8814-372101DDEBBF}" srcOrd="1" destOrd="0" presId="urn:microsoft.com/office/officeart/2018/2/layout/IconVerticalSolidList"/>
    <dgm:cxn modelId="{9EF9DF25-DC88-4D76-9645-686255ADBB14}" type="presParOf" srcId="{9C7825B5-726E-4C86-A0FB-68E56528CB3A}" destId="{4F044B04-ACBA-4898-8BE8-C50A4A729450}" srcOrd="2" destOrd="0" presId="urn:microsoft.com/office/officeart/2018/2/layout/IconVerticalSolidList"/>
    <dgm:cxn modelId="{9C7173DD-4367-444D-91B8-C39BEA2CBFA2}" type="presParOf" srcId="{9C7825B5-726E-4C86-A0FB-68E56528CB3A}" destId="{5ADC6C43-949B-4B5C-9EB9-E2CBBDA6D600}" srcOrd="3" destOrd="0" presId="urn:microsoft.com/office/officeart/2018/2/layout/IconVerticalSolidList"/>
    <dgm:cxn modelId="{B3ACA143-5B72-4042-83B0-9B3824F4705A}" type="presParOf" srcId="{7AFCA891-9C98-4A37-B7B0-8780D8D48BEF}" destId="{689AB8AC-9468-4518-A1E2-73EFE65BDAEB}" srcOrd="1" destOrd="0" presId="urn:microsoft.com/office/officeart/2018/2/layout/IconVerticalSolidList"/>
    <dgm:cxn modelId="{BD9A6FD5-BEDA-41A3-944D-60CEDD3CA334}" type="presParOf" srcId="{7AFCA891-9C98-4A37-B7B0-8780D8D48BEF}" destId="{6C5A06BB-65E5-4965-B606-C8716AA2B331}" srcOrd="2" destOrd="0" presId="urn:microsoft.com/office/officeart/2018/2/layout/IconVerticalSolidList"/>
    <dgm:cxn modelId="{B3CAA62C-ACE8-4028-9025-D5D20D5005C4}" type="presParOf" srcId="{6C5A06BB-65E5-4965-B606-C8716AA2B331}" destId="{907B429D-AD77-4318-89DA-1F846CD31C96}" srcOrd="0" destOrd="0" presId="urn:microsoft.com/office/officeart/2018/2/layout/IconVerticalSolidList"/>
    <dgm:cxn modelId="{010270FA-63E6-4B42-8C8A-C62E08F21C4A}" type="presParOf" srcId="{6C5A06BB-65E5-4965-B606-C8716AA2B331}" destId="{FE08B83D-B9D0-4913-8FCF-73E5878C93A9}" srcOrd="1" destOrd="0" presId="urn:microsoft.com/office/officeart/2018/2/layout/IconVerticalSolidList"/>
    <dgm:cxn modelId="{462965F5-44CD-4018-A73C-56424F7ABD27}" type="presParOf" srcId="{6C5A06BB-65E5-4965-B606-C8716AA2B331}" destId="{090F3911-FB13-4DF1-81F0-0A6E800195D1}" srcOrd="2" destOrd="0" presId="urn:microsoft.com/office/officeart/2018/2/layout/IconVerticalSolidList"/>
    <dgm:cxn modelId="{91F10C19-C014-4BBB-AB4B-8410DAE4E630}" type="presParOf" srcId="{6C5A06BB-65E5-4965-B606-C8716AA2B331}" destId="{11E3CB7E-D64D-47F4-9146-E5E66541AAAC}" srcOrd="3" destOrd="0" presId="urn:microsoft.com/office/officeart/2018/2/layout/IconVerticalSolidList"/>
    <dgm:cxn modelId="{4D635C76-4270-4A8F-9B2F-B01812DB4945}" type="presParOf" srcId="{7AFCA891-9C98-4A37-B7B0-8780D8D48BEF}" destId="{80FE49C3-025A-4684-BB4A-439912E87128}" srcOrd="3" destOrd="0" presId="urn:microsoft.com/office/officeart/2018/2/layout/IconVerticalSolidList"/>
    <dgm:cxn modelId="{B922277C-E240-455E-8795-041354ABF0EC}" type="presParOf" srcId="{7AFCA891-9C98-4A37-B7B0-8780D8D48BEF}" destId="{92FE6FDD-7EB2-4176-9A14-DC36E895C66D}" srcOrd="4" destOrd="0" presId="urn:microsoft.com/office/officeart/2018/2/layout/IconVerticalSolidList"/>
    <dgm:cxn modelId="{44587FDC-1BFB-434C-8C46-3ACD465A0308}" type="presParOf" srcId="{92FE6FDD-7EB2-4176-9A14-DC36E895C66D}" destId="{7BDF3939-ECEB-4028-A3EF-D448F8FEE40B}" srcOrd="0" destOrd="0" presId="urn:microsoft.com/office/officeart/2018/2/layout/IconVerticalSolidList"/>
    <dgm:cxn modelId="{D0AA4E48-001C-4662-B455-ECA777106189}" type="presParOf" srcId="{92FE6FDD-7EB2-4176-9A14-DC36E895C66D}" destId="{F3CDBE03-B447-4B64-A454-B3142701DA53}" srcOrd="1" destOrd="0" presId="urn:microsoft.com/office/officeart/2018/2/layout/IconVerticalSolidList"/>
    <dgm:cxn modelId="{914B0DB6-91F6-41D6-9705-109FED5CE680}" type="presParOf" srcId="{92FE6FDD-7EB2-4176-9A14-DC36E895C66D}" destId="{10A4CB3D-CFAB-4E46-8B28-8D91676945AE}" srcOrd="2" destOrd="0" presId="urn:microsoft.com/office/officeart/2018/2/layout/IconVerticalSolidList"/>
    <dgm:cxn modelId="{92BEAC8A-48F4-4AA4-8582-6582485253C3}" type="presParOf" srcId="{92FE6FDD-7EB2-4176-9A14-DC36E895C66D}" destId="{0CAB5675-3A47-40E7-BB1D-0DB4148BFE4C}" srcOrd="3" destOrd="0" presId="urn:microsoft.com/office/officeart/2018/2/layout/IconVerticalSolidList"/>
    <dgm:cxn modelId="{B8D082ED-D5B3-4BD6-91C6-858A723EA081}" type="presParOf" srcId="{7AFCA891-9C98-4A37-B7B0-8780D8D48BEF}" destId="{0AEDC1E8-1F93-46A7-9810-F805A361E26C}" srcOrd="5" destOrd="0" presId="urn:microsoft.com/office/officeart/2018/2/layout/IconVerticalSolidList"/>
    <dgm:cxn modelId="{A67DD898-A2B4-4F13-BCA6-AFFA63AFCC32}" type="presParOf" srcId="{7AFCA891-9C98-4A37-B7B0-8780D8D48BEF}" destId="{0F361B9E-A3C0-43A0-8C20-ECE3AA3E1D9E}" srcOrd="6" destOrd="0" presId="urn:microsoft.com/office/officeart/2018/2/layout/IconVerticalSolidList"/>
    <dgm:cxn modelId="{8DA043BB-01F8-496F-85D4-0BF199A62414}" type="presParOf" srcId="{0F361B9E-A3C0-43A0-8C20-ECE3AA3E1D9E}" destId="{90E371AC-34AD-40B0-8F00-DD14BE824B72}" srcOrd="0" destOrd="0" presId="urn:microsoft.com/office/officeart/2018/2/layout/IconVerticalSolidList"/>
    <dgm:cxn modelId="{D2AF07D2-57C1-4133-94C0-4CD92F8808CE}" type="presParOf" srcId="{0F361B9E-A3C0-43A0-8C20-ECE3AA3E1D9E}" destId="{2727727F-8E04-4D86-93DD-4DDC8E8B6E46}" srcOrd="1" destOrd="0" presId="urn:microsoft.com/office/officeart/2018/2/layout/IconVerticalSolidList"/>
    <dgm:cxn modelId="{817DE98B-BE77-48A1-9AAF-7E7CFBE8434E}" type="presParOf" srcId="{0F361B9E-A3C0-43A0-8C20-ECE3AA3E1D9E}" destId="{E56B400E-1FD6-43C9-AD92-71DEEF341BD2}" srcOrd="2" destOrd="0" presId="urn:microsoft.com/office/officeart/2018/2/layout/IconVerticalSolidList"/>
    <dgm:cxn modelId="{62DBAFCF-5FD8-4C34-9F34-A03D146E35B3}" type="presParOf" srcId="{0F361B9E-A3C0-43A0-8C20-ECE3AA3E1D9E}" destId="{66685898-025F-487F-B607-75D6B41951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73D96-E3DE-482C-AFE3-2A3C30D05427}">
      <dsp:nvSpPr>
        <dsp:cNvPr id="0" name=""/>
        <dsp:cNvSpPr/>
      </dsp:nvSpPr>
      <dsp:spPr>
        <a:xfrm>
          <a:off x="0" y="2118"/>
          <a:ext cx="4869656" cy="1073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56156-ECBC-44CE-8814-372101DDEBBF}">
      <dsp:nvSpPr>
        <dsp:cNvPr id="0" name=""/>
        <dsp:cNvSpPr/>
      </dsp:nvSpPr>
      <dsp:spPr>
        <a:xfrm>
          <a:off x="324863" y="243752"/>
          <a:ext cx="590660" cy="590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DC6C43-949B-4B5C-9EB9-E2CBBDA6D600}">
      <dsp:nvSpPr>
        <dsp:cNvPr id="0" name=""/>
        <dsp:cNvSpPr/>
      </dsp:nvSpPr>
      <dsp:spPr>
        <a:xfrm>
          <a:off x="1240387" y="2118"/>
          <a:ext cx="3629268" cy="1073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57" tIns="113657" rIns="113657" bIns="113657" numCol="1" spcCol="1270" anchor="ctr" anchorCtr="0">
          <a:noAutofit/>
        </a:bodyPr>
        <a:lstStyle/>
        <a:p>
          <a:pPr marL="0" lvl="0" indent="0" algn="l" defTabSz="977900">
            <a:lnSpc>
              <a:spcPct val="90000"/>
            </a:lnSpc>
            <a:spcBef>
              <a:spcPct val="0"/>
            </a:spcBef>
            <a:spcAft>
              <a:spcPct val="35000"/>
            </a:spcAft>
            <a:buNone/>
          </a:pPr>
          <a:r>
            <a:rPr lang="en-US" sz="2200" kern="1200"/>
            <a:t>Practice building:</a:t>
          </a:r>
        </a:p>
      </dsp:txBody>
      <dsp:txXfrm>
        <a:off x="1240387" y="2118"/>
        <a:ext cx="3629268" cy="1073928"/>
      </dsp:txXfrm>
    </dsp:sp>
    <dsp:sp modelId="{907B429D-AD77-4318-89DA-1F846CD31C96}">
      <dsp:nvSpPr>
        <dsp:cNvPr id="0" name=""/>
        <dsp:cNvSpPr/>
      </dsp:nvSpPr>
      <dsp:spPr>
        <a:xfrm>
          <a:off x="0" y="1344530"/>
          <a:ext cx="4869656" cy="1073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8B83D-B9D0-4913-8FCF-73E5878C93A9}">
      <dsp:nvSpPr>
        <dsp:cNvPr id="0" name=""/>
        <dsp:cNvSpPr/>
      </dsp:nvSpPr>
      <dsp:spPr>
        <a:xfrm>
          <a:off x="324863" y="1586164"/>
          <a:ext cx="590660" cy="590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E3CB7E-D64D-47F4-9146-E5E66541AAAC}">
      <dsp:nvSpPr>
        <dsp:cNvPr id="0" name=""/>
        <dsp:cNvSpPr/>
      </dsp:nvSpPr>
      <dsp:spPr>
        <a:xfrm>
          <a:off x="1240387" y="1344530"/>
          <a:ext cx="3629268" cy="1073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57" tIns="113657" rIns="113657" bIns="113657" numCol="1" spcCol="1270" anchor="ctr" anchorCtr="0">
          <a:noAutofit/>
        </a:bodyPr>
        <a:lstStyle/>
        <a:p>
          <a:pPr marL="0" lvl="0" indent="0" algn="l" defTabSz="977900">
            <a:lnSpc>
              <a:spcPct val="90000"/>
            </a:lnSpc>
            <a:spcBef>
              <a:spcPct val="0"/>
            </a:spcBef>
            <a:spcAft>
              <a:spcPct val="35000"/>
            </a:spcAft>
            <a:buNone/>
          </a:pPr>
          <a:r>
            <a:rPr lang="en-US" sz="2200" kern="1200"/>
            <a:t>1. A registration form with multiple sections</a:t>
          </a:r>
        </a:p>
      </dsp:txBody>
      <dsp:txXfrm>
        <a:off x="1240387" y="1344530"/>
        <a:ext cx="3629268" cy="1073928"/>
      </dsp:txXfrm>
    </dsp:sp>
    <dsp:sp modelId="{7BDF3939-ECEB-4028-A3EF-D448F8FEE40B}">
      <dsp:nvSpPr>
        <dsp:cNvPr id="0" name=""/>
        <dsp:cNvSpPr/>
      </dsp:nvSpPr>
      <dsp:spPr>
        <a:xfrm>
          <a:off x="0" y="2686941"/>
          <a:ext cx="4869656" cy="1073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DBE03-B447-4B64-A454-B3142701DA53}">
      <dsp:nvSpPr>
        <dsp:cNvPr id="0" name=""/>
        <dsp:cNvSpPr/>
      </dsp:nvSpPr>
      <dsp:spPr>
        <a:xfrm>
          <a:off x="324863" y="2928575"/>
          <a:ext cx="590660" cy="590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AB5675-3A47-40E7-BB1D-0DB4148BFE4C}">
      <dsp:nvSpPr>
        <dsp:cNvPr id="0" name=""/>
        <dsp:cNvSpPr/>
      </dsp:nvSpPr>
      <dsp:spPr>
        <a:xfrm>
          <a:off x="1240387" y="2686941"/>
          <a:ext cx="3629268" cy="1073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57" tIns="113657" rIns="113657" bIns="113657" numCol="1" spcCol="1270" anchor="ctr" anchorCtr="0">
          <a:noAutofit/>
        </a:bodyPr>
        <a:lstStyle/>
        <a:p>
          <a:pPr marL="0" lvl="0" indent="0" algn="l" defTabSz="977900">
            <a:lnSpc>
              <a:spcPct val="90000"/>
            </a:lnSpc>
            <a:spcBef>
              <a:spcPct val="0"/>
            </a:spcBef>
            <a:spcAft>
              <a:spcPct val="35000"/>
            </a:spcAft>
            <a:buNone/>
          </a:pPr>
          <a:r>
            <a:rPr lang="en-US" sz="2200" kern="1200"/>
            <a:t>2. A feedback form that displays submitted data</a:t>
          </a:r>
        </a:p>
      </dsp:txBody>
      <dsp:txXfrm>
        <a:off x="1240387" y="2686941"/>
        <a:ext cx="3629268" cy="1073928"/>
      </dsp:txXfrm>
    </dsp:sp>
    <dsp:sp modelId="{90E371AC-34AD-40B0-8F00-DD14BE824B72}">
      <dsp:nvSpPr>
        <dsp:cNvPr id="0" name=""/>
        <dsp:cNvSpPr/>
      </dsp:nvSpPr>
      <dsp:spPr>
        <a:xfrm>
          <a:off x="0" y="4029352"/>
          <a:ext cx="4869656" cy="1073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7727F-8E04-4D86-93DD-4DDC8E8B6E46}">
      <dsp:nvSpPr>
        <dsp:cNvPr id="0" name=""/>
        <dsp:cNvSpPr/>
      </dsp:nvSpPr>
      <dsp:spPr>
        <a:xfrm>
          <a:off x="324863" y="4270986"/>
          <a:ext cx="590660" cy="590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685898-025F-487F-B607-75D6B419518F}">
      <dsp:nvSpPr>
        <dsp:cNvPr id="0" name=""/>
        <dsp:cNvSpPr/>
      </dsp:nvSpPr>
      <dsp:spPr>
        <a:xfrm>
          <a:off x="1240387" y="4029352"/>
          <a:ext cx="3629268" cy="1073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57" tIns="113657" rIns="113657" bIns="113657" numCol="1" spcCol="1270" anchor="ctr" anchorCtr="0">
          <a:noAutofit/>
        </a:bodyPr>
        <a:lstStyle/>
        <a:p>
          <a:pPr marL="0" lvl="0" indent="0" algn="l" defTabSz="977900">
            <a:lnSpc>
              <a:spcPct val="90000"/>
            </a:lnSpc>
            <a:spcBef>
              <a:spcPct val="0"/>
            </a:spcBef>
            <a:spcAft>
              <a:spcPct val="35000"/>
            </a:spcAft>
            <a:buNone/>
          </a:pPr>
          <a:r>
            <a:rPr lang="en-US" sz="2200" kern="1200"/>
            <a:t>3. A responsive layout tested on desktop and mobile</a:t>
          </a:r>
        </a:p>
      </dsp:txBody>
      <dsp:txXfrm>
        <a:off x="1240387" y="4029352"/>
        <a:ext cx="3629268" cy="10739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txBody>
            <a:bodyPr/>
            <a:lstStyle/>
            <a:p>
              <a:endParaRPr lang="en-US"/>
            </a:p>
          </p:txBody>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txBody>
            <a:bodyPr/>
            <a:lstStyle/>
            <a:p>
              <a:endParaRPr lang="en-US"/>
            </a:p>
          </p:txBody>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txBody>
            <a:bodyPr/>
            <a:lstStyle/>
            <a:p>
              <a:endParaRPr lang="en-US"/>
            </a:p>
          </p:txBody>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txBody>
            <a:bodyPr/>
            <a:lstStyle/>
            <a:p>
              <a:endParaRPr lang="en-US"/>
            </a:p>
          </p:txBody>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txBody>
            <a:bodyPr/>
            <a:lstStyle/>
            <a:p>
              <a:endParaRPr lang="en-US"/>
            </a:p>
          </p:txBody>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17649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975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1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645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0376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5108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363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480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655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540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290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909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0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800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435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518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612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txBody>
            <a:bodyPr/>
            <a:lstStyle/>
            <a:p>
              <a:endParaRPr lang="en-US"/>
            </a:p>
          </p:txBody>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txBody>
            <a:bodyPr/>
            <a:lstStyle/>
            <a:p>
              <a:endParaRPr lang="en-US"/>
            </a:p>
          </p:txBody>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txBody>
            <a:bodyPr/>
            <a:lstStyle/>
            <a:p>
              <a:endParaRPr lang="en-US"/>
            </a:p>
          </p:txBody>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txBody>
            <a:bodyPr/>
            <a:lstStyle/>
            <a:p>
              <a:endParaRPr lang="en-US"/>
            </a:p>
          </p:txBody>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txBody>
            <a:bodyPr/>
            <a:lstStyle/>
            <a:p>
              <a:endParaRPr lang="en-US"/>
            </a:p>
          </p:txBody>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txBody>
            <a:bodyPr/>
            <a:lstStyle/>
            <a:p>
              <a:endParaRPr lang="en-US"/>
            </a:p>
          </p:txBody>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10/21/2025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070057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search?q=Checkbox&amp;sca_esv=938a2813bfda1cd4&amp;rlz=1C1ONGR_enUS991US991&amp;sxsrf=AE3TifMgmTlomMaD2IqihUls5aemRObolg%3A1761027151679&amp;ei=TyT3aK6kKdvgp84PnNfD8QY&amp;ved=2ahUKEwjC4qHs0bSQAxUa_8kDHVOKHdIQgK4QegQIBBAD&amp;uact=5&amp;oq=form+controls+6+kinds&amp;gs_lp=Egxnd3Mtd2l6LXNlcnAiFWZvcm0gY29udHJvbHMgNiBraW5kczIFECEYoAEyBRAhGKABMgUQIRigATIFECEYnwVI-RBQtQVY6Q5wAXgBkAEAmAG3AaAB0wiqAQMwLji4AQPIAQD4AQGYAgmgAqUJwgIKEAAYsAMY1gQYR8ICDRAAGIAEGLADGEMYigXCAgoQABiABBgUGIcCwgIKEAAYgAQYQxiKBcICBRAAGIAEwgIGEAAYFhgewgIFEAAY7wXCAgUQIRirApgDAIgGAZAGCZIHAzEuOKAHlh2yBwMwLji4B5oJwgcFMi04LjHIBzE&amp;sclient=gws-wiz-serp&amp;mstk=AUtExfD9idem_hlyksrBLmKvZW_2ZDDcFZgq14-LthY3O05QgurGUDHqXY5It7km1khbPItFKoJK5ZHP_RgEQf1yWaPoOjgsDm02CmcJdipDNCo2HffV9Skq6X9MY6zEQIAiJfC2_BZ1fUNPPbuk3v1Ulfu18a65nRip7zDgSYEY0myDZM7NqWF2eI5kwdJFVOJB--A_ocjBlg-JnjG5tI7Krkh0V3FniPMeiVa08Xo-tHnCrj4INWAy9Dp9fH_8QThYAHw_hDjQgLi-_cMsxOkdbBoU&amp;csui=3" TargetMode="External"/><Relationship Id="rId7" Type="http://schemas.openxmlformats.org/officeDocument/2006/relationships/hyperlink" Target="https://www.google.com/search?q=Text+Area&amp;sca_esv=938a2813bfda1cd4&amp;rlz=1C1ONGR_enUS991US991&amp;sxsrf=AE3TifMgmTlomMaD2IqihUls5aemRObolg%3A1761027151679&amp;ei=TyT3aK6kKdvgp84PnNfD8QY&amp;ved=2ahUKEwjC4qHs0bSQAxUa_8kDHVOKHdIQgK4QegQIBBAL&amp;uact=5&amp;oq=form+controls+6+kinds&amp;gs_lp=Egxnd3Mtd2l6LXNlcnAiFWZvcm0gY29udHJvbHMgNiBraW5kczIFECEYoAEyBRAhGKABMgUQIRigATIFECEYnwVI-RBQtQVY6Q5wAXgBkAEAmAG3AaAB0wiqAQMwLji4AQPIAQD4AQGYAgmgAqUJwgIKEAAYsAMY1gQYR8ICDRAAGIAEGLADGEMYigXCAgoQABiABBgUGIcCwgIKEAAYgAQYQxiKBcICBRAAGIAEwgIGEAAYFhgewgIFEAAY7wXCAgUQIRirApgDAIgGAZAGCZIHAzEuOKAHlh2yBwMwLji4B5oJwgcFMi04LjHIBzE&amp;sclient=gws-wiz-serp&amp;mstk=AUtExfD9idem_hlyksrBLmKvZW_2ZDDcFZgq14-LthY3O05QgurGUDHqXY5It7km1khbPItFKoJK5ZHP_RgEQf1yWaPoOjgsDm02CmcJdipDNCo2HffV9Skq6X9MY6zEQIAiJfC2_BZ1fUNPPbuk3v1Ulfu18a65nRip7zDgSYEY0myDZM7NqWF2eI5kwdJFVOJB--A_ocjBlg-JnjG5tI7Krkh0V3FniPMeiVa08Xo-tHnCrj4INWAy9Dp9fH_8QThYAHw_hDjQgLi-_cMsxOkdbBoU&amp;csui=3" TargetMode="External"/><Relationship Id="rId2" Type="http://schemas.openxmlformats.org/officeDocument/2006/relationships/hyperlink" Target="https://www.google.com/search?q=Text+Field&amp;sca_esv=938a2813bfda1cd4&amp;rlz=1C1ONGR_enUS991US991&amp;sxsrf=AE3TifMgmTlomMaD2IqihUls5aemRObolg%3A1761027151679&amp;ei=TyT3aK6kKdvgp84PnNfD8QY&amp;ved=2ahUKEwjC4qHs0bSQAxUa_8kDHVOKHdIQgK4QegQIBBAB&amp;uact=5&amp;oq=form+controls+6+kinds&amp;gs_lp=Egxnd3Mtd2l6LXNlcnAiFWZvcm0gY29udHJvbHMgNiBraW5kczIFECEYoAEyBRAhGKABMgUQIRigATIFECEYnwVI-RBQtQVY6Q5wAXgBkAEAmAG3AaAB0wiqAQMwLji4AQPIAQD4AQGYAgmgAqUJwgIKEAAYsAMY1gQYR8ICDRAAGIAEGLADGEMYigXCAgoQABiABBgUGIcCwgIKEAAYgAQYQxiKBcICBRAAGIAEwgIGEAAYFhgewgIFEAAY7wXCAgUQIRirApgDAIgGAZAGCZIHAzEuOKAHlh2yBwMwLji4B5oJwgcFMi04LjHIBzE&amp;sclient=gws-wiz-serp&amp;mstk=AUtExfD9idem_hlyksrBLmKvZW_2ZDDcFZgq14-LthY3O05QgurGUDHqXY5It7km1khbPItFKoJK5ZHP_RgEQf1yWaPoOjgsDm02CmcJdipDNCo2HffV9Skq6X9MY6zEQIAiJfC2_BZ1fUNPPbuk3v1Ulfu18a65nRip7zDgSYEY0myDZM7NqWF2eI5kwdJFVOJB--A_ocjBlg-JnjG5tI7Krkh0V3FniPMeiVa08Xo-tHnCrj4INWAy9Dp9fH_8QThYAHw_hDjQgLi-_cMsxOkdbBoU&amp;csui=3" TargetMode="External"/><Relationship Id="rId1" Type="http://schemas.openxmlformats.org/officeDocument/2006/relationships/slideLayout" Target="../slideLayouts/slideLayout2.xml"/><Relationship Id="rId6" Type="http://schemas.openxmlformats.org/officeDocument/2006/relationships/hyperlink" Target="https://www.google.com/search?q=Button&amp;sca_esv=938a2813bfda1cd4&amp;rlz=1C1ONGR_enUS991US991&amp;sxsrf=AE3TifMgmTlomMaD2IqihUls5aemRObolg%3A1761027151679&amp;ei=TyT3aK6kKdvgp84PnNfD8QY&amp;ved=2ahUKEwjC4qHs0bSQAxUa_8kDHVOKHdIQgK4QegQIBBAJ&amp;uact=5&amp;oq=form+controls+6+kinds&amp;gs_lp=Egxnd3Mtd2l6LXNlcnAiFWZvcm0gY29udHJvbHMgNiBraW5kczIFECEYoAEyBRAhGKABMgUQIRigATIFECEYnwVI-RBQtQVY6Q5wAXgBkAEAmAG3AaAB0wiqAQMwLji4AQPIAQD4AQGYAgmgAqUJwgIKEAAYsAMY1gQYR8ICDRAAGIAEGLADGEMYigXCAgoQABiABBgUGIcCwgIKEAAYgAQYQxiKBcICBRAAGIAEwgIGEAAYFhgewgIFEAAY7wXCAgUQIRirApgDAIgGAZAGCZIHAzEuOKAHlh2yBwMwLji4B5oJwgcFMi04LjHIBzE&amp;sclient=gws-wiz-serp&amp;mstk=AUtExfD9idem_hlyksrBLmKvZW_2ZDDcFZgq14-LthY3O05QgurGUDHqXY5It7km1khbPItFKoJK5ZHP_RgEQf1yWaPoOjgsDm02CmcJdipDNCo2HffV9Skq6X9MY6zEQIAiJfC2_BZ1fUNPPbuk3v1Ulfu18a65nRip7zDgSYEY0myDZM7NqWF2eI5kwdJFVOJB--A_ocjBlg-JnjG5tI7Krkh0V3FniPMeiVa08Xo-tHnCrj4INWAy9Dp9fH_8QThYAHw_hDjQgLi-_cMsxOkdbBoU&amp;csui=3" TargetMode="External"/><Relationship Id="rId5" Type="http://schemas.openxmlformats.org/officeDocument/2006/relationships/hyperlink" Target="https://www.google.com/search?q=Select+%28Dropdown%29+Menu&amp;sca_esv=938a2813bfda1cd4&amp;rlz=1C1ONGR_enUS991US991&amp;sxsrf=AE3TifMgmTlomMaD2IqihUls5aemRObolg%3A1761027151679&amp;ei=TyT3aK6kKdvgp84PnNfD8QY&amp;ved=2ahUKEwjC4qHs0bSQAxUa_8kDHVOKHdIQgK4QegQIBBAH&amp;uact=5&amp;oq=form+controls+6+kinds&amp;gs_lp=Egxnd3Mtd2l6LXNlcnAiFWZvcm0gY29udHJvbHMgNiBraW5kczIFECEYoAEyBRAhGKABMgUQIRigATIFECEYnwVI-RBQtQVY6Q5wAXgBkAEAmAG3AaAB0wiqAQMwLji4AQPIAQD4AQGYAgmgAqUJwgIKEAAYsAMY1gQYR8ICDRAAGIAEGLADGEMYigXCAgoQABiABBgUGIcCwgIKEAAYgAQYQxiKBcICBRAAGIAEwgIGEAAYFhgewgIFEAAY7wXCAgUQIRirApgDAIgGAZAGCZIHAzEuOKAHlh2yBwMwLji4B5oJwgcFMi04LjHIBzE&amp;sclient=gws-wiz-serp&amp;mstk=AUtExfD9idem_hlyksrBLmKvZW_2ZDDcFZgq14-LthY3O05QgurGUDHqXY5It7km1khbPItFKoJK5ZHP_RgEQf1yWaPoOjgsDm02CmcJdipDNCo2HffV9Skq6X9MY6zEQIAiJfC2_BZ1fUNPPbuk3v1Ulfu18a65nRip7zDgSYEY0myDZM7NqWF2eI5kwdJFVOJB--A_ocjBlg-JnjG5tI7Krkh0V3FniPMeiVa08Xo-tHnCrj4INWAy9Dp9fH_8QThYAHw_hDjQgLi-_cMsxOkdbBoU&amp;csui=3" TargetMode="External"/><Relationship Id="rId4" Type="http://schemas.openxmlformats.org/officeDocument/2006/relationships/hyperlink" Target="https://www.google.com/search?q=Radio+Button&amp;sca_esv=938a2813bfda1cd4&amp;rlz=1C1ONGR_enUS991US991&amp;sxsrf=AE3TifMgmTlomMaD2IqihUls5aemRObolg%3A1761027151679&amp;ei=TyT3aK6kKdvgp84PnNfD8QY&amp;ved=2ahUKEwjC4qHs0bSQAxUa_8kDHVOKHdIQgK4QegQIBBAF&amp;uact=5&amp;oq=form+controls+6+kinds&amp;gs_lp=Egxnd3Mtd2l6LXNlcnAiFWZvcm0gY29udHJvbHMgNiBraW5kczIFECEYoAEyBRAhGKABMgUQIRigATIFECEYnwVI-RBQtQVY6Q5wAXgBkAEAmAG3AaAB0wiqAQMwLji4AQPIAQD4AQGYAgmgAqUJwgIKEAAYsAMY1gQYR8ICDRAAGIAEGLADGEMYigXCAgoQABiABBgUGIcCwgIKEAAYgAQYQxiKBcICBRAAGIAEwgIGEAAYFhgewgIFEAAY7wXCAgUQIRirApgDAIgGAZAGCZIHAzEuOKAHlh2yBwMwLji4B5oJwgcFMi04LjHIBzE&amp;sclient=gws-wiz-serp&amp;mstk=AUtExfD9idem_hlyksrBLmKvZW_2ZDDcFZgq14-LthY3O05QgurGUDHqXY5It7km1khbPItFKoJK5ZHP_RgEQf1yWaPoOjgsDm02CmcJdipDNCo2HffV9Skq6X9MY6zEQIAiJfC2_BZ1fUNPPbuk3v1Ulfu18a65nRip7zDgSYEY0myDZM7NqWF2eI5kwdJFVOJB--A_ocjBlg-JnjG5tI7Krkh0V3FniPMeiVa08Xo-tHnCrj4INWAy9Dp9fH_8QThYAHw_hDjQgLi-_cMsxOkdbBoU&amp;csui=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2FD4A710-BA5E-0619-6716-98B91D2E22AD}"/>
              </a:ext>
            </a:extLst>
          </p:cNvPr>
          <p:cNvPicPr>
            <a:picLocks noChangeAspect="1"/>
          </p:cNvPicPr>
          <p:nvPr/>
        </p:nvPicPr>
        <p:blipFill>
          <a:blip r:embed="rId2">
            <a:alphaModFix amt="35000"/>
          </a:blip>
          <a:srcRect r="10999" b="-1"/>
          <a:stretch>
            <a:fillRect/>
          </a:stretch>
        </p:blipFill>
        <p:spPr>
          <a:xfrm>
            <a:off x="20" y="10"/>
            <a:ext cx="9143980" cy="6857990"/>
          </a:xfrm>
          <a:prstGeom prst="rect">
            <a:avLst/>
          </a:prstGeom>
        </p:spPr>
      </p:pic>
      <p:sp>
        <p:nvSpPr>
          <p:cNvPr id="2" name="Title 1"/>
          <p:cNvSpPr>
            <a:spLocks noGrp="1"/>
          </p:cNvSpPr>
          <p:nvPr>
            <p:ph type="ctrTitle"/>
          </p:nvPr>
        </p:nvSpPr>
        <p:spPr>
          <a:xfrm>
            <a:off x="2196300" y="1380068"/>
            <a:ext cx="6430967" cy="2616199"/>
          </a:xfrm>
        </p:spPr>
        <p:txBody>
          <a:bodyPr>
            <a:normAutofit/>
          </a:bodyPr>
          <a:lstStyle/>
          <a:p>
            <a:r>
              <a:t>Introduction to HTML Forms and Responsive Design</a:t>
            </a:r>
          </a:p>
        </p:txBody>
      </p:sp>
      <p:sp>
        <p:nvSpPr>
          <p:cNvPr id="3" name="Subtitle 2"/>
          <p:cNvSpPr>
            <a:spLocks noGrp="1"/>
          </p:cNvSpPr>
          <p:nvPr>
            <p:ph type="subTitle" idx="1"/>
          </p:nvPr>
        </p:nvSpPr>
        <p:spPr>
          <a:xfrm>
            <a:off x="3386532" y="3996267"/>
            <a:ext cx="5240734" cy="1388534"/>
          </a:xfrm>
        </p:spPr>
        <p:txBody>
          <a:bodyPr>
            <a:normAutofit/>
          </a:bodyPr>
          <a:lstStyle/>
          <a:p>
            <a:r>
              <a:rPr dirty="0"/>
              <a:t>2-Part Lecture Series (45 Minutes Each)</a:t>
            </a:r>
          </a:p>
          <a:p>
            <a:r>
              <a:rPr dirty="0"/>
              <a:t>By Miles Livermont</a:t>
            </a:r>
          </a:p>
        </p:txBody>
      </p:sp>
      <p:grpSp>
        <p:nvGrpSpPr>
          <p:cNvPr id="9" name="Group 8">
            <a:extLst>
              <a:ext uri="{FF2B5EF4-FFF2-40B4-BE49-F238E27FC236}">
                <a16:creationId xmlns:a16="http://schemas.microsoft.com/office/drawing/2014/main" id="{2D6AE5D8-40C2-4D62-AA3B-20655AAF41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10" name="Freeform 6">
              <a:extLst>
                <a:ext uri="{FF2B5EF4-FFF2-40B4-BE49-F238E27FC236}">
                  <a16:creationId xmlns:a16="http://schemas.microsoft.com/office/drawing/2014/main" id="{D43EC76E-29B7-4839-948A-B252A1C44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EB8F22"/>
            </a:solidFill>
            <a:ln>
              <a:noFill/>
            </a:ln>
          </p:spPr>
          <p:txBody>
            <a:bodyPr/>
            <a:lstStyle/>
            <a:p>
              <a:endParaRPr lang="en-US"/>
            </a:p>
          </p:txBody>
        </p:sp>
        <p:sp>
          <p:nvSpPr>
            <p:cNvPr id="11" name="Freeform 7">
              <a:extLst>
                <a:ext uri="{FF2B5EF4-FFF2-40B4-BE49-F238E27FC236}">
                  <a16:creationId xmlns:a16="http://schemas.microsoft.com/office/drawing/2014/main" id="{87AAE870-B939-4663-AA62-E74D0C811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txBody>
            <a:bodyPr/>
            <a:lstStyle/>
            <a:p>
              <a:endParaRPr lang="en-US"/>
            </a:p>
          </p:txBody>
        </p:sp>
        <p:sp>
          <p:nvSpPr>
            <p:cNvPr id="12" name="Freeform 9">
              <a:extLst>
                <a:ext uri="{FF2B5EF4-FFF2-40B4-BE49-F238E27FC236}">
                  <a16:creationId xmlns:a16="http://schemas.microsoft.com/office/drawing/2014/main" id="{824A726C-C4F2-406F-BBD3-D57B03ADA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txBody>
            <a:bodyPr/>
            <a:lstStyle/>
            <a:p>
              <a:endParaRPr lang="en-US"/>
            </a:p>
          </p:txBody>
        </p:sp>
        <p:sp>
          <p:nvSpPr>
            <p:cNvPr id="13" name="Freeform 10">
              <a:extLst>
                <a:ext uri="{FF2B5EF4-FFF2-40B4-BE49-F238E27FC236}">
                  <a16:creationId xmlns:a16="http://schemas.microsoft.com/office/drawing/2014/main" id="{E08A88DA-EAAB-4905-B631-38B70D4FF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EB8F22">
                <a:lumMod val="50000"/>
              </a:srgbClr>
            </a:solidFill>
            <a:ln>
              <a:noFill/>
            </a:ln>
          </p:spPr>
          <p:txBody>
            <a:bodyPr/>
            <a:lstStyle/>
            <a:p>
              <a:endParaRPr lang="en-US"/>
            </a:p>
          </p:txBody>
        </p:sp>
        <p:sp>
          <p:nvSpPr>
            <p:cNvPr id="14" name="Freeform 11">
              <a:extLst>
                <a:ext uri="{FF2B5EF4-FFF2-40B4-BE49-F238E27FC236}">
                  <a16:creationId xmlns:a16="http://schemas.microsoft.com/office/drawing/2014/main" id="{FDBCF830-0BFC-4BC0-B37B-30EA1BE5C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EB8F22">
                <a:lumMod val="75000"/>
              </a:srgbClr>
            </a:solidFill>
            <a:ln>
              <a:noFill/>
            </a:ln>
          </p:spPr>
          <p:txBody>
            <a:bodyPr/>
            <a:lstStyle/>
            <a:p>
              <a:endParaRPr lang="en-US"/>
            </a:p>
          </p:txBody>
        </p:sp>
        <p:sp>
          <p:nvSpPr>
            <p:cNvPr id="15" name="Freeform 12">
              <a:extLst>
                <a:ext uri="{FF2B5EF4-FFF2-40B4-BE49-F238E27FC236}">
                  <a16:creationId xmlns:a16="http://schemas.microsoft.com/office/drawing/2014/main" id="{21CD3822-5120-404A-8D92-DCB308C5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txBody>
            <a:bodyPr/>
            <a:lstStyle/>
            <a:p>
              <a:endParaRPr lang="en-US"/>
            </a:p>
          </p:txBody>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B660831F-B425-8E11-522B-EC87F76E917F}"/>
              </a:ext>
            </a:extLst>
          </p:cNvPr>
          <p:cNvPicPr>
            <a:picLocks noChangeAspect="1"/>
          </p:cNvPicPr>
          <p:nvPr/>
        </p:nvPicPr>
        <p:blipFill>
          <a:blip r:embed="rId2">
            <a:alphaModFix amt="25000"/>
          </a:blip>
          <a:srcRect r="10999" b="-1"/>
          <a:stretch>
            <a:fillRect/>
          </a:stretch>
        </p:blipFill>
        <p:spPr>
          <a:xfrm>
            <a:off x="20" y="1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t>CSS Styling for Forms</a:t>
            </a:r>
            <a:endParaRPr lang="en-US"/>
          </a:p>
        </p:txBody>
      </p:sp>
      <p:sp>
        <p:nvSpPr>
          <p:cNvPr id="3" name="Content Placeholder 2"/>
          <p:cNvSpPr>
            <a:spLocks noGrp="1"/>
          </p:cNvSpPr>
          <p:nvPr>
            <p:ph idx="1"/>
          </p:nvPr>
        </p:nvSpPr>
        <p:spPr>
          <a:xfrm>
            <a:off x="952051" y="2666999"/>
            <a:ext cx="7675216" cy="3124201"/>
          </a:xfrm>
        </p:spPr>
        <p:txBody>
          <a:bodyPr anchor="t">
            <a:normAutofit/>
          </a:bodyPr>
          <a:lstStyle/>
          <a:p>
            <a:pPr>
              <a:lnSpc>
                <a:spcPct val="90000"/>
              </a:lnSpc>
            </a:pPr>
            <a:r>
              <a:rPr lang="en-US" sz="2200"/>
              <a:t>Use CSS to improve readability:</a:t>
            </a:r>
          </a:p>
          <a:p>
            <a:pPr>
              <a:lnSpc>
                <a:spcPct val="90000"/>
              </a:lnSpc>
            </a:pPr>
            <a:r>
              <a:rPr lang="en-US" sz="2200"/>
              <a:t>- Add padding and borders</a:t>
            </a:r>
          </a:p>
          <a:p>
            <a:pPr>
              <a:lnSpc>
                <a:spcPct val="90000"/>
              </a:lnSpc>
            </a:pPr>
            <a:r>
              <a:rPr lang="en-US" sz="2200"/>
              <a:t>- Adjust font sizes</a:t>
            </a:r>
          </a:p>
          <a:p>
            <a:pPr>
              <a:lnSpc>
                <a:spcPct val="90000"/>
              </a:lnSpc>
            </a:pPr>
            <a:r>
              <a:rPr lang="en-US" sz="2200"/>
              <a:t>- Add spacing between labels and inputs</a:t>
            </a:r>
          </a:p>
          <a:p>
            <a:pPr>
              <a:lnSpc>
                <a:spcPct val="90000"/>
              </a:lnSpc>
            </a:pPr>
            <a:endParaRPr lang="en-US" sz="2200"/>
          </a:p>
          <a:p>
            <a:pPr>
              <a:lnSpc>
                <a:spcPct val="90000"/>
              </a:lnSpc>
            </a:pPr>
            <a:r>
              <a:rPr lang="en-US" sz="2200"/>
              <a:t>Example:</a:t>
            </a:r>
          </a:p>
          <a:p>
            <a:pPr>
              <a:lnSpc>
                <a:spcPct val="90000"/>
              </a:lnSpc>
            </a:pPr>
            <a:r>
              <a:rPr lang="en-US" sz="2200"/>
              <a:t>input { padding: 8px; border-radius: 4px; }</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dialogue boxes">
            <a:extLst>
              <a:ext uri="{FF2B5EF4-FFF2-40B4-BE49-F238E27FC236}">
                <a16:creationId xmlns:a16="http://schemas.microsoft.com/office/drawing/2014/main" id="{FFA2D905-8B05-241C-1D83-794C43839608}"/>
              </a:ext>
            </a:extLst>
          </p:cNvPr>
          <p:cNvPicPr>
            <a:picLocks noChangeAspect="1"/>
          </p:cNvPicPr>
          <p:nvPr/>
        </p:nvPicPr>
        <p:blipFill>
          <a:blip r:embed="rId2">
            <a:alphaModFix amt="25000"/>
          </a:blip>
          <a:srcRect t="5851" b="4059"/>
          <a:stretch>
            <a:fillRect/>
          </a:stretch>
        </p:blipFill>
        <p:spPr>
          <a:xfrm>
            <a:off x="20" y="1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t>Demo: Simple Contact Form</a:t>
            </a:r>
            <a:endParaRPr lang="en-US"/>
          </a:p>
        </p:txBody>
      </p:sp>
      <p:sp>
        <p:nvSpPr>
          <p:cNvPr id="3" name="Content Placeholder 2"/>
          <p:cNvSpPr>
            <a:spLocks noGrp="1"/>
          </p:cNvSpPr>
          <p:nvPr>
            <p:ph idx="1"/>
          </p:nvPr>
        </p:nvSpPr>
        <p:spPr>
          <a:xfrm>
            <a:off x="952051" y="2666999"/>
            <a:ext cx="7675216" cy="3124201"/>
          </a:xfrm>
        </p:spPr>
        <p:txBody>
          <a:bodyPr anchor="t">
            <a:normAutofit/>
          </a:bodyPr>
          <a:lstStyle/>
          <a:p>
            <a:r>
              <a:t>Build a basic form:</a:t>
            </a:r>
          </a:p>
          <a:p>
            <a:r>
              <a:t>- Name, Email, and Message fields</a:t>
            </a:r>
          </a:p>
          <a:p>
            <a:r>
              <a:t>- Submit button</a:t>
            </a:r>
          </a:p>
          <a:p>
            <a:endParaRPr/>
          </a:p>
          <a:p>
            <a:r>
              <a:t>Emphasize clean, accessible layout.</a:t>
            </a:r>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es">
            <a:extLst>
              <a:ext uri="{FF2B5EF4-FFF2-40B4-BE49-F238E27FC236}">
                <a16:creationId xmlns:a16="http://schemas.microsoft.com/office/drawing/2014/main" id="{75313370-F481-5A80-E658-681333FAB99B}"/>
              </a:ext>
            </a:extLst>
          </p:cNvPr>
          <p:cNvPicPr>
            <a:picLocks noChangeAspect="1"/>
          </p:cNvPicPr>
          <p:nvPr/>
        </p:nvPicPr>
        <p:blipFill>
          <a:blip r:embed="rId2">
            <a:alphaModFix amt="25000"/>
          </a:blip>
          <a:srcRect r="10999" b="-1"/>
          <a:stretch>
            <a:fillRect/>
          </a:stretch>
        </p:blipFill>
        <p:spPr>
          <a:xfrm>
            <a:off x="20" y="1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t>Key Takeaways (Part 1)</a:t>
            </a:r>
            <a:endParaRPr lang="en-US"/>
          </a:p>
        </p:txBody>
      </p:sp>
      <p:sp>
        <p:nvSpPr>
          <p:cNvPr id="3" name="Content Placeholder 2"/>
          <p:cNvSpPr>
            <a:spLocks noGrp="1"/>
          </p:cNvSpPr>
          <p:nvPr>
            <p:ph idx="1"/>
          </p:nvPr>
        </p:nvSpPr>
        <p:spPr>
          <a:xfrm>
            <a:off x="952051" y="2666999"/>
            <a:ext cx="7675216" cy="3124201"/>
          </a:xfrm>
        </p:spPr>
        <p:txBody>
          <a:bodyPr anchor="t">
            <a:normAutofit/>
          </a:bodyPr>
          <a:lstStyle/>
          <a:p>
            <a:r>
              <a:t>- Use labels for accessibility</a:t>
            </a:r>
          </a:p>
          <a:p>
            <a:r>
              <a:t>- Use 'name' attributes for data submission</a:t>
            </a:r>
          </a:p>
          <a:p>
            <a:r>
              <a:t>- Choose GET for testing, POST for sensitive data</a:t>
            </a:r>
          </a:p>
          <a:p>
            <a:r>
              <a:t>- CSS makes forms user-friendly</a:t>
            </a: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6BA167A-D3C3-4EE8-8B5E-1367920872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26" name="Freeform 6">
              <a:extLst>
                <a:ext uri="{FF2B5EF4-FFF2-40B4-BE49-F238E27FC236}">
                  <a16:creationId xmlns:a16="http://schemas.microsoft.com/office/drawing/2014/main" id="{810CA83B-630E-45DB-ADCB-F026042851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7" name="Freeform 7">
              <a:extLst>
                <a:ext uri="{FF2B5EF4-FFF2-40B4-BE49-F238E27FC236}">
                  <a16:creationId xmlns:a16="http://schemas.microsoft.com/office/drawing/2014/main" id="{7A57B554-6973-429A-818B-524C03DA4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8" name="Freeform 9">
              <a:extLst>
                <a:ext uri="{FF2B5EF4-FFF2-40B4-BE49-F238E27FC236}">
                  <a16:creationId xmlns:a16="http://schemas.microsoft.com/office/drawing/2014/main" id="{89ED2DB2-F3BB-4B5E-84E6-CC259E394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9" name="Freeform 10">
              <a:extLst>
                <a:ext uri="{FF2B5EF4-FFF2-40B4-BE49-F238E27FC236}">
                  <a16:creationId xmlns:a16="http://schemas.microsoft.com/office/drawing/2014/main" id="{93816493-5723-43CF-95A9-2CDEC9B11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0" name="Freeform 11">
              <a:extLst>
                <a:ext uri="{FF2B5EF4-FFF2-40B4-BE49-F238E27FC236}">
                  <a16:creationId xmlns:a16="http://schemas.microsoft.com/office/drawing/2014/main" id="{A9964935-0316-4743-BD2E-35B86AF48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1" name="Freeform 12">
              <a:extLst>
                <a:ext uri="{FF2B5EF4-FFF2-40B4-BE49-F238E27FC236}">
                  <a16:creationId xmlns:a16="http://schemas.microsoft.com/office/drawing/2014/main" id="{2B20A700-1547-48D5-AA6F-C1473539C7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32" name="Rectangle 31">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person reaching for a paper on a table full of paper and sticky notes">
            <a:extLst>
              <a:ext uri="{FF2B5EF4-FFF2-40B4-BE49-F238E27FC236}">
                <a16:creationId xmlns:a16="http://schemas.microsoft.com/office/drawing/2014/main" id="{4F4D963B-4002-3826-5B27-B3546D5604DF}"/>
              </a:ext>
            </a:extLst>
          </p:cNvPr>
          <p:cNvPicPr>
            <a:picLocks noChangeAspect="1"/>
          </p:cNvPicPr>
          <p:nvPr/>
        </p:nvPicPr>
        <p:blipFill>
          <a:blip r:embed="rId2">
            <a:alphaModFix amt="40000"/>
          </a:blip>
          <a:srcRect l="5003" r="5996" b="-1"/>
          <a:stretch>
            <a:fillRect/>
          </a:stretch>
        </p:blipFill>
        <p:spPr>
          <a:xfrm>
            <a:off x="20" y="10"/>
            <a:ext cx="9143980" cy="6857990"/>
          </a:xfrm>
          <a:prstGeom prst="rect">
            <a:avLst/>
          </a:prstGeom>
        </p:spPr>
      </p:pic>
      <p:sp>
        <p:nvSpPr>
          <p:cNvPr id="2" name="Title 1"/>
          <p:cNvSpPr>
            <a:spLocks noGrp="1"/>
          </p:cNvSpPr>
          <p:nvPr>
            <p:ph type="title"/>
          </p:nvPr>
        </p:nvSpPr>
        <p:spPr>
          <a:xfrm>
            <a:off x="2196300" y="1380068"/>
            <a:ext cx="6430967" cy="2616199"/>
          </a:xfrm>
        </p:spPr>
        <p:txBody>
          <a:bodyPr vert="horz" lIns="91440" tIns="45720" rIns="91440" bIns="45720" rtlCol="0" anchor="b">
            <a:normAutofit/>
          </a:bodyPr>
          <a:lstStyle/>
          <a:p>
            <a:pPr algn="r">
              <a:lnSpc>
                <a:spcPct val="90000"/>
              </a:lnSpc>
            </a:pPr>
            <a:r>
              <a:rPr lang="en-US" sz="6000"/>
              <a:t>Part 2: Responsive &amp; Multi-Page Forms</a:t>
            </a:r>
          </a:p>
        </p:txBody>
      </p:sp>
      <p:sp>
        <p:nvSpPr>
          <p:cNvPr id="3" name="Content Placeholder 2"/>
          <p:cNvSpPr>
            <a:spLocks noGrp="1"/>
          </p:cNvSpPr>
          <p:nvPr>
            <p:ph idx="1"/>
          </p:nvPr>
        </p:nvSpPr>
        <p:spPr>
          <a:xfrm>
            <a:off x="3386532" y="3996267"/>
            <a:ext cx="5240734" cy="1388534"/>
          </a:xfrm>
        </p:spPr>
        <p:txBody>
          <a:bodyPr vert="horz" lIns="91440" tIns="45720" rIns="91440" bIns="45720" rtlCol="0" anchor="t">
            <a:normAutofit/>
          </a:bodyPr>
          <a:lstStyle/>
          <a:p>
            <a:pPr marL="0" indent="0" algn="r">
              <a:buNone/>
            </a:pPr>
            <a:r>
              <a:rPr lang="en-US" sz="2100"/>
              <a:t>Objective: Learn to make forms responsive and handle submissions between pages.</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Responsive Design Overview</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t>Responsive design ensures forms look good on all devices.</a:t>
            </a:r>
          </a:p>
          <a:p>
            <a:r>
              <a:rPr lang="en-US" sz="1700"/>
              <a:t>Use CSS media queries to adapt layouts.</a:t>
            </a:r>
          </a:p>
          <a:p>
            <a:endParaRPr lang="en-US" sz="1700"/>
          </a:p>
          <a:p>
            <a:r>
              <a:rPr lang="en-US" sz="1700"/>
              <a:t>&lt;meta name='viewport' content='width=device-width, initial-scale=1.0'&gt;</a:t>
            </a: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Using Flexbox for Layouts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t>Flexbox makes it easier to align inputs and buttons.</a:t>
            </a:r>
          </a:p>
          <a:p>
            <a:endParaRPr lang="en-US" sz="1700"/>
          </a:p>
          <a:p>
            <a:r>
              <a:rPr lang="en-US" sz="1700"/>
              <a:t>Example:</a:t>
            </a:r>
          </a:p>
          <a:p>
            <a:r>
              <a:rPr lang="en-US" sz="1700"/>
              <a:t>form { display: flex; flex-wrap: wrap; gap: 10px; }</a:t>
            </a:r>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fr-FR" sz="3100"/>
              <a:t>Media Queries for Different Devices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t>Change layout at breakpoints:</a:t>
            </a:r>
          </a:p>
          <a:p>
            <a:endParaRPr lang="en-US" sz="1700"/>
          </a:p>
          <a:p>
            <a:r>
              <a:rPr lang="en-US" sz="1700"/>
              <a:t>@media (min-width: 600px) {</a:t>
            </a:r>
          </a:p>
          <a:p>
            <a:r>
              <a:rPr lang="en-US" sz="1700"/>
              <a:t>  form { flex-direction: row; }</a:t>
            </a:r>
          </a:p>
          <a:p>
            <a:r>
              <a:rPr lang="en-US" sz="1700"/>
              <a:t>}</a:t>
            </a:r>
          </a:p>
          <a:p>
            <a:endParaRPr lang="en-US" sz="1700"/>
          </a:p>
          <a:p>
            <a:r>
              <a:rPr lang="en-US" sz="1700"/>
              <a:t>Use percentages and ems instead of fixed pixels.</a:t>
            </a:r>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Form Submission Flow</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t>Form page (no JS): sends data via GET</a:t>
            </a:r>
          </a:p>
          <a:p>
            <a:r>
              <a:rPr lang="en-US" sz="1700"/>
              <a:t>Display page (with JS): reads and shows the data</a:t>
            </a:r>
          </a:p>
          <a:p>
            <a:endParaRPr lang="en-US" sz="1700"/>
          </a:p>
          <a:p>
            <a:r>
              <a:rPr lang="en-US" sz="1700"/>
              <a:t>Example:</a:t>
            </a:r>
          </a:p>
          <a:p>
            <a:r>
              <a:rPr lang="en-US" sz="1700"/>
              <a:t>action='display.html' method='get'</a:t>
            </a:r>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Reading Data on Target Page</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t>Use JavaScript to display submitted data:</a:t>
            </a:r>
          </a:p>
          <a:p>
            <a:endParaRPr lang="en-US" sz="1700"/>
          </a:p>
          <a:p>
            <a:r>
              <a:rPr lang="en-US" sz="1700"/>
              <a:t>const params = new URLSearchParams(window.location.search);</a:t>
            </a:r>
          </a:p>
          <a:p>
            <a:r>
              <a:rPr lang="en-US" sz="1700"/>
              <a:t>const name = params.get('name');</a:t>
            </a:r>
          </a:p>
          <a:p>
            <a:endParaRPr lang="en-US" sz="1700"/>
          </a:p>
          <a:p>
            <a:r>
              <a:rPr lang="en-US" sz="1700"/>
              <a:t>Display in div: output.innerHTML = name;</a:t>
            </a: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0"/>
            <a:ext cx="3761187"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p:cNvSpPr>
            <a:spLocks noGrp="1"/>
          </p:cNvSpPr>
          <p:nvPr>
            <p:ph type="title"/>
          </p:nvPr>
        </p:nvSpPr>
        <p:spPr>
          <a:xfrm>
            <a:off x="763643" y="685800"/>
            <a:ext cx="5558869" cy="1752599"/>
          </a:xfrm>
        </p:spPr>
        <p:txBody>
          <a:bodyPr>
            <a:normAutofit/>
          </a:bodyPr>
          <a:lstStyle/>
          <a:p>
            <a:pPr algn="l"/>
            <a:r>
              <a:t>Responsive Contact Form Demo</a:t>
            </a:r>
            <a:endParaRPr lang="en-US"/>
          </a:p>
        </p:txBody>
      </p:sp>
      <p:sp>
        <p:nvSpPr>
          <p:cNvPr id="3" name="Content Placeholder 2"/>
          <p:cNvSpPr>
            <a:spLocks noGrp="1"/>
          </p:cNvSpPr>
          <p:nvPr>
            <p:ph idx="1"/>
          </p:nvPr>
        </p:nvSpPr>
        <p:spPr>
          <a:xfrm>
            <a:off x="763642" y="2666999"/>
            <a:ext cx="5432702" cy="2719193"/>
          </a:xfrm>
        </p:spPr>
        <p:txBody>
          <a:bodyPr anchor="t">
            <a:normAutofit/>
          </a:bodyPr>
          <a:lstStyle/>
          <a:p>
            <a:r>
              <a:rPr lang="en-US" sz="1600"/>
              <a:t>Demonstration project combining Part 1 and Part 2 concepts.</a:t>
            </a:r>
          </a:p>
          <a:p>
            <a:r>
              <a:rPr lang="en-US" sz="1600"/>
              <a:t>Responsive form layout with CSS.</a:t>
            </a:r>
          </a:p>
          <a:p>
            <a:r>
              <a:rPr lang="en-US" sz="1600"/>
              <a:t>Submission shown dynamically on a target page.</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4763"/>
            <a:ext cx="3761187"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 name="Group 1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2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3637803" y="1396180"/>
            <a:ext cx="5023596" cy="3842570"/>
          </a:xfrm>
        </p:spPr>
        <p:txBody>
          <a:bodyPr vert="horz" lIns="91440" tIns="45720" rIns="91440" bIns="45720" rtlCol="0" anchor="ctr">
            <a:normAutofit/>
          </a:bodyPr>
          <a:lstStyle/>
          <a:p>
            <a:pPr algn="l"/>
            <a:r>
              <a:rPr lang="en-US" sz="6000"/>
              <a:t>Part 1: HTML Forms Basics</a:t>
            </a:r>
          </a:p>
        </p:txBody>
      </p:sp>
      <p:sp>
        <p:nvSpPr>
          <p:cNvPr id="3" name="Content Placeholder 2"/>
          <p:cNvSpPr>
            <a:spLocks noGrp="1"/>
          </p:cNvSpPr>
          <p:nvPr>
            <p:ph idx="1"/>
          </p:nvPr>
        </p:nvSpPr>
        <p:spPr>
          <a:xfrm>
            <a:off x="482600" y="1396180"/>
            <a:ext cx="1898637" cy="3842569"/>
          </a:xfrm>
        </p:spPr>
        <p:txBody>
          <a:bodyPr vert="horz" lIns="91440" tIns="45720" rIns="91440" bIns="45720" rtlCol="0" anchor="ctr">
            <a:normAutofit/>
          </a:bodyPr>
          <a:lstStyle/>
          <a:p>
            <a:pPr marL="0" indent="0" algn="r">
              <a:buNone/>
            </a:pPr>
            <a:r>
              <a:rPr lang="en-US" sz="2100">
                <a:solidFill>
                  <a:srgbClr val="FFFFFF"/>
                </a:solidFill>
              </a:rPr>
              <a:t>Objective: Understand HTML form structure, input types, and basic styling using CSS.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31DACF-1057-91ED-7117-0B1FCB605BAE}"/>
              </a:ext>
            </a:extLst>
          </p:cNvPr>
          <p:cNvPicPr>
            <a:picLocks noChangeAspect="1"/>
          </p:cNvPicPr>
          <p:nvPr/>
        </p:nvPicPr>
        <p:blipFill>
          <a:blip r:embed="rId2">
            <a:duotone>
              <a:schemeClr val="bg2">
                <a:shade val="45000"/>
                <a:satMod val="135000"/>
              </a:schemeClr>
              <a:prstClr val="white"/>
            </a:duotone>
            <a:alphaModFix amt="25000"/>
          </a:blip>
          <a:srcRect r="10999" b="-1"/>
          <a:stretch>
            <a:fillRect/>
          </a:stretch>
        </p:blipFill>
        <p:spPr>
          <a:xfrm>
            <a:off x="20" y="10"/>
            <a:ext cx="9143980" cy="6857990"/>
          </a:xfrm>
          <a:prstGeom prst="rect">
            <a:avLst/>
          </a:prstGeom>
        </p:spPr>
      </p:pic>
      <p:sp>
        <p:nvSpPr>
          <p:cNvPr id="2" name="Title 1"/>
          <p:cNvSpPr>
            <a:spLocks noGrp="1"/>
          </p:cNvSpPr>
          <p:nvPr>
            <p:ph type="title"/>
          </p:nvPr>
        </p:nvSpPr>
        <p:spPr>
          <a:xfrm>
            <a:off x="482600" y="639099"/>
            <a:ext cx="2735620" cy="4965833"/>
          </a:xfrm>
        </p:spPr>
        <p:txBody>
          <a:bodyPr>
            <a:normAutofit/>
          </a:bodyPr>
          <a:lstStyle/>
          <a:p>
            <a:pPr algn="r"/>
            <a:r>
              <a:t>Mobile-Friendly Form Tips</a:t>
            </a:r>
            <a:endParaRPr lang="en-US"/>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4953" y="639099"/>
            <a:ext cx="4943510" cy="4965833"/>
          </a:xfrm>
        </p:spPr>
        <p:txBody>
          <a:bodyPr>
            <a:normAutofit/>
          </a:bodyPr>
          <a:lstStyle/>
          <a:p>
            <a:r>
              <a:t>- Make buttons at least 44px tall</a:t>
            </a:r>
          </a:p>
          <a:p>
            <a:r>
              <a:t>- Avoid tiny text fields</a:t>
            </a:r>
          </a:p>
          <a:p>
            <a:r>
              <a:t>- Add padding for tap areas</a:t>
            </a:r>
          </a:p>
          <a:p>
            <a:r>
              <a:t>- Test both portrait and landscape modes</a:t>
            </a:r>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162C6120-040A-8DB2-A9CA-5EC51AB33D21}"/>
              </a:ext>
            </a:extLst>
          </p:cNvPr>
          <p:cNvPicPr>
            <a:picLocks noChangeAspect="1"/>
          </p:cNvPicPr>
          <p:nvPr/>
        </p:nvPicPr>
        <p:blipFill>
          <a:blip r:embed="rId2">
            <a:alphaModFix amt="25000"/>
          </a:blip>
          <a:srcRect/>
          <a:stretch>
            <a:fillRect/>
          </a:stretch>
        </p:blipFill>
        <p:spPr>
          <a:xfrm>
            <a:off x="20" y="1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t>Accessibility and UX</a:t>
            </a:r>
            <a:endParaRPr lang="en-US"/>
          </a:p>
        </p:txBody>
      </p:sp>
      <p:sp>
        <p:nvSpPr>
          <p:cNvPr id="3" name="Content Placeholder 2"/>
          <p:cNvSpPr>
            <a:spLocks noGrp="1"/>
          </p:cNvSpPr>
          <p:nvPr>
            <p:ph idx="1"/>
          </p:nvPr>
        </p:nvSpPr>
        <p:spPr>
          <a:xfrm>
            <a:off x="952051" y="2666999"/>
            <a:ext cx="7675216" cy="3124201"/>
          </a:xfrm>
        </p:spPr>
        <p:txBody>
          <a:bodyPr anchor="t">
            <a:normAutofit/>
          </a:bodyPr>
          <a:lstStyle/>
          <a:p>
            <a:r>
              <a:t>Good forms are usable by everyone:</a:t>
            </a:r>
          </a:p>
          <a:p>
            <a:r>
              <a:t>- Use proper labels and contrast</a:t>
            </a:r>
          </a:p>
          <a:p>
            <a:r>
              <a:t>- Avoid placeholder-only forms</a:t>
            </a:r>
          </a:p>
          <a:p>
            <a:r>
              <a:t>- Ensure keyboard navigation works</a:t>
            </a:r>
          </a:p>
        </p:txBody>
      </p:sp>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D7AAE5-150C-3F0F-CE9B-FFD7145FFD85}"/>
              </a:ext>
            </a:extLst>
          </p:cNvPr>
          <p:cNvPicPr>
            <a:picLocks noChangeAspect="1"/>
          </p:cNvPicPr>
          <p:nvPr/>
        </p:nvPicPr>
        <p:blipFill>
          <a:blip r:embed="rId2">
            <a:alphaModFix amt="25000"/>
          </a:blip>
          <a:srcRect l="1414" r="4252" b="-1"/>
          <a:stretch>
            <a:fillRect/>
          </a:stretch>
        </p:blipFill>
        <p:spPr>
          <a:xfrm>
            <a:off x="20" y="1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t>Key Takeaways (Part 2)</a:t>
            </a:r>
            <a:endParaRPr lang="en-US"/>
          </a:p>
        </p:txBody>
      </p:sp>
      <p:sp>
        <p:nvSpPr>
          <p:cNvPr id="3" name="Content Placeholder 2"/>
          <p:cNvSpPr>
            <a:spLocks noGrp="1"/>
          </p:cNvSpPr>
          <p:nvPr>
            <p:ph idx="1"/>
          </p:nvPr>
        </p:nvSpPr>
        <p:spPr>
          <a:xfrm>
            <a:off x="952051" y="2666999"/>
            <a:ext cx="7675216" cy="3124201"/>
          </a:xfrm>
        </p:spPr>
        <p:txBody>
          <a:bodyPr anchor="t">
            <a:normAutofit/>
          </a:bodyPr>
          <a:lstStyle/>
          <a:p>
            <a:r>
              <a:t>- Responsive design adapts forms across screens</a:t>
            </a:r>
          </a:p>
          <a:p>
            <a:r>
              <a:t>- Use Flexbox and media queries</a:t>
            </a:r>
          </a:p>
          <a:p>
            <a:r>
              <a:t>- Combine HTML + CSS + JS for user-friendly interactivity</a:t>
            </a:r>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B2F4B0B-6CDE-4467-A567-7930C6692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FBD904E-E2AA-40C0-9B75-6705C2936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401265" y="685800"/>
            <a:ext cx="1979972" cy="5105400"/>
          </a:xfrm>
        </p:spPr>
        <p:txBody>
          <a:bodyPr>
            <a:normAutofit/>
          </a:bodyPr>
          <a:lstStyle/>
          <a:p>
            <a:r>
              <a:rPr lang="en-US">
                <a:solidFill>
                  <a:srgbClr val="FFFFFF"/>
                </a:solidFill>
              </a:rPr>
              <a:t>Wrap-Up &amp; Practice Ideas</a:t>
            </a:r>
          </a:p>
        </p:txBody>
      </p:sp>
      <p:grpSp>
        <p:nvGrpSpPr>
          <p:cNvPr id="13" name="Group 12">
            <a:extLst>
              <a:ext uri="{FF2B5EF4-FFF2-40B4-BE49-F238E27FC236}">
                <a16:creationId xmlns:a16="http://schemas.microsoft.com/office/drawing/2014/main" id="{C2CA0337-9B09-4746-93D0-7E92F42202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 name="Freeform 6">
              <a:extLst>
                <a:ext uri="{FF2B5EF4-FFF2-40B4-BE49-F238E27FC236}">
                  <a16:creationId xmlns:a16="http://schemas.microsoft.com/office/drawing/2014/main" id="{9400DCF3-F870-42BD-9169-1B4BD854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BC4C6F6B-30DD-4B7F-8169-7A575C25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66C1E1CC-3625-43BC-98A8-A1C67FAD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37C6358A-C557-444E-A1F5-149AD3B6C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E1981B58-ABB6-4FEB-BE0A-17F8AD1B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828B56B0-6617-4529-B84C-73B093A8F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20" name="Content Placeholder 2">
            <a:extLst>
              <a:ext uri="{FF2B5EF4-FFF2-40B4-BE49-F238E27FC236}">
                <a16:creationId xmlns:a16="http://schemas.microsoft.com/office/drawing/2014/main" id="{3535D48D-84F3-1DC2-0DB2-7564D9051180}"/>
              </a:ext>
            </a:extLst>
          </p:cNvPr>
          <p:cNvGraphicFramePr>
            <a:graphicFrameLocks noGrp="1"/>
          </p:cNvGraphicFramePr>
          <p:nvPr>
            <p:ph idx="1"/>
            <p:extLst>
              <p:ext uri="{D42A27DB-BD31-4B8C-83A1-F6EECF244321}">
                <p14:modId xmlns:p14="http://schemas.microsoft.com/office/powerpoint/2010/main" val="1237629582"/>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375697-2869-412A-AEB4-B32967993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a:extLst>
              <a:ext uri="{FF2B5EF4-FFF2-40B4-BE49-F238E27FC236}">
                <a16:creationId xmlns:a16="http://schemas.microsoft.com/office/drawing/2014/main" id="{6C66B787-E0DB-BCD6-85D2-792007C0C2E6}"/>
              </a:ext>
            </a:extLst>
          </p:cNvPr>
          <p:cNvPicPr>
            <a:picLocks noChangeAspect="1"/>
          </p:cNvPicPr>
          <p:nvPr/>
        </p:nvPicPr>
        <p:blipFill>
          <a:blip r:embed="rId3"/>
          <a:srcRect l="59707" r="9280"/>
          <a:stretch>
            <a:fillRect/>
          </a:stretch>
        </p:blipFill>
        <p:spPr>
          <a:xfrm>
            <a:off x="20" y="10"/>
            <a:ext cx="3544889" cy="6857990"/>
          </a:xfrm>
          <a:prstGeom prst="rect">
            <a:avLst/>
          </a:prstGeom>
        </p:spPr>
      </p:pic>
      <p:grpSp>
        <p:nvGrpSpPr>
          <p:cNvPr id="11" name="Group 10">
            <a:extLst>
              <a:ext uri="{FF2B5EF4-FFF2-40B4-BE49-F238E27FC236}">
                <a16:creationId xmlns:a16="http://schemas.microsoft.com/office/drawing/2014/main" id="{2DE9E2D4-C94D-4382-BD75-9A451C3DC7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8348A120-519A-4F2A-BE9F-C1CC48B10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8AE68E3F-5084-4FF1-9164-9A44B19D3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84AB1D-699B-435C-BC0A-D649097B95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E081C1DB-D6A0-4ED6-A4FC-16466E903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7" name="Freeform 7">
              <a:extLst>
                <a:ext uri="{FF2B5EF4-FFF2-40B4-BE49-F238E27FC236}">
                  <a16:creationId xmlns:a16="http://schemas.microsoft.com/office/drawing/2014/main" id="{0BE09B71-5BD8-4B95-8DE8-A10B0657D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8" name="Freeform 8">
              <a:extLst>
                <a:ext uri="{FF2B5EF4-FFF2-40B4-BE49-F238E27FC236}">
                  <a16:creationId xmlns:a16="http://schemas.microsoft.com/office/drawing/2014/main" id="{F5AAF0BD-4755-42CE-B339-2C2746BB7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9" name="Freeform 9">
              <a:extLst>
                <a:ext uri="{FF2B5EF4-FFF2-40B4-BE49-F238E27FC236}">
                  <a16:creationId xmlns:a16="http://schemas.microsoft.com/office/drawing/2014/main" id="{3824AAED-F160-40F4-8FBB-F674A4ECF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 name="Freeform 10">
              <a:extLst>
                <a:ext uri="{FF2B5EF4-FFF2-40B4-BE49-F238E27FC236}">
                  <a16:creationId xmlns:a16="http://schemas.microsoft.com/office/drawing/2014/main" id="{2D4B81E4-BEC2-45B9-8242-EB3960183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 name="Freeform 11">
              <a:extLst>
                <a:ext uri="{FF2B5EF4-FFF2-40B4-BE49-F238E27FC236}">
                  <a16:creationId xmlns:a16="http://schemas.microsoft.com/office/drawing/2014/main" id="{3CF69791-86E8-4D88-B224-E0D2775DC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2971799" y="685800"/>
            <a:ext cx="5509418" cy="1413933"/>
          </a:xfrm>
        </p:spPr>
        <p:txBody>
          <a:bodyPr>
            <a:normAutofit/>
          </a:bodyPr>
          <a:lstStyle/>
          <a:p>
            <a:r>
              <a:t>What Are HTML Forms?</a:t>
            </a:r>
          </a:p>
        </p:txBody>
      </p:sp>
      <p:sp>
        <p:nvSpPr>
          <p:cNvPr id="3" name="Content Placeholder 2"/>
          <p:cNvSpPr>
            <a:spLocks noGrp="1"/>
          </p:cNvSpPr>
          <p:nvPr>
            <p:ph idx="1"/>
          </p:nvPr>
        </p:nvSpPr>
        <p:spPr>
          <a:xfrm>
            <a:off x="2882900" y="2048933"/>
            <a:ext cx="5744367" cy="3742267"/>
          </a:xfrm>
        </p:spPr>
        <p:txBody>
          <a:bodyPr>
            <a:normAutofit/>
          </a:bodyPr>
          <a:lstStyle/>
          <a:p>
            <a:pPr>
              <a:lnSpc>
                <a:spcPct val="90000"/>
              </a:lnSpc>
            </a:pPr>
            <a:r>
              <a:rPr lang="en-US" sz="2000"/>
              <a:t>HTML forms collect user input and send it to a server or another page.</a:t>
            </a:r>
          </a:p>
          <a:p>
            <a:pPr>
              <a:lnSpc>
                <a:spcPct val="90000"/>
              </a:lnSpc>
            </a:pPr>
            <a:endParaRPr lang="en-US" sz="2000"/>
          </a:p>
          <a:p>
            <a:pPr>
              <a:lnSpc>
                <a:spcPct val="90000"/>
              </a:lnSpc>
            </a:pPr>
            <a:r>
              <a:rPr lang="en-US" sz="2000"/>
              <a:t>Examples:</a:t>
            </a:r>
          </a:p>
          <a:p>
            <a:pPr>
              <a:lnSpc>
                <a:spcPct val="90000"/>
              </a:lnSpc>
            </a:pPr>
            <a:r>
              <a:rPr lang="en-US" sz="2000"/>
              <a:t>- Login forms</a:t>
            </a:r>
          </a:p>
          <a:p>
            <a:pPr>
              <a:lnSpc>
                <a:spcPct val="90000"/>
              </a:lnSpc>
            </a:pPr>
            <a:r>
              <a:rPr lang="en-US" sz="2000"/>
              <a:t>- Search bars</a:t>
            </a:r>
          </a:p>
          <a:p>
            <a:pPr>
              <a:lnSpc>
                <a:spcPct val="90000"/>
              </a:lnSpc>
            </a:pPr>
            <a:r>
              <a:rPr lang="en-US" sz="2000"/>
              <a:t>- Contact pages</a:t>
            </a:r>
          </a:p>
          <a:p>
            <a:pPr>
              <a:lnSpc>
                <a:spcPct val="90000"/>
              </a:lnSpc>
            </a:pPr>
            <a:endParaRPr lang="en-US" sz="2000"/>
          </a:p>
          <a:p>
            <a:pPr>
              <a:lnSpc>
                <a:spcPct val="90000"/>
              </a:lnSpc>
            </a:pPr>
            <a:r>
              <a:rPr lang="en-US" sz="2000"/>
              <a:t>Key element: &lt;form&gt;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D84895-129D-FCD7-34CB-40043635F045}"/>
              </a:ext>
            </a:extLst>
          </p:cNvPr>
          <p:cNvPicPr>
            <a:picLocks noChangeAspect="1"/>
          </p:cNvPicPr>
          <p:nvPr/>
        </p:nvPicPr>
        <p:blipFill>
          <a:blip r:embed="rId2">
            <a:alphaModFix amt="25000"/>
          </a:blip>
          <a:srcRect r="10999" b="-1"/>
          <a:stretch>
            <a:fillRect/>
          </a:stretch>
        </p:blipFill>
        <p:spPr>
          <a:xfrm>
            <a:off x="20" y="1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t>Form Structure</a:t>
            </a:r>
            <a:endParaRPr lang="en-US"/>
          </a:p>
        </p:txBody>
      </p:sp>
      <p:sp>
        <p:nvSpPr>
          <p:cNvPr id="3" name="Content Placeholder 2"/>
          <p:cNvSpPr>
            <a:spLocks noGrp="1"/>
          </p:cNvSpPr>
          <p:nvPr>
            <p:ph idx="1"/>
          </p:nvPr>
        </p:nvSpPr>
        <p:spPr>
          <a:xfrm>
            <a:off x="952051" y="2666999"/>
            <a:ext cx="7675216" cy="3124201"/>
          </a:xfrm>
        </p:spPr>
        <p:txBody>
          <a:bodyPr anchor="t">
            <a:normAutofit/>
          </a:bodyPr>
          <a:lstStyle/>
          <a:p>
            <a:pPr>
              <a:lnSpc>
                <a:spcPct val="90000"/>
              </a:lnSpc>
            </a:pPr>
            <a:r>
              <a:rPr lang="en-US" sz="2200"/>
              <a:t>&lt;form action='target.html' method='get'&gt;</a:t>
            </a:r>
          </a:p>
          <a:p>
            <a:pPr>
              <a:lnSpc>
                <a:spcPct val="90000"/>
              </a:lnSpc>
            </a:pPr>
            <a:r>
              <a:rPr lang="en-US" sz="2200"/>
              <a:t>  &lt;label&gt;Name:&lt;/label&gt;</a:t>
            </a:r>
          </a:p>
          <a:p>
            <a:pPr>
              <a:lnSpc>
                <a:spcPct val="90000"/>
              </a:lnSpc>
            </a:pPr>
            <a:r>
              <a:rPr lang="en-US" sz="2200"/>
              <a:t>  &lt;input type='text' name='name'&gt;</a:t>
            </a:r>
          </a:p>
          <a:p>
            <a:pPr>
              <a:lnSpc>
                <a:spcPct val="90000"/>
              </a:lnSpc>
            </a:pPr>
            <a:r>
              <a:rPr lang="en-US" sz="2200"/>
              <a:t>&lt;/form&gt;</a:t>
            </a:r>
          </a:p>
          <a:p>
            <a:pPr>
              <a:lnSpc>
                <a:spcPct val="90000"/>
              </a:lnSpc>
            </a:pPr>
            <a:endParaRPr lang="en-US" sz="2200"/>
          </a:p>
          <a:p>
            <a:pPr>
              <a:lnSpc>
                <a:spcPct val="90000"/>
              </a:lnSpc>
            </a:pPr>
            <a:r>
              <a:rPr lang="en-US" sz="2200"/>
              <a:t>The 'action' attribute defines where data goes.</a:t>
            </a:r>
          </a:p>
          <a:p>
            <a:pPr>
              <a:lnSpc>
                <a:spcPct val="90000"/>
              </a:lnSpc>
            </a:pPr>
            <a:r>
              <a:rPr lang="en-US" sz="2200"/>
              <a:t>The 'method' defines how data is sent (GET or POST).</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0"/>
            <a:ext cx="3761187"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p:cNvSpPr>
            <a:spLocks noGrp="1"/>
          </p:cNvSpPr>
          <p:nvPr>
            <p:ph type="title"/>
          </p:nvPr>
        </p:nvSpPr>
        <p:spPr>
          <a:xfrm>
            <a:off x="763643" y="685800"/>
            <a:ext cx="5558869" cy="1752599"/>
          </a:xfrm>
        </p:spPr>
        <p:txBody>
          <a:bodyPr>
            <a:normAutofit/>
          </a:bodyPr>
          <a:lstStyle/>
          <a:p>
            <a:pPr algn="l"/>
            <a:r>
              <a:t>Form Elements Overview</a:t>
            </a:r>
            <a:endParaRPr lang="en-US"/>
          </a:p>
        </p:txBody>
      </p:sp>
      <p:sp>
        <p:nvSpPr>
          <p:cNvPr id="3" name="Content Placeholder 2"/>
          <p:cNvSpPr>
            <a:spLocks noGrp="1"/>
          </p:cNvSpPr>
          <p:nvPr>
            <p:ph idx="1"/>
          </p:nvPr>
        </p:nvSpPr>
        <p:spPr>
          <a:xfrm>
            <a:off x="763642" y="2666999"/>
            <a:ext cx="5432702" cy="2719193"/>
          </a:xfrm>
        </p:spPr>
        <p:txBody>
          <a:bodyPr anchor="t">
            <a:normAutofit/>
          </a:bodyPr>
          <a:lstStyle/>
          <a:p>
            <a:r>
              <a:rPr lang="en-US" sz="1600"/>
              <a:t>Common elements:</a:t>
            </a:r>
          </a:p>
          <a:p>
            <a:r>
              <a:rPr lang="en-US" sz="1600"/>
              <a:t>- &lt;input&gt;: user input fields</a:t>
            </a:r>
          </a:p>
          <a:p>
            <a:r>
              <a:rPr lang="en-US" sz="1600"/>
              <a:t>- &lt;textarea&gt;: multi-line input</a:t>
            </a:r>
          </a:p>
          <a:p>
            <a:r>
              <a:rPr lang="en-US" sz="1600"/>
              <a:t>- &lt;select&gt; &amp; &lt;option&gt;: dropdown lists</a:t>
            </a:r>
          </a:p>
          <a:p>
            <a:r>
              <a:rPr lang="en-US" sz="1600"/>
              <a:t>- &lt;button&gt;: submit or reset form</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ine of binary code">
            <a:extLst>
              <a:ext uri="{FF2B5EF4-FFF2-40B4-BE49-F238E27FC236}">
                <a16:creationId xmlns:a16="http://schemas.microsoft.com/office/drawing/2014/main" id="{D11B31A8-FE59-A250-5A09-4F2D7E8C0801}"/>
              </a:ext>
            </a:extLst>
          </p:cNvPr>
          <p:cNvPicPr>
            <a:picLocks noChangeAspect="1"/>
          </p:cNvPicPr>
          <p:nvPr/>
        </p:nvPicPr>
        <p:blipFill>
          <a:blip r:embed="rId2">
            <a:alphaModFix amt="25000"/>
          </a:blip>
          <a:srcRect l="13183" r="9483" b="-1"/>
          <a:stretch>
            <a:fillRect/>
          </a:stretch>
        </p:blipFill>
        <p:spPr>
          <a:xfrm>
            <a:off x="20" y="10"/>
            <a:ext cx="9143980" cy="6857990"/>
          </a:xfrm>
          <a:prstGeom prst="rect">
            <a:avLst/>
          </a:prstGeom>
        </p:spPr>
      </p:pic>
      <p:sp>
        <p:nvSpPr>
          <p:cNvPr id="2" name="Title 1"/>
          <p:cNvSpPr>
            <a:spLocks noGrp="1"/>
          </p:cNvSpPr>
          <p:nvPr>
            <p:ph type="title"/>
          </p:nvPr>
        </p:nvSpPr>
        <p:spPr>
          <a:xfrm>
            <a:off x="1113233" y="685800"/>
            <a:ext cx="7514035" cy="1752599"/>
          </a:xfrm>
        </p:spPr>
        <p:txBody>
          <a:bodyPr anchor="b">
            <a:normAutofit/>
          </a:bodyPr>
          <a:lstStyle/>
          <a:p>
            <a:pPr algn="l"/>
            <a:r>
              <a:t>Input Types</a:t>
            </a:r>
            <a:endParaRPr lang="en-US"/>
          </a:p>
        </p:txBody>
      </p:sp>
      <p:sp>
        <p:nvSpPr>
          <p:cNvPr id="3" name="Content Placeholder 2"/>
          <p:cNvSpPr>
            <a:spLocks noGrp="1"/>
          </p:cNvSpPr>
          <p:nvPr>
            <p:ph idx="1"/>
          </p:nvPr>
        </p:nvSpPr>
        <p:spPr>
          <a:xfrm>
            <a:off x="952051" y="2666999"/>
            <a:ext cx="7675216" cy="3124201"/>
          </a:xfrm>
        </p:spPr>
        <p:txBody>
          <a:bodyPr anchor="t">
            <a:normAutofit/>
          </a:bodyPr>
          <a:lstStyle/>
          <a:p>
            <a:pPr>
              <a:lnSpc>
                <a:spcPct val="90000"/>
              </a:lnSpc>
            </a:pPr>
            <a:r>
              <a:rPr lang="en-US" sz="1300" dirty="0"/>
              <a:t>Examples:</a:t>
            </a:r>
          </a:p>
          <a:p>
            <a:pPr>
              <a:lnSpc>
                <a:spcPct val="90000"/>
              </a:lnSpc>
            </a:pPr>
            <a:r>
              <a:rPr lang="en-US" sz="1300" dirty="0"/>
              <a:t>- text</a:t>
            </a:r>
          </a:p>
          <a:p>
            <a:pPr>
              <a:lnSpc>
                <a:spcPct val="90000"/>
              </a:lnSpc>
            </a:pPr>
            <a:r>
              <a:rPr lang="en-US" sz="1300" dirty="0"/>
              <a:t>- email</a:t>
            </a:r>
          </a:p>
          <a:p>
            <a:pPr>
              <a:lnSpc>
                <a:spcPct val="90000"/>
              </a:lnSpc>
            </a:pPr>
            <a:r>
              <a:rPr lang="en-US" sz="1300" dirty="0"/>
              <a:t>- number</a:t>
            </a:r>
          </a:p>
          <a:p>
            <a:pPr>
              <a:lnSpc>
                <a:spcPct val="90000"/>
              </a:lnSpc>
            </a:pPr>
            <a:r>
              <a:rPr lang="en-US" sz="1300" dirty="0"/>
              <a:t>- password</a:t>
            </a:r>
          </a:p>
          <a:p>
            <a:pPr>
              <a:lnSpc>
                <a:spcPct val="90000"/>
              </a:lnSpc>
            </a:pPr>
            <a:r>
              <a:rPr lang="en-US" sz="1300" dirty="0"/>
              <a:t>- radio</a:t>
            </a:r>
          </a:p>
          <a:p>
            <a:pPr>
              <a:lnSpc>
                <a:spcPct val="90000"/>
              </a:lnSpc>
            </a:pPr>
            <a:r>
              <a:rPr lang="en-US" sz="1300" dirty="0"/>
              <a:t>- checkbox</a:t>
            </a:r>
          </a:p>
          <a:p>
            <a:pPr>
              <a:lnSpc>
                <a:spcPct val="90000"/>
              </a:lnSpc>
            </a:pPr>
            <a:r>
              <a:rPr lang="en-US" sz="1300" dirty="0"/>
              <a:t>- file</a:t>
            </a:r>
          </a:p>
          <a:p>
            <a:pPr>
              <a:lnSpc>
                <a:spcPct val="90000"/>
              </a:lnSpc>
            </a:pPr>
            <a:endParaRPr lang="en-US" sz="1300" dirty="0"/>
          </a:p>
          <a:p>
            <a:pPr>
              <a:lnSpc>
                <a:spcPct val="90000"/>
              </a:lnSpc>
            </a:pPr>
            <a:r>
              <a:rPr lang="en-US" sz="1300" dirty="0"/>
              <a:t>Each input type changes how the browser collects data.</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2"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3"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4"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5"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6"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7"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9" name="Rectangle 18">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EDEC3-9774-B73F-49F9-76960BA7B7A9}"/>
              </a:ext>
            </a:extLst>
          </p:cNvPr>
          <p:cNvSpPr>
            <a:spLocks noGrp="1"/>
          </p:cNvSpPr>
          <p:nvPr>
            <p:ph type="title"/>
          </p:nvPr>
        </p:nvSpPr>
        <p:spPr>
          <a:xfrm>
            <a:off x="892276" y="1261872"/>
            <a:ext cx="2359152" cy="4334256"/>
          </a:xfrm>
        </p:spPr>
        <p:txBody>
          <a:bodyPr>
            <a:normAutofit/>
          </a:bodyPr>
          <a:lstStyle/>
          <a:p>
            <a:pPr algn="r"/>
            <a:r>
              <a:rPr lang="en-US" sz="3100"/>
              <a:t>Form Controls</a:t>
            </a:r>
          </a:p>
        </p:txBody>
      </p:sp>
      <p:cxnSp>
        <p:nvCxnSpPr>
          <p:cNvPr id="21" name="Straight Connector 20">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A6AFDF5C-5A77-C7A7-AB91-702B1905732A}"/>
              </a:ext>
            </a:extLst>
          </p:cNvPr>
          <p:cNvSpPr>
            <a:spLocks noGrp="1" noChangeArrowheads="1"/>
          </p:cNvSpPr>
          <p:nvPr>
            <p:ph idx="1"/>
          </p:nvPr>
        </p:nvSpPr>
        <p:spPr bwMode="auto">
          <a:xfrm>
            <a:off x="3755949" y="1261873"/>
            <a:ext cx="4463259" cy="44494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63480" rIns="0" bIns="126960" numCol="1" anchorCtr="0" compatLnSpc="1">
            <a:prstTxWarp prst="textNoShape">
              <a:avLst/>
            </a:prstTxWarp>
            <a:normAutofit/>
          </a:bodyPr>
          <a:lstStyle/>
          <a:p>
            <a:pPr marL="0" marR="0" lvl="0" indent="0" defTabSz="914400" rtl="0" eaLnBrk="0" fontAlgn="base" latinLnBrk="0" hangingPunct="0">
              <a:lnSpc>
                <a:spcPct val="90000"/>
              </a:lnSpc>
              <a:spcBef>
                <a:spcPct val="0"/>
              </a:spcBef>
              <a:buClrTx/>
              <a:buSzTx/>
              <a:buFontTx/>
              <a:buNone/>
              <a:tabLst/>
            </a:pPr>
            <a:r>
              <a:rPr kumimoji="0" lang="en-US" altLang="en-US" sz="1400" b="0" i="0" u="none" strike="noStrike" cap="none" normalizeH="0" baseline="0" dirty="0">
                <a:ln>
                  <a:noFill/>
                </a:ln>
                <a:effectLst/>
                <a:latin typeface="Google Sans"/>
              </a:rPr>
              <a:t>Six common kinds of form controls are text fields, checkboxes, radio buttons, select (dropdown) menus, buttons, and text areas. These controls allow users to input data, make choices, and interact with a form to submit information. </a:t>
            </a:r>
            <a:endParaRPr kumimoji="0" lang="en-US" altLang="en-US" sz="1400" b="0" i="0" u="none" strike="noStrike" cap="none" normalizeH="0" baseline="0" dirty="0">
              <a:ln>
                <a:noFill/>
              </a:ln>
              <a:effectLst/>
            </a:endParaRPr>
          </a:p>
          <a:p>
            <a:pPr marL="0" marR="0" lvl="0" indent="0" defTabSz="914400" rtl="0" eaLnBrk="0" fontAlgn="base" latinLnBrk="0" hangingPunct="0">
              <a:lnSpc>
                <a:spcPct val="90000"/>
              </a:lnSpc>
              <a:spcBef>
                <a:spcPct val="0"/>
              </a:spcBef>
              <a:buClrTx/>
              <a:buSzTx/>
              <a:buFontTx/>
              <a:buChar char="•"/>
              <a:tabLst/>
            </a:pPr>
            <a:r>
              <a:rPr kumimoji="0" lang="en-US" altLang="en-US" sz="1400" b="1" i="0" u="none" strike="noStrike" cap="none" normalizeH="0" baseline="0" dirty="0">
                <a:ln>
                  <a:noFill/>
                </a:ln>
                <a:effectLst/>
                <a:latin typeface="Google Sans"/>
                <a:hlinkClick r:id="rId2"/>
              </a:rPr>
              <a:t>Text Field</a:t>
            </a:r>
            <a:r>
              <a:rPr kumimoji="0" lang="en-US" altLang="en-US" sz="1400" b="1" i="0" u="none" strike="noStrike" cap="none" normalizeH="0" baseline="0" dirty="0">
                <a:ln>
                  <a:noFill/>
                </a:ln>
                <a:effectLst/>
                <a:latin typeface="Google Sans"/>
              </a:rPr>
              <a:t>:</a:t>
            </a:r>
            <a:r>
              <a:rPr kumimoji="0" lang="en-US" altLang="en-US" sz="1400" b="0" i="0" u="none" strike="noStrike" cap="none" normalizeH="0" baseline="0" dirty="0">
                <a:ln>
                  <a:noFill/>
                </a:ln>
                <a:effectLst/>
                <a:latin typeface="Google Sans"/>
              </a:rPr>
              <a:t> Allows users to enter a single line of text, such as their name or email.</a:t>
            </a:r>
          </a:p>
          <a:p>
            <a:pPr marL="0" marR="0" lvl="0" indent="0" defTabSz="914400" rtl="0" eaLnBrk="0" fontAlgn="base" latinLnBrk="0" hangingPunct="0">
              <a:lnSpc>
                <a:spcPct val="90000"/>
              </a:lnSpc>
              <a:spcBef>
                <a:spcPct val="0"/>
              </a:spcBef>
              <a:buClrTx/>
              <a:buSzTx/>
              <a:buFontTx/>
              <a:buChar char="•"/>
              <a:tabLst/>
            </a:pPr>
            <a:r>
              <a:rPr kumimoji="0" lang="en-US" altLang="en-US" sz="1400" b="1" i="0" u="none" strike="noStrike" cap="none" normalizeH="0" baseline="0" dirty="0">
                <a:ln>
                  <a:noFill/>
                </a:ln>
                <a:effectLst/>
                <a:latin typeface="Google Sans"/>
                <a:hlinkClick r:id="rId3"/>
              </a:rPr>
              <a:t>Checkbox</a:t>
            </a:r>
            <a:r>
              <a:rPr kumimoji="0" lang="en-US" altLang="en-US" sz="1400" b="1" i="0" u="none" strike="noStrike" cap="none" normalizeH="0" baseline="0" dirty="0">
                <a:ln>
                  <a:noFill/>
                </a:ln>
                <a:effectLst/>
                <a:latin typeface="Google Sans"/>
              </a:rPr>
              <a:t>:</a:t>
            </a:r>
            <a:r>
              <a:rPr kumimoji="0" lang="en-US" altLang="en-US" sz="1400" b="0" i="0" u="none" strike="noStrike" cap="none" normalizeH="0" baseline="0" dirty="0">
                <a:ln>
                  <a:noFill/>
                </a:ln>
                <a:effectLst/>
                <a:latin typeface="Google Sans"/>
              </a:rPr>
              <a:t> Lets users select one or more options from a list (e.g., selecting multiple interests).</a:t>
            </a:r>
          </a:p>
          <a:p>
            <a:pPr marL="0" marR="0" lvl="0" indent="0" defTabSz="914400" rtl="0" eaLnBrk="0" fontAlgn="base" latinLnBrk="0" hangingPunct="0">
              <a:lnSpc>
                <a:spcPct val="90000"/>
              </a:lnSpc>
              <a:spcBef>
                <a:spcPct val="0"/>
              </a:spcBef>
              <a:buClrTx/>
              <a:buSzTx/>
              <a:buFontTx/>
              <a:buChar char="•"/>
              <a:tabLst/>
            </a:pPr>
            <a:r>
              <a:rPr kumimoji="0" lang="en-US" altLang="en-US" sz="1400" b="1" i="0" u="none" strike="noStrike" cap="none" normalizeH="0" baseline="0" dirty="0">
                <a:ln>
                  <a:noFill/>
                </a:ln>
                <a:effectLst/>
                <a:latin typeface="Google Sans"/>
                <a:hlinkClick r:id="rId4"/>
              </a:rPr>
              <a:t>Radio Button</a:t>
            </a:r>
            <a:r>
              <a:rPr kumimoji="0" lang="en-US" altLang="en-US" sz="1400" b="1" i="0" u="none" strike="noStrike" cap="none" normalizeH="0" baseline="0" dirty="0">
                <a:ln>
                  <a:noFill/>
                </a:ln>
                <a:effectLst/>
                <a:latin typeface="Google Sans"/>
              </a:rPr>
              <a:t>:</a:t>
            </a:r>
            <a:r>
              <a:rPr kumimoji="0" lang="en-US" altLang="en-US" sz="1400" b="0" i="0" u="none" strike="noStrike" cap="none" normalizeH="0" baseline="0" dirty="0">
                <a:ln>
                  <a:noFill/>
                </a:ln>
                <a:effectLst/>
                <a:latin typeface="Google Sans"/>
              </a:rPr>
              <a:t> Presents a group of options where only one can be selected at a time (e.g., "Male" or "Female").</a:t>
            </a:r>
          </a:p>
          <a:p>
            <a:pPr marL="0" marR="0" lvl="0" indent="0" defTabSz="914400" rtl="0" eaLnBrk="0" fontAlgn="base" latinLnBrk="0" hangingPunct="0">
              <a:lnSpc>
                <a:spcPct val="90000"/>
              </a:lnSpc>
              <a:spcBef>
                <a:spcPct val="0"/>
              </a:spcBef>
              <a:buClrTx/>
              <a:buSzTx/>
              <a:buFontTx/>
              <a:buChar char="•"/>
              <a:tabLst/>
            </a:pPr>
            <a:r>
              <a:rPr kumimoji="0" lang="en-US" altLang="en-US" sz="1400" b="1" i="0" u="none" strike="noStrike" cap="none" normalizeH="0" baseline="0" dirty="0">
                <a:ln>
                  <a:noFill/>
                </a:ln>
                <a:effectLst/>
                <a:latin typeface="Google Sans"/>
                <a:hlinkClick r:id="rId5"/>
              </a:rPr>
              <a:t>Select (Dropdown) Menu</a:t>
            </a:r>
            <a:r>
              <a:rPr kumimoji="0" lang="en-US" altLang="en-US" sz="1400" b="1" i="0" u="none" strike="noStrike" cap="none" normalizeH="0" baseline="0" dirty="0">
                <a:ln>
                  <a:noFill/>
                </a:ln>
                <a:effectLst/>
                <a:latin typeface="Google Sans"/>
              </a:rPr>
              <a:t>:</a:t>
            </a:r>
            <a:r>
              <a:rPr kumimoji="0" lang="en-US" altLang="en-US" sz="1400" b="0" i="0" u="none" strike="noStrike" cap="none" normalizeH="0" baseline="0" dirty="0">
                <a:ln>
                  <a:noFill/>
                </a:ln>
                <a:effectLst/>
                <a:latin typeface="Google Sans"/>
              </a:rPr>
              <a:t> Provides a list of predefined options from which the user can select one or more items.</a:t>
            </a:r>
          </a:p>
          <a:p>
            <a:pPr marL="0" marR="0" lvl="0" indent="0" defTabSz="914400" rtl="0" eaLnBrk="0" fontAlgn="base" latinLnBrk="0" hangingPunct="0">
              <a:lnSpc>
                <a:spcPct val="90000"/>
              </a:lnSpc>
              <a:spcBef>
                <a:spcPct val="0"/>
              </a:spcBef>
              <a:buClrTx/>
              <a:buSzTx/>
              <a:buFontTx/>
              <a:buChar char="•"/>
              <a:tabLst/>
            </a:pPr>
            <a:r>
              <a:rPr kumimoji="0" lang="en-US" altLang="en-US" sz="1400" b="1" i="0" u="none" strike="noStrike" cap="none" normalizeH="0" baseline="0" dirty="0">
                <a:ln>
                  <a:noFill/>
                </a:ln>
                <a:effectLst/>
                <a:latin typeface="Google Sans"/>
                <a:hlinkClick r:id="rId6"/>
              </a:rPr>
              <a:t>Button</a:t>
            </a:r>
            <a:r>
              <a:rPr kumimoji="0" lang="en-US" altLang="en-US" sz="1400" b="1" i="0" u="none" strike="noStrike" cap="none" normalizeH="0" baseline="0" dirty="0">
                <a:ln>
                  <a:noFill/>
                </a:ln>
                <a:effectLst/>
                <a:latin typeface="Google Sans"/>
              </a:rPr>
              <a:t>:</a:t>
            </a:r>
            <a:r>
              <a:rPr kumimoji="0" lang="en-US" altLang="en-US" sz="1400" b="0" i="0" u="none" strike="noStrike" cap="none" normalizeH="0" baseline="0" dirty="0">
                <a:ln>
                  <a:noFill/>
                </a:ln>
                <a:effectLst/>
                <a:latin typeface="Google Sans"/>
              </a:rPr>
              <a:t> An element that can trigger an action, such as submitting the form, resetting it, or executing JavaScript code.</a:t>
            </a:r>
          </a:p>
          <a:p>
            <a:pPr marL="0" marR="0" lvl="0" indent="0" defTabSz="914400" rtl="0" eaLnBrk="0" fontAlgn="base" latinLnBrk="0" hangingPunct="0">
              <a:lnSpc>
                <a:spcPct val="90000"/>
              </a:lnSpc>
              <a:spcBef>
                <a:spcPct val="0"/>
              </a:spcBef>
              <a:buClrTx/>
              <a:buSzTx/>
              <a:buFontTx/>
              <a:buChar char="•"/>
              <a:tabLst/>
            </a:pPr>
            <a:r>
              <a:rPr kumimoji="0" lang="en-US" altLang="en-US" sz="1400" b="1" i="0" u="none" strike="noStrike" cap="none" normalizeH="0" baseline="0" dirty="0">
                <a:ln>
                  <a:noFill/>
                </a:ln>
                <a:effectLst/>
                <a:latin typeface="Google Sans"/>
                <a:hlinkClick r:id="rId7"/>
              </a:rPr>
              <a:t>Text Area</a:t>
            </a:r>
            <a:r>
              <a:rPr kumimoji="0" lang="en-US" altLang="en-US" sz="1400" b="1" i="0" u="none" strike="noStrike" cap="none" normalizeH="0" baseline="0" dirty="0">
                <a:ln>
                  <a:noFill/>
                </a:ln>
                <a:effectLst/>
                <a:latin typeface="Google Sans"/>
              </a:rPr>
              <a:t>:</a:t>
            </a:r>
            <a:r>
              <a:rPr kumimoji="0" lang="en-US" altLang="en-US" sz="1400" b="0" i="0" u="none" strike="noStrike" cap="none" normalizeH="0" baseline="0" dirty="0">
                <a:ln>
                  <a:noFill/>
                </a:ln>
                <a:effectLst/>
                <a:latin typeface="Google Sans"/>
              </a:rPr>
              <a:t> Allows users to enter multiple lines of text, often used for comments or messages. </a:t>
            </a:r>
          </a:p>
          <a:p>
            <a:pPr marL="0" marR="0" lvl="0" indent="0" defTabSz="914400" rtl="0" eaLnBrk="0" fontAlgn="base" latinLnBrk="0" hangingPunct="0">
              <a:lnSpc>
                <a:spcPct val="90000"/>
              </a:lnSpc>
              <a:spcBef>
                <a:spcPct val="0"/>
              </a:spcBef>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762598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22"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23"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4"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5"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6"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7"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Labels and Accessibility</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t>Use &lt;label for='id'&gt; to associate text with an input.</a:t>
            </a:r>
          </a:p>
          <a:p>
            <a:r>
              <a:rPr lang="en-US" sz="1700"/>
              <a:t>Improves accessibility for screen readers.</a:t>
            </a:r>
          </a:p>
          <a:p>
            <a:endParaRPr lang="en-US" sz="1700"/>
          </a:p>
          <a:p>
            <a:r>
              <a:rPr lang="en-US" sz="1700"/>
              <a:t>Example:</a:t>
            </a:r>
          </a:p>
          <a:p>
            <a:r>
              <a:rPr lang="en-US" sz="1700"/>
              <a:t>&lt;label for='email'&gt;Email:&lt;/label&gt;</a:t>
            </a:r>
          </a:p>
          <a:p>
            <a:r>
              <a:rPr lang="en-US" sz="1700"/>
              <a:t>&lt;input type='email' id='email' name='email'&gt;</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5592" y="0"/>
            <a:ext cx="3761187"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696" y="667808"/>
            <a:ext cx="8170607"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2276" y="1261872"/>
            <a:ext cx="2359152" cy="4334256"/>
          </a:xfrm>
        </p:spPr>
        <p:txBody>
          <a:bodyPr>
            <a:normAutofit/>
          </a:bodyPr>
          <a:lstStyle/>
          <a:p>
            <a:pPr algn="r"/>
            <a:r>
              <a:rPr lang="en-US" sz="3100"/>
              <a:t>Grouping Inputs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55949" y="1261873"/>
            <a:ext cx="4463259" cy="4449422"/>
          </a:xfrm>
        </p:spPr>
        <p:txBody>
          <a:bodyPr>
            <a:normAutofit/>
          </a:bodyPr>
          <a:lstStyle/>
          <a:p>
            <a:r>
              <a:rPr lang="en-US" sz="1700"/>
              <a:t>Use &lt;fieldset&gt; to group related inputs.</a:t>
            </a:r>
          </a:p>
          <a:p>
            <a:r>
              <a:rPr lang="en-US" sz="1700"/>
              <a:t>Add &lt;legend&gt; for descriptive titles.</a:t>
            </a:r>
          </a:p>
          <a:p>
            <a:endParaRPr lang="en-US" sz="1700"/>
          </a:p>
          <a:p>
            <a:r>
              <a:rPr lang="en-US" sz="1700"/>
              <a:t>Example:</a:t>
            </a:r>
          </a:p>
          <a:p>
            <a:r>
              <a:rPr lang="en-US" sz="1700"/>
              <a:t>&lt;fieldset&gt;</a:t>
            </a:r>
          </a:p>
          <a:p>
            <a:r>
              <a:rPr lang="en-US" sz="1700"/>
              <a:t> &lt;legend&gt;Personal Info&lt;/legend&gt;</a:t>
            </a:r>
          </a:p>
          <a:p>
            <a:r>
              <a:rPr lang="en-US" sz="1700"/>
              <a:t> &lt;input type='text'&gt;</a:t>
            </a:r>
          </a:p>
          <a:p>
            <a:r>
              <a:rPr lang="en-US" sz="1700"/>
              <a:t>&lt;/fieldset&gt;</a:t>
            </a:r>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26</TotalTime>
  <Words>924</Words>
  <Application>Microsoft Office PowerPoint</Application>
  <PresentationFormat>On-screen Show (4:3)</PresentationFormat>
  <Paragraphs>138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Corbel</vt:lpstr>
      <vt:lpstr>Google Sans</vt:lpstr>
      <vt:lpstr>Parallax</vt:lpstr>
      <vt:lpstr>Introduction to HTML Forms and Responsive Design</vt:lpstr>
      <vt:lpstr>Part 1: HTML Forms Basics</vt:lpstr>
      <vt:lpstr>What Are HTML Forms?</vt:lpstr>
      <vt:lpstr>Form Structure</vt:lpstr>
      <vt:lpstr>Form Elements Overview</vt:lpstr>
      <vt:lpstr>Input Types</vt:lpstr>
      <vt:lpstr>Form Controls</vt:lpstr>
      <vt:lpstr>Labels and Accessibility</vt:lpstr>
      <vt:lpstr>Grouping Inputs</vt:lpstr>
      <vt:lpstr>CSS Styling for Forms</vt:lpstr>
      <vt:lpstr>Demo: Simple Contact Form</vt:lpstr>
      <vt:lpstr>Key Takeaways (Part 1)</vt:lpstr>
      <vt:lpstr>Part 2: Responsive &amp; Multi-Page Forms</vt:lpstr>
      <vt:lpstr>Responsive Design Overview</vt:lpstr>
      <vt:lpstr>Using Flexbox for Layouts</vt:lpstr>
      <vt:lpstr>Media Queries for Different Devices</vt:lpstr>
      <vt:lpstr>Form Submission Flow</vt:lpstr>
      <vt:lpstr>Reading Data on Target Page</vt:lpstr>
      <vt:lpstr>Responsive Contact Form Demo</vt:lpstr>
      <vt:lpstr>Mobile-Friendly Form Tips</vt:lpstr>
      <vt:lpstr>Accessibility and UX</vt:lpstr>
      <vt:lpstr>Key Takeaways (Part 2)</vt:lpstr>
      <vt:lpstr>Wrap-Up &amp; Practice Ideas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Miles Livermont</cp:lastModifiedBy>
  <cp:revision>5</cp:revision>
  <dcterms:created xsi:type="dcterms:W3CDTF">2013-01-27T09:14:16Z</dcterms:created>
  <dcterms:modified xsi:type="dcterms:W3CDTF">2025-10-21T06:48:03Z</dcterms:modified>
  <cp:category/>
</cp:coreProperties>
</file>