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1220" r:id="rId3"/>
    <p:sldId id="1239" r:id="rId4"/>
    <p:sldId id="1222" r:id="rId5"/>
    <p:sldId id="1227" r:id="rId6"/>
    <p:sldId id="1228" r:id="rId7"/>
    <p:sldId id="1223" r:id="rId8"/>
    <p:sldId id="1230" r:id="rId9"/>
    <p:sldId id="1231" r:id="rId10"/>
    <p:sldId id="1234" r:id="rId11"/>
    <p:sldId id="1232" r:id="rId12"/>
    <p:sldId id="1233" r:id="rId13"/>
    <p:sldId id="1225" r:id="rId14"/>
    <p:sldId id="1226" r:id="rId15"/>
    <p:sldId id="1221" r:id="rId16"/>
    <p:sldId id="1236" r:id="rId17"/>
    <p:sldId id="1235" r:id="rId18"/>
    <p:sldId id="1237" r:id="rId19"/>
    <p:sldId id="1238" r:id="rId20"/>
    <p:sldId id="1241" r:id="rId21"/>
    <p:sldId id="1240" r:id="rId22"/>
    <p:sldId id="993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3" autoAdjust="0"/>
    <p:restoredTop sz="90476" autoAdjust="0"/>
  </p:normalViewPr>
  <p:slideViewPr>
    <p:cSldViewPr>
      <p:cViewPr varScale="1">
        <p:scale>
          <a:sx n="78" d="100"/>
          <a:sy n="78" d="100"/>
        </p:scale>
        <p:origin x="74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DE14BC-F7EA-47CD-936A-483496433AB5}" type="datetimeFigureOut">
              <a:rPr lang="zh-CN" altLang="en-US"/>
              <a:pPr>
                <a:defRPr/>
              </a:pPr>
              <a:t>2017/12/16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8D50FEC-D70E-4ED9-B5EB-5631657CE7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75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1357290" y="0"/>
            <a:ext cx="4320480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北京语言大学汉研中心</a:t>
            </a:r>
          </a:p>
        </p:txBody>
      </p:sp>
      <p:sp>
        <p:nvSpPr>
          <p:cNvPr id="5" name="TextBox 8"/>
          <p:cNvSpPr txBox="1"/>
          <p:nvPr userDrawn="1"/>
        </p:nvSpPr>
        <p:spPr>
          <a:xfrm>
            <a:off x="1785918" y="548680"/>
            <a:ext cx="7322586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2017</a:t>
            </a: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机器学习与数据挖掘讲习班</a:t>
            </a:r>
            <a:endParaRPr lang="zh-CN" alt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b="1" cap="all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3B2BD-8127-427A-A539-80BBB2AECD96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C0201B-12E3-439C-A5C2-C57E7E9D0C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8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5E454-2C77-4F2C-B62D-56DBFAA8F0F6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135109-ABC3-4A7E-8007-8292D020ED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8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E877E-EB9F-4725-A1C4-90AFFE93889A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F78537-27E8-44DD-AA87-7B3585E8F0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7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4414" y="-24"/>
            <a:ext cx="7929618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631CD-2080-40C7-8DF5-620A34B9405A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5CD83E-11D6-47E0-B369-87247A516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7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5699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CE2C6-D411-4A4D-A0AC-89C1D0E9192F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BBBE1B-9D04-4C5F-A4FD-EC19F1C190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D3EDD7B-2309-4C44-827D-33C1665D205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59469" y="4856671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rgbClr val="002060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319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F6001-7CDF-4BAD-AF2E-0F2271DFBC12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E6A585-BF6C-4A8E-9641-5AA16A371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3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F3DF9-258B-4967-9049-D0E8487202F6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DEAFA2-BB1E-48A8-8036-76EDF2DD9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DCD38-B530-42F7-85FA-8358C3911303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584618-3242-4332-BC59-578A3599B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33CFA-7406-4E7E-8265-119E85BCDF56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67B3DD-5ED5-4FA8-A513-6473DF256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1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D61D-E935-45DA-B261-964FC41409CD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C199BB-0F41-4E39-BE56-6A5E59F04D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6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8B8A-644B-4238-B40D-0BF1973B4643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746FD9-022D-43ED-B40F-D9948A4CF9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54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214438" y="0"/>
            <a:ext cx="7929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5"/>
            <a:ext cx="82296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B92370-E239-41F7-B8CA-81D57623A030}" type="datetime1">
              <a:rPr lang="zh-CN" altLang="en-US" smtClean="0"/>
              <a:t>2017/12/16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D91354-ABC6-42E8-930E-9DA630128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3" descr="D:\My Documents\My Pictures\Logo\7226ae9d25eca892ef8e57460f6be852ae3a63ef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71438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1" kern="1200">
          <a:solidFill>
            <a:srgbClr val="002060"/>
          </a:solidFill>
          <a:latin typeface="华文楷体" pitchFamily="2" charset="-122"/>
          <a:ea typeface="华文楷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华文楷体" pitchFamily="2" charset="-122"/>
          <a:ea typeface="华文楷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华文楷体" pitchFamily="2" charset="-122"/>
          <a:ea typeface="华文楷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华文楷体" pitchFamily="2" charset="-122"/>
          <a:ea typeface="华文楷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tiantian/TextRank4Z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tiantian/TextRank4ZH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2376264"/>
          </a:xfrm>
          <a:extLst/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5400" dirty="0"/>
              <a:t>第五课：</a:t>
            </a:r>
            <a:br>
              <a:rPr lang="en-US" altLang="zh-CN" sz="5400" dirty="0"/>
            </a:br>
            <a:r>
              <a:rPr lang="en-US" altLang="zh-CN" sz="5400" dirty="0"/>
              <a:t>NLP</a:t>
            </a:r>
            <a:r>
              <a:rPr lang="zh-CN" altLang="en-US" sz="5400" dirty="0"/>
              <a:t>工具包使用（</a:t>
            </a:r>
            <a:r>
              <a:rPr lang="en-US" altLang="zh-CN" sz="5400" dirty="0"/>
              <a:t>2</a:t>
            </a:r>
            <a:r>
              <a:rPr lang="zh-CN" altLang="en-US" sz="5400" dirty="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7526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于东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2017.12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A3FBB-B01F-465A-A0B0-5DA9DEDA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0201B-12E3-439C-A5C2-C57E7E9D0C7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B45B5-888F-4637-8812-56156276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getItemSetTransactionList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5BDA4-AB06-4C22-BC77-8047E3FA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def </a:t>
            </a:r>
            <a:r>
              <a:rPr lang="en-US" altLang="zh-CN" sz="2000" dirty="0" err="1"/>
              <a:t>getItemSetTransactionList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data_iterator</a:t>
            </a:r>
            <a:r>
              <a:rPr lang="en-US" altLang="zh-CN" sz="2000" dirty="0"/>
              <a:t>):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transactionList</a:t>
            </a:r>
            <a:r>
              <a:rPr lang="en-US" altLang="zh-CN" sz="2000" dirty="0"/>
              <a:t> = list()  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itemSet</a:t>
            </a:r>
            <a:r>
              <a:rPr lang="en-US" altLang="zh-CN" sz="2000" dirty="0"/>
              <a:t> = set()</a:t>
            </a:r>
          </a:p>
          <a:p>
            <a:pPr marL="0" indent="0">
              <a:buNone/>
            </a:pPr>
            <a:r>
              <a:rPr lang="en-US" altLang="zh-CN" sz="2000" dirty="0"/>
              <a:t>    for record in </a:t>
            </a:r>
            <a:r>
              <a:rPr lang="en-US" altLang="zh-CN" sz="2000" dirty="0" err="1"/>
              <a:t>data_iterator</a:t>
            </a:r>
            <a:r>
              <a:rPr lang="en-US" altLang="zh-CN" sz="2000" dirty="0"/>
              <a:t>:   </a:t>
            </a:r>
            <a:r>
              <a:rPr lang="zh-CN" altLang="en-US" sz="2000" dirty="0"/>
              <a:t>读取每一行数据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transaction = </a:t>
            </a:r>
            <a:r>
              <a:rPr lang="en-US" altLang="zh-CN" sz="2000" dirty="0" err="1"/>
              <a:t>frozenset</a:t>
            </a:r>
            <a:r>
              <a:rPr lang="en-US" altLang="zh-CN" sz="2000" dirty="0"/>
              <a:t>(record)    </a:t>
            </a:r>
            <a:r>
              <a:rPr lang="zh-CN" altLang="en-US" sz="2000" dirty="0"/>
              <a:t>做成固定的</a:t>
            </a:r>
            <a:r>
              <a:rPr lang="en-US" altLang="zh-CN" sz="2000" dirty="0"/>
              <a:t>set</a:t>
            </a:r>
            <a:r>
              <a:rPr lang="zh-CN" altLang="en-US" sz="2000" dirty="0"/>
              <a:t>存放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transactionList.append</a:t>
            </a:r>
            <a:r>
              <a:rPr lang="en-US" altLang="zh-CN" sz="2000" dirty="0"/>
              <a:t>(transaction)    </a:t>
            </a:r>
            <a:r>
              <a:rPr lang="zh-CN" altLang="en-US" sz="2000" dirty="0"/>
              <a:t>每个元素是</a:t>
            </a:r>
            <a:r>
              <a:rPr lang="en-US" altLang="zh-CN" sz="2000" dirty="0"/>
              <a:t>set </a:t>
            </a:r>
          </a:p>
          <a:p>
            <a:pPr marL="0" indent="0">
              <a:buNone/>
            </a:pPr>
            <a:r>
              <a:rPr lang="en-US" altLang="zh-CN" sz="2000" dirty="0"/>
              <a:t>        for item in transaction:   </a:t>
            </a:r>
            <a:r>
              <a:rPr lang="zh-CN" altLang="en-US" sz="2000" dirty="0"/>
              <a:t>对每个交易中的每个元素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itemSet.add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frozenset</a:t>
            </a:r>
            <a:r>
              <a:rPr lang="en-US" altLang="zh-CN" sz="2000" dirty="0"/>
              <a:t>([item]))     # Generate 1-itemSets                               </a:t>
            </a:r>
            <a:r>
              <a:rPr lang="zh-CN" altLang="en-US" sz="2000" dirty="0"/>
              <a:t>做成包含单一元素的</a:t>
            </a:r>
            <a:r>
              <a:rPr lang="en-US" altLang="zh-CN" sz="2000" dirty="0"/>
              <a:t>set</a:t>
            </a:r>
          </a:p>
          <a:p>
            <a:pPr marL="0" indent="0">
              <a:buNone/>
            </a:pPr>
            <a:r>
              <a:rPr lang="en-US" altLang="zh-CN" sz="2000" dirty="0"/>
              <a:t>    return </a:t>
            </a:r>
            <a:r>
              <a:rPr lang="en-US" altLang="zh-CN" sz="2000" dirty="0" err="1"/>
              <a:t>itemSet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transactionList</a:t>
            </a:r>
            <a:r>
              <a:rPr lang="en-US" altLang="zh-CN" sz="2000" dirty="0"/>
              <a:t>    </a:t>
            </a:r>
          </a:p>
          <a:p>
            <a:pPr marL="0" indent="0"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单一项集 ，  交易集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18077-2D89-4E08-B92D-131B4A47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0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0219B-CB38-4784-A96B-4FBD1770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returnItemsWithMinSupport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71CD5-F847-40DE-8AA6-E22E0B0D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寻找当前交易集中满足</a:t>
            </a:r>
            <a:r>
              <a:rPr lang="en-US" altLang="zh-CN" dirty="0" err="1"/>
              <a:t>minsupp</a:t>
            </a:r>
            <a:r>
              <a:rPr lang="zh-CN" altLang="en-US" dirty="0"/>
              <a:t>的项集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212C1-DBF8-46BF-9570-517A6E7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60E266-AB58-4B54-9317-B2E1E5A64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" y="1967927"/>
            <a:ext cx="9144000" cy="432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7E8CE-0127-4B81-9608-A526C521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returnItemsWithMinSupport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51BCE-88DF-42D8-AE29-C3AC065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def </a:t>
            </a:r>
            <a:r>
              <a:rPr lang="en-US" altLang="zh-CN" sz="2000" dirty="0" err="1"/>
              <a:t>returnItemsWithMinSupport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itemSet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transactionList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minSupport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freqSet</a:t>
            </a:r>
            <a:r>
              <a:rPr lang="en-US" altLang="zh-CN" sz="2000" dirty="0"/>
              <a:t>):</a:t>
            </a:r>
          </a:p>
          <a:p>
            <a:pPr marL="0" indent="0">
              <a:buNone/>
            </a:pPr>
            <a:r>
              <a:rPr lang="en-US" altLang="zh-CN" sz="2000" dirty="0" err="1"/>
              <a:t>itemSet</a:t>
            </a:r>
            <a:r>
              <a:rPr lang="zh-CN" altLang="en-US" sz="2000" dirty="0"/>
              <a:t>是候选的项集，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transactionList</a:t>
            </a:r>
            <a:r>
              <a:rPr lang="zh-CN" altLang="en-US" sz="2000" dirty="0"/>
              <a:t>是当前的交易集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_</a:t>
            </a:r>
            <a:r>
              <a:rPr lang="en-US" altLang="zh-CN" sz="2000" dirty="0" err="1"/>
              <a:t>itemSet</a:t>
            </a:r>
            <a:r>
              <a:rPr lang="en-US" altLang="zh-CN" sz="2000" dirty="0"/>
              <a:t> = set()              </a:t>
            </a:r>
          </a:p>
          <a:p>
            <a:pPr marL="0" indent="0">
              <a:buNone/>
            </a:pPr>
            <a:r>
              <a:rPr lang="en-US" altLang="zh-CN" sz="2000" dirty="0" err="1"/>
              <a:t>localSet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defaultdict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for item in </a:t>
            </a:r>
            <a:r>
              <a:rPr lang="en-US" altLang="zh-CN" sz="2000" dirty="0" err="1"/>
              <a:t>itemSet</a:t>
            </a:r>
            <a:r>
              <a:rPr lang="en-US" altLang="zh-CN" sz="2000" dirty="0"/>
              <a:t>:   </a:t>
            </a:r>
          </a:p>
          <a:p>
            <a:pPr marL="0" indent="0">
              <a:buNone/>
            </a:pPr>
            <a:r>
              <a:rPr lang="en-US" altLang="zh-CN" sz="2000" dirty="0"/>
              <a:t>                for transaction in </a:t>
            </a:r>
            <a:r>
              <a:rPr lang="en-US" altLang="zh-CN" sz="2000" dirty="0" err="1"/>
              <a:t>transactionList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                        if </a:t>
            </a:r>
            <a:r>
              <a:rPr lang="en-US" altLang="zh-CN" sz="2000" dirty="0" err="1"/>
              <a:t>item.issubset</a:t>
            </a:r>
            <a:r>
              <a:rPr lang="en-US" altLang="zh-CN" sz="2000" dirty="0"/>
              <a:t>(transaction):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</a:t>
            </a:r>
            <a:r>
              <a:rPr lang="en-US" altLang="zh-CN" sz="2000" dirty="0" err="1"/>
              <a:t>freqSet</a:t>
            </a:r>
            <a:r>
              <a:rPr lang="en-US" altLang="zh-CN" sz="2000" dirty="0"/>
              <a:t>[item] += 1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</a:t>
            </a:r>
            <a:r>
              <a:rPr lang="en-US" altLang="zh-CN" sz="2000" dirty="0" err="1"/>
              <a:t>localSet</a:t>
            </a:r>
            <a:r>
              <a:rPr lang="en-US" altLang="zh-CN" sz="2000" dirty="0"/>
              <a:t>[item] += 1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7D5E19-9046-47E4-9E8C-3003798B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5BFE5AC1-7782-439E-893C-181B559C960F}"/>
              </a:ext>
            </a:extLst>
          </p:cNvPr>
          <p:cNvSpPr/>
          <p:nvPr/>
        </p:nvSpPr>
        <p:spPr>
          <a:xfrm>
            <a:off x="4860032" y="2204864"/>
            <a:ext cx="3600400" cy="2016224"/>
          </a:xfrm>
          <a:prstGeom prst="wedgeRoundRectCallout">
            <a:avLst>
              <a:gd name="adj1" fmla="val -67258"/>
              <a:gd name="adj2" fmla="val 571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这一小段：</a:t>
            </a:r>
            <a:endParaRPr lang="en-US" altLang="zh-CN" sz="2000" dirty="0"/>
          </a:p>
          <a:p>
            <a:r>
              <a:rPr lang="zh-CN" altLang="en-US" sz="2000" dirty="0"/>
              <a:t>对于候选项集中的每一个，对比交易集，如果候选项集出现在某个交易中，则修改两个</a:t>
            </a:r>
            <a:r>
              <a:rPr lang="en-US" altLang="zh-CN" sz="2000" dirty="0"/>
              <a:t>map</a:t>
            </a:r>
            <a:r>
              <a:rPr lang="zh-CN" altLang="en-US" sz="2000" dirty="0"/>
              <a:t>，添加这个</a:t>
            </a:r>
            <a:r>
              <a:rPr lang="en-US" altLang="zh-CN" sz="2000" dirty="0"/>
              <a:t>item</a:t>
            </a:r>
            <a:r>
              <a:rPr lang="zh-CN" altLang="en-US" sz="2000" dirty="0"/>
              <a:t>，并修改其频率</a:t>
            </a:r>
          </a:p>
        </p:txBody>
      </p:sp>
    </p:spTree>
    <p:extLst>
      <p:ext uri="{BB962C8B-B14F-4D97-AF65-F5344CB8AC3E}">
        <p14:creationId xmlns:p14="http://schemas.microsoft.com/office/powerpoint/2010/main" val="324331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87248-AF5E-423D-8CA7-DC80751D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returnItemsWithMinSupport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51A77-F10D-4E1A-A909-F61950C0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for item, count in </a:t>
            </a:r>
            <a:r>
              <a:rPr lang="en-US" altLang="zh-CN" sz="2000" dirty="0" err="1"/>
              <a:t>localSet.items</a:t>
            </a:r>
            <a:r>
              <a:rPr lang="en-US" altLang="zh-CN" sz="2000" dirty="0"/>
              <a:t>():</a:t>
            </a:r>
          </a:p>
          <a:p>
            <a:pPr marL="0" indent="0">
              <a:buNone/>
            </a:pPr>
            <a:r>
              <a:rPr lang="en-US" altLang="zh-CN" sz="2000" dirty="0"/>
              <a:t>                support = float(count)/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transactionList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if support &gt;= </a:t>
            </a:r>
            <a:r>
              <a:rPr lang="en-US" altLang="zh-CN" sz="2000" dirty="0" err="1"/>
              <a:t>minSupport</a:t>
            </a:r>
            <a:r>
              <a:rPr lang="en-US" altLang="zh-CN" sz="2000" dirty="0"/>
              <a:t>:</a:t>
            </a:r>
          </a:p>
          <a:p>
            <a:pPr marL="0" indent="0">
              <a:buNone/>
            </a:pPr>
            <a:r>
              <a:rPr lang="en-US" altLang="zh-CN" sz="2000" dirty="0"/>
              <a:t>                        _</a:t>
            </a:r>
            <a:r>
              <a:rPr lang="en-US" altLang="zh-CN" sz="2000" dirty="0" err="1"/>
              <a:t>itemSet.add</a:t>
            </a:r>
            <a:r>
              <a:rPr lang="en-US" altLang="zh-CN" sz="2000" dirty="0"/>
              <a:t>(item)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return _</a:t>
            </a:r>
            <a:r>
              <a:rPr lang="en-US" altLang="zh-CN" sz="2000" dirty="0" err="1"/>
              <a:t>itemSet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55D39B-B47B-4604-B4C9-2C2D17D7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19063F-3A09-47E5-A3CF-66FE1AAC1B33}"/>
              </a:ext>
            </a:extLst>
          </p:cNvPr>
          <p:cNvSpPr/>
          <p:nvPr/>
        </p:nvSpPr>
        <p:spPr>
          <a:xfrm>
            <a:off x="2411760" y="1628800"/>
            <a:ext cx="5832648" cy="50405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42D8DAD8-6ECD-4C1D-8C2F-17339A5DEFAF}"/>
              </a:ext>
            </a:extLst>
          </p:cNvPr>
          <p:cNvSpPr/>
          <p:nvPr/>
        </p:nvSpPr>
        <p:spPr>
          <a:xfrm>
            <a:off x="6012160" y="2420888"/>
            <a:ext cx="2808312" cy="2088232"/>
          </a:xfrm>
          <a:prstGeom prst="wedgeRoundRectCallout">
            <a:avLst>
              <a:gd name="adj1" fmla="val -46041"/>
              <a:gd name="adj2" fmla="val -5991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这里，计算每个在交易集合中出现的项集的</a:t>
            </a:r>
            <a:r>
              <a:rPr lang="en-US" altLang="zh-CN" sz="2000" dirty="0"/>
              <a:t>support</a:t>
            </a:r>
            <a:r>
              <a:rPr lang="zh-CN" altLang="en-US" sz="2000" dirty="0"/>
              <a:t>，如果达到门限，则添加到输出的</a:t>
            </a:r>
            <a:r>
              <a:rPr lang="en-US" altLang="zh-CN" sz="2000" dirty="0"/>
              <a:t>set</a:t>
            </a:r>
            <a:r>
              <a:rPr lang="zh-CN" altLang="en-US" sz="200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6042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18FB8-37F7-420E-9817-80109F56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核心函数：</a:t>
            </a:r>
            <a:r>
              <a:rPr lang="en-US" altLang="zh-CN" dirty="0" err="1"/>
              <a:t>runApriori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EDE97-489F-4CF9-B5E0-1DD0FAE7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CB6205-5A53-411F-99BB-E6167122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1270A9-55A2-457A-8202-306AFAC7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35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11F2-5FD7-4A1F-9DD5-3BCC75A5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核心函数：</a:t>
            </a:r>
            <a:r>
              <a:rPr lang="en-US" altLang="zh-CN" dirty="0" err="1"/>
              <a:t>runApriori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95A1-9E11-4421-9D2D-E16FD5EC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itemSet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transactionList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getItemSetTransactionList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data_iter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</a:p>
          <a:p>
            <a:pPr marL="0" indent="0">
              <a:buNone/>
            </a:pPr>
            <a:r>
              <a:rPr lang="en-US" altLang="zh-CN" sz="2000" dirty="0" err="1"/>
              <a:t>oneCSet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returnItemsWithMinSupport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itemSet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</a:t>
            </a:r>
            <a:r>
              <a:rPr lang="en-US" altLang="zh-CN" sz="2000" dirty="0" err="1"/>
              <a:t>transactionList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</a:t>
            </a:r>
            <a:r>
              <a:rPr lang="en-US" altLang="zh-CN" sz="2000" dirty="0" err="1"/>
              <a:t>minSupport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</a:t>
            </a:r>
            <a:r>
              <a:rPr lang="en-US" altLang="zh-CN" sz="2000" dirty="0" err="1"/>
              <a:t>freqSet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currentLSet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oneCSet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第一行，得到当前数据中的单一项集和交易集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第二行，寻找单一项集里面达到</a:t>
            </a:r>
            <a:r>
              <a:rPr lang="en-US" altLang="zh-CN" sz="2000" dirty="0" err="1"/>
              <a:t>minsupp</a:t>
            </a:r>
            <a:r>
              <a:rPr lang="zh-CN" altLang="en-US" sz="2000" dirty="0"/>
              <a:t>的项，存放在</a:t>
            </a:r>
            <a:r>
              <a:rPr lang="en-US" altLang="zh-CN" sz="2000" dirty="0" err="1"/>
              <a:t>oneCSet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Freqset</a:t>
            </a:r>
            <a:r>
              <a:rPr lang="zh-CN" altLang="en-US" sz="2000" dirty="0"/>
              <a:t>存放的是在交易集中出现的项。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currentLSet</a:t>
            </a:r>
            <a:r>
              <a:rPr lang="en-US" altLang="zh-CN" sz="2000" dirty="0"/>
              <a:t> </a:t>
            </a:r>
            <a:r>
              <a:rPr lang="zh-CN" altLang="en-US" sz="2000" dirty="0"/>
              <a:t>存放当前频繁集中剩余的项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A53AF-1F8B-4F10-80E9-B813AE28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0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11F2-5FD7-4A1F-9DD5-3BCC75A5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核心函数：</a:t>
            </a:r>
            <a:r>
              <a:rPr lang="en-US" altLang="zh-CN" dirty="0" err="1"/>
              <a:t>runApriori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95A1-9E11-4421-9D2D-E16FD5EC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k = 2   #</a:t>
            </a:r>
            <a:r>
              <a:rPr lang="zh-CN" altLang="en-US" sz="2000" dirty="0"/>
              <a:t>上面先执行的就是</a:t>
            </a:r>
            <a:r>
              <a:rPr lang="en-US" altLang="zh-CN" sz="2000" dirty="0"/>
              <a:t>k=1</a:t>
            </a:r>
            <a:r>
              <a:rPr lang="zh-CN" altLang="en-US" sz="2000" dirty="0"/>
              <a:t>的情况，所以下面循环从</a:t>
            </a:r>
            <a:r>
              <a:rPr lang="en-US" altLang="zh-CN" sz="2000" dirty="0"/>
              <a:t>k=2</a:t>
            </a:r>
            <a:r>
              <a:rPr lang="zh-CN" altLang="en-US" sz="2000" dirty="0"/>
              <a:t>开始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while(</a:t>
            </a:r>
            <a:r>
              <a:rPr lang="en-US" altLang="zh-CN" sz="2000" dirty="0" err="1"/>
              <a:t>currentLSet</a:t>
            </a:r>
            <a:r>
              <a:rPr lang="en-US" altLang="zh-CN" sz="2000" dirty="0"/>
              <a:t> != set([])):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largeSet</a:t>
            </a:r>
            <a:r>
              <a:rPr lang="en-US" altLang="zh-CN" sz="2000" dirty="0"/>
              <a:t>[k-1] = </a:t>
            </a:r>
            <a:r>
              <a:rPr lang="en-US" altLang="zh-CN" sz="2000" dirty="0" err="1"/>
              <a:t>currentLSet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currentLSet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joinSet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currentLSet</a:t>
            </a:r>
            <a:r>
              <a:rPr lang="en-US" altLang="zh-CN" sz="2000" dirty="0"/>
              <a:t>, k)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currentCSet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returnItemsWithMinSupport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currentLSet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</a:t>
            </a:r>
            <a:r>
              <a:rPr lang="en-US" altLang="zh-CN" sz="2000" dirty="0" err="1"/>
              <a:t>transactionList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</a:t>
            </a:r>
            <a:r>
              <a:rPr lang="en-US" altLang="zh-CN" sz="2000" dirty="0" err="1"/>
              <a:t>minSupport</a:t>
            </a:r>
            <a:r>
              <a:rPr lang="en-US" altLang="zh-CN" sz="2000" dirty="0"/>
              <a:t>,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</a:t>
            </a:r>
            <a:r>
              <a:rPr lang="en-US" altLang="zh-CN" sz="2000" dirty="0" err="1"/>
              <a:t>freqSet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currentLSet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currentCSet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k = k + 1</a:t>
            </a:r>
          </a:p>
          <a:p>
            <a:pPr marL="0" indent="0">
              <a:buNone/>
            </a:pPr>
            <a:r>
              <a:rPr lang="zh-CN" altLang="en-US" sz="2000" dirty="0"/>
              <a:t>这是个循环，如果</a:t>
            </a:r>
            <a:r>
              <a:rPr lang="en-US" altLang="zh-CN" sz="2000" dirty="0" err="1"/>
              <a:t>currentLSet</a:t>
            </a:r>
            <a:r>
              <a:rPr lang="zh-CN" altLang="en-US" sz="2000" dirty="0"/>
              <a:t>不为空（为空则说明再也找不到符合</a:t>
            </a:r>
            <a:r>
              <a:rPr lang="en-US" altLang="zh-CN" sz="2000" dirty="0" err="1"/>
              <a:t>minsupp</a:t>
            </a:r>
            <a:r>
              <a:rPr lang="zh-CN" altLang="en-US" sz="2000" dirty="0"/>
              <a:t>的项了）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在每个循环中，寻找满足</a:t>
            </a:r>
            <a:r>
              <a:rPr lang="en-US" altLang="zh-CN" sz="2000" dirty="0" err="1"/>
              <a:t>minsupp</a:t>
            </a:r>
            <a:r>
              <a:rPr lang="zh-CN" altLang="en-US" sz="2000" dirty="0"/>
              <a:t>的</a:t>
            </a:r>
            <a:r>
              <a:rPr lang="en-US" altLang="zh-CN" sz="2000" dirty="0"/>
              <a:t>K</a:t>
            </a:r>
            <a:r>
              <a:rPr lang="zh-CN" altLang="en-US" sz="2000" dirty="0"/>
              <a:t>项集，放在</a:t>
            </a:r>
            <a:r>
              <a:rPr lang="en-US" altLang="zh-CN" sz="2000" dirty="0" err="1"/>
              <a:t>largeSet</a:t>
            </a:r>
            <a:r>
              <a:rPr lang="zh-CN" altLang="en-US" sz="2000" dirty="0"/>
              <a:t>里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A53AF-1F8B-4F10-80E9-B813AE28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E7BA042-1353-4E0D-97E9-16186B033352}"/>
              </a:ext>
            </a:extLst>
          </p:cNvPr>
          <p:cNvSpPr/>
          <p:nvPr/>
        </p:nvSpPr>
        <p:spPr>
          <a:xfrm>
            <a:off x="6526639" y="1700808"/>
            <a:ext cx="2133600" cy="936104"/>
          </a:xfrm>
          <a:prstGeom prst="wedgeRoundRectCallout">
            <a:avLst>
              <a:gd name="adj1" fmla="val -61386"/>
              <a:gd name="adj2" fmla="val 393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set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中的元素每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个合并成一个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F89CAD-2290-4826-B71A-081FB928D711}"/>
              </a:ext>
            </a:extLst>
          </p:cNvPr>
          <p:cNvSpPr/>
          <p:nvPr/>
        </p:nvSpPr>
        <p:spPr>
          <a:xfrm>
            <a:off x="1331640" y="2799816"/>
            <a:ext cx="7128792" cy="149327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这句，在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k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项集合中寻找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满足</a:t>
            </a:r>
            <a:r>
              <a:rPr lang="en-US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minsupp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的项集</a:t>
            </a:r>
          </a:p>
        </p:txBody>
      </p:sp>
    </p:spTree>
    <p:extLst>
      <p:ext uri="{BB962C8B-B14F-4D97-AF65-F5344CB8AC3E}">
        <p14:creationId xmlns:p14="http://schemas.microsoft.com/office/powerpoint/2010/main" val="204575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A4C4-7C70-4E6B-ACBE-EFB211C1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输出频繁集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7663A-A136-414E-A9B7-170A320C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接着往下：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这一小段就是生成最后输出用的频繁集，以及计算每个项的支持度。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3BBFA-F1D7-487B-BF08-E8FC7364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228B1-DF09-40AA-9D1F-7BCED5E8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5" y="1844824"/>
            <a:ext cx="9144000" cy="23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3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E7C29-0803-41C5-9B2F-C2E18B71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输出关联规则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82C4A-0839-4D03-8A9C-CAE1A035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前面类似，重点是后面计算置信度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14B5E8-BE35-4E3E-AD23-FB716339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9429DE-F62C-4301-BDEF-BE3940E4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000"/>
            <a:ext cx="9144000" cy="2696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184EEB-4CF1-4ECA-943F-EAFB8485FD40}"/>
              </a:ext>
            </a:extLst>
          </p:cNvPr>
          <p:cNvSpPr/>
          <p:nvPr/>
        </p:nvSpPr>
        <p:spPr>
          <a:xfrm>
            <a:off x="2123728" y="3789041"/>
            <a:ext cx="6840760" cy="98796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591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39A8-43D6-41EF-B102-3737D1F4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E5CD8-8B0B-4209-A767-48811448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如图修改即可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不同的情况会输出不同的数据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09E14-6FA2-404A-BC2B-9A34C92B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61544-56EA-48FA-8E2D-248E35E6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968"/>
            <a:ext cx="9144000" cy="28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F1BF4-A0B1-4138-872B-8202FCE5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4DF3C-2546-4F61-9807-169D5282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TextRank</a:t>
            </a:r>
            <a:r>
              <a:rPr lang="zh-CN" altLang="en-US" dirty="0"/>
              <a:t>提取文档关键词</a:t>
            </a:r>
            <a:endParaRPr lang="en-US" altLang="zh-CN" dirty="0"/>
          </a:p>
          <a:p>
            <a:r>
              <a:rPr lang="zh-CN" altLang="en-US" dirty="0"/>
              <a:t>频繁集挖掘和关联规则挖掘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GenSim</a:t>
            </a:r>
            <a:r>
              <a:rPr lang="zh-CN" altLang="en-US" dirty="0"/>
              <a:t>工具计算文本相似性</a:t>
            </a:r>
            <a:endParaRPr lang="en-US" altLang="zh-CN" dirty="0"/>
          </a:p>
          <a:p>
            <a:pPr lvl="1"/>
            <a:r>
              <a:rPr lang="zh-CN" altLang="en-US" dirty="0"/>
              <a:t>文本</a:t>
            </a:r>
            <a:r>
              <a:rPr lang="en-US" altLang="zh-CN" dirty="0"/>
              <a:t>LSA</a:t>
            </a:r>
            <a:r>
              <a:rPr lang="zh-CN" altLang="en-US" dirty="0"/>
              <a:t>相似度的计算</a:t>
            </a:r>
            <a:endParaRPr lang="en-US" altLang="zh-CN" dirty="0"/>
          </a:p>
          <a:p>
            <a:pPr lvl="1"/>
            <a:r>
              <a:rPr lang="zh-CN" altLang="en-US" dirty="0"/>
              <a:t>文本词向量训练</a:t>
            </a:r>
            <a:endParaRPr lang="en-US" altLang="zh-CN" dirty="0"/>
          </a:p>
          <a:p>
            <a:pPr lvl="1"/>
            <a:r>
              <a:rPr lang="zh-CN" altLang="en-US" dirty="0"/>
              <a:t>文档</a:t>
            </a:r>
            <a:r>
              <a:rPr lang="en-US" altLang="zh-CN" dirty="0"/>
              <a:t>LDA</a:t>
            </a:r>
            <a:r>
              <a:rPr lang="zh-CN" altLang="en-US" dirty="0"/>
              <a:t>计算</a:t>
            </a:r>
            <a:endParaRPr lang="en-US" altLang="zh-CN" dirty="0"/>
          </a:p>
          <a:p>
            <a:pPr lvl="1"/>
            <a:r>
              <a:rPr lang="en-US" altLang="zh-CN" dirty="0" err="1"/>
              <a:t>FastText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26C58-203E-4C44-8E0A-38D4B977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2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F1BF4-A0B1-4138-872B-8202FCE5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4DF3C-2546-4F61-9807-169D5282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TextRank</a:t>
            </a:r>
            <a:r>
              <a:rPr lang="zh-CN" altLang="en-US" dirty="0"/>
              <a:t>提取文档关键词</a:t>
            </a:r>
            <a:endParaRPr lang="en-US" altLang="zh-CN" dirty="0"/>
          </a:p>
          <a:p>
            <a:r>
              <a:rPr lang="zh-CN" altLang="en-US" dirty="0"/>
              <a:t>频繁集挖掘和关联规则挖掘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GenSim</a:t>
            </a:r>
            <a:r>
              <a:rPr lang="zh-CN" altLang="en-US" dirty="0"/>
              <a:t>工具计算文本相似性</a:t>
            </a:r>
            <a:endParaRPr lang="en-US" altLang="zh-CN" dirty="0"/>
          </a:p>
          <a:p>
            <a:pPr lvl="1"/>
            <a:r>
              <a:rPr lang="zh-CN" altLang="en-US" dirty="0"/>
              <a:t>文本</a:t>
            </a:r>
            <a:r>
              <a:rPr lang="en-US" altLang="zh-CN" dirty="0"/>
              <a:t>LSA</a:t>
            </a:r>
            <a:r>
              <a:rPr lang="zh-CN" altLang="en-US" dirty="0"/>
              <a:t>相似度的计算</a:t>
            </a:r>
            <a:endParaRPr lang="en-US" altLang="zh-CN" dirty="0"/>
          </a:p>
          <a:p>
            <a:pPr lvl="1"/>
            <a:r>
              <a:rPr lang="zh-CN" altLang="en-US" dirty="0"/>
              <a:t>文本词向量训练</a:t>
            </a:r>
            <a:endParaRPr lang="en-US" altLang="zh-CN" dirty="0"/>
          </a:p>
          <a:p>
            <a:pPr lvl="1"/>
            <a:r>
              <a:rPr lang="zh-CN" altLang="en-US" dirty="0"/>
              <a:t>文档</a:t>
            </a:r>
            <a:r>
              <a:rPr lang="en-US" altLang="zh-CN" dirty="0"/>
              <a:t>LDA</a:t>
            </a:r>
            <a:r>
              <a:rPr lang="zh-CN" altLang="en-US" dirty="0"/>
              <a:t>计算</a:t>
            </a:r>
            <a:endParaRPr lang="en-US" altLang="zh-CN" dirty="0"/>
          </a:p>
          <a:p>
            <a:pPr lvl="1"/>
            <a:r>
              <a:rPr lang="en-US" altLang="zh-CN" dirty="0" err="1"/>
              <a:t>FastText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26C58-203E-4C44-8E0A-38D4B977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11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DE877-DE28-4C69-A60F-A1E488E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47746-737D-41FE-92F0-6368EC61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助教讲解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E39CF4-9026-429A-8E13-D94356C8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2376264"/>
          </a:xfrm>
          <a:extLst/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5400" dirty="0"/>
              <a:t>The end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7526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于东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2017.12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2A3FBB-B01F-465A-A0B0-5DA9DEDA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0201B-12E3-439C-A5C2-C57E7E9D0C75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9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5A8DED5-FF1C-4FD6-AC34-DD8BB11D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TextRank</a:t>
            </a:r>
            <a:r>
              <a:rPr lang="zh-CN" altLang="en-US" dirty="0"/>
              <a:t>提取文档关键词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5F64A-E253-4957-BAD5-A5294936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4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E802-B1F5-48D5-B109-AA74CBE3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TextRank</a:t>
            </a:r>
            <a:r>
              <a:rPr lang="zh-CN" altLang="en-US" dirty="0"/>
              <a:t>提取文档关键词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969A4-4459-4EF4-9542-E4849F2D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目前</a:t>
            </a:r>
            <a:r>
              <a:rPr lang="en-US" altLang="zh-CN" dirty="0"/>
              <a:t>git</a:t>
            </a:r>
            <a:r>
              <a:rPr lang="zh-CN" altLang="en-US" dirty="0"/>
              <a:t>上支持比较好的一个工具，但其运行环境在</a:t>
            </a:r>
            <a:r>
              <a:rPr lang="en-US" altLang="zh-CN" dirty="0" err="1"/>
              <a:t>linux</a:t>
            </a:r>
            <a:r>
              <a:rPr lang="zh-CN" altLang="en-US" dirty="0"/>
              <a:t>上比较合适。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https://github.com/letiantian/TextRank4ZH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直接当做工具用即可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904C8-A91C-43D4-8F74-CC143E76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2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47802-51A7-40DB-A1E3-767AE6F4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TextRank</a:t>
            </a:r>
            <a:r>
              <a:rPr lang="zh-CN" altLang="en-US" dirty="0"/>
              <a:t>提取文档关键词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30219-9B90-48F2-960B-ADEE9BC6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找一台</a:t>
            </a:r>
            <a:r>
              <a:rPr lang="en-US" altLang="zh-CN" sz="2000" dirty="0"/>
              <a:t>Ubuntu</a:t>
            </a:r>
            <a:r>
              <a:rPr lang="zh-CN" altLang="en-US" sz="2000" dirty="0"/>
              <a:t>机器</a:t>
            </a:r>
            <a:endParaRPr lang="en-US" altLang="zh-CN" sz="2000" dirty="0"/>
          </a:p>
          <a:p>
            <a:r>
              <a:rPr lang="en-US" altLang="zh-CN" sz="2000" dirty="0" err="1"/>
              <a:t>Sudo</a:t>
            </a:r>
            <a:r>
              <a:rPr lang="zh-CN" altLang="en-US" sz="2000" dirty="0"/>
              <a:t> </a:t>
            </a:r>
            <a:r>
              <a:rPr lang="en-US" altLang="zh-CN" sz="2000" dirty="0"/>
              <a:t>pip</a:t>
            </a:r>
            <a:r>
              <a:rPr lang="zh-CN" altLang="en-US" sz="2000" dirty="0"/>
              <a:t> </a:t>
            </a:r>
            <a:r>
              <a:rPr lang="en-US" altLang="zh-CN" sz="2000" dirty="0"/>
              <a:t>install</a:t>
            </a:r>
            <a:r>
              <a:rPr lang="zh-CN" altLang="en-US" sz="2000" dirty="0"/>
              <a:t> </a:t>
            </a:r>
            <a:r>
              <a:rPr lang="en-US" altLang="zh-CN" sz="2000" dirty="0"/>
              <a:t>TextRank4ZH </a:t>
            </a:r>
          </a:p>
          <a:p>
            <a:r>
              <a:rPr lang="zh-CN" altLang="en-US" sz="2000" dirty="0"/>
              <a:t>会把相关的所有东西装好</a:t>
            </a:r>
            <a:endParaRPr lang="en-US" altLang="zh-CN" sz="2000" dirty="0"/>
          </a:p>
          <a:p>
            <a:r>
              <a:rPr lang="zh-CN" altLang="en-US" sz="2000" dirty="0"/>
              <a:t>然后</a:t>
            </a:r>
            <a:r>
              <a:rPr lang="en-US" altLang="zh-CN" sz="2000" dirty="0"/>
              <a:t>clone</a:t>
            </a:r>
            <a:r>
              <a:rPr lang="zh-CN" altLang="en-US" sz="2000" dirty="0"/>
              <a:t>代码：</a:t>
            </a:r>
            <a:endParaRPr lang="en-US" altLang="zh-CN" sz="2000" dirty="0"/>
          </a:p>
          <a:p>
            <a:r>
              <a:rPr lang="en-US" altLang="zh-CN" sz="2000" dirty="0"/>
              <a:t>git clone </a:t>
            </a:r>
            <a:r>
              <a:rPr lang="en-US" altLang="zh-CN" sz="2000" dirty="0">
                <a:hlinkClick r:id="rId2"/>
              </a:rPr>
              <a:t>https://github.com/letiantian/TextRank4ZH.git</a:t>
            </a:r>
            <a:endParaRPr lang="en-US" altLang="zh-CN" sz="2000" dirty="0"/>
          </a:p>
          <a:p>
            <a:r>
              <a:rPr lang="zh-CN" altLang="en-US" sz="2000" dirty="0"/>
              <a:t>然后找到其中的</a:t>
            </a:r>
            <a:r>
              <a:rPr lang="en-US" altLang="zh-CN" sz="2000" dirty="0"/>
              <a:t>example01.py</a:t>
            </a:r>
            <a:r>
              <a:rPr lang="zh-CN" altLang="en-US" sz="2000" dirty="0"/>
              <a:t>，直接运行，结果：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A4327E-39A7-41FE-A78E-467DC5C4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303BF-7F18-4E8B-A267-FF2EA8B3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00" y="3573016"/>
            <a:ext cx="6372200" cy="38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0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1BFE0E-A5D0-47B3-82D6-C855CF00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719137"/>
            <a:ext cx="8905875" cy="541972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A1438-5D05-4B7C-BB9B-A3718EAD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6493F-5135-4D03-9D7E-8A64FCF79D35}"/>
              </a:ext>
            </a:extLst>
          </p:cNvPr>
          <p:cNvSpPr/>
          <p:nvPr/>
        </p:nvSpPr>
        <p:spPr>
          <a:xfrm>
            <a:off x="467544" y="836712"/>
            <a:ext cx="8136904" cy="36512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F1D70A-6054-470F-ADEA-B7F4EA6FA55F}"/>
              </a:ext>
            </a:extLst>
          </p:cNvPr>
          <p:cNvSpPr/>
          <p:nvPr/>
        </p:nvSpPr>
        <p:spPr>
          <a:xfrm>
            <a:off x="2555776" y="2348880"/>
            <a:ext cx="4248472" cy="36512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2CEA4-4437-4FA2-81FB-EEA06B058602}"/>
              </a:ext>
            </a:extLst>
          </p:cNvPr>
          <p:cNvSpPr/>
          <p:nvPr/>
        </p:nvSpPr>
        <p:spPr>
          <a:xfrm>
            <a:off x="2771800" y="3497504"/>
            <a:ext cx="4248472" cy="36512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E2D11A-2DF6-4DA1-9AC2-08C318615E47}"/>
              </a:ext>
            </a:extLst>
          </p:cNvPr>
          <p:cNvSpPr/>
          <p:nvPr/>
        </p:nvSpPr>
        <p:spPr>
          <a:xfrm>
            <a:off x="2566826" y="5445224"/>
            <a:ext cx="3301318" cy="36512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7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E9D00E-465D-4D31-922E-4AEE3630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频繁集挖掘和关联规则挖掘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55792-1219-45F8-99FD-6A4DB607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4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E437B5-0C05-4109-9732-1F1FC05B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dataFromFile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14ABF3-1DCB-43CD-89F6-50805FEA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cvs</a:t>
            </a:r>
            <a:r>
              <a:rPr lang="zh-CN" altLang="en-US" dirty="0"/>
              <a:t>文件中读数据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385CF0-1995-4D71-969C-19FBBD38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BBE1B-9D04-4C5F-A4FD-EC19F1C190B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DB0547-C3B7-4B37-BE20-E867FC79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86" y="2276872"/>
            <a:ext cx="9144000" cy="20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1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FFA15-C744-41D8-BD76-149CED1C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getItemSetTransactionList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75FE9-0B49-40DC-880D-BF5BA439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这个函数，从数据迭代器中读取交易列表，即每一行数据</a:t>
            </a:r>
            <a:endParaRPr lang="en-US" altLang="zh-CN" dirty="0"/>
          </a:p>
          <a:p>
            <a:r>
              <a:rPr lang="zh-CN" altLang="en-US" dirty="0"/>
              <a:t>同时生成所有</a:t>
            </a:r>
            <a:r>
              <a:rPr lang="en-US" altLang="zh-CN" dirty="0"/>
              <a:t>item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03BDD-6D5D-4663-B765-7E904735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D83E-11D6-47E0-B369-87247A5163B3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216655-C617-4C72-84C0-76FBB465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976"/>
            <a:ext cx="9144000" cy="25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9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6251</TotalTime>
  <Words>792</Words>
  <Application>Microsoft Office PowerPoint</Application>
  <PresentationFormat>全屏显示(4:3)</PresentationFormat>
  <Paragraphs>149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黑体</vt:lpstr>
      <vt:lpstr>华文楷体</vt:lpstr>
      <vt:lpstr>华文细黑</vt:lpstr>
      <vt:lpstr>宋体</vt:lpstr>
      <vt:lpstr>微软雅黑</vt:lpstr>
      <vt:lpstr>Arial</vt:lpstr>
      <vt:lpstr>Calibri</vt:lpstr>
      <vt:lpstr>Office 主题</vt:lpstr>
      <vt:lpstr>第五课： NLP工具包使用（2）</vt:lpstr>
      <vt:lpstr>练习内容</vt:lpstr>
      <vt:lpstr>1. TextRank提取文档关键词 </vt:lpstr>
      <vt:lpstr>TextRank提取文档关键词</vt:lpstr>
      <vt:lpstr>TextRank提取文档关键词</vt:lpstr>
      <vt:lpstr>PowerPoint 演示文稿</vt:lpstr>
      <vt:lpstr>2. 频繁集挖掘和关联规则挖掘</vt:lpstr>
      <vt:lpstr>dataFromFile</vt:lpstr>
      <vt:lpstr>getItemSetTransactionList</vt:lpstr>
      <vt:lpstr>getItemSetTransactionList</vt:lpstr>
      <vt:lpstr>returnItemsWithMinSupport</vt:lpstr>
      <vt:lpstr>returnItemsWithMinSupport</vt:lpstr>
      <vt:lpstr>returnItemsWithMinSupport</vt:lpstr>
      <vt:lpstr>核心函数：runApriori</vt:lpstr>
      <vt:lpstr>核心函数：runApriori</vt:lpstr>
      <vt:lpstr>核心函数：runApriori</vt:lpstr>
      <vt:lpstr>输出频繁集</vt:lpstr>
      <vt:lpstr>输出关联规则</vt:lpstr>
      <vt:lpstr>运行程序</vt:lpstr>
      <vt:lpstr>练习内容</vt:lpstr>
      <vt:lpstr>PowerPoint 演示文稿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yudong</dc:creator>
  <cp:lastModifiedBy>Dong Yu</cp:lastModifiedBy>
  <cp:revision>298</cp:revision>
  <dcterms:modified xsi:type="dcterms:W3CDTF">2017-12-16T05:40:07Z</dcterms:modified>
</cp:coreProperties>
</file>