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1225" r:id="rId3"/>
    <p:sldId id="999" r:id="rId4"/>
    <p:sldId id="1228" r:id="rId5"/>
    <p:sldId id="1227" r:id="rId6"/>
    <p:sldId id="1230" r:id="rId7"/>
    <p:sldId id="1229" r:id="rId8"/>
    <p:sldId id="1231" r:id="rId9"/>
    <p:sldId id="1234" r:id="rId10"/>
    <p:sldId id="1330" r:id="rId11"/>
    <p:sldId id="1232" r:id="rId12"/>
    <p:sldId id="1233" r:id="rId13"/>
    <p:sldId id="1329" r:id="rId14"/>
    <p:sldId id="1249" r:id="rId15"/>
    <p:sldId id="1250" r:id="rId16"/>
    <p:sldId id="1331" r:id="rId17"/>
    <p:sldId id="1332" r:id="rId18"/>
    <p:sldId id="1333" r:id="rId19"/>
    <p:sldId id="1334" r:id="rId20"/>
    <p:sldId id="1335" r:id="rId21"/>
    <p:sldId id="1371" r:id="rId22"/>
    <p:sldId id="1327" r:id="rId23"/>
    <p:sldId id="1372" r:id="rId24"/>
    <p:sldId id="1373" r:id="rId25"/>
    <p:sldId id="1342" r:id="rId26"/>
    <p:sldId id="1343" r:id="rId27"/>
    <p:sldId id="1344" r:id="rId28"/>
    <p:sldId id="1374" r:id="rId29"/>
    <p:sldId id="1375" r:id="rId30"/>
    <p:sldId id="1351" r:id="rId31"/>
    <p:sldId id="1376" r:id="rId32"/>
    <p:sldId id="1353" r:id="rId33"/>
    <p:sldId id="1380" r:id="rId34"/>
    <p:sldId id="1381" r:id="rId35"/>
    <p:sldId id="1382" r:id="rId36"/>
    <p:sldId id="1411" r:id="rId37"/>
    <p:sldId id="1383" r:id="rId38"/>
    <p:sldId id="1413" r:id="rId39"/>
    <p:sldId id="1377" r:id="rId40"/>
    <p:sldId id="1378" r:id="rId41"/>
    <p:sldId id="1385" r:id="rId42"/>
    <p:sldId id="1386" r:id="rId43"/>
    <p:sldId id="1387" r:id="rId44"/>
    <p:sldId id="1388" r:id="rId45"/>
    <p:sldId id="1390" r:id="rId46"/>
    <p:sldId id="1391" r:id="rId47"/>
    <p:sldId id="1392" r:id="rId48"/>
    <p:sldId id="1393" r:id="rId49"/>
    <p:sldId id="1395" r:id="rId50"/>
    <p:sldId id="1397" r:id="rId51"/>
    <p:sldId id="1412" r:id="rId52"/>
    <p:sldId id="1402" r:id="rId53"/>
    <p:sldId id="1403" r:id="rId54"/>
    <p:sldId id="1404" r:id="rId55"/>
    <p:sldId id="1405" r:id="rId56"/>
    <p:sldId id="1406" r:id="rId57"/>
    <p:sldId id="1407" r:id="rId58"/>
    <p:sldId id="1408" r:id="rId59"/>
    <p:sldId id="1409" r:id="rId60"/>
    <p:sldId id="1379" r:id="rId61"/>
    <p:sldId id="993"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3" autoAdjust="0"/>
    <p:restoredTop sz="90476" autoAdjust="0"/>
  </p:normalViewPr>
  <p:slideViewPr>
    <p:cSldViewPr>
      <p:cViewPr varScale="1">
        <p:scale>
          <a:sx n="78" d="100"/>
          <a:sy n="78" d="100"/>
        </p:scale>
        <p:origin x="1440"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6EF3C4-18A8-4142-BE81-4CF829709B75}" type="doc">
      <dgm:prSet loTypeId="urn:microsoft.com/office/officeart/2005/8/layout/chart3" loCatId="cycle" qsTypeId="urn:microsoft.com/office/officeart/2005/8/quickstyle/simple5" qsCatId="simple" csTypeId="urn:microsoft.com/office/officeart/2005/8/colors/colorful1" csCatId="colorful" phldr="1"/>
      <dgm:spPr/>
    </dgm:pt>
    <dgm:pt modelId="{46B072B2-3F8E-4AD5-B7D9-295EDC27F85C}">
      <dgm:prSet phldrT="[文本]"/>
      <dgm:spPr/>
      <dgm:t>
        <a:bodyPr/>
        <a:lstStyle/>
        <a:p>
          <a:r>
            <a:rPr lang="zh-CN" altLang="en-US" dirty="0"/>
            <a:t>模式识别</a:t>
          </a:r>
        </a:p>
      </dgm:t>
    </dgm:pt>
    <dgm:pt modelId="{52AF359B-BE37-47C5-88D4-96F9A597FD38}" type="parTrans" cxnId="{361ED3FF-8D1D-49B8-AEEF-3EBCC6FAFFC1}">
      <dgm:prSet/>
      <dgm:spPr/>
      <dgm:t>
        <a:bodyPr/>
        <a:lstStyle/>
        <a:p>
          <a:endParaRPr lang="zh-CN" altLang="en-US"/>
        </a:p>
      </dgm:t>
    </dgm:pt>
    <dgm:pt modelId="{20CD8834-EDB3-4D3E-818B-C5341C6A70E8}" type="sibTrans" cxnId="{361ED3FF-8D1D-49B8-AEEF-3EBCC6FAFFC1}">
      <dgm:prSet/>
      <dgm:spPr/>
      <dgm:t>
        <a:bodyPr/>
        <a:lstStyle/>
        <a:p>
          <a:endParaRPr lang="zh-CN" altLang="en-US"/>
        </a:p>
      </dgm:t>
    </dgm:pt>
    <dgm:pt modelId="{DB6C32E1-A257-45E9-8B45-16A6394EC2F0}">
      <dgm:prSet phldrT="[文本]"/>
      <dgm:spPr/>
      <dgm:t>
        <a:bodyPr/>
        <a:lstStyle/>
        <a:p>
          <a:r>
            <a:rPr lang="zh-CN" altLang="en-US" dirty="0"/>
            <a:t>机器学习</a:t>
          </a:r>
        </a:p>
      </dgm:t>
    </dgm:pt>
    <dgm:pt modelId="{B81DCF9F-4BCB-4A7C-A2FD-EB3DED223F5D}" type="parTrans" cxnId="{D40EF377-B2E8-49FB-827F-0DF8F5A2DD2C}">
      <dgm:prSet/>
      <dgm:spPr/>
      <dgm:t>
        <a:bodyPr/>
        <a:lstStyle/>
        <a:p>
          <a:endParaRPr lang="zh-CN" altLang="en-US"/>
        </a:p>
      </dgm:t>
    </dgm:pt>
    <dgm:pt modelId="{BBBE292F-D1B5-41C5-AE73-F97C2102EEF3}" type="sibTrans" cxnId="{D40EF377-B2E8-49FB-827F-0DF8F5A2DD2C}">
      <dgm:prSet/>
      <dgm:spPr/>
      <dgm:t>
        <a:bodyPr/>
        <a:lstStyle/>
        <a:p>
          <a:endParaRPr lang="zh-CN" altLang="en-US"/>
        </a:p>
      </dgm:t>
    </dgm:pt>
    <dgm:pt modelId="{3F12DEC1-D965-456A-8956-BC04A391BC28}">
      <dgm:prSet phldrT="[文本]"/>
      <dgm:spPr/>
      <dgm:t>
        <a:bodyPr/>
        <a:lstStyle/>
        <a:p>
          <a:r>
            <a:rPr lang="zh-CN" altLang="en-US" dirty="0"/>
            <a:t>数据挖掘</a:t>
          </a:r>
        </a:p>
      </dgm:t>
    </dgm:pt>
    <dgm:pt modelId="{F0524544-A1C3-4DA4-A735-01BC9B186AA4}" type="parTrans" cxnId="{CD0BD719-488A-41CA-B691-EAE016F1F356}">
      <dgm:prSet/>
      <dgm:spPr/>
      <dgm:t>
        <a:bodyPr/>
        <a:lstStyle/>
        <a:p>
          <a:endParaRPr lang="zh-CN" altLang="en-US"/>
        </a:p>
      </dgm:t>
    </dgm:pt>
    <dgm:pt modelId="{1FFB7139-AD65-40F8-8662-0F9060D0957B}" type="sibTrans" cxnId="{CD0BD719-488A-41CA-B691-EAE016F1F356}">
      <dgm:prSet/>
      <dgm:spPr/>
      <dgm:t>
        <a:bodyPr/>
        <a:lstStyle/>
        <a:p>
          <a:endParaRPr lang="zh-CN" altLang="en-US"/>
        </a:p>
      </dgm:t>
    </dgm:pt>
    <dgm:pt modelId="{2F9BF6C5-9043-4967-9C9A-10E45DAF3382}" type="pres">
      <dgm:prSet presAssocID="{6C6EF3C4-18A8-4142-BE81-4CF829709B75}" presName="compositeShape" presStyleCnt="0">
        <dgm:presLayoutVars>
          <dgm:chMax val="7"/>
          <dgm:dir/>
          <dgm:resizeHandles val="exact"/>
        </dgm:presLayoutVars>
      </dgm:prSet>
      <dgm:spPr/>
    </dgm:pt>
    <dgm:pt modelId="{A291803B-C6D6-4416-8B3B-D5E060FB9D85}" type="pres">
      <dgm:prSet presAssocID="{6C6EF3C4-18A8-4142-BE81-4CF829709B75}" presName="wedge1" presStyleLbl="node1" presStyleIdx="0" presStyleCnt="3" custLinFactNeighborX="-5709" custLinFactNeighborY="2562"/>
      <dgm:spPr/>
    </dgm:pt>
    <dgm:pt modelId="{C66B8449-2B0A-485F-92D6-447ACDD5E30C}" type="pres">
      <dgm:prSet presAssocID="{6C6EF3C4-18A8-4142-BE81-4CF829709B75}" presName="wedge1Tx" presStyleLbl="node1" presStyleIdx="0" presStyleCnt="3">
        <dgm:presLayoutVars>
          <dgm:chMax val="0"/>
          <dgm:chPref val="0"/>
          <dgm:bulletEnabled val="1"/>
        </dgm:presLayoutVars>
      </dgm:prSet>
      <dgm:spPr/>
    </dgm:pt>
    <dgm:pt modelId="{EA4E0B5D-E107-4F73-AD23-573EEE9B39B1}" type="pres">
      <dgm:prSet presAssocID="{6C6EF3C4-18A8-4142-BE81-4CF829709B75}" presName="wedge2" presStyleLbl="node1" presStyleIdx="1" presStyleCnt="3"/>
      <dgm:spPr/>
    </dgm:pt>
    <dgm:pt modelId="{F3219004-8BAC-440C-941E-3B7EC803CB39}" type="pres">
      <dgm:prSet presAssocID="{6C6EF3C4-18A8-4142-BE81-4CF829709B75}" presName="wedge2Tx" presStyleLbl="node1" presStyleIdx="1" presStyleCnt="3">
        <dgm:presLayoutVars>
          <dgm:chMax val="0"/>
          <dgm:chPref val="0"/>
          <dgm:bulletEnabled val="1"/>
        </dgm:presLayoutVars>
      </dgm:prSet>
      <dgm:spPr/>
    </dgm:pt>
    <dgm:pt modelId="{F442506F-8F90-49AC-A222-D1CDA8FCDBF8}" type="pres">
      <dgm:prSet presAssocID="{6C6EF3C4-18A8-4142-BE81-4CF829709B75}" presName="wedge3" presStyleLbl="node1" presStyleIdx="2" presStyleCnt="3"/>
      <dgm:spPr/>
    </dgm:pt>
    <dgm:pt modelId="{6A387023-F0AB-49A0-A3D8-908349AE39BF}" type="pres">
      <dgm:prSet presAssocID="{6C6EF3C4-18A8-4142-BE81-4CF829709B75}" presName="wedge3Tx" presStyleLbl="node1" presStyleIdx="2" presStyleCnt="3">
        <dgm:presLayoutVars>
          <dgm:chMax val="0"/>
          <dgm:chPref val="0"/>
          <dgm:bulletEnabled val="1"/>
        </dgm:presLayoutVars>
      </dgm:prSet>
      <dgm:spPr/>
    </dgm:pt>
  </dgm:ptLst>
  <dgm:cxnLst>
    <dgm:cxn modelId="{88E5770F-4272-4D4E-AB5E-A630FDC87E7F}" type="presOf" srcId="{DB6C32E1-A257-45E9-8B45-16A6394EC2F0}" destId="{F3219004-8BAC-440C-941E-3B7EC803CB39}" srcOrd="1" destOrd="0" presId="urn:microsoft.com/office/officeart/2005/8/layout/chart3"/>
    <dgm:cxn modelId="{CD0BD719-488A-41CA-B691-EAE016F1F356}" srcId="{6C6EF3C4-18A8-4142-BE81-4CF829709B75}" destId="{3F12DEC1-D965-456A-8956-BC04A391BC28}" srcOrd="2" destOrd="0" parTransId="{F0524544-A1C3-4DA4-A735-01BC9B186AA4}" sibTransId="{1FFB7139-AD65-40F8-8662-0F9060D0957B}"/>
    <dgm:cxn modelId="{A58F5A20-2746-46CF-89DF-FCFCE6166BDF}" type="presOf" srcId="{46B072B2-3F8E-4AD5-B7D9-295EDC27F85C}" destId="{C66B8449-2B0A-485F-92D6-447ACDD5E30C}" srcOrd="1" destOrd="0" presId="urn:microsoft.com/office/officeart/2005/8/layout/chart3"/>
    <dgm:cxn modelId="{D294DA2A-B382-4A1D-950A-70CE0AADBACF}" type="presOf" srcId="{DB6C32E1-A257-45E9-8B45-16A6394EC2F0}" destId="{EA4E0B5D-E107-4F73-AD23-573EEE9B39B1}" srcOrd="0" destOrd="0" presId="urn:microsoft.com/office/officeart/2005/8/layout/chart3"/>
    <dgm:cxn modelId="{D385046F-CEF6-4118-8986-3A2E8BD85070}" type="presOf" srcId="{6C6EF3C4-18A8-4142-BE81-4CF829709B75}" destId="{2F9BF6C5-9043-4967-9C9A-10E45DAF3382}" srcOrd="0" destOrd="0" presId="urn:microsoft.com/office/officeart/2005/8/layout/chart3"/>
    <dgm:cxn modelId="{93A99975-F4C3-4D46-8409-F6613BB593F9}" type="presOf" srcId="{3F12DEC1-D965-456A-8956-BC04A391BC28}" destId="{6A387023-F0AB-49A0-A3D8-908349AE39BF}" srcOrd="1" destOrd="0" presId="urn:microsoft.com/office/officeart/2005/8/layout/chart3"/>
    <dgm:cxn modelId="{D40EF377-B2E8-49FB-827F-0DF8F5A2DD2C}" srcId="{6C6EF3C4-18A8-4142-BE81-4CF829709B75}" destId="{DB6C32E1-A257-45E9-8B45-16A6394EC2F0}" srcOrd="1" destOrd="0" parTransId="{B81DCF9F-4BCB-4A7C-A2FD-EB3DED223F5D}" sibTransId="{BBBE292F-D1B5-41C5-AE73-F97C2102EEF3}"/>
    <dgm:cxn modelId="{2691F6C0-9CEE-4737-A9E9-BF253B743E6A}" type="presOf" srcId="{3F12DEC1-D965-456A-8956-BC04A391BC28}" destId="{F442506F-8F90-49AC-A222-D1CDA8FCDBF8}" srcOrd="0" destOrd="0" presId="urn:microsoft.com/office/officeart/2005/8/layout/chart3"/>
    <dgm:cxn modelId="{6183B4F0-D64A-407C-89EF-CF7DBA9FAE9A}" type="presOf" srcId="{46B072B2-3F8E-4AD5-B7D9-295EDC27F85C}" destId="{A291803B-C6D6-4416-8B3B-D5E060FB9D85}" srcOrd="0" destOrd="0" presId="urn:microsoft.com/office/officeart/2005/8/layout/chart3"/>
    <dgm:cxn modelId="{361ED3FF-8D1D-49B8-AEEF-3EBCC6FAFFC1}" srcId="{6C6EF3C4-18A8-4142-BE81-4CF829709B75}" destId="{46B072B2-3F8E-4AD5-B7D9-295EDC27F85C}" srcOrd="0" destOrd="0" parTransId="{52AF359B-BE37-47C5-88D4-96F9A597FD38}" sibTransId="{20CD8834-EDB3-4D3E-818B-C5341C6A70E8}"/>
    <dgm:cxn modelId="{DA248C53-A4A3-4754-A6E0-EC5D71306A42}" type="presParOf" srcId="{2F9BF6C5-9043-4967-9C9A-10E45DAF3382}" destId="{A291803B-C6D6-4416-8B3B-D5E060FB9D85}" srcOrd="0" destOrd="0" presId="urn:microsoft.com/office/officeart/2005/8/layout/chart3"/>
    <dgm:cxn modelId="{A135B905-B0C3-467E-9364-2A415D998529}" type="presParOf" srcId="{2F9BF6C5-9043-4967-9C9A-10E45DAF3382}" destId="{C66B8449-2B0A-485F-92D6-447ACDD5E30C}" srcOrd="1" destOrd="0" presId="urn:microsoft.com/office/officeart/2005/8/layout/chart3"/>
    <dgm:cxn modelId="{D3EAAD7A-551C-4AE7-91C9-E16575FBABE6}" type="presParOf" srcId="{2F9BF6C5-9043-4967-9C9A-10E45DAF3382}" destId="{EA4E0B5D-E107-4F73-AD23-573EEE9B39B1}" srcOrd="2" destOrd="0" presId="urn:microsoft.com/office/officeart/2005/8/layout/chart3"/>
    <dgm:cxn modelId="{C9879123-1C52-439B-ACF0-C9E88E972F90}" type="presParOf" srcId="{2F9BF6C5-9043-4967-9C9A-10E45DAF3382}" destId="{F3219004-8BAC-440C-941E-3B7EC803CB39}" srcOrd="3" destOrd="0" presId="urn:microsoft.com/office/officeart/2005/8/layout/chart3"/>
    <dgm:cxn modelId="{CE79768C-5FA1-4BF8-808C-620D0EC0700B}" type="presParOf" srcId="{2F9BF6C5-9043-4967-9C9A-10E45DAF3382}" destId="{F442506F-8F90-49AC-A222-D1CDA8FCDBF8}" srcOrd="4" destOrd="0" presId="urn:microsoft.com/office/officeart/2005/8/layout/chart3"/>
    <dgm:cxn modelId="{080237FC-0D7A-46DE-80A8-71BBAE10992D}" type="presParOf" srcId="{2F9BF6C5-9043-4967-9C9A-10E45DAF3382}" destId="{6A387023-F0AB-49A0-A3D8-908349AE39BF}"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1803B-C6D6-4416-8B3B-D5E060FB9D85}">
      <dsp:nvSpPr>
        <dsp:cNvPr id="0" name=""/>
        <dsp:cNvSpPr/>
      </dsp:nvSpPr>
      <dsp:spPr>
        <a:xfrm>
          <a:off x="370371" y="393948"/>
          <a:ext cx="3717298" cy="3717298"/>
        </a:xfrm>
        <a:prstGeom prst="pie">
          <a:avLst>
            <a:gd name="adj1" fmla="val 16200000"/>
            <a:gd name="adj2" fmla="val 180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模式识别</a:t>
          </a:r>
        </a:p>
      </dsp:txBody>
      <dsp:txXfrm>
        <a:off x="2391430" y="1079878"/>
        <a:ext cx="1261226" cy="1239099"/>
      </dsp:txXfrm>
    </dsp:sp>
    <dsp:sp modelId="{EA4E0B5D-E107-4F73-AD23-573EEE9B39B1}">
      <dsp:nvSpPr>
        <dsp:cNvPr id="0" name=""/>
        <dsp:cNvSpPr/>
      </dsp:nvSpPr>
      <dsp:spPr>
        <a:xfrm>
          <a:off x="390973" y="409345"/>
          <a:ext cx="3717298" cy="3717298"/>
        </a:xfrm>
        <a:prstGeom prst="pie">
          <a:avLst>
            <a:gd name="adj1" fmla="val 1800000"/>
            <a:gd name="adj2" fmla="val 900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机器学习</a:t>
          </a:r>
        </a:p>
      </dsp:txBody>
      <dsp:txXfrm>
        <a:off x="1408805" y="2754783"/>
        <a:ext cx="1681634" cy="1150592"/>
      </dsp:txXfrm>
    </dsp:sp>
    <dsp:sp modelId="{F442506F-8F90-49AC-A222-D1CDA8FCDBF8}">
      <dsp:nvSpPr>
        <dsp:cNvPr id="0" name=""/>
        <dsp:cNvSpPr/>
      </dsp:nvSpPr>
      <dsp:spPr>
        <a:xfrm>
          <a:off x="390973" y="409345"/>
          <a:ext cx="3717298" cy="3717298"/>
        </a:xfrm>
        <a:prstGeom prst="pie">
          <a:avLst>
            <a:gd name="adj1" fmla="val 9000000"/>
            <a:gd name="adj2" fmla="val 1620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数据挖掘</a:t>
          </a:r>
        </a:p>
      </dsp:txBody>
      <dsp:txXfrm>
        <a:off x="789255" y="1139528"/>
        <a:ext cx="1261226" cy="1239099"/>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 Id="rId4"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6DDE14BC-F7EA-47CD-936A-483496433AB5}" type="datetimeFigureOut">
              <a:rPr lang="zh-CN" altLang="en-US"/>
              <a:pPr>
                <a:defRPr/>
              </a:pPr>
              <a:t>2017/12/15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A8D50FEC-D70E-4ED9-B5EB-5631657CE7D6}" type="slidenum">
              <a:rPr lang="zh-CN" altLang="en-US"/>
              <a:pPr>
                <a:defRPr/>
              </a:pPr>
              <a:t>‹#›</a:t>
            </a:fld>
            <a:endParaRPr lang="zh-CN" altLang="en-US"/>
          </a:p>
        </p:txBody>
      </p:sp>
    </p:spTree>
    <p:extLst>
      <p:ext uri="{BB962C8B-B14F-4D97-AF65-F5344CB8AC3E}">
        <p14:creationId xmlns:p14="http://schemas.microsoft.com/office/powerpoint/2010/main" val="3132175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3816C69-1343-4B34-A70C-3FEF5C0AE6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5E0231-23FE-4817-A88E-A40FBE98CACC}" type="slidenum">
              <a:rPr lang="en-US" altLang="zh-CN"/>
              <a:pPr eaLnBrk="1" hangingPunct="1"/>
              <a:t>25</a:t>
            </a:fld>
            <a:endParaRPr lang="en-US" altLang="zh-CN"/>
          </a:p>
        </p:txBody>
      </p:sp>
      <p:sp>
        <p:nvSpPr>
          <p:cNvPr id="44035" name="Rectangle 2">
            <a:extLst>
              <a:ext uri="{FF2B5EF4-FFF2-40B4-BE49-F238E27FC236}">
                <a16:creationId xmlns:a16="http://schemas.microsoft.com/office/drawing/2014/main" id="{0BCDA377-346C-4B53-8233-F671C27BC7F6}"/>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6F9B05C1-9097-4C3E-B332-15B0270766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因此，除了基于相关性的排序外，还有一种基于重要性的排序，也被引入了搜索引擎中</a:t>
            </a:r>
          </a:p>
        </p:txBody>
      </p:sp>
    </p:spTree>
    <p:extLst>
      <p:ext uri="{BB962C8B-B14F-4D97-AF65-F5344CB8AC3E}">
        <p14:creationId xmlns:p14="http://schemas.microsoft.com/office/powerpoint/2010/main" val="2887843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B354E41-FE96-4C33-9AFC-1001EFD38A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75538E-2AD1-4649-A36F-88BEC39F49C9}" type="slidenum">
              <a:rPr lang="en-US" altLang="zh-CN"/>
              <a:pPr eaLnBrk="1" hangingPunct="1"/>
              <a:t>26</a:t>
            </a:fld>
            <a:endParaRPr lang="en-US" altLang="zh-CN"/>
          </a:p>
        </p:txBody>
      </p:sp>
      <p:sp>
        <p:nvSpPr>
          <p:cNvPr id="45059" name="Rectangle 2">
            <a:extLst>
              <a:ext uri="{FF2B5EF4-FFF2-40B4-BE49-F238E27FC236}">
                <a16:creationId xmlns:a16="http://schemas.microsoft.com/office/drawing/2014/main" id="{BAF40DCE-7536-44B2-905F-7FD0F144FEB0}"/>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00E20D25-37FC-4176-906B-EBBC22C635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网页</a:t>
            </a:r>
            <a:r>
              <a:rPr lang="en-US" altLang="zh-CN">
                <a:latin typeface="Arial" panose="020B0604020202020204" pitchFamily="34" charset="0"/>
              </a:rPr>
              <a:t>A</a:t>
            </a:r>
            <a:r>
              <a:rPr lang="zh-CN" altLang="en-US">
                <a:latin typeface="Arial" panose="020B0604020202020204" pitchFamily="34" charset="0"/>
              </a:rPr>
              <a:t>的重要性，应该等于所有链向</a:t>
            </a:r>
            <a:r>
              <a:rPr lang="en-US" altLang="zh-CN">
                <a:latin typeface="Arial" panose="020B0604020202020204" pitchFamily="34" charset="0"/>
              </a:rPr>
              <a:t>A</a:t>
            </a:r>
            <a:r>
              <a:rPr lang="zh-CN" altLang="en-US">
                <a:latin typeface="Arial" panose="020B0604020202020204" pitchFamily="34" charset="0"/>
              </a:rPr>
              <a:t>的网页的重要性除以该网页的链接数之后再求和</a:t>
            </a:r>
          </a:p>
        </p:txBody>
      </p:sp>
    </p:spTree>
    <p:extLst>
      <p:ext uri="{BB962C8B-B14F-4D97-AF65-F5344CB8AC3E}">
        <p14:creationId xmlns:p14="http://schemas.microsoft.com/office/powerpoint/2010/main" val="173865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6A1D5F48-9D49-4199-A8F2-FD332333EF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C4260B-D910-40B5-AA8A-BA6320FA0C16}" type="slidenum">
              <a:rPr lang="en-US" altLang="zh-CN"/>
              <a:pPr eaLnBrk="1" hangingPunct="1"/>
              <a:t>27</a:t>
            </a:fld>
            <a:endParaRPr lang="en-US" altLang="zh-CN"/>
          </a:p>
        </p:txBody>
      </p:sp>
      <p:sp>
        <p:nvSpPr>
          <p:cNvPr id="46083" name="Rectangle 2">
            <a:extLst>
              <a:ext uri="{FF2B5EF4-FFF2-40B4-BE49-F238E27FC236}">
                <a16:creationId xmlns:a16="http://schemas.microsoft.com/office/drawing/2014/main" id="{07E7493C-5FD1-4817-B517-7C5DFBACF4C7}"/>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2FE7847F-639A-4ECC-B539-A55A37D26A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一个更加形象的图</a:t>
            </a:r>
          </a:p>
        </p:txBody>
      </p:sp>
    </p:spTree>
    <p:extLst>
      <p:ext uri="{BB962C8B-B14F-4D97-AF65-F5344CB8AC3E}">
        <p14:creationId xmlns:p14="http://schemas.microsoft.com/office/powerpoint/2010/main" val="2349275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TextBox 7"/>
          <p:cNvSpPr txBox="1"/>
          <p:nvPr userDrawn="1"/>
        </p:nvSpPr>
        <p:spPr>
          <a:xfrm>
            <a:off x="1357290" y="0"/>
            <a:ext cx="4320480" cy="461665"/>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fontAlgn="auto" hangingPunct="1">
              <a:spcBef>
                <a:spcPts val="0"/>
              </a:spcBef>
              <a:spcAft>
                <a:spcPts val="0"/>
              </a:spcAft>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北京语言大学汉研中心</a:t>
            </a:r>
          </a:p>
        </p:txBody>
      </p:sp>
      <p:sp>
        <p:nvSpPr>
          <p:cNvPr id="5" name="TextBox 8"/>
          <p:cNvSpPr txBox="1"/>
          <p:nvPr userDrawn="1"/>
        </p:nvSpPr>
        <p:spPr>
          <a:xfrm>
            <a:off x="1785918" y="548680"/>
            <a:ext cx="7322586" cy="523220"/>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fontAlgn="auto" hangingPunct="1">
              <a:spcBef>
                <a:spcPts val="0"/>
              </a:spcBef>
              <a:spcAft>
                <a:spcPts val="0"/>
              </a:spcAft>
              <a:defRPr/>
            </a:pPr>
            <a:r>
              <a:rPr lang="en-US" altLang="zh-C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mj-cs"/>
              </a:rPr>
              <a:t>2017</a:t>
            </a:r>
            <a:r>
              <a:rPr lang="zh-CN" alt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mj-cs"/>
              </a:rPr>
              <a:t>机器学习与数据挖掘讲习班</a:t>
            </a:r>
            <a:endParaRPr lang="zh-CN" alt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mj-cs"/>
            </a:endParaRPr>
          </a:p>
        </p:txBody>
      </p:sp>
      <p:sp>
        <p:nvSpPr>
          <p:cNvPr id="2" name="标题 1"/>
          <p:cNvSpPr>
            <a:spLocks noGrp="1"/>
          </p:cNvSpPr>
          <p:nvPr>
            <p:ph type="ctrTitle"/>
          </p:nvPr>
        </p:nvSpPr>
        <p:spPr>
          <a:xfrm>
            <a:off x="685800" y="2130425"/>
            <a:ext cx="7772400" cy="1470025"/>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defRPr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1" cap="none" spc="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6" name="日期占位符 3"/>
          <p:cNvSpPr>
            <a:spLocks noGrp="1"/>
          </p:cNvSpPr>
          <p:nvPr>
            <p:ph type="dt" sz="half" idx="10"/>
          </p:nvPr>
        </p:nvSpPr>
        <p:spPr/>
        <p:txBody>
          <a:bodyPr/>
          <a:lstStyle>
            <a:lvl1pPr>
              <a:defRPr/>
            </a:lvl1pPr>
          </a:lstStyle>
          <a:p>
            <a:pPr>
              <a:defRPr/>
            </a:pPr>
            <a:fld id="{C713B2BD-8127-427A-A539-80BBB2AECD96}" type="datetime1">
              <a:rPr lang="zh-CN" altLang="en-US" smtClean="0"/>
              <a:t>2017/12/15</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smtClean="0"/>
            </a:lvl1pPr>
          </a:lstStyle>
          <a:p>
            <a:pPr>
              <a:defRPr/>
            </a:pPr>
            <a:fld id="{F6C0201B-12E3-439C-A5C2-C57E7E9D0C75}" type="slidenum">
              <a:rPr lang="zh-CN" altLang="en-US"/>
              <a:pPr>
                <a:defRPr/>
              </a:pPr>
              <a:t>‹#›</a:t>
            </a:fld>
            <a:endParaRPr lang="zh-CN" altLang="en-US"/>
          </a:p>
        </p:txBody>
      </p:sp>
    </p:spTree>
    <p:extLst>
      <p:ext uri="{BB962C8B-B14F-4D97-AF65-F5344CB8AC3E}">
        <p14:creationId xmlns:p14="http://schemas.microsoft.com/office/powerpoint/2010/main" val="1506785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CA5E454-2C77-4F2C-B62D-56DBFAA8F0F6}" type="datetime1">
              <a:rPr lang="zh-CN" altLang="en-US" smtClean="0"/>
              <a:t>2017/12/15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95135109-ABC3-4A7E-8007-8292D020ED01}" type="slidenum">
              <a:rPr lang="zh-CN" altLang="en-US"/>
              <a:pPr>
                <a:defRPr/>
              </a:pPr>
              <a:t>‹#›</a:t>
            </a:fld>
            <a:endParaRPr lang="zh-CN" altLang="en-US"/>
          </a:p>
        </p:txBody>
      </p:sp>
    </p:spTree>
    <p:extLst>
      <p:ext uri="{BB962C8B-B14F-4D97-AF65-F5344CB8AC3E}">
        <p14:creationId xmlns:p14="http://schemas.microsoft.com/office/powerpoint/2010/main" val="209458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B8E877E-EB9F-4725-A1C4-90AFFE93889A}" type="datetime1">
              <a:rPr lang="zh-CN" altLang="en-US" smtClean="0"/>
              <a:t>2017/12/15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D3F78537-27E8-44DD-AA87-7B3585E8F099}" type="slidenum">
              <a:rPr lang="zh-CN" altLang="en-US"/>
              <a:pPr>
                <a:defRPr/>
              </a:pPr>
              <a:t>‹#›</a:t>
            </a:fld>
            <a:endParaRPr lang="zh-CN" altLang="en-US"/>
          </a:p>
        </p:txBody>
      </p:sp>
    </p:spTree>
    <p:extLst>
      <p:ext uri="{BB962C8B-B14F-4D97-AF65-F5344CB8AC3E}">
        <p14:creationId xmlns:p14="http://schemas.microsoft.com/office/powerpoint/2010/main" val="73477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14414" y="-24"/>
            <a:ext cx="7929618" cy="1143000"/>
          </a:xfrm>
        </p:spPr>
        <p:txBody>
          <a:bodyPr/>
          <a:lstStyle/>
          <a:p>
            <a:r>
              <a:rPr lang="zh-CN" altLang="en-US" dirty="0"/>
              <a:t>单击此处编辑母版标题样式</a:t>
            </a:r>
          </a:p>
        </p:txBody>
      </p:sp>
      <p:sp>
        <p:nvSpPr>
          <p:cNvPr id="3" name="内容占位符 2"/>
          <p:cNvSpPr>
            <a:spLocks noGrp="1"/>
          </p:cNvSpPr>
          <p:nvPr>
            <p:ph idx="1"/>
          </p:nvPr>
        </p:nvSpPr>
        <p:spPr>
          <a:solidFill>
            <a:schemeClr val="accent3">
              <a:lumMod val="20000"/>
              <a:lumOff val="80000"/>
            </a:schemeClr>
          </a:solidFill>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1D631CD-2080-40C7-8DF5-620A34B9405A}" type="datetime1">
              <a:rPr lang="zh-CN" altLang="en-US" smtClean="0"/>
              <a:t>2017/12/15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095CD83E-11D6-47E0-B369-87247A5163B3}" type="slidenum">
              <a:rPr lang="zh-CN" altLang="en-US"/>
              <a:pPr>
                <a:defRPr/>
              </a:pPr>
              <a:t>‹#›</a:t>
            </a:fld>
            <a:endParaRPr lang="zh-CN" altLang="en-US"/>
          </a:p>
        </p:txBody>
      </p:sp>
    </p:spTree>
    <p:extLst>
      <p:ext uri="{BB962C8B-B14F-4D97-AF65-F5344CB8AC3E}">
        <p14:creationId xmlns:p14="http://schemas.microsoft.com/office/powerpoint/2010/main" val="322387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55576" y="3356992"/>
            <a:ext cx="7772400" cy="1362075"/>
          </a:xfrm>
        </p:spPr>
        <p:txBody>
          <a:bodyPr anchor="t"/>
          <a:lstStyle>
            <a:lvl1pPr algn="ctr">
              <a:defRPr sz="4000" b="1" cap="all"/>
            </a:lvl1pPr>
          </a:lstStyle>
          <a:p>
            <a:r>
              <a:rPr lang="zh-CN" altLang="en-US" dirty="0"/>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6ECE2C6-D411-4A4D-A0AC-89C1D0E9192F}" type="datetime1">
              <a:rPr lang="zh-CN" altLang="en-US" smtClean="0"/>
              <a:t>2017/12/15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F0BBBE1B-9D04-4C5F-A4FD-EC19F1C190B2}" type="slidenum">
              <a:rPr lang="zh-CN" altLang="en-US"/>
              <a:pPr>
                <a:defRPr/>
              </a:pPr>
              <a:t>‹#›</a:t>
            </a:fld>
            <a:endParaRPr lang="zh-CN" altLang="en-US"/>
          </a:p>
        </p:txBody>
      </p:sp>
      <p:sp>
        <p:nvSpPr>
          <p:cNvPr id="7" name="标题 1">
            <a:extLst>
              <a:ext uri="{FF2B5EF4-FFF2-40B4-BE49-F238E27FC236}">
                <a16:creationId xmlns:a16="http://schemas.microsoft.com/office/drawing/2014/main" id="{0D3EDD7B-2309-4C44-827D-33C1665D205C}"/>
              </a:ext>
            </a:extLst>
          </p:cNvPr>
          <p:cNvSpPr txBox="1">
            <a:spLocks/>
          </p:cNvSpPr>
          <p:nvPr userDrawn="1"/>
        </p:nvSpPr>
        <p:spPr bwMode="auto">
          <a:xfrm>
            <a:off x="759469" y="4856671"/>
            <a:ext cx="77724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4000" b="1" kern="1200" cap="all">
                <a:solidFill>
                  <a:srgbClr val="002060"/>
                </a:solidFill>
                <a:latin typeface="黑体" pitchFamily="2" charset="-122"/>
                <a:ea typeface="黑体" pitchFamily="2" charset="-122"/>
                <a:cs typeface="+mj-cs"/>
              </a:defRPr>
            </a:lvl1pPr>
            <a:lvl2pPr algn="l" rtl="0" eaLnBrk="0" fontAlgn="base" hangingPunct="0">
              <a:spcBef>
                <a:spcPct val="0"/>
              </a:spcBef>
              <a:spcAft>
                <a:spcPct val="0"/>
              </a:spcAft>
              <a:defRPr sz="4400">
                <a:solidFill>
                  <a:srgbClr val="002060"/>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400">
                <a:solidFill>
                  <a:srgbClr val="002060"/>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400">
                <a:solidFill>
                  <a:srgbClr val="002060"/>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400">
                <a:solidFill>
                  <a:srgbClr val="002060"/>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400">
                <a:solidFill>
                  <a:srgbClr val="002060"/>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4400">
                <a:solidFill>
                  <a:srgbClr val="002060"/>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4400">
                <a:solidFill>
                  <a:srgbClr val="002060"/>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4400">
                <a:solidFill>
                  <a:srgbClr val="002060"/>
                </a:solidFill>
                <a:latin typeface="黑体" panose="02010609060101010101" pitchFamily="49" charset="-122"/>
                <a:ea typeface="黑体" panose="02010609060101010101" pitchFamily="49" charset="-122"/>
              </a:defRPr>
            </a:lvl9pPr>
          </a:lstStyle>
          <a:p>
            <a:endParaRPr lang="zh-CN" altLang="en-US" sz="2800" dirty="0"/>
          </a:p>
        </p:txBody>
      </p:sp>
    </p:spTree>
    <p:extLst>
      <p:ext uri="{BB962C8B-B14F-4D97-AF65-F5344CB8AC3E}">
        <p14:creationId xmlns:p14="http://schemas.microsoft.com/office/powerpoint/2010/main" val="87319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fld id="{3FAF6001-7CDF-4BAD-AF2E-0F2271DFBC12}" type="datetime1">
              <a:rPr lang="zh-CN" altLang="en-US" smtClean="0"/>
              <a:t>2017/12/15</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B6E6A585-BF6C-4A8E-9641-5AA16A371C81}" type="slidenum">
              <a:rPr lang="zh-CN" altLang="en-US"/>
              <a:pPr>
                <a:defRPr/>
              </a:pPr>
              <a:t>‹#›</a:t>
            </a:fld>
            <a:endParaRPr lang="zh-CN" altLang="en-US"/>
          </a:p>
        </p:txBody>
      </p:sp>
    </p:spTree>
    <p:extLst>
      <p:ext uri="{BB962C8B-B14F-4D97-AF65-F5344CB8AC3E}">
        <p14:creationId xmlns:p14="http://schemas.microsoft.com/office/powerpoint/2010/main" val="204113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fld id="{0B0F3DF9-258B-4967-9049-D0E8487202F6}" type="datetime1">
              <a:rPr lang="zh-CN" altLang="en-US" smtClean="0"/>
              <a:t>2017/12/15</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smtClean="0"/>
            </a:lvl1pPr>
          </a:lstStyle>
          <a:p>
            <a:pPr>
              <a:defRPr/>
            </a:pPr>
            <a:fld id="{B4DEAFA2-BB1E-48A8-8036-76EDF2DD9816}" type="slidenum">
              <a:rPr lang="zh-CN" altLang="en-US"/>
              <a:pPr>
                <a:defRPr/>
              </a:pPr>
              <a:t>‹#›</a:t>
            </a:fld>
            <a:endParaRPr lang="zh-CN" altLang="en-US"/>
          </a:p>
        </p:txBody>
      </p:sp>
    </p:spTree>
    <p:extLst>
      <p:ext uri="{BB962C8B-B14F-4D97-AF65-F5344CB8AC3E}">
        <p14:creationId xmlns:p14="http://schemas.microsoft.com/office/powerpoint/2010/main" val="102483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DC4DCD38-B530-42F7-85FA-8358C3911303}" type="datetime1">
              <a:rPr lang="zh-CN" altLang="en-US" smtClean="0"/>
              <a:t>2017/12/15</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smtClean="0"/>
            </a:lvl1pPr>
          </a:lstStyle>
          <a:p>
            <a:pPr>
              <a:defRPr/>
            </a:pPr>
            <a:fld id="{C0584618-3242-4332-BC59-578A3599BC89}" type="slidenum">
              <a:rPr lang="zh-CN" altLang="en-US"/>
              <a:pPr>
                <a:defRPr/>
              </a:pPr>
              <a:t>‹#›</a:t>
            </a:fld>
            <a:endParaRPr lang="zh-CN" altLang="en-US"/>
          </a:p>
        </p:txBody>
      </p:sp>
    </p:spTree>
    <p:extLst>
      <p:ext uri="{BB962C8B-B14F-4D97-AF65-F5344CB8AC3E}">
        <p14:creationId xmlns:p14="http://schemas.microsoft.com/office/powerpoint/2010/main" val="1313511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8AE33CFA-7406-4E7E-8265-119E85BCDF56}" type="datetime1">
              <a:rPr lang="zh-CN" altLang="en-US" smtClean="0"/>
              <a:t>2017/12/15</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smtClean="0"/>
            </a:lvl1pPr>
          </a:lstStyle>
          <a:p>
            <a:pPr>
              <a:defRPr/>
            </a:pPr>
            <a:fld id="{3067B3DD-5ED5-4FA8-A513-6473DF256EE2}" type="slidenum">
              <a:rPr lang="zh-CN" altLang="en-US"/>
              <a:pPr>
                <a:defRPr/>
              </a:pPr>
              <a:t>‹#›</a:t>
            </a:fld>
            <a:endParaRPr lang="zh-CN" altLang="en-US"/>
          </a:p>
        </p:txBody>
      </p:sp>
    </p:spTree>
    <p:extLst>
      <p:ext uri="{BB962C8B-B14F-4D97-AF65-F5344CB8AC3E}">
        <p14:creationId xmlns:p14="http://schemas.microsoft.com/office/powerpoint/2010/main" val="52731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E5D6D61D-E935-45DA-B261-964FC41409CD}" type="datetime1">
              <a:rPr lang="zh-CN" altLang="en-US" smtClean="0"/>
              <a:t>2017/12/15</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D5C199BB-0F41-4E39-BE56-6A5E59F04DF9}" type="slidenum">
              <a:rPr lang="zh-CN" altLang="en-US"/>
              <a:pPr>
                <a:defRPr/>
              </a:pPr>
              <a:t>‹#›</a:t>
            </a:fld>
            <a:endParaRPr lang="zh-CN" altLang="en-US"/>
          </a:p>
        </p:txBody>
      </p:sp>
    </p:spTree>
    <p:extLst>
      <p:ext uri="{BB962C8B-B14F-4D97-AF65-F5344CB8AC3E}">
        <p14:creationId xmlns:p14="http://schemas.microsoft.com/office/powerpoint/2010/main" val="883066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33338B8A-644B-4238-B40D-0BF1973B4643}" type="datetime1">
              <a:rPr lang="zh-CN" altLang="en-US" smtClean="0"/>
              <a:t>2017/12/15</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39746FD9-022D-43ED-B40F-D9948A4CF962}" type="slidenum">
              <a:rPr lang="zh-CN" altLang="en-US"/>
              <a:pPr>
                <a:defRPr/>
              </a:pPr>
              <a:t>‹#›</a:t>
            </a:fld>
            <a:endParaRPr lang="zh-CN" altLang="en-US"/>
          </a:p>
        </p:txBody>
      </p:sp>
    </p:spTree>
    <p:extLst>
      <p:ext uri="{BB962C8B-B14F-4D97-AF65-F5344CB8AC3E}">
        <p14:creationId xmlns:p14="http://schemas.microsoft.com/office/powerpoint/2010/main" val="165054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214438" y="0"/>
            <a:ext cx="79295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285875"/>
            <a:ext cx="8229600"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9B92370-E239-41F7-B8CA-81D57623A030}" type="datetime1">
              <a:rPr lang="zh-CN" altLang="en-US" smtClean="0"/>
              <a:t>2017/12/15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D9D91354-ABC6-42E8-930E-9DA630128403}" type="slidenum">
              <a:rPr lang="zh-CN" altLang="en-US"/>
              <a:pPr>
                <a:defRPr/>
              </a:pPr>
              <a:t>‹#›</a:t>
            </a:fld>
            <a:endParaRPr lang="zh-CN" altLang="en-US"/>
          </a:p>
        </p:txBody>
      </p:sp>
      <p:pic>
        <p:nvPicPr>
          <p:cNvPr id="1031" name="Picture 3" descr="D:\My Documents\My Pictures\Logo\7226ae9d25eca892ef8e57460f6be852ae3a63ef.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1438" y="71438"/>
            <a:ext cx="1071562"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rtl="0" eaLnBrk="0" fontAlgn="base" hangingPunct="0">
        <a:spcBef>
          <a:spcPct val="0"/>
        </a:spcBef>
        <a:spcAft>
          <a:spcPct val="0"/>
        </a:spcAft>
        <a:defRPr sz="4400" kern="1200">
          <a:solidFill>
            <a:srgbClr val="002060"/>
          </a:solidFill>
          <a:latin typeface="黑体" pitchFamily="2" charset="-122"/>
          <a:ea typeface="黑体" pitchFamily="2" charset="-122"/>
          <a:cs typeface="+mj-cs"/>
        </a:defRPr>
      </a:lvl1pPr>
      <a:lvl2pPr algn="l" rtl="0" eaLnBrk="0" fontAlgn="base" hangingPunct="0">
        <a:spcBef>
          <a:spcPct val="0"/>
        </a:spcBef>
        <a:spcAft>
          <a:spcPct val="0"/>
        </a:spcAft>
        <a:defRPr sz="4400">
          <a:solidFill>
            <a:srgbClr val="002060"/>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400">
          <a:solidFill>
            <a:srgbClr val="002060"/>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400">
          <a:solidFill>
            <a:srgbClr val="002060"/>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400">
          <a:solidFill>
            <a:srgbClr val="002060"/>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400">
          <a:solidFill>
            <a:srgbClr val="002060"/>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4400">
          <a:solidFill>
            <a:srgbClr val="002060"/>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4400">
          <a:solidFill>
            <a:srgbClr val="002060"/>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4400">
          <a:solidFill>
            <a:srgbClr val="002060"/>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2060"/>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b="1" kern="1200">
          <a:solidFill>
            <a:srgbClr val="002060"/>
          </a:solidFill>
          <a:latin typeface="华文楷体" pitchFamily="2" charset="-122"/>
          <a:ea typeface="华文楷体"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2060"/>
          </a:solidFill>
          <a:latin typeface="华文楷体" pitchFamily="2" charset="-122"/>
          <a:ea typeface="华文楷体"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华文楷体" pitchFamily="2" charset="-122"/>
          <a:ea typeface="华文楷体"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华文楷体" pitchFamily="2" charset="-122"/>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5.bin"/><Relationship Id="rId4" Type="http://schemas.openxmlformats.org/officeDocument/2006/relationships/image" Target="../media/image24.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7.emf"/><Relationship Id="rId5" Type="http://schemas.openxmlformats.org/officeDocument/2006/relationships/oleObject" Target="../embeddings/oleObject7.bin"/><Relationship Id="rId4" Type="http://schemas.openxmlformats.org/officeDocument/2006/relationships/image" Target="../media/image26.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0.emf"/><Relationship Id="rId5" Type="http://schemas.openxmlformats.org/officeDocument/2006/relationships/oleObject" Target="../embeddings/oleObject10.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12.bin"/></Relationships>
</file>

<file path=ppt/slides/_rels/slide58.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4.emf"/><Relationship Id="rId5" Type="http://schemas.openxmlformats.org/officeDocument/2006/relationships/oleObject" Target="../embeddings/oleObject14.bin"/><Relationship Id="rId10" Type="http://schemas.openxmlformats.org/officeDocument/2006/relationships/image" Target="../media/image36.emf"/><Relationship Id="rId4" Type="http://schemas.openxmlformats.org/officeDocument/2006/relationships/image" Target="../media/image33.emf"/><Relationship Id="rId9" Type="http://schemas.openxmlformats.org/officeDocument/2006/relationships/oleObject" Target="../embeddings/oleObject16.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9"/>
            <a:ext cx="7772400" cy="2376264"/>
          </a:xfrm>
          <a:extLst/>
        </p:spPr>
        <p:txBody>
          <a:bodyPr rtlCol="0">
            <a:noAutofit/>
          </a:bodyPr>
          <a:lstStyle/>
          <a:p>
            <a:pPr algn="ctr" eaLnBrk="1" fontAlgn="auto" hangingPunct="1">
              <a:spcAft>
                <a:spcPts val="0"/>
              </a:spcAft>
              <a:defRPr/>
            </a:pPr>
            <a:r>
              <a:rPr lang="zh-CN" altLang="en-US" sz="5400" dirty="0"/>
              <a:t>第四课：</a:t>
            </a:r>
            <a:br>
              <a:rPr lang="en-US" altLang="zh-CN" sz="5400" dirty="0"/>
            </a:br>
            <a:r>
              <a:rPr lang="zh-CN" altLang="en-US" sz="5400" dirty="0"/>
              <a:t>数据挖掘概要</a:t>
            </a:r>
          </a:p>
        </p:txBody>
      </p:sp>
      <p:sp>
        <p:nvSpPr>
          <p:cNvPr id="3" name="副标题 2"/>
          <p:cNvSpPr>
            <a:spLocks noGrp="1"/>
          </p:cNvSpPr>
          <p:nvPr>
            <p:ph type="subTitle" idx="1"/>
          </p:nvPr>
        </p:nvSpPr>
        <p:spPr>
          <a:xfrm>
            <a:off x="1371600" y="4653136"/>
            <a:ext cx="6400800" cy="1752600"/>
          </a:xfrm>
          <a:extLst/>
        </p:spPr>
        <p:txBody>
          <a:bodyPr rtlCol="0">
            <a:normAutofit/>
          </a:bodyPr>
          <a:lstStyle/>
          <a:p>
            <a:pPr eaLnBrk="1" fontAlgn="auto" hangingPunct="1">
              <a:spcAft>
                <a:spcPts val="0"/>
              </a:spcAft>
              <a:defRPr/>
            </a:pPr>
            <a:r>
              <a:rPr lang="zh-CN" altLang="en-US" dirty="0"/>
              <a:t>于东</a:t>
            </a:r>
            <a:endParaRPr lang="en-US" altLang="zh-CN" dirty="0"/>
          </a:p>
          <a:p>
            <a:pPr eaLnBrk="1" fontAlgn="auto" hangingPunct="1">
              <a:spcAft>
                <a:spcPts val="0"/>
              </a:spcAft>
              <a:defRPr/>
            </a:pPr>
            <a:r>
              <a:rPr lang="en-US" altLang="zh-CN" dirty="0"/>
              <a:t>2017.12</a:t>
            </a:r>
            <a:endParaRPr lang="zh-CN" altLang="en-US" dirty="0"/>
          </a:p>
        </p:txBody>
      </p:sp>
      <p:sp>
        <p:nvSpPr>
          <p:cNvPr id="4" name="灯片编号占位符 3">
            <a:extLst>
              <a:ext uri="{FF2B5EF4-FFF2-40B4-BE49-F238E27FC236}">
                <a16:creationId xmlns:a16="http://schemas.microsoft.com/office/drawing/2014/main" id="{F02A3FBB-B01F-465A-A0B0-5DA9DEDAE588}"/>
              </a:ext>
            </a:extLst>
          </p:cNvPr>
          <p:cNvSpPr>
            <a:spLocks noGrp="1"/>
          </p:cNvSpPr>
          <p:nvPr>
            <p:ph type="sldNum" sz="quarter" idx="12"/>
          </p:nvPr>
        </p:nvSpPr>
        <p:spPr/>
        <p:txBody>
          <a:bodyPr/>
          <a:lstStyle/>
          <a:p>
            <a:pPr>
              <a:defRPr/>
            </a:pPr>
            <a:fld id="{F6C0201B-12E3-439C-A5C2-C57E7E9D0C75}" type="slidenum">
              <a:rPr lang="zh-CN" altLang="en-US" smtClean="0"/>
              <a:pPr>
                <a:defRPr/>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40F6F-A2E9-4FF2-8540-869B7A05FF00}"/>
              </a:ext>
            </a:extLst>
          </p:cNvPr>
          <p:cNvSpPr>
            <a:spLocks noGrp="1"/>
          </p:cNvSpPr>
          <p:nvPr>
            <p:ph type="title"/>
          </p:nvPr>
        </p:nvSpPr>
        <p:spPr/>
        <p:txBody>
          <a:bodyPr/>
          <a:lstStyle/>
          <a:p>
            <a:r>
              <a:rPr lang="zh-CN" altLang="en-US" dirty="0"/>
              <a:t>倒排索引</a:t>
            </a:r>
          </a:p>
        </p:txBody>
      </p:sp>
      <p:sp>
        <p:nvSpPr>
          <p:cNvPr id="3" name="内容占位符 2">
            <a:extLst>
              <a:ext uri="{FF2B5EF4-FFF2-40B4-BE49-F238E27FC236}">
                <a16:creationId xmlns:a16="http://schemas.microsoft.com/office/drawing/2014/main" id="{CF5A6F30-A4E7-4EDE-B523-32837DDA8F01}"/>
              </a:ext>
            </a:extLst>
          </p:cNvPr>
          <p:cNvSpPr>
            <a:spLocks noGrp="1"/>
          </p:cNvSpPr>
          <p:nvPr>
            <p:ph idx="1"/>
          </p:nvPr>
        </p:nvSpPr>
        <p:spPr/>
        <p:txBody>
          <a:bodyPr/>
          <a:lstStyle/>
          <a:p>
            <a:r>
              <a:rPr lang="zh-CN" altLang="en-US" dirty="0"/>
              <a:t>概念，例子，</a:t>
            </a:r>
            <a:r>
              <a:rPr lang="en-US" altLang="zh-CN" dirty="0" err="1"/>
              <a:t>trie</a:t>
            </a:r>
            <a:r>
              <a:rPr lang="zh-CN" altLang="en-US" dirty="0"/>
              <a:t>树，</a:t>
            </a:r>
            <a:endParaRPr lang="en-US" altLang="zh-CN" dirty="0"/>
          </a:p>
          <a:p>
            <a:endParaRPr lang="en-US" altLang="zh-CN" dirty="0"/>
          </a:p>
          <a:p>
            <a:r>
              <a:rPr lang="zh-CN" altLang="en-US" dirty="0"/>
              <a:t>问题：</a:t>
            </a:r>
            <a:endParaRPr lang="en-US" altLang="zh-CN" dirty="0"/>
          </a:p>
          <a:p>
            <a:r>
              <a:rPr lang="zh-CN" altLang="en-US" dirty="0"/>
              <a:t>排序问题</a:t>
            </a:r>
            <a:endParaRPr lang="en-US" altLang="zh-CN" dirty="0"/>
          </a:p>
          <a:p>
            <a:r>
              <a:rPr lang="zh-CN" altLang="en-US" dirty="0"/>
              <a:t>文档的链接知识的使用</a:t>
            </a:r>
            <a:endParaRPr lang="en-US" altLang="zh-CN" dirty="0"/>
          </a:p>
          <a:p>
            <a:r>
              <a:rPr lang="zh-CN" altLang="en-US" dirty="0"/>
              <a:t>引出</a:t>
            </a:r>
            <a:r>
              <a:rPr lang="en-US" altLang="zh-CN" dirty="0" err="1"/>
              <a:t>pagerank</a:t>
            </a:r>
            <a:endParaRPr lang="zh-CN" altLang="en-US" dirty="0"/>
          </a:p>
        </p:txBody>
      </p:sp>
      <p:sp>
        <p:nvSpPr>
          <p:cNvPr id="4" name="灯片编号占位符 3">
            <a:extLst>
              <a:ext uri="{FF2B5EF4-FFF2-40B4-BE49-F238E27FC236}">
                <a16:creationId xmlns:a16="http://schemas.microsoft.com/office/drawing/2014/main" id="{426FEDB9-9B70-4E89-8640-63AE3C60EBD5}"/>
              </a:ext>
            </a:extLst>
          </p:cNvPr>
          <p:cNvSpPr>
            <a:spLocks noGrp="1"/>
          </p:cNvSpPr>
          <p:nvPr>
            <p:ph type="sldNum" sz="quarter" idx="12"/>
          </p:nvPr>
        </p:nvSpPr>
        <p:spPr/>
        <p:txBody>
          <a:bodyPr/>
          <a:lstStyle/>
          <a:p>
            <a:pPr>
              <a:defRPr/>
            </a:pPr>
            <a:fld id="{095CD83E-11D6-47E0-B369-87247A5163B3}" type="slidenum">
              <a:rPr lang="zh-CN" altLang="en-US" smtClean="0"/>
              <a:pPr>
                <a:defRPr/>
              </a:pPr>
              <a:t>10</a:t>
            </a:fld>
            <a:endParaRPr lang="zh-CN" altLang="en-US"/>
          </a:p>
        </p:txBody>
      </p:sp>
    </p:spTree>
    <p:extLst>
      <p:ext uri="{BB962C8B-B14F-4D97-AF65-F5344CB8AC3E}">
        <p14:creationId xmlns:p14="http://schemas.microsoft.com/office/powerpoint/2010/main" val="1173711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B8394-B76A-415F-AEA6-08CB4482D318}"/>
              </a:ext>
            </a:extLst>
          </p:cNvPr>
          <p:cNvSpPr>
            <a:spLocks noGrp="1"/>
          </p:cNvSpPr>
          <p:nvPr>
            <p:ph type="title"/>
          </p:nvPr>
        </p:nvSpPr>
        <p:spPr/>
        <p:txBody>
          <a:bodyPr/>
          <a:lstStyle/>
          <a:p>
            <a:r>
              <a:rPr lang="zh-CN" altLang="en-US" dirty="0"/>
              <a:t>信息检索基本问题</a:t>
            </a:r>
          </a:p>
        </p:txBody>
      </p:sp>
      <p:sp>
        <p:nvSpPr>
          <p:cNvPr id="3" name="内容占位符 2">
            <a:extLst>
              <a:ext uri="{FF2B5EF4-FFF2-40B4-BE49-F238E27FC236}">
                <a16:creationId xmlns:a16="http://schemas.microsoft.com/office/drawing/2014/main" id="{66B765C8-16AE-48D5-981F-6C79F896E6B8}"/>
              </a:ext>
            </a:extLst>
          </p:cNvPr>
          <p:cNvSpPr>
            <a:spLocks noGrp="1"/>
          </p:cNvSpPr>
          <p:nvPr>
            <p:ph idx="1"/>
          </p:nvPr>
        </p:nvSpPr>
        <p:spPr>
          <a:xfrm>
            <a:off x="457200" y="1285875"/>
            <a:ext cx="8435280" cy="4840288"/>
          </a:xfrm>
        </p:spPr>
        <p:txBody>
          <a:bodyPr/>
          <a:lstStyle/>
          <a:p>
            <a:r>
              <a:rPr lang="zh-CN" altLang="en-US" sz="2800" dirty="0"/>
              <a:t>用户给出一个</a:t>
            </a:r>
            <a:r>
              <a:rPr lang="en-US" altLang="zh-CN" sz="2800" dirty="0"/>
              <a:t>query</a:t>
            </a:r>
            <a:r>
              <a:rPr lang="zh-CN" altLang="en-US" sz="2800" dirty="0"/>
              <a:t>，找到与</a:t>
            </a:r>
            <a:r>
              <a:rPr lang="en-US" altLang="zh-CN" sz="2800" dirty="0"/>
              <a:t>query</a:t>
            </a:r>
            <a:r>
              <a:rPr lang="zh-CN" altLang="en-US" sz="2800" dirty="0"/>
              <a:t>最相关的文档。</a:t>
            </a:r>
            <a:endParaRPr lang="en-US" altLang="zh-CN" sz="2800" dirty="0"/>
          </a:p>
          <a:p>
            <a:r>
              <a:rPr lang="zh-CN" altLang="en-US" sz="2800" dirty="0"/>
              <a:t>上节课介绍的</a:t>
            </a:r>
            <a:r>
              <a:rPr lang="en-US" altLang="zh-CN" sz="2800" dirty="0"/>
              <a:t>VSM</a:t>
            </a:r>
            <a:r>
              <a:rPr lang="zh-CN" altLang="en-US" sz="2800" dirty="0"/>
              <a:t>向量空间模型可以解决该问题。</a:t>
            </a:r>
            <a:endParaRPr lang="en-US" altLang="zh-CN" sz="2800" dirty="0"/>
          </a:p>
          <a:p>
            <a:pPr lvl="1"/>
            <a:r>
              <a:rPr lang="zh-CN" altLang="en-US" sz="2400" dirty="0"/>
              <a:t>计算每个文档的表示</a:t>
            </a:r>
            <a:endParaRPr lang="en-US" altLang="zh-CN" sz="2400" dirty="0"/>
          </a:p>
          <a:p>
            <a:pPr lvl="1"/>
            <a:r>
              <a:rPr lang="zh-CN" altLang="en-US" sz="2400" dirty="0"/>
              <a:t>计算</a:t>
            </a:r>
            <a:r>
              <a:rPr lang="en-US" altLang="zh-CN" sz="2400" dirty="0"/>
              <a:t>query</a:t>
            </a:r>
            <a:r>
              <a:rPr lang="zh-CN" altLang="en-US" sz="2400" dirty="0"/>
              <a:t>的表示</a:t>
            </a:r>
            <a:endParaRPr lang="en-US" altLang="zh-CN" sz="2400" dirty="0"/>
          </a:p>
          <a:p>
            <a:pPr lvl="1"/>
            <a:r>
              <a:rPr lang="zh-CN" altLang="en-US" sz="2400" dirty="0"/>
              <a:t>计算两者之间的距离，挑选最小者。</a:t>
            </a:r>
            <a:endParaRPr lang="en-US" altLang="zh-CN" sz="2400" dirty="0"/>
          </a:p>
          <a:p>
            <a:r>
              <a:rPr lang="zh-CN" altLang="en-US" sz="2800" dirty="0"/>
              <a:t>方法的问题：</a:t>
            </a:r>
            <a:endParaRPr lang="en-US" altLang="zh-CN" sz="2800" dirty="0"/>
          </a:p>
          <a:p>
            <a:pPr lvl="1"/>
            <a:r>
              <a:rPr lang="zh-CN" altLang="en-US" sz="2400" dirty="0"/>
              <a:t>计算复杂度很高，速度很慢</a:t>
            </a:r>
            <a:endParaRPr lang="en-US" altLang="zh-CN" sz="2400" dirty="0"/>
          </a:p>
          <a:p>
            <a:pPr lvl="1"/>
            <a:r>
              <a:rPr lang="en-US" altLang="zh-CN" sz="2400" dirty="0"/>
              <a:t>Query</a:t>
            </a:r>
            <a:r>
              <a:rPr lang="zh-CN" altLang="en-US" sz="2400" dirty="0"/>
              <a:t>和</a:t>
            </a:r>
            <a:r>
              <a:rPr lang="en-US" altLang="zh-CN" sz="2400" dirty="0"/>
              <a:t>doc</a:t>
            </a:r>
            <a:r>
              <a:rPr lang="zh-CN" altLang="en-US" sz="2400" dirty="0"/>
              <a:t>的长度差别太大，影响表示和计算</a:t>
            </a:r>
            <a:endParaRPr lang="en-US" altLang="zh-CN" sz="2400" dirty="0"/>
          </a:p>
          <a:p>
            <a:endParaRPr lang="zh-CN" altLang="en-US" sz="2800" dirty="0"/>
          </a:p>
        </p:txBody>
      </p:sp>
      <p:sp>
        <p:nvSpPr>
          <p:cNvPr id="4" name="灯片编号占位符 3">
            <a:extLst>
              <a:ext uri="{FF2B5EF4-FFF2-40B4-BE49-F238E27FC236}">
                <a16:creationId xmlns:a16="http://schemas.microsoft.com/office/drawing/2014/main" id="{127FFA7D-1944-491E-BA31-24585A6A83D6}"/>
              </a:ext>
            </a:extLst>
          </p:cNvPr>
          <p:cNvSpPr>
            <a:spLocks noGrp="1"/>
          </p:cNvSpPr>
          <p:nvPr>
            <p:ph type="sldNum" sz="quarter" idx="12"/>
          </p:nvPr>
        </p:nvSpPr>
        <p:spPr/>
        <p:txBody>
          <a:bodyPr/>
          <a:lstStyle/>
          <a:p>
            <a:pPr>
              <a:defRPr/>
            </a:pPr>
            <a:fld id="{095CD83E-11D6-47E0-B369-87247A5163B3}" type="slidenum">
              <a:rPr lang="zh-CN" altLang="en-US" smtClean="0"/>
              <a:pPr>
                <a:defRPr/>
              </a:pPr>
              <a:t>11</a:t>
            </a:fld>
            <a:endParaRPr lang="zh-CN" altLang="en-US"/>
          </a:p>
        </p:txBody>
      </p:sp>
    </p:spTree>
    <p:extLst>
      <p:ext uri="{BB962C8B-B14F-4D97-AF65-F5344CB8AC3E}">
        <p14:creationId xmlns:p14="http://schemas.microsoft.com/office/powerpoint/2010/main" val="3782529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BE43A-A619-4CBB-9ABA-D8DA916D2DD1}"/>
              </a:ext>
            </a:extLst>
          </p:cNvPr>
          <p:cNvSpPr>
            <a:spLocks noGrp="1"/>
          </p:cNvSpPr>
          <p:nvPr>
            <p:ph type="title"/>
          </p:nvPr>
        </p:nvSpPr>
        <p:spPr/>
        <p:txBody>
          <a:bodyPr/>
          <a:lstStyle/>
          <a:p>
            <a:r>
              <a:rPr lang="zh-CN" altLang="en-US" dirty="0"/>
              <a:t>信息检索的基本问题</a:t>
            </a:r>
          </a:p>
        </p:txBody>
      </p:sp>
      <p:sp>
        <p:nvSpPr>
          <p:cNvPr id="3" name="内容占位符 2">
            <a:extLst>
              <a:ext uri="{FF2B5EF4-FFF2-40B4-BE49-F238E27FC236}">
                <a16:creationId xmlns:a16="http://schemas.microsoft.com/office/drawing/2014/main" id="{4A2AB438-23C9-4EFF-8E9E-6D57A9775F15}"/>
              </a:ext>
            </a:extLst>
          </p:cNvPr>
          <p:cNvSpPr>
            <a:spLocks noGrp="1"/>
          </p:cNvSpPr>
          <p:nvPr>
            <p:ph idx="1"/>
          </p:nvPr>
        </p:nvSpPr>
        <p:spPr/>
        <p:txBody>
          <a:bodyPr/>
          <a:lstStyle/>
          <a:p>
            <a:r>
              <a:rPr lang="zh-CN" altLang="en-US" sz="2400" dirty="0"/>
              <a:t>绝大多数情况下，用户只是希望知道</a:t>
            </a:r>
            <a:r>
              <a:rPr lang="en-US" altLang="zh-CN" sz="2400" dirty="0"/>
              <a:t>query</a:t>
            </a:r>
            <a:r>
              <a:rPr lang="zh-CN" altLang="en-US" sz="2400" dirty="0"/>
              <a:t>词出现在哪些页面上。</a:t>
            </a:r>
            <a:endParaRPr lang="en-US" altLang="zh-CN" sz="2400" dirty="0"/>
          </a:p>
          <a:p>
            <a:r>
              <a:rPr lang="zh-CN" altLang="en-US" sz="2400" dirty="0"/>
              <a:t>此时的情况非常类似从图书馆的若干书架中找一本书。</a:t>
            </a:r>
            <a:endParaRPr lang="en-US" altLang="zh-CN" sz="2400" dirty="0"/>
          </a:p>
          <a:p>
            <a:pPr lvl="1"/>
            <a:r>
              <a:rPr lang="zh-CN" altLang="en-US" sz="2000" dirty="0"/>
              <a:t>最直接的方式就是搜寻每个书架，直到找到书。显然这个方法太笨，太慢。</a:t>
            </a:r>
            <a:endParaRPr lang="en-US" altLang="zh-CN" sz="2000" dirty="0"/>
          </a:p>
          <a:p>
            <a:pPr lvl="1"/>
            <a:r>
              <a:rPr lang="zh-CN" altLang="en-US" sz="2000" dirty="0"/>
              <a:t>聪明一点的方式是做一个“索引”，其中有每本书所在的书架号码，即事先书和书架的映射关系。</a:t>
            </a:r>
            <a:endParaRPr lang="en-US" altLang="zh-CN" sz="2000" dirty="0"/>
          </a:p>
          <a:p>
            <a:r>
              <a:rPr lang="zh-CN" altLang="en-US" sz="2400" dirty="0"/>
              <a:t>这是两种方式：根据书架找书，还是根据书找书架。</a:t>
            </a:r>
            <a:endParaRPr lang="en-US" altLang="zh-CN" sz="2400" dirty="0"/>
          </a:p>
          <a:p>
            <a:endParaRPr lang="en-US" altLang="zh-CN" sz="2400" dirty="0"/>
          </a:p>
          <a:p>
            <a:r>
              <a:rPr lang="zh-CN" altLang="en-US" sz="2400" dirty="0"/>
              <a:t>在信息检索问题中，“书”就是</a:t>
            </a:r>
            <a:r>
              <a:rPr lang="en-US" altLang="zh-CN" sz="2400" dirty="0"/>
              <a:t>query</a:t>
            </a:r>
            <a:r>
              <a:rPr lang="zh-CN" altLang="en-US" sz="2400" dirty="0"/>
              <a:t>，“书架”就是文档集合。要想迅速找到书所在的书架，最好事先建立两者的映射关系。即“索引”。</a:t>
            </a:r>
            <a:endParaRPr lang="en-US" altLang="zh-CN" sz="2400" dirty="0"/>
          </a:p>
          <a:p>
            <a:endParaRPr lang="en-US" altLang="zh-CN" sz="2400" dirty="0"/>
          </a:p>
          <a:p>
            <a:endParaRPr lang="zh-CN" altLang="en-US" dirty="0"/>
          </a:p>
        </p:txBody>
      </p:sp>
      <p:sp>
        <p:nvSpPr>
          <p:cNvPr id="4" name="灯片编号占位符 3">
            <a:extLst>
              <a:ext uri="{FF2B5EF4-FFF2-40B4-BE49-F238E27FC236}">
                <a16:creationId xmlns:a16="http://schemas.microsoft.com/office/drawing/2014/main" id="{DFA4FFD5-1F5E-409B-A732-37107B3D40C6}"/>
              </a:ext>
            </a:extLst>
          </p:cNvPr>
          <p:cNvSpPr>
            <a:spLocks noGrp="1"/>
          </p:cNvSpPr>
          <p:nvPr>
            <p:ph type="sldNum" sz="quarter" idx="12"/>
          </p:nvPr>
        </p:nvSpPr>
        <p:spPr/>
        <p:txBody>
          <a:bodyPr/>
          <a:lstStyle/>
          <a:p>
            <a:pPr>
              <a:defRPr/>
            </a:pPr>
            <a:fld id="{095CD83E-11D6-47E0-B369-87247A5163B3}" type="slidenum">
              <a:rPr lang="zh-CN" altLang="en-US" smtClean="0"/>
              <a:pPr>
                <a:defRPr/>
              </a:pPr>
              <a:t>12</a:t>
            </a:fld>
            <a:endParaRPr lang="zh-CN" altLang="en-US"/>
          </a:p>
        </p:txBody>
      </p:sp>
    </p:spTree>
    <p:extLst>
      <p:ext uri="{BB962C8B-B14F-4D97-AF65-F5344CB8AC3E}">
        <p14:creationId xmlns:p14="http://schemas.microsoft.com/office/powerpoint/2010/main" val="10569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E0735-A3C0-41E8-9D1D-319C25543695}"/>
              </a:ext>
            </a:extLst>
          </p:cNvPr>
          <p:cNvSpPr>
            <a:spLocks noGrp="1"/>
          </p:cNvSpPr>
          <p:nvPr>
            <p:ph type="title"/>
          </p:nvPr>
        </p:nvSpPr>
        <p:spPr/>
        <p:txBody>
          <a:bodyPr/>
          <a:lstStyle/>
          <a:p>
            <a:r>
              <a:rPr lang="zh-CN" altLang="en-US" dirty="0"/>
              <a:t>索引、倒排索引</a:t>
            </a:r>
          </a:p>
        </p:txBody>
      </p:sp>
      <p:sp>
        <p:nvSpPr>
          <p:cNvPr id="3" name="内容占位符 2">
            <a:extLst>
              <a:ext uri="{FF2B5EF4-FFF2-40B4-BE49-F238E27FC236}">
                <a16:creationId xmlns:a16="http://schemas.microsoft.com/office/drawing/2014/main" id="{8049355D-3F3F-4640-98E3-514B7A6E51FD}"/>
              </a:ext>
            </a:extLst>
          </p:cNvPr>
          <p:cNvSpPr>
            <a:spLocks noGrp="1"/>
          </p:cNvSpPr>
          <p:nvPr>
            <p:ph idx="1"/>
          </p:nvPr>
        </p:nvSpPr>
        <p:spPr/>
        <p:txBody>
          <a:bodyPr/>
          <a:lstStyle/>
          <a:p>
            <a:r>
              <a:rPr lang="zh-CN" altLang="en-US" b="1" dirty="0">
                <a:solidFill>
                  <a:schemeClr val="hlink"/>
                </a:solidFill>
              </a:rPr>
              <a:t>索引</a:t>
            </a:r>
            <a:r>
              <a:rPr lang="zh-CN" altLang="en-US" dirty="0">
                <a:solidFill>
                  <a:schemeClr val="hlink"/>
                </a:solidFill>
              </a:rPr>
              <a:t>（</a:t>
            </a:r>
            <a:r>
              <a:rPr lang="en-US" altLang="zh-CN" dirty="0">
                <a:solidFill>
                  <a:schemeClr val="hlink"/>
                </a:solidFill>
              </a:rPr>
              <a:t>Index</a:t>
            </a:r>
            <a:r>
              <a:rPr lang="zh-CN" altLang="en-US" dirty="0">
                <a:solidFill>
                  <a:schemeClr val="hlink"/>
                </a:solidFill>
              </a:rPr>
              <a:t>）</a:t>
            </a:r>
            <a:r>
              <a:rPr lang="zh-CN" altLang="en-US" dirty="0"/>
              <a:t>将关键词与包含该关键词的文档（以及关键词在文档中的位置）建立映射关系，以加快检索的速度。</a:t>
            </a:r>
            <a:endParaRPr lang="en-US" altLang="zh-CN" dirty="0"/>
          </a:p>
          <a:p>
            <a:r>
              <a:rPr lang="zh-CN" altLang="en-US" dirty="0"/>
              <a:t>索引通常需要事先建立。</a:t>
            </a:r>
            <a:endParaRPr lang="en-US" altLang="zh-CN" dirty="0"/>
          </a:p>
          <a:p>
            <a:r>
              <a:rPr lang="zh-CN" altLang="en-US" dirty="0"/>
              <a:t>正排索引：给定文档</a:t>
            </a:r>
            <a:r>
              <a:rPr lang="en-US" altLang="zh-CN" dirty="0"/>
              <a:t>ID</a:t>
            </a:r>
            <a:r>
              <a:rPr lang="zh-CN" altLang="en-US" dirty="0"/>
              <a:t>，索引中记录文档中出现的所有词。即普通文档。</a:t>
            </a:r>
            <a:endParaRPr lang="en-US" altLang="zh-CN" dirty="0"/>
          </a:p>
          <a:p>
            <a:r>
              <a:rPr lang="zh-CN" altLang="en-US" b="1" dirty="0">
                <a:solidFill>
                  <a:schemeClr val="hlink"/>
                </a:solidFill>
              </a:rPr>
              <a:t>倒排索引：</a:t>
            </a:r>
            <a:r>
              <a:rPr lang="zh-CN" altLang="en-US" dirty="0"/>
              <a:t>给定检索词，索引中记录该词出现的所有文档。也常常连同出现的位置也一并给出。</a:t>
            </a:r>
          </a:p>
          <a:p>
            <a:endParaRPr lang="zh-CN" altLang="en-US" dirty="0"/>
          </a:p>
        </p:txBody>
      </p:sp>
      <p:sp>
        <p:nvSpPr>
          <p:cNvPr id="4" name="灯片编号占位符 3">
            <a:extLst>
              <a:ext uri="{FF2B5EF4-FFF2-40B4-BE49-F238E27FC236}">
                <a16:creationId xmlns:a16="http://schemas.microsoft.com/office/drawing/2014/main" id="{BA642D01-E4D9-4697-A938-C6C640DF9A40}"/>
              </a:ext>
            </a:extLst>
          </p:cNvPr>
          <p:cNvSpPr>
            <a:spLocks noGrp="1"/>
          </p:cNvSpPr>
          <p:nvPr>
            <p:ph type="sldNum" sz="quarter" idx="12"/>
          </p:nvPr>
        </p:nvSpPr>
        <p:spPr/>
        <p:txBody>
          <a:bodyPr/>
          <a:lstStyle/>
          <a:p>
            <a:pPr>
              <a:defRPr/>
            </a:pPr>
            <a:fld id="{095CD83E-11D6-47E0-B369-87247A5163B3}" type="slidenum">
              <a:rPr lang="zh-CN" altLang="en-US" smtClean="0"/>
              <a:pPr>
                <a:defRPr/>
              </a:pPr>
              <a:t>13</a:t>
            </a:fld>
            <a:endParaRPr lang="zh-CN" altLang="en-US"/>
          </a:p>
        </p:txBody>
      </p:sp>
    </p:spTree>
    <p:extLst>
      <p:ext uri="{BB962C8B-B14F-4D97-AF65-F5344CB8AC3E}">
        <p14:creationId xmlns:p14="http://schemas.microsoft.com/office/powerpoint/2010/main" val="238075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533CAC94-D8AE-4644-8E71-DE19DEA25440}"/>
              </a:ext>
            </a:extLst>
          </p:cNvPr>
          <p:cNvSpPr>
            <a:spLocks noGrp="1" noChangeArrowheads="1"/>
          </p:cNvSpPr>
          <p:nvPr>
            <p:ph type="title"/>
          </p:nvPr>
        </p:nvSpPr>
        <p:spPr/>
        <p:txBody>
          <a:bodyPr anchor="ctr"/>
          <a:lstStyle/>
          <a:p>
            <a:r>
              <a:rPr lang="zh-CN" altLang="en-US" dirty="0"/>
              <a:t>单文档的倒排索引 </a:t>
            </a:r>
          </a:p>
        </p:txBody>
      </p:sp>
      <p:sp>
        <p:nvSpPr>
          <p:cNvPr id="2" name="内容占位符 1">
            <a:extLst>
              <a:ext uri="{FF2B5EF4-FFF2-40B4-BE49-F238E27FC236}">
                <a16:creationId xmlns:a16="http://schemas.microsoft.com/office/drawing/2014/main" id="{2B0841EC-5113-4314-A0DE-1B4EAD6C1E2E}"/>
              </a:ext>
            </a:extLst>
          </p:cNvPr>
          <p:cNvSpPr>
            <a:spLocks noGrp="1"/>
          </p:cNvSpPr>
          <p:nvPr>
            <p:ph idx="1"/>
          </p:nvPr>
        </p:nvSpPr>
        <p:spPr>
          <a:xfrm>
            <a:off x="457200" y="4869159"/>
            <a:ext cx="8229600" cy="1257003"/>
          </a:xfrm>
        </p:spPr>
        <p:txBody>
          <a:bodyPr/>
          <a:lstStyle/>
          <a:p>
            <a:r>
              <a:rPr lang="zh-CN" altLang="en-US" dirty="0"/>
              <a:t>可以给出每个词在文档中出现的位置。</a:t>
            </a:r>
          </a:p>
        </p:txBody>
      </p:sp>
      <p:pic>
        <p:nvPicPr>
          <p:cNvPr id="16388" name="Picture 4">
            <a:extLst>
              <a:ext uri="{FF2B5EF4-FFF2-40B4-BE49-F238E27FC236}">
                <a16:creationId xmlns:a16="http://schemas.microsoft.com/office/drawing/2014/main" id="{25121F24-9B2F-46C6-840C-2BD2A9134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0774"/>
          <a:stretch>
            <a:fillRect/>
          </a:stretch>
        </p:blipFill>
        <p:spPr bwMode="auto">
          <a:xfrm>
            <a:off x="1043608" y="1340768"/>
            <a:ext cx="7345363"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979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checkerboard(across)">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448B9675-7F17-42DB-A65D-6791F5701304}"/>
              </a:ext>
            </a:extLst>
          </p:cNvPr>
          <p:cNvSpPr>
            <a:spLocks noGrp="1" noChangeArrowheads="1"/>
          </p:cNvSpPr>
          <p:nvPr>
            <p:ph type="title" idx="4294967295"/>
          </p:nvPr>
        </p:nvSpPr>
        <p:spPr/>
        <p:txBody>
          <a:bodyPr anchor="ctr"/>
          <a:lstStyle/>
          <a:p>
            <a:r>
              <a:rPr lang="zh-CN" altLang="en-US" dirty="0"/>
              <a:t>文档集合的倒排索引</a:t>
            </a:r>
          </a:p>
        </p:txBody>
      </p:sp>
      <p:pic>
        <p:nvPicPr>
          <p:cNvPr id="328707" name="Picture 4">
            <a:extLst>
              <a:ext uri="{FF2B5EF4-FFF2-40B4-BE49-F238E27FC236}">
                <a16:creationId xmlns:a16="http://schemas.microsoft.com/office/drawing/2014/main" id="{3B1B0FB7-B87A-4C43-A739-B82D56002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000"/>
          <a:stretch>
            <a:fillRect/>
          </a:stretch>
        </p:blipFill>
        <p:spPr bwMode="auto">
          <a:xfrm>
            <a:off x="539552" y="1340768"/>
            <a:ext cx="7488237"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1366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28707"/>
                                        </p:tgtEl>
                                        <p:attrNameLst>
                                          <p:attrName>style.visibility</p:attrName>
                                        </p:attrNameLst>
                                      </p:cBhvr>
                                      <p:to>
                                        <p:strVal val="visible"/>
                                      </p:to>
                                    </p:set>
                                    <p:animEffect transition="in" filter="diamond(in)">
                                      <p:cBhvr>
                                        <p:cTn id="7" dur="500"/>
                                        <p:tgtEl>
                                          <p:spTgt spid="328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54F324D-8C4F-4DAF-9CE3-36E68A3527B4}"/>
              </a:ext>
            </a:extLst>
          </p:cNvPr>
          <p:cNvSpPr>
            <a:spLocks noGrp="1"/>
          </p:cNvSpPr>
          <p:nvPr>
            <p:ph type="title"/>
          </p:nvPr>
        </p:nvSpPr>
        <p:spPr/>
        <p:txBody>
          <a:bodyPr/>
          <a:lstStyle/>
          <a:p>
            <a:r>
              <a:rPr lang="zh-CN" altLang="en-US" dirty="0"/>
              <a:t>倒排索引的核心问题</a:t>
            </a:r>
          </a:p>
        </p:txBody>
      </p:sp>
      <p:sp>
        <p:nvSpPr>
          <p:cNvPr id="4" name="内容占位符 3">
            <a:extLst>
              <a:ext uri="{FF2B5EF4-FFF2-40B4-BE49-F238E27FC236}">
                <a16:creationId xmlns:a16="http://schemas.microsoft.com/office/drawing/2014/main" id="{516A4B50-B4FF-4251-95DC-979D3EB3D45C}"/>
              </a:ext>
            </a:extLst>
          </p:cNvPr>
          <p:cNvSpPr>
            <a:spLocks noGrp="1"/>
          </p:cNvSpPr>
          <p:nvPr>
            <p:ph idx="1"/>
          </p:nvPr>
        </p:nvSpPr>
        <p:spPr>
          <a:xfrm>
            <a:off x="457200" y="1285875"/>
            <a:ext cx="8229600" cy="4840288"/>
          </a:xfrm>
        </p:spPr>
        <p:txBody>
          <a:bodyPr/>
          <a:lstStyle/>
          <a:p>
            <a:r>
              <a:rPr lang="zh-CN" altLang="en-US" sz="2800" dirty="0"/>
              <a:t>设想：</a:t>
            </a:r>
            <a:endParaRPr lang="en-US" altLang="zh-CN" sz="2800" dirty="0"/>
          </a:p>
          <a:p>
            <a:pPr lvl="1"/>
            <a:r>
              <a:rPr lang="zh-CN" altLang="en-US" sz="2400" dirty="0"/>
              <a:t>即使在图书馆中有了目录文件，从几十万册书中找到具体的一本，仍然很费劲。一般来说必须对目录进行某种排序，如按照学科、按照拼音等。</a:t>
            </a:r>
            <a:endParaRPr lang="en-US" altLang="zh-CN" sz="2400" dirty="0"/>
          </a:p>
          <a:p>
            <a:endParaRPr lang="en-US" altLang="zh-CN" sz="2800" dirty="0"/>
          </a:p>
          <a:p>
            <a:r>
              <a:rPr lang="zh-CN" altLang="en-US" sz="2800" dirty="0"/>
              <a:t>对信息检索，同样用一系列问题：</a:t>
            </a:r>
            <a:endParaRPr lang="en-US" altLang="zh-CN" sz="2800" dirty="0"/>
          </a:p>
          <a:p>
            <a:pPr lvl="1"/>
            <a:r>
              <a:rPr lang="zh-CN" altLang="en-US" sz="2400" dirty="0"/>
              <a:t>给定一个文档集合，如何建立倒排索引？</a:t>
            </a:r>
            <a:endParaRPr lang="en-US" altLang="zh-CN" sz="2400" dirty="0"/>
          </a:p>
          <a:p>
            <a:pPr lvl="1"/>
            <a:r>
              <a:rPr lang="zh-CN" altLang="en-US" sz="2400" dirty="0"/>
              <a:t>如何用计算机存储倒排索引？</a:t>
            </a:r>
            <a:endParaRPr lang="en-US" altLang="zh-CN" dirty="0"/>
          </a:p>
        </p:txBody>
      </p:sp>
      <p:sp>
        <p:nvSpPr>
          <p:cNvPr id="2" name="灯片编号占位符 1">
            <a:extLst>
              <a:ext uri="{FF2B5EF4-FFF2-40B4-BE49-F238E27FC236}">
                <a16:creationId xmlns:a16="http://schemas.microsoft.com/office/drawing/2014/main" id="{4409DCC4-F112-43E1-B057-927BBC39BF76}"/>
              </a:ext>
            </a:extLst>
          </p:cNvPr>
          <p:cNvSpPr>
            <a:spLocks noGrp="1"/>
          </p:cNvSpPr>
          <p:nvPr>
            <p:ph type="sldNum" sz="quarter" idx="12"/>
          </p:nvPr>
        </p:nvSpPr>
        <p:spPr/>
        <p:txBody>
          <a:bodyPr/>
          <a:lstStyle/>
          <a:p>
            <a:pPr>
              <a:defRPr/>
            </a:pPr>
            <a:fld id="{3067B3DD-5ED5-4FA8-A513-6473DF256EE2}" type="slidenum">
              <a:rPr lang="zh-CN" altLang="en-US" smtClean="0"/>
              <a:pPr>
                <a:defRPr/>
              </a:pPr>
              <a:t>16</a:t>
            </a:fld>
            <a:endParaRPr lang="zh-CN" altLang="en-US"/>
          </a:p>
        </p:txBody>
      </p:sp>
    </p:spTree>
    <p:extLst>
      <p:ext uri="{BB962C8B-B14F-4D97-AF65-F5344CB8AC3E}">
        <p14:creationId xmlns:p14="http://schemas.microsoft.com/office/powerpoint/2010/main" val="3371597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AF69A-DB2F-4A9F-8F05-E6C27BD2516C}"/>
              </a:ext>
            </a:extLst>
          </p:cNvPr>
          <p:cNvSpPr>
            <a:spLocks noGrp="1"/>
          </p:cNvSpPr>
          <p:nvPr>
            <p:ph type="title"/>
          </p:nvPr>
        </p:nvSpPr>
        <p:spPr/>
        <p:txBody>
          <a:bodyPr/>
          <a:lstStyle/>
          <a:p>
            <a:r>
              <a:rPr lang="zh-CN" altLang="en-US" dirty="0"/>
              <a:t>建立倒排索引</a:t>
            </a:r>
          </a:p>
        </p:txBody>
      </p:sp>
      <p:sp>
        <p:nvSpPr>
          <p:cNvPr id="3" name="内容占位符 2">
            <a:extLst>
              <a:ext uri="{FF2B5EF4-FFF2-40B4-BE49-F238E27FC236}">
                <a16:creationId xmlns:a16="http://schemas.microsoft.com/office/drawing/2014/main" id="{25077214-82D9-4818-9D38-020ABCA13D91}"/>
              </a:ext>
            </a:extLst>
          </p:cNvPr>
          <p:cNvSpPr>
            <a:spLocks noGrp="1"/>
          </p:cNvSpPr>
          <p:nvPr>
            <p:ph idx="1"/>
          </p:nvPr>
        </p:nvSpPr>
        <p:spPr/>
        <p:txBody>
          <a:bodyPr/>
          <a:lstStyle/>
          <a:p>
            <a:r>
              <a:rPr lang="zh-CN" altLang="en-US" dirty="0"/>
              <a:t>直接建立，对于文档集</a:t>
            </a:r>
            <a:r>
              <a:rPr lang="en-US" altLang="zh-CN" dirty="0"/>
              <a:t>D</a:t>
            </a:r>
            <a:r>
              <a:rPr lang="zh-CN" altLang="en-US" dirty="0"/>
              <a:t>，</a:t>
            </a:r>
            <a:endParaRPr lang="en-US" altLang="zh-CN" dirty="0"/>
          </a:p>
          <a:p>
            <a:pPr lvl="1"/>
            <a:r>
              <a:rPr lang="zh-CN" altLang="en-US" dirty="0"/>
              <a:t>遍历</a:t>
            </a:r>
            <a:r>
              <a:rPr lang="en-US" altLang="zh-CN" dirty="0"/>
              <a:t>D</a:t>
            </a:r>
            <a:r>
              <a:rPr lang="zh-CN" altLang="en-US" dirty="0"/>
              <a:t>中的每个文档，记录出现的单词的词频</a:t>
            </a:r>
            <a:endParaRPr lang="en-US" altLang="zh-CN" dirty="0"/>
          </a:p>
          <a:p>
            <a:pPr lvl="1"/>
            <a:r>
              <a:rPr lang="zh-CN" altLang="en-US" dirty="0"/>
              <a:t>得到</a:t>
            </a:r>
            <a:r>
              <a:rPr lang="en-US" altLang="zh-CN" dirty="0"/>
              <a:t>D</a:t>
            </a:r>
            <a:r>
              <a:rPr lang="zh-CN" altLang="en-US" dirty="0"/>
              <a:t>上的词典和词频表</a:t>
            </a:r>
            <a:endParaRPr lang="en-US" altLang="zh-CN" dirty="0"/>
          </a:p>
          <a:p>
            <a:pPr lvl="1"/>
            <a:r>
              <a:rPr lang="zh-CN" altLang="en-US" dirty="0"/>
              <a:t>根据词频，为每个词建立词频大小的“空格”</a:t>
            </a:r>
            <a:endParaRPr lang="en-US" altLang="zh-CN" dirty="0"/>
          </a:p>
          <a:p>
            <a:pPr lvl="1"/>
            <a:r>
              <a:rPr lang="zh-CN" altLang="en-US" dirty="0"/>
              <a:t>再次遍历</a:t>
            </a:r>
            <a:r>
              <a:rPr lang="en-US" altLang="zh-CN" dirty="0"/>
              <a:t>D</a:t>
            </a:r>
            <a:r>
              <a:rPr lang="zh-CN" altLang="en-US" dirty="0"/>
              <a:t>，将其中出现的每个词，存放在对应的词频大小的空格中。</a:t>
            </a:r>
            <a:endParaRPr lang="en-US" altLang="zh-CN" dirty="0"/>
          </a:p>
          <a:p>
            <a:endParaRPr lang="en-US" altLang="zh-CN" dirty="0"/>
          </a:p>
          <a:p>
            <a:r>
              <a:rPr lang="zh-CN" altLang="en-US" dirty="0"/>
              <a:t>随着词数扩大和文档数量增多，这种方法必然遇到内存不足问题。</a:t>
            </a:r>
            <a:endParaRPr lang="en-US" altLang="zh-CN" dirty="0"/>
          </a:p>
        </p:txBody>
      </p:sp>
      <p:sp>
        <p:nvSpPr>
          <p:cNvPr id="4" name="灯片编号占位符 3">
            <a:extLst>
              <a:ext uri="{FF2B5EF4-FFF2-40B4-BE49-F238E27FC236}">
                <a16:creationId xmlns:a16="http://schemas.microsoft.com/office/drawing/2014/main" id="{9E7D90C1-082D-456A-8828-52044ADF19BA}"/>
              </a:ext>
            </a:extLst>
          </p:cNvPr>
          <p:cNvSpPr>
            <a:spLocks noGrp="1"/>
          </p:cNvSpPr>
          <p:nvPr>
            <p:ph type="sldNum" sz="quarter" idx="12"/>
          </p:nvPr>
        </p:nvSpPr>
        <p:spPr/>
        <p:txBody>
          <a:bodyPr/>
          <a:lstStyle/>
          <a:p>
            <a:pPr>
              <a:defRPr/>
            </a:pPr>
            <a:fld id="{095CD83E-11D6-47E0-B369-87247A5163B3}" type="slidenum">
              <a:rPr lang="zh-CN" altLang="en-US" smtClean="0"/>
              <a:pPr>
                <a:defRPr/>
              </a:pPr>
              <a:t>17</a:t>
            </a:fld>
            <a:endParaRPr lang="zh-CN" altLang="en-US"/>
          </a:p>
        </p:txBody>
      </p:sp>
    </p:spTree>
    <p:extLst>
      <p:ext uri="{BB962C8B-B14F-4D97-AF65-F5344CB8AC3E}">
        <p14:creationId xmlns:p14="http://schemas.microsoft.com/office/powerpoint/2010/main" val="3912295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E8067-B305-493C-B3EB-B1CEB724AA6E}"/>
              </a:ext>
            </a:extLst>
          </p:cNvPr>
          <p:cNvSpPr>
            <a:spLocks noGrp="1"/>
          </p:cNvSpPr>
          <p:nvPr>
            <p:ph type="title"/>
          </p:nvPr>
        </p:nvSpPr>
        <p:spPr/>
        <p:txBody>
          <a:bodyPr/>
          <a:lstStyle/>
          <a:p>
            <a:r>
              <a:rPr lang="zh-CN" altLang="en-US" dirty="0"/>
              <a:t>建立倒排索引</a:t>
            </a:r>
          </a:p>
        </p:txBody>
      </p:sp>
      <p:sp>
        <p:nvSpPr>
          <p:cNvPr id="3" name="内容占位符 2">
            <a:extLst>
              <a:ext uri="{FF2B5EF4-FFF2-40B4-BE49-F238E27FC236}">
                <a16:creationId xmlns:a16="http://schemas.microsoft.com/office/drawing/2014/main" id="{9D6F7BB7-387F-44CD-9B6D-554E3FDEF2EF}"/>
              </a:ext>
            </a:extLst>
          </p:cNvPr>
          <p:cNvSpPr>
            <a:spLocks noGrp="1"/>
          </p:cNvSpPr>
          <p:nvPr>
            <p:ph idx="1"/>
          </p:nvPr>
        </p:nvSpPr>
        <p:spPr/>
        <p:txBody>
          <a:bodyPr/>
          <a:lstStyle/>
          <a:p>
            <a:r>
              <a:rPr lang="zh-CN" altLang="en-US" sz="2400" dirty="0"/>
              <a:t>排序法：将文档逐个词“拆”成“词</a:t>
            </a:r>
            <a:r>
              <a:rPr lang="en-US" altLang="zh-CN" sz="2400" dirty="0"/>
              <a:t>-ID</a:t>
            </a:r>
            <a:r>
              <a:rPr lang="zh-CN" altLang="en-US" sz="2400" dirty="0"/>
              <a:t>”元组，然后对所有的元组进行排序、再根据排序结果进行合并，得到倒排表。</a:t>
            </a:r>
            <a:endParaRPr lang="en-US" altLang="zh-CN" sz="2400" dirty="0"/>
          </a:p>
          <a:p>
            <a:r>
              <a:rPr lang="zh-CN" altLang="en-US" sz="2400" dirty="0"/>
              <a:t>如果不能一次做完，可以分成若干部分来做，最后归并。</a:t>
            </a:r>
          </a:p>
        </p:txBody>
      </p:sp>
      <p:sp>
        <p:nvSpPr>
          <p:cNvPr id="4" name="灯片编号占位符 3">
            <a:extLst>
              <a:ext uri="{FF2B5EF4-FFF2-40B4-BE49-F238E27FC236}">
                <a16:creationId xmlns:a16="http://schemas.microsoft.com/office/drawing/2014/main" id="{429DCE42-C26E-48F4-A6B0-25DDF4D54A52}"/>
              </a:ext>
            </a:extLst>
          </p:cNvPr>
          <p:cNvSpPr>
            <a:spLocks noGrp="1"/>
          </p:cNvSpPr>
          <p:nvPr>
            <p:ph type="sldNum" sz="quarter" idx="12"/>
          </p:nvPr>
        </p:nvSpPr>
        <p:spPr/>
        <p:txBody>
          <a:bodyPr/>
          <a:lstStyle/>
          <a:p>
            <a:pPr>
              <a:defRPr/>
            </a:pPr>
            <a:fld id="{095CD83E-11D6-47E0-B369-87247A5163B3}" type="slidenum">
              <a:rPr lang="zh-CN" altLang="en-US" smtClean="0"/>
              <a:pPr>
                <a:defRPr/>
              </a:pPr>
              <a:t>18</a:t>
            </a:fld>
            <a:endParaRPr lang="zh-CN" altLang="en-US"/>
          </a:p>
        </p:txBody>
      </p:sp>
      <p:pic>
        <p:nvPicPr>
          <p:cNvPr id="5" name="Picture 4">
            <a:extLst>
              <a:ext uri="{FF2B5EF4-FFF2-40B4-BE49-F238E27FC236}">
                <a16:creationId xmlns:a16="http://schemas.microsoft.com/office/drawing/2014/main" id="{C32819E7-C0BD-4F61-9398-E16993143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07420"/>
            <a:ext cx="8064500" cy="35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2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7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E9A65-6255-45F0-A93D-C8CE1CF2491F}"/>
              </a:ext>
            </a:extLst>
          </p:cNvPr>
          <p:cNvSpPr>
            <a:spLocks noGrp="1"/>
          </p:cNvSpPr>
          <p:nvPr>
            <p:ph type="title"/>
          </p:nvPr>
        </p:nvSpPr>
        <p:spPr/>
        <p:txBody>
          <a:bodyPr/>
          <a:lstStyle/>
          <a:p>
            <a:r>
              <a:rPr lang="zh-CN" altLang="en-US" dirty="0"/>
              <a:t>保存倒排数据</a:t>
            </a:r>
          </a:p>
        </p:txBody>
      </p:sp>
      <p:sp>
        <p:nvSpPr>
          <p:cNvPr id="3" name="内容占位符 2">
            <a:extLst>
              <a:ext uri="{FF2B5EF4-FFF2-40B4-BE49-F238E27FC236}">
                <a16:creationId xmlns:a16="http://schemas.microsoft.com/office/drawing/2014/main" id="{F67483A6-47F5-494F-9ED1-6F81CE894C1D}"/>
              </a:ext>
            </a:extLst>
          </p:cNvPr>
          <p:cNvSpPr>
            <a:spLocks noGrp="1"/>
          </p:cNvSpPr>
          <p:nvPr>
            <p:ph idx="1"/>
          </p:nvPr>
        </p:nvSpPr>
        <p:spPr>
          <a:xfrm>
            <a:off x="457200" y="1285875"/>
            <a:ext cx="4114800" cy="4840288"/>
          </a:xfrm>
        </p:spPr>
        <p:txBody>
          <a:bodyPr/>
          <a:lstStyle/>
          <a:p>
            <a:r>
              <a:rPr lang="zh-CN" altLang="en-US" sz="2400" dirty="0"/>
              <a:t>倒排表是非常大的，因此搜索引擎除了要建立倒排表之外，还要考虑如何降低存储难度。</a:t>
            </a:r>
            <a:endParaRPr lang="en-US" altLang="zh-CN" sz="2400" dirty="0"/>
          </a:p>
          <a:p>
            <a:r>
              <a:rPr lang="zh-CN" altLang="en-US" sz="2400" dirty="0"/>
              <a:t>一般来说用</a:t>
            </a:r>
            <a:r>
              <a:rPr lang="en-US" altLang="zh-CN" sz="2400" dirty="0" err="1"/>
              <a:t>Trie</a:t>
            </a:r>
            <a:r>
              <a:rPr lang="zh-CN" altLang="en-US" sz="2400" dirty="0"/>
              <a:t>树来保存倒排表。又称前缀树。</a:t>
            </a:r>
            <a:endParaRPr lang="en-US" altLang="zh-CN" sz="2400" dirty="0"/>
          </a:p>
          <a:p>
            <a:r>
              <a:rPr lang="en-US" altLang="zh-CN" sz="2400" dirty="0" err="1"/>
              <a:t>Trie</a:t>
            </a:r>
            <a:r>
              <a:rPr lang="zh-CN" altLang="en-US" sz="2400" dirty="0"/>
              <a:t>树中，每个节点代表一个字符，其值就是倒排表。这样，检索一个字符串的复杂度就减低了。</a:t>
            </a:r>
            <a:endParaRPr lang="en-US" altLang="zh-CN" sz="2400" dirty="0"/>
          </a:p>
          <a:p>
            <a:r>
              <a:rPr lang="zh-CN" altLang="en-US" sz="2400" dirty="0"/>
              <a:t>还有后缀树，不在赘述</a:t>
            </a:r>
            <a:endParaRPr lang="en-US" altLang="zh-CN" sz="2400"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7444B808-093B-40E7-8644-7A54A2E0BF37}"/>
              </a:ext>
            </a:extLst>
          </p:cNvPr>
          <p:cNvSpPr>
            <a:spLocks noGrp="1"/>
          </p:cNvSpPr>
          <p:nvPr>
            <p:ph type="sldNum" sz="quarter" idx="12"/>
          </p:nvPr>
        </p:nvSpPr>
        <p:spPr/>
        <p:txBody>
          <a:bodyPr/>
          <a:lstStyle/>
          <a:p>
            <a:pPr>
              <a:defRPr/>
            </a:pPr>
            <a:fld id="{095CD83E-11D6-47E0-B369-87247A5163B3}" type="slidenum">
              <a:rPr lang="zh-CN" altLang="en-US" smtClean="0"/>
              <a:pPr>
                <a:defRPr/>
              </a:pPr>
              <a:t>19</a:t>
            </a:fld>
            <a:endParaRPr lang="zh-CN" altLang="en-US"/>
          </a:p>
        </p:txBody>
      </p:sp>
      <p:pic>
        <p:nvPicPr>
          <p:cNvPr id="6" name="图片 5">
            <a:extLst>
              <a:ext uri="{FF2B5EF4-FFF2-40B4-BE49-F238E27FC236}">
                <a16:creationId xmlns:a16="http://schemas.microsoft.com/office/drawing/2014/main" id="{B6660F1C-97B0-4F7C-8EF0-46647B1E5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916832"/>
            <a:ext cx="4114800" cy="3133725"/>
          </a:xfrm>
          <a:prstGeom prst="rect">
            <a:avLst/>
          </a:prstGeom>
        </p:spPr>
      </p:pic>
    </p:spTree>
    <p:extLst>
      <p:ext uri="{BB962C8B-B14F-4D97-AF65-F5344CB8AC3E}">
        <p14:creationId xmlns:p14="http://schemas.microsoft.com/office/powerpoint/2010/main" val="2016166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7930F-8C09-48E2-8221-EACDEAB4698D}"/>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306DD0AF-0A0F-41BA-898F-A610C308AE7D}"/>
              </a:ext>
            </a:extLst>
          </p:cNvPr>
          <p:cNvSpPr>
            <a:spLocks noGrp="1"/>
          </p:cNvSpPr>
          <p:nvPr>
            <p:ph idx="1"/>
          </p:nvPr>
        </p:nvSpPr>
        <p:spPr/>
        <p:txBody>
          <a:bodyPr/>
          <a:lstStyle/>
          <a:p>
            <a:r>
              <a:rPr lang="zh-CN" altLang="en-US" dirty="0"/>
              <a:t>数据挖掘的概念</a:t>
            </a:r>
            <a:endParaRPr lang="en-US" altLang="zh-CN" dirty="0"/>
          </a:p>
          <a:p>
            <a:r>
              <a:rPr lang="zh-CN" altLang="en-US" dirty="0"/>
              <a:t>信息检索与倒排索引</a:t>
            </a:r>
            <a:endParaRPr lang="en-US" altLang="zh-CN" dirty="0"/>
          </a:p>
          <a:p>
            <a:r>
              <a:rPr lang="en-US" altLang="zh-CN" dirty="0" err="1"/>
              <a:t>Pagerank</a:t>
            </a:r>
            <a:r>
              <a:rPr lang="zh-CN" altLang="en-US" dirty="0"/>
              <a:t>、</a:t>
            </a:r>
            <a:r>
              <a:rPr lang="en-US" altLang="zh-CN" dirty="0" err="1"/>
              <a:t>Textrank</a:t>
            </a:r>
            <a:endParaRPr lang="en-US" altLang="zh-CN" dirty="0"/>
          </a:p>
          <a:p>
            <a:r>
              <a:rPr lang="zh-CN" altLang="en-US" dirty="0"/>
              <a:t>关联规则与频繁项挖掘</a:t>
            </a:r>
          </a:p>
        </p:txBody>
      </p:sp>
      <p:sp>
        <p:nvSpPr>
          <p:cNvPr id="4" name="灯片编号占位符 3">
            <a:extLst>
              <a:ext uri="{FF2B5EF4-FFF2-40B4-BE49-F238E27FC236}">
                <a16:creationId xmlns:a16="http://schemas.microsoft.com/office/drawing/2014/main" id="{BC3A0AD7-265F-4121-8534-D769FAF86125}"/>
              </a:ext>
            </a:extLst>
          </p:cNvPr>
          <p:cNvSpPr>
            <a:spLocks noGrp="1"/>
          </p:cNvSpPr>
          <p:nvPr>
            <p:ph type="sldNum" sz="quarter" idx="12"/>
          </p:nvPr>
        </p:nvSpPr>
        <p:spPr/>
        <p:txBody>
          <a:bodyPr/>
          <a:lstStyle/>
          <a:p>
            <a:pPr>
              <a:defRPr/>
            </a:pPr>
            <a:fld id="{095CD83E-11D6-47E0-B369-87247A5163B3}" type="slidenum">
              <a:rPr lang="zh-CN" altLang="en-US" smtClean="0"/>
              <a:pPr>
                <a:defRPr/>
              </a:pPr>
              <a:t>2</a:t>
            </a:fld>
            <a:endParaRPr lang="zh-CN" altLang="en-US"/>
          </a:p>
        </p:txBody>
      </p:sp>
    </p:spTree>
    <p:extLst>
      <p:ext uri="{BB962C8B-B14F-4D97-AF65-F5344CB8AC3E}">
        <p14:creationId xmlns:p14="http://schemas.microsoft.com/office/powerpoint/2010/main" val="3189439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D8EE5-5E63-4627-913F-04638F90775F}"/>
              </a:ext>
            </a:extLst>
          </p:cNvPr>
          <p:cNvSpPr>
            <a:spLocks noGrp="1"/>
          </p:cNvSpPr>
          <p:nvPr>
            <p:ph type="title"/>
          </p:nvPr>
        </p:nvSpPr>
        <p:spPr/>
        <p:txBody>
          <a:bodyPr/>
          <a:lstStyle/>
          <a:p>
            <a:r>
              <a:rPr lang="zh-CN" altLang="en-US" dirty="0"/>
              <a:t>倒排索引的问题</a:t>
            </a:r>
          </a:p>
        </p:txBody>
      </p:sp>
      <p:sp>
        <p:nvSpPr>
          <p:cNvPr id="3" name="内容占位符 2">
            <a:extLst>
              <a:ext uri="{FF2B5EF4-FFF2-40B4-BE49-F238E27FC236}">
                <a16:creationId xmlns:a16="http://schemas.microsoft.com/office/drawing/2014/main" id="{7069E4B6-9766-4EDA-BD31-24E3756A1F02}"/>
              </a:ext>
            </a:extLst>
          </p:cNvPr>
          <p:cNvSpPr>
            <a:spLocks noGrp="1"/>
          </p:cNvSpPr>
          <p:nvPr>
            <p:ph idx="1"/>
          </p:nvPr>
        </p:nvSpPr>
        <p:spPr/>
        <p:txBody>
          <a:bodyPr/>
          <a:lstStyle/>
          <a:p>
            <a:r>
              <a:rPr lang="zh-CN" altLang="en-US" dirty="0"/>
              <a:t>只实现了索引。倒排能准确给出一个</a:t>
            </a:r>
            <a:r>
              <a:rPr lang="en-US" altLang="zh-CN" dirty="0"/>
              <a:t>query</a:t>
            </a:r>
            <a:r>
              <a:rPr lang="zh-CN" altLang="en-US" dirty="0"/>
              <a:t>出现在哪些文档的哪些位置。但无法说明</a:t>
            </a:r>
            <a:r>
              <a:rPr lang="en-US" altLang="zh-CN" dirty="0"/>
              <a:t>query</a:t>
            </a:r>
            <a:r>
              <a:rPr lang="zh-CN" altLang="en-US" dirty="0"/>
              <a:t>和文档的相关性。</a:t>
            </a:r>
            <a:endParaRPr lang="en-US" altLang="zh-CN" dirty="0"/>
          </a:p>
          <a:p>
            <a:endParaRPr lang="en-US" altLang="zh-CN" dirty="0"/>
          </a:p>
          <a:p>
            <a:r>
              <a:rPr lang="zh-CN" altLang="en-US" dirty="0"/>
              <a:t>我们希望搜索引擎不仅能找到我想要的词以及所在的稳定，更要知道，哪些文档更重要一些。这就是搜索结果的排序问题。</a:t>
            </a:r>
            <a:endParaRPr lang="en-US" altLang="zh-CN" dirty="0"/>
          </a:p>
          <a:p>
            <a:r>
              <a:rPr lang="zh-CN" altLang="en-US" dirty="0"/>
              <a:t>最经典的解决办法，就是</a:t>
            </a:r>
            <a:r>
              <a:rPr lang="en-US" altLang="zh-CN" dirty="0" err="1"/>
              <a:t>Pagerank</a:t>
            </a:r>
            <a:r>
              <a:rPr lang="zh-CN" altLang="en-US" dirty="0"/>
              <a:t>算法。</a:t>
            </a:r>
          </a:p>
        </p:txBody>
      </p:sp>
      <p:sp>
        <p:nvSpPr>
          <p:cNvPr id="4" name="灯片编号占位符 3">
            <a:extLst>
              <a:ext uri="{FF2B5EF4-FFF2-40B4-BE49-F238E27FC236}">
                <a16:creationId xmlns:a16="http://schemas.microsoft.com/office/drawing/2014/main" id="{6F965345-0223-43FA-8312-8DFAA4F57114}"/>
              </a:ext>
            </a:extLst>
          </p:cNvPr>
          <p:cNvSpPr>
            <a:spLocks noGrp="1"/>
          </p:cNvSpPr>
          <p:nvPr>
            <p:ph type="sldNum" sz="quarter" idx="12"/>
          </p:nvPr>
        </p:nvSpPr>
        <p:spPr/>
        <p:txBody>
          <a:bodyPr/>
          <a:lstStyle/>
          <a:p>
            <a:pPr>
              <a:defRPr/>
            </a:pPr>
            <a:fld id="{095CD83E-11D6-47E0-B369-87247A5163B3}" type="slidenum">
              <a:rPr lang="zh-CN" altLang="en-US" smtClean="0"/>
              <a:pPr>
                <a:defRPr/>
              </a:pPr>
              <a:t>20</a:t>
            </a:fld>
            <a:endParaRPr lang="zh-CN" altLang="en-US"/>
          </a:p>
        </p:txBody>
      </p:sp>
    </p:spTree>
    <p:extLst>
      <p:ext uri="{BB962C8B-B14F-4D97-AF65-F5344CB8AC3E}">
        <p14:creationId xmlns:p14="http://schemas.microsoft.com/office/powerpoint/2010/main" val="1997497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7930F-8C09-48E2-8221-EACDEAB4698D}"/>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306DD0AF-0A0F-41BA-898F-A610C308AE7D}"/>
              </a:ext>
            </a:extLst>
          </p:cNvPr>
          <p:cNvSpPr>
            <a:spLocks noGrp="1"/>
          </p:cNvSpPr>
          <p:nvPr>
            <p:ph idx="1"/>
          </p:nvPr>
        </p:nvSpPr>
        <p:spPr>
          <a:xfrm>
            <a:off x="457200" y="1285875"/>
            <a:ext cx="8229600" cy="4840288"/>
          </a:xfrm>
        </p:spPr>
        <p:txBody>
          <a:bodyPr/>
          <a:lstStyle/>
          <a:p>
            <a:r>
              <a:rPr lang="zh-CN" altLang="en-US" dirty="0"/>
              <a:t>数据挖掘的概念</a:t>
            </a:r>
            <a:endParaRPr lang="en-US" altLang="zh-CN" dirty="0"/>
          </a:p>
          <a:p>
            <a:r>
              <a:rPr lang="zh-CN" altLang="en-US" dirty="0"/>
              <a:t>信息检索与倒排索引</a:t>
            </a:r>
            <a:endParaRPr lang="en-US" altLang="zh-CN" dirty="0"/>
          </a:p>
          <a:p>
            <a:r>
              <a:rPr lang="en-US" altLang="zh-CN" dirty="0" err="1">
                <a:solidFill>
                  <a:srgbClr val="FF0000"/>
                </a:solidFill>
              </a:rPr>
              <a:t>Pagerank</a:t>
            </a:r>
            <a:r>
              <a:rPr lang="zh-CN" altLang="en-US" dirty="0">
                <a:solidFill>
                  <a:srgbClr val="FF0000"/>
                </a:solidFill>
              </a:rPr>
              <a:t>、</a:t>
            </a:r>
            <a:r>
              <a:rPr lang="en-US" altLang="zh-CN" dirty="0" err="1"/>
              <a:t>Textrank</a:t>
            </a:r>
            <a:endParaRPr lang="en-US" altLang="zh-CN" dirty="0"/>
          </a:p>
          <a:p>
            <a:r>
              <a:rPr lang="zh-CN" altLang="en-US" dirty="0"/>
              <a:t>关联规则与频繁项挖掘</a:t>
            </a:r>
          </a:p>
        </p:txBody>
      </p:sp>
      <p:sp>
        <p:nvSpPr>
          <p:cNvPr id="4" name="灯片编号占位符 3">
            <a:extLst>
              <a:ext uri="{FF2B5EF4-FFF2-40B4-BE49-F238E27FC236}">
                <a16:creationId xmlns:a16="http://schemas.microsoft.com/office/drawing/2014/main" id="{BC3A0AD7-265F-4121-8534-D769FAF86125}"/>
              </a:ext>
            </a:extLst>
          </p:cNvPr>
          <p:cNvSpPr>
            <a:spLocks noGrp="1"/>
          </p:cNvSpPr>
          <p:nvPr>
            <p:ph type="sldNum" sz="quarter" idx="12"/>
          </p:nvPr>
        </p:nvSpPr>
        <p:spPr/>
        <p:txBody>
          <a:bodyPr/>
          <a:lstStyle/>
          <a:p>
            <a:pPr>
              <a:defRPr/>
            </a:pPr>
            <a:fld id="{095CD83E-11D6-47E0-B369-87247A5163B3}" type="slidenum">
              <a:rPr lang="zh-CN" altLang="en-US" smtClean="0"/>
              <a:pPr>
                <a:defRPr/>
              </a:pPr>
              <a:t>21</a:t>
            </a:fld>
            <a:endParaRPr lang="zh-CN" altLang="en-US"/>
          </a:p>
        </p:txBody>
      </p:sp>
    </p:spTree>
    <p:extLst>
      <p:ext uri="{BB962C8B-B14F-4D97-AF65-F5344CB8AC3E}">
        <p14:creationId xmlns:p14="http://schemas.microsoft.com/office/powerpoint/2010/main" val="3747497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D8E43CB-4DD7-4C73-A77E-FD2DF51AE97F}"/>
              </a:ext>
            </a:extLst>
          </p:cNvPr>
          <p:cNvSpPr>
            <a:spLocks noGrp="1"/>
          </p:cNvSpPr>
          <p:nvPr>
            <p:ph type="title"/>
          </p:nvPr>
        </p:nvSpPr>
        <p:spPr>
          <a:xfrm>
            <a:off x="685800" y="3861048"/>
            <a:ext cx="7772400" cy="1362075"/>
          </a:xfrm>
        </p:spPr>
        <p:txBody>
          <a:bodyPr/>
          <a:lstStyle/>
          <a:p>
            <a:r>
              <a:rPr lang="en-US" altLang="zh-CN" dirty="0"/>
              <a:t>3.1 PageRank</a:t>
            </a:r>
            <a:r>
              <a:rPr lang="zh-CN" altLang="en-US" dirty="0"/>
              <a:t>算法</a:t>
            </a:r>
          </a:p>
        </p:txBody>
      </p:sp>
      <p:sp>
        <p:nvSpPr>
          <p:cNvPr id="4" name="灯片编号占位符 3">
            <a:extLst>
              <a:ext uri="{FF2B5EF4-FFF2-40B4-BE49-F238E27FC236}">
                <a16:creationId xmlns:a16="http://schemas.microsoft.com/office/drawing/2014/main" id="{4F5F558A-0385-45E5-AB67-715BDB43CC97}"/>
              </a:ext>
            </a:extLst>
          </p:cNvPr>
          <p:cNvSpPr>
            <a:spLocks noGrp="1"/>
          </p:cNvSpPr>
          <p:nvPr>
            <p:ph type="sldNum" sz="quarter" idx="12"/>
          </p:nvPr>
        </p:nvSpPr>
        <p:spPr/>
        <p:txBody>
          <a:bodyPr/>
          <a:lstStyle/>
          <a:p>
            <a:pPr>
              <a:defRPr/>
            </a:pPr>
            <a:fld id="{095CD83E-11D6-47E0-B369-87247A5163B3}" type="slidenum">
              <a:rPr lang="zh-CN" altLang="en-US" smtClean="0"/>
              <a:pPr>
                <a:defRPr/>
              </a:pPr>
              <a:t>22</a:t>
            </a:fld>
            <a:endParaRPr lang="zh-CN" altLang="en-US"/>
          </a:p>
        </p:txBody>
      </p:sp>
      <p:pic>
        <p:nvPicPr>
          <p:cNvPr id="7" name="图片 6">
            <a:extLst>
              <a:ext uri="{FF2B5EF4-FFF2-40B4-BE49-F238E27FC236}">
                <a16:creationId xmlns:a16="http://schemas.microsoft.com/office/drawing/2014/main" id="{0472B719-7BF3-446C-BCD0-61C519FBD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476672"/>
            <a:ext cx="3810000" cy="3067050"/>
          </a:xfrm>
          <a:prstGeom prst="rect">
            <a:avLst/>
          </a:prstGeom>
        </p:spPr>
      </p:pic>
    </p:spTree>
    <p:extLst>
      <p:ext uri="{BB962C8B-B14F-4D97-AF65-F5344CB8AC3E}">
        <p14:creationId xmlns:p14="http://schemas.microsoft.com/office/powerpoint/2010/main" val="3236707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EA1D1-339B-4EBB-828E-29511DEF9F1B}"/>
              </a:ext>
            </a:extLst>
          </p:cNvPr>
          <p:cNvSpPr>
            <a:spLocks noGrp="1"/>
          </p:cNvSpPr>
          <p:nvPr>
            <p:ph type="title"/>
          </p:nvPr>
        </p:nvSpPr>
        <p:spPr/>
        <p:txBody>
          <a:bodyPr/>
          <a:lstStyle/>
          <a:p>
            <a:r>
              <a:rPr lang="zh-CN" altLang="en-US" dirty="0"/>
              <a:t>信息排序问题</a:t>
            </a:r>
          </a:p>
        </p:txBody>
      </p:sp>
      <p:sp>
        <p:nvSpPr>
          <p:cNvPr id="3" name="内容占位符 2">
            <a:extLst>
              <a:ext uri="{FF2B5EF4-FFF2-40B4-BE49-F238E27FC236}">
                <a16:creationId xmlns:a16="http://schemas.microsoft.com/office/drawing/2014/main" id="{50BF56EB-1187-4FED-8804-65A73FE3109F}"/>
              </a:ext>
            </a:extLst>
          </p:cNvPr>
          <p:cNvSpPr>
            <a:spLocks noGrp="1"/>
          </p:cNvSpPr>
          <p:nvPr>
            <p:ph idx="1"/>
          </p:nvPr>
        </p:nvSpPr>
        <p:spPr/>
        <p:txBody>
          <a:bodyPr/>
          <a:lstStyle/>
          <a:p>
            <a:r>
              <a:rPr lang="zh-CN" altLang="en-US" sz="2800" dirty="0"/>
              <a:t>在</a:t>
            </a:r>
            <a:r>
              <a:rPr lang="en-US" altLang="zh-CN" sz="2800" dirty="0"/>
              <a:t>200</a:t>
            </a:r>
            <a:r>
              <a:rPr lang="zh-CN" altLang="en-US" sz="2800" dirty="0"/>
              <a:t>个文档中，检索“西红柿”，结果倒排表告诉我，有</a:t>
            </a:r>
            <a:r>
              <a:rPr lang="en-US" altLang="zh-CN" sz="2800" dirty="0"/>
              <a:t>20</a:t>
            </a:r>
            <a:r>
              <a:rPr lang="zh-CN" altLang="en-US" sz="2800" dirty="0"/>
              <a:t>个文档中都有这个词。</a:t>
            </a:r>
            <a:endParaRPr lang="en-US" altLang="zh-CN" sz="2800" dirty="0"/>
          </a:p>
          <a:p>
            <a:pPr lvl="1"/>
            <a:r>
              <a:rPr lang="zh-CN" altLang="en-US" sz="2400" dirty="0"/>
              <a:t>如何判断这</a:t>
            </a:r>
            <a:r>
              <a:rPr lang="en-US" altLang="zh-CN" sz="2400" dirty="0"/>
              <a:t>20</a:t>
            </a:r>
            <a:r>
              <a:rPr lang="zh-CN" altLang="en-US" sz="2400" dirty="0"/>
              <a:t>个文档对于“西红柿”的相关程度？</a:t>
            </a:r>
            <a:endParaRPr lang="en-US" altLang="zh-CN" sz="2400" dirty="0"/>
          </a:p>
          <a:p>
            <a:pPr lvl="1"/>
            <a:r>
              <a:rPr lang="zh-CN" altLang="en-US" sz="2400" dirty="0"/>
              <a:t>如何将这</a:t>
            </a:r>
            <a:r>
              <a:rPr lang="en-US" altLang="zh-CN" sz="2400" dirty="0"/>
              <a:t>20</a:t>
            </a:r>
            <a:r>
              <a:rPr lang="zh-CN" altLang="en-US" sz="2400" dirty="0"/>
              <a:t>个文档按照相关程度排序返回结果？</a:t>
            </a:r>
            <a:endParaRPr lang="en-US" altLang="zh-CN" sz="2400" dirty="0"/>
          </a:p>
          <a:p>
            <a:r>
              <a:rPr lang="zh-CN" altLang="en-US" sz="2800" dirty="0"/>
              <a:t>也就是说，信息检索不仅要能“找到”，还要能“找最合适”，排在前面。听起来很简单，但实际上很难。因为：</a:t>
            </a:r>
            <a:endParaRPr lang="en-US" altLang="zh-CN" sz="2800" dirty="0"/>
          </a:p>
          <a:p>
            <a:pPr lvl="1"/>
            <a:r>
              <a:rPr lang="zh-CN" altLang="en-US" sz="2400" dirty="0"/>
              <a:t>计算相似度的方法计算复杂度太高</a:t>
            </a:r>
            <a:endParaRPr lang="en-US" altLang="zh-CN" sz="2400" dirty="0"/>
          </a:p>
          <a:p>
            <a:pPr lvl="1"/>
            <a:r>
              <a:rPr lang="zh-CN" altLang="en-US" sz="2400" dirty="0"/>
              <a:t>倒排索引能给出存在和位置，但很难再添加相关性</a:t>
            </a:r>
          </a:p>
        </p:txBody>
      </p:sp>
      <p:sp>
        <p:nvSpPr>
          <p:cNvPr id="4" name="灯片编号占位符 3">
            <a:extLst>
              <a:ext uri="{FF2B5EF4-FFF2-40B4-BE49-F238E27FC236}">
                <a16:creationId xmlns:a16="http://schemas.microsoft.com/office/drawing/2014/main" id="{609DA006-7576-4F76-991E-28F841E32FB5}"/>
              </a:ext>
            </a:extLst>
          </p:cNvPr>
          <p:cNvSpPr>
            <a:spLocks noGrp="1"/>
          </p:cNvSpPr>
          <p:nvPr>
            <p:ph type="sldNum" sz="quarter" idx="12"/>
          </p:nvPr>
        </p:nvSpPr>
        <p:spPr/>
        <p:txBody>
          <a:bodyPr/>
          <a:lstStyle/>
          <a:p>
            <a:pPr>
              <a:defRPr/>
            </a:pPr>
            <a:fld id="{095CD83E-11D6-47E0-B369-87247A5163B3}" type="slidenum">
              <a:rPr lang="zh-CN" altLang="en-US" smtClean="0"/>
              <a:pPr>
                <a:defRPr/>
              </a:pPr>
              <a:t>23</a:t>
            </a:fld>
            <a:endParaRPr lang="zh-CN" altLang="en-US"/>
          </a:p>
        </p:txBody>
      </p:sp>
    </p:spTree>
    <p:extLst>
      <p:ext uri="{BB962C8B-B14F-4D97-AF65-F5344CB8AC3E}">
        <p14:creationId xmlns:p14="http://schemas.microsoft.com/office/powerpoint/2010/main" val="3658877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EA1D1-339B-4EBB-828E-29511DEF9F1B}"/>
              </a:ext>
            </a:extLst>
          </p:cNvPr>
          <p:cNvSpPr>
            <a:spLocks noGrp="1"/>
          </p:cNvSpPr>
          <p:nvPr>
            <p:ph type="title"/>
          </p:nvPr>
        </p:nvSpPr>
        <p:spPr/>
        <p:txBody>
          <a:bodyPr/>
          <a:lstStyle/>
          <a:p>
            <a:r>
              <a:rPr lang="zh-CN" altLang="en-US" dirty="0"/>
              <a:t>信息排序问题</a:t>
            </a:r>
          </a:p>
        </p:txBody>
      </p:sp>
      <p:sp>
        <p:nvSpPr>
          <p:cNvPr id="3" name="内容占位符 2">
            <a:extLst>
              <a:ext uri="{FF2B5EF4-FFF2-40B4-BE49-F238E27FC236}">
                <a16:creationId xmlns:a16="http://schemas.microsoft.com/office/drawing/2014/main" id="{50BF56EB-1187-4FED-8804-65A73FE3109F}"/>
              </a:ext>
            </a:extLst>
          </p:cNvPr>
          <p:cNvSpPr>
            <a:spLocks noGrp="1"/>
          </p:cNvSpPr>
          <p:nvPr>
            <p:ph idx="1"/>
          </p:nvPr>
        </p:nvSpPr>
        <p:spPr/>
        <p:txBody>
          <a:bodyPr/>
          <a:lstStyle/>
          <a:p>
            <a:r>
              <a:rPr lang="zh-CN" altLang="en-US" sz="2400" dirty="0"/>
              <a:t>单纯计算</a:t>
            </a:r>
            <a:r>
              <a:rPr lang="en-US" altLang="zh-CN" sz="2400" dirty="0"/>
              <a:t>query</a:t>
            </a:r>
            <a:r>
              <a:rPr lang="zh-CN" altLang="en-US" sz="2400" dirty="0"/>
              <a:t>和文档的相关性来做检索，本质上是求条件概率，必须在线计算。时间复杂度高。</a:t>
            </a:r>
            <a:endParaRPr lang="en-US" altLang="zh-CN" sz="2400" dirty="0"/>
          </a:p>
          <a:p>
            <a:endParaRPr lang="en-US" altLang="zh-CN" sz="2400" dirty="0"/>
          </a:p>
          <a:p>
            <a:r>
              <a:rPr lang="zh-CN" altLang="en-US" sz="2400" dirty="0"/>
              <a:t>是否有离线的方法？即，先给所有文档一个“重要性评分”，然后检索</a:t>
            </a:r>
            <a:r>
              <a:rPr lang="en-US" altLang="zh-CN" sz="2400" dirty="0"/>
              <a:t>query</a:t>
            </a:r>
            <a:r>
              <a:rPr lang="zh-CN" altLang="en-US" sz="2400" dirty="0"/>
              <a:t>的时候，按照倒排表找到包含</a:t>
            </a:r>
            <a:r>
              <a:rPr lang="en-US" altLang="zh-CN" sz="2400" dirty="0"/>
              <a:t>query</a:t>
            </a:r>
            <a:r>
              <a:rPr lang="zh-CN" altLang="en-US" sz="2400" dirty="0"/>
              <a:t>的文档，然后直接按照重要性排序即可。</a:t>
            </a:r>
            <a:endParaRPr lang="en-US" altLang="zh-CN" sz="2400" dirty="0"/>
          </a:p>
          <a:p>
            <a:endParaRPr lang="en-US" altLang="zh-CN" sz="2400" dirty="0"/>
          </a:p>
          <a:p>
            <a:r>
              <a:rPr lang="zh-CN" altLang="en-US" sz="2400" dirty="0"/>
              <a:t>问题：文档集合中是否存在普遍的“重要性”？文档的普遍重要性得分，如何计算？</a:t>
            </a:r>
            <a:endParaRPr lang="en-US" altLang="zh-CN" sz="2400" dirty="0"/>
          </a:p>
          <a:p>
            <a:endParaRPr lang="en-US" altLang="zh-CN" sz="2400" dirty="0"/>
          </a:p>
          <a:p>
            <a:r>
              <a:rPr lang="zh-CN" altLang="en-US" sz="2400" dirty="0"/>
              <a:t>这就是大名鼎鼎的</a:t>
            </a:r>
            <a:r>
              <a:rPr lang="en-US" altLang="zh-CN" sz="2400" dirty="0"/>
              <a:t>PageRank</a:t>
            </a:r>
            <a:r>
              <a:rPr lang="zh-CN" altLang="en-US" sz="2400" dirty="0"/>
              <a:t>算法要解决的问题。</a:t>
            </a:r>
            <a:endParaRPr lang="en-US" altLang="zh-CN" sz="2400" dirty="0"/>
          </a:p>
        </p:txBody>
      </p:sp>
      <p:sp>
        <p:nvSpPr>
          <p:cNvPr id="4" name="灯片编号占位符 3">
            <a:extLst>
              <a:ext uri="{FF2B5EF4-FFF2-40B4-BE49-F238E27FC236}">
                <a16:creationId xmlns:a16="http://schemas.microsoft.com/office/drawing/2014/main" id="{609DA006-7576-4F76-991E-28F841E32FB5}"/>
              </a:ext>
            </a:extLst>
          </p:cNvPr>
          <p:cNvSpPr>
            <a:spLocks noGrp="1"/>
          </p:cNvSpPr>
          <p:nvPr>
            <p:ph type="sldNum" sz="quarter" idx="12"/>
          </p:nvPr>
        </p:nvSpPr>
        <p:spPr/>
        <p:txBody>
          <a:bodyPr/>
          <a:lstStyle/>
          <a:p>
            <a:pPr>
              <a:defRPr/>
            </a:pPr>
            <a:fld id="{095CD83E-11D6-47E0-B369-87247A5163B3}" type="slidenum">
              <a:rPr lang="zh-CN" altLang="en-US" smtClean="0"/>
              <a:pPr>
                <a:defRPr/>
              </a:pPr>
              <a:t>24</a:t>
            </a:fld>
            <a:endParaRPr lang="zh-CN" altLang="en-US"/>
          </a:p>
        </p:txBody>
      </p:sp>
    </p:spTree>
    <p:extLst>
      <p:ext uri="{BB962C8B-B14F-4D97-AF65-F5344CB8AC3E}">
        <p14:creationId xmlns:p14="http://schemas.microsoft.com/office/powerpoint/2010/main" val="1184605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7349A3C-D854-433C-9BD6-6FE925D788AE}"/>
              </a:ext>
            </a:extLst>
          </p:cNvPr>
          <p:cNvSpPr>
            <a:spLocks noGrp="1" noChangeArrowheads="1"/>
          </p:cNvSpPr>
          <p:nvPr>
            <p:ph type="title"/>
          </p:nvPr>
        </p:nvSpPr>
        <p:spPr/>
        <p:txBody>
          <a:bodyPr/>
          <a:lstStyle/>
          <a:p>
            <a:pPr eaLnBrk="1" hangingPunct="1"/>
            <a:r>
              <a:rPr lang="zh-CN" altLang="en-US" dirty="0"/>
              <a:t>以</a:t>
            </a:r>
            <a:r>
              <a:rPr lang="en-US" altLang="zh-CN" dirty="0"/>
              <a:t>Google</a:t>
            </a:r>
            <a:r>
              <a:rPr lang="zh-CN" altLang="en-US" dirty="0"/>
              <a:t>的网页排序为例</a:t>
            </a:r>
          </a:p>
        </p:txBody>
      </p:sp>
      <p:sp>
        <p:nvSpPr>
          <p:cNvPr id="9219" name="Rectangle 3">
            <a:extLst>
              <a:ext uri="{FF2B5EF4-FFF2-40B4-BE49-F238E27FC236}">
                <a16:creationId xmlns:a16="http://schemas.microsoft.com/office/drawing/2014/main" id="{D85469A7-60F4-44F0-BE2F-D2069C556814}"/>
              </a:ext>
            </a:extLst>
          </p:cNvPr>
          <p:cNvSpPr>
            <a:spLocks noGrp="1" noChangeArrowheads="1"/>
          </p:cNvSpPr>
          <p:nvPr>
            <p:ph type="body" idx="1"/>
          </p:nvPr>
        </p:nvSpPr>
        <p:spPr>
          <a:xfrm>
            <a:off x="468313" y="1412874"/>
            <a:ext cx="8229600" cy="5112469"/>
          </a:xfrm>
        </p:spPr>
        <p:txBody>
          <a:bodyPr/>
          <a:lstStyle/>
          <a:p>
            <a:pPr eaLnBrk="1" hangingPunct="1"/>
            <a:r>
              <a:rPr lang="zh-CN" altLang="en-US" dirty="0"/>
              <a:t>如何度量网页本身的重要性呢？</a:t>
            </a:r>
          </a:p>
          <a:p>
            <a:pPr lvl="1" eaLnBrk="1" hangingPunct="1"/>
            <a:r>
              <a:rPr lang="zh-CN" altLang="en-US" dirty="0"/>
              <a:t>互联网上的每一篇</a:t>
            </a:r>
            <a:r>
              <a:rPr lang="en-US" altLang="zh-CN" dirty="0"/>
              <a:t>html</a:t>
            </a:r>
            <a:r>
              <a:rPr lang="zh-CN" altLang="en-US" dirty="0"/>
              <a:t>文档除了</a:t>
            </a:r>
            <a:r>
              <a:rPr lang="zh-CN" altLang="en-US" dirty="0">
                <a:solidFill>
                  <a:srgbClr val="FF0000"/>
                </a:solidFill>
              </a:rPr>
              <a:t>包含文本、图片、视频等信息外</a:t>
            </a:r>
            <a:r>
              <a:rPr lang="zh-CN" altLang="en-US" dirty="0"/>
              <a:t>，还包含了大量的</a:t>
            </a:r>
            <a:r>
              <a:rPr lang="zh-CN" altLang="en-US" dirty="0">
                <a:solidFill>
                  <a:srgbClr val="FF0000"/>
                </a:solidFill>
              </a:rPr>
              <a:t>链接关系</a:t>
            </a:r>
            <a:r>
              <a:rPr lang="zh-CN" altLang="en-US" dirty="0"/>
              <a:t>，利用这些</a:t>
            </a:r>
            <a:r>
              <a:rPr lang="zh-CN" altLang="en-US" dirty="0">
                <a:solidFill>
                  <a:srgbClr val="FF0000"/>
                </a:solidFill>
              </a:rPr>
              <a:t>链接关系</a:t>
            </a:r>
            <a:r>
              <a:rPr lang="zh-CN" altLang="en-US" dirty="0"/>
              <a:t>，能够发现某些</a:t>
            </a:r>
            <a:r>
              <a:rPr lang="zh-CN" altLang="en-US" dirty="0">
                <a:solidFill>
                  <a:srgbClr val="FF0000"/>
                </a:solidFill>
              </a:rPr>
              <a:t>重要的网页</a:t>
            </a:r>
          </a:p>
          <a:p>
            <a:pPr lvl="2" eaLnBrk="1" hangingPunct="1"/>
            <a:endParaRPr lang="zh-CN" altLang="en-US" dirty="0"/>
          </a:p>
          <a:p>
            <a:pPr lvl="2" eaLnBrk="1" hangingPunct="1"/>
            <a:endParaRPr lang="zh-CN" altLang="en-US" dirty="0"/>
          </a:p>
          <a:p>
            <a:pPr lvl="2" eaLnBrk="1" hangingPunct="1"/>
            <a:endParaRPr lang="zh-CN" altLang="en-US" dirty="0"/>
          </a:p>
          <a:p>
            <a:pPr lvl="2" eaLnBrk="1" hangingPunct="1"/>
            <a:r>
              <a:rPr lang="zh-CN" altLang="en-US" dirty="0"/>
              <a:t>直观地看，某网页</a:t>
            </a:r>
            <a:r>
              <a:rPr lang="en-US" altLang="zh-CN" dirty="0"/>
              <a:t>A</a:t>
            </a:r>
            <a:r>
              <a:rPr lang="zh-CN" altLang="en-US" dirty="0"/>
              <a:t>链向网页</a:t>
            </a:r>
            <a:r>
              <a:rPr lang="en-US" altLang="zh-CN" dirty="0"/>
              <a:t>B</a:t>
            </a:r>
            <a:r>
              <a:rPr lang="zh-CN" altLang="en-US" dirty="0"/>
              <a:t>，则可以认为网页</a:t>
            </a:r>
            <a:r>
              <a:rPr lang="en-US" altLang="zh-CN" dirty="0"/>
              <a:t>A</a:t>
            </a:r>
            <a:r>
              <a:rPr lang="zh-CN" altLang="en-US" dirty="0"/>
              <a:t>觉得网页</a:t>
            </a:r>
            <a:r>
              <a:rPr lang="en-US" altLang="zh-CN" dirty="0"/>
              <a:t>B</a:t>
            </a:r>
            <a:r>
              <a:rPr lang="zh-CN" altLang="en-US" dirty="0"/>
              <a:t>有链接价值，是比较重要的网页。</a:t>
            </a:r>
          </a:p>
          <a:p>
            <a:pPr lvl="2" eaLnBrk="1" hangingPunct="1"/>
            <a:r>
              <a:rPr lang="zh-CN" altLang="en-US" dirty="0"/>
              <a:t>某网页被指向的</a:t>
            </a:r>
            <a:r>
              <a:rPr lang="zh-CN" altLang="en-US" dirty="0">
                <a:solidFill>
                  <a:srgbClr val="FF0000"/>
                </a:solidFill>
              </a:rPr>
              <a:t>次数越多</a:t>
            </a:r>
            <a:r>
              <a:rPr lang="zh-CN" altLang="en-US" dirty="0"/>
              <a:t>，则它的</a:t>
            </a:r>
            <a:r>
              <a:rPr lang="zh-CN" altLang="en-US" dirty="0">
                <a:solidFill>
                  <a:srgbClr val="FF0000"/>
                </a:solidFill>
              </a:rPr>
              <a:t>重要性越高</a:t>
            </a:r>
            <a:r>
              <a:rPr lang="zh-CN" altLang="en-US" dirty="0"/>
              <a:t>；越是</a:t>
            </a:r>
            <a:r>
              <a:rPr lang="zh-CN" altLang="en-US" dirty="0">
                <a:solidFill>
                  <a:srgbClr val="FF0000"/>
                </a:solidFill>
              </a:rPr>
              <a:t>重要的网页</a:t>
            </a:r>
            <a:r>
              <a:rPr lang="zh-CN" altLang="en-US" dirty="0"/>
              <a:t>，</a:t>
            </a:r>
            <a:r>
              <a:rPr lang="zh-CN" altLang="en-US" dirty="0">
                <a:solidFill>
                  <a:srgbClr val="FF0000"/>
                </a:solidFill>
              </a:rPr>
              <a:t>所链接的网页</a:t>
            </a:r>
            <a:r>
              <a:rPr lang="zh-CN" altLang="en-US" dirty="0"/>
              <a:t>的</a:t>
            </a:r>
            <a:r>
              <a:rPr lang="zh-CN" altLang="en-US" dirty="0">
                <a:solidFill>
                  <a:srgbClr val="FF0000"/>
                </a:solidFill>
              </a:rPr>
              <a:t>重要性也越高</a:t>
            </a:r>
            <a:r>
              <a:rPr lang="zh-CN" altLang="en-US" dirty="0"/>
              <a:t>。</a:t>
            </a:r>
          </a:p>
        </p:txBody>
      </p:sp>
      <p:pic>
        <p:nvPicPr>
          <p:cNvPr id="9220" name="Picture 4">
            <a:extLst>
              <a:ext uri="{FF2B5EF4-FFF2-40B4-BE49-F238E27FC236}">
                <a16:creationId xmlns:a16="http://schemas.microsoft.com/office/drawing/2014/main" id="{430E0246-1F8B-4B1C-8E19-F54547FF7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3452813"/>
            <a:ext cx="1296987"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221" name="Oval 5">
            <a:extLst>
              <a:ext uri="{FF2B5EF4-FFF2-40B4-BE49-F238E27FC236}">
                <a16:creationId xmlns:a16="http://schemas.microsoft.com/office/drawing/2014/main" id="{C53B0837-92C0-4DA5-9037-1017AB47DF3A}"/>
              </a:ext>
            </a:extLst>
          </p:cNvPr>
          <p:cNvSpPr>
            <a:spLocks noChangeArrowheads="1"/>
          </p:cNvSpPr>
          <p:nvPr/>
        </p:nvSpPr>
        <p:spPr bwMode="auto">
          <a:xfrm>
            <a:off x="1835150" y="3878263"/>
            <a:ext cx="358775" cy="215900"/>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a:t>
            </a:r>
          </a:p>
        </p:txBody>
      </p:sp>
      <p:sp>
        <p:nvSpPr>
          <p:cNvPr id="9222" name="Oval 6">
            <a:extLst>
              <a:ext uri="{FF2B5EF4-FFF2-40B4-BE49-F238E27FC236}">
                <a16:creationId xmlns:a16="http://schemas.microsoft.com/office/drawing/2014/main" id="{77E3901E-45A8-4858-AD85-AB9712D58354}"/>
              </a:ext>
            </a:extLst>
          </p:cNvPr>
          <p:cNvSpPr>
            <a:spLocks noChangeArrowheads="1"/>
          </p:cNvSpPr>
          <p:nvPr/>
        </p:nvSpPr>
        <p:spPr bwMode="auto">
          <a:xfrm>
            <a:off x="3013075" y="3865563"/>
            <a:ext cx="358775" cy="241300"/>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a:t>
            </a:r>
          </a:p>
        </p:txBody>
      </p:sp>
      <p:sp>
        <p:nvSpPr>
          <p:cNvPr id="9223" name="Line 7">
            <a:extLst>
              <a:ext uri="{FF2B5EF4-FFF2-40B4-BE49-F238E27FC236}">
                <a16:creationId xmlns:a16="http://schemas.microsoft.com/office/drawing/2014/main" id="{92D88D25-65D4-4F48-B085-7674F17E2283}"/>
              </a:ext>
            </a:extLst>
          </p:cNvPr>
          <p:cNvSpPr>
            <a:spLocks noChangeShapeType="1"/>
          </p:cNvSpPr>
          <p:nvPr/>
        </p:nvSpPr>
        <p:spPr bwMode="auto">
          <a:xfrm>
            <a:off x="2219325" y="3962400"/>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4" name="Oval 8">
            <a:extLst>
              <a:ext uri="{FF2B5EF4-FFF2-40B4-BE49-F238E27FC236}">
                <a16:creationId xmlns:a16="http://schemas.microsoft.com/office/drawing/2014/main" id="{8EE19FF2-9D16-4DE0-8DAD-E53D55C17B16}"/>
              </a:ext>
            </a:extLst>
          </p:cNvPr>
          <p:cNvSpPr>
            <a:spLocks noChangeArrowheads="1"/>
          </p:cNvSpPr>
          <p:nvPr/>
        </p:nvSpPr>
        <p:spPr bwMode="auto">
          <a:xfrm>
            <a:off x="6443663" y="3429000"/>
            <a:ext cx="2160587" cy="1008063"/>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F0000"/>
                </a:solidFill>
              </a:rPr>
              <a:t>网页是节点，网页</a:t>
            </a:r>
          </a:p>
          <a:p>
            <a:pPr algn="ctr" eaLnBrk="1" hangingPunct="1"/>
            <a:r>
              <a:rPr lang="zh-CN" altLang="en-US">
                <a:solidFill>
                  <a:srgbClr val="FF0000"/>
                </a:solidFill>
              </a:rPr>
              <a:t>间的链接关系是边</a:t>
            </a:r>
          </a:p>
        </p:txBody>
      </p:sp>
    </p:spTree>
    <p:extLst>
      <p:ext uri="{BB962C8B-B14F-4D97-AF65-F5344CB8AC3E}">
        <p14:creationId xmlns:p14="http://schemas.microsoft.com/office/powerpoint/2010/main" val="430976775"/>
      </p:ext>
    </p:extLst>
  </p:cSld>
  <p:clrMapOvr>
    <a:masterClrMapping/>
  </p:clrMapOvr>
  <p:transition advTm="17687"/>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C178CF8-F7E2-477E-AA8E-89C71D347C58}"/>
              </a:ext>
            </a:extLst>
          </p:cNvPr>
          <p:cNvSpPr>
            <a:spLocks noGrp="1" noChangeArrowheads="1"/>
          </p:cNvSpPr>
          <p:nvPr>
            <p:ph type="title"/>
          </p:nvPr>
        </p:nvSpPr>
        <p:spPr/>
        <p:txBody>
          <a:bodyPr/>
          <a:lstStyle/>
          <a:p>
            <a:pPr eaLnBrk="1" hangingPunct="1"/>
            <a:r>
              <a:rPr lang="zh-CN" altLang="en-US" dirty="0"/>
              <a:t>以</a:t>
            </a:r>
            <a:r>
              <a:rPr lang="en-US" altLang="zh-CN" dirty="0"/>
              <a:t>Google</a:t>
            </a:r>
            <a:r>
              <a:rPr lang="zh-CN" altLang="en-US" dirty="0"/>
              <a:t>的网页排序为例</a:t>
            </a:r>
          </a:p>
        </p:txBody>
      </p:sp>
      <p:sp>
        <p:nvSpPr>
          <p:cNvPr id="10243" name="Rectangle 3">
            <a:extLst>
              <a:ext uri="{FF2B5EF4-FFF2-40B4-BE49-F238E27FC236}">
                <a16:creationId xmlns:a16="http://schemas.microsoft.com/office/drawing/2014/main" id="{2E984520-BCEA-4E32-BC07-8062C5EB25C0}"/>
              </a:ext>
            </a:extLst>
          </p:cNvPr>
          <p:cNvSpPr>
            <a:spLocks noGrp="1" noChangeArrowheads="1"/>
          </p:cNvSpPr>
          <p:nvPr>
            <p:ph type="body" idx="1"/>
          </p:nvPr>
        </p:nvSpPr>
        <p:spPr/>
        <p:txBody>
          <a:bodyPr/>
          <a:lstStyle/>
          <a:p>
            <a:pPr eaLnBrk="1" hangingPunct="1"/>
            <a:r>
              <a:rPr lang="zh-CN" altLang="en-US" sz="2800" dirty="0"/>
              <a:t>如何度量网页本身的重要性呢？</a:t>
            </a:r>
          </a:p>
          <a:p>
            <a:pPr lvl="1" eaLnBrk="1" hangingPunct="1"/>
            <a:r>
              <a:rPr lang="zh-CN" altLang="en-US" sz="2400" dirty="0"/>
              <a:t>比如，新华网体育在其首页中对新浪体育做了链接，人民网体育同样在其首页中对新浪体育做了链接：</a:t>
            </a:r>
            <a:endParaRPr lang="en-US" altLang="zh-CN" sz="2400" dirty="0"/>
          </a:p>
          <a:p>
            <a:pPr lvl="1" eaLnBrk="1" hangingPunct="1"/>
            <a:endParaRPr lang="zh-CN" altLang="en-US" sz="2400" dirty="0"/>
          </a:p>
          <a:p>
            <a:pPr eaLnBrk="1" hangingPunct="1"/>
            <a:endParaRPr lang="zh-CN" altLang="en-US" sz="2800" dirty="0"/>
          </a:p>
          <a:p>
            <a:pPr lvl="1" eaLnBrk="1" hangingPunct="1"/>
            <a:r>
              <a:rPr lang="zh-CN" altLang="en-US" sz="2400" dirty="0"/>
              <a:t>新浪体育被链接的次数较多，因此比较重要；</a:t>
            </a:r>
            <a:endParaRPr lang="en-US" altLang="zh-CN" sz="2400" dirty="0"/>
          </a:p>
          <a:p>
            <a:pPr lvl="1" eaLnBrk="1" hangingPunct="1"/>
            <a:r>
              <a:rPr lang="zh-CN" altLang="en-US" sz="2400" dirty="0"/>
              <a:t>人民网体育和新华网体育也都是比较“重要”的网页，因此新浪体育也应该是比较“重要”的网页。</a:t>
            </a:r>
            <a:endParaRPr lang="en-US" altLang="zh-CN" sz="2400" dirty="0"/>
          </a:p>
          <a:p>
            <a:pPr lvl="1" eaLnBrk="1" hangingPunct="1"/>
            <a:endParaRPr lang="en-US" altLang="zh-CN" sz="2400" dirty="0"/>
          </a:p>
          <a:p>
            <a:pPr marL="342900" lvl="1" indent="-342900" eaLnBrk="1" hangingPunct="1">
              <a:buFont typeface="Arial" panose="020B0604020202020204" pitchFamily="34" charset="0"/>
              <a:buChar char="•"/>
            </a:pPr>
            <a:r>
              <a:rPr lang="zh-CN" altLang="en-US" b="0" dirty="0">
                <a:latin typeface="黑体" pitchFamily="2" charset="-122"/>
                <a:ea typeface="黑体" pitchFamily="2" charset="-122"/>
              </a:rPr>
              <a:t>两方面因素联合考量：被链接的次数、被链接网页的重要性。</a:t>
            </a:r>
          </a:p>
        </p:txBody>
      </p:sp>
      <p:pic>
        <p:nvPicPr>
          <p:cNvPr id="10244" name="Picture 4">
            <a:extLst>
              <a:ext uri="{FF2B5EF4-FFF2-40B4-BE49-F238E27FC236}">
                <a16:creationId xmlns:a16="http://schemas.microsoft.com/office/drawing/2014/main" id="{7C01BABF-DFF2-479C-89ED-88925E76C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75" y="2599160"/>
            <a:ext cx="4691696" cy="82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245" name="Picture 5">
            <a:extLst>
              <a:ext uri="{FF2B5EF4-FFF2-40B4-BE49-F238E27FC236}">
                <a16:creationId xmlns:a16="http://schemas.microsoft.com/office/drawing/2014/main" id="{BFCB0CCC-D7ED-4AA6-AF2D-108375D6DF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612613"/>
            <a:ext cx="3014473" cy="82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6942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C4316376-F50C-4ACF-8D2B-255543ECB156}"/>
              </a:ext>
            </a:extLst>
          </p:cNvPr>
          <p:cNvSpPr>
            <a:spLocks noGrp="1" noChangeArrowheads="1"/>
          </p:cNvSpPr>
          <p:nvPr>
            <p:ph type="title"/>
          </p:nvPr>
        </p:nvSpPr>
        <p:spPr/>
        <p:txBody>
          <a:bodyPr/>
          <a:lstStyle/>
          <a:p>
            <a:pPr eaLnBrk="1" hangingPunct="1"/>
            <a:r>
              <a:rPr lang="zh-CN" altLang="en-US" dirty="0"/>
              <a:t>以</a:t>
            </a:r>
            <a:r>
              <a:rPr lang="en-US" altLang="zh-CN" dirty="0"/>
              <a:t>Google</a:t>
            </a:r>
            <a:r>
              <a:rPr lang="zh-CN" altLang="en-US" dirty="0"/>
              <a:t>的网页排序为例</a:t>
            </a:r>
          </a:p>
        </p:txBody>
      </p:sp>
      <p:sp>
        <p:nvSpPr>
          <p:cNvPr id="11268" name="Rectangle 4">
            <a:extLst>
              <a:ext uri="{FF2B5EF4-FFF2-40B4-BE49-F238E27FC236}">
                <a16:creationId xmlns:a16="http://schemas.microsoft.com/office/drawing/2014/main" id="{BACAD7E1-9C61-4A42-B45F-1B4D3EB1DC19}"/>
              </a:ext>
            </a:extLst>
          </p:cNvPr>
          <p:cNvSpPr>
            <a:spLocks noGrp="1" noChangeArrowheads="1"/>
          </p:cNvSpPr>
          <p:nvPr>
            <p:ph type="body" idx="1"/>
          </p:nvPr>
        </p:nvSpPr>
        <p:spPr/>
        <p:txBody>
          <a:bodyPr/>
          <a:lstStyle/>
          <a:p>
            <a:pPr eaLnBrk="1" hangingPunct="1"/>
            <a:r>
              <a:rPr lang="zh-CN" altLang="en-US"/>
              <a:t>一个更加形象的图</a:t>
            </a:r>
          </a:p>
          <a:p>
            <a:pPr eaLnBrk="1" hangingPunct="1"/>
            <a:endParaRPr lang="en-US" altLang="zh-CN"/>
          </a:p>
        </p:txBody>
      </p:sp>
      <p:pic>
        <p:nvPicPr>
          <p:cNvPr id="11269" name="Picture 5">
            <a:extLst>
              <a:ext uri="{FF2B5EF4-FFF2-40B4-BE49-F238E27FC236}">
                <a16:creationId xmlns:a16="http://schemas.microsoft.com/office/drawing/2014/main" id="{F4AF0626-066D-4489-A8CC-6176CD10E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88840"/>
            <a:ext cx="4826000" cy="387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270" name="Text Box 6">
            <a:extLst>
              <a:ext uri="{FF2B5EF4-FFF2-40B4-BE49-F238E27FC236}">
                <a16:creationId xmlns:a16="http://schemas.microsoft.com/office/drawing/2014/main" id="{246AF7F8-A690-4331-8C51-F2ECBF83BB19}"/>
              </a:ext>
            </a:extLst>
          </p:cNvPr>
          <p:cNvSpPr txBox="1">
            <a:spLocks noChangeArrowheads="1"/>
          </p:cNvSpPr>
          <p:nvPr/>
        </p:nvSpPr>
        <p:spPr bwMode="auto">
          <a:xfrm>
            <a:off x="5580112" y="1939637"/>
            <a:ext cx="324036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rgbClr val="002060"/>
                </a:solidFill>
                <a:latin typeface="华文新魏" panose="02010800040101010101" pitchFamily="2" charset="-122"/>
                <a:ea typeface="华文新魏" panose="02010800040101010101" pitchFamily="2" charset="-122"/>
              </a:rPr>
              <a:t>链向网页</a:t>
            </a:r>
            <a:r>
              <a:rPr lang="en-US" altLang="zh-CN" sz="2800" dirty="0">
                <a:solidFill>
                  <a:srgbClr val="002060"/>
                </a:solidFill>
                <a:latin typeface="华文新魏" panose="02010800040101010101" pitchFamily="2" charset="-122"/>
                <a:ea typeface="华文新魏" panose="02010800040101010101" pitchFamily="2" charset="-122"/>
              </a:rPr>
              <a:t>E</a:t>
            </a:r>
            <a:r>
              <a:rPr lang="zh-CN" altLang="en-US" sz="2800" dirty="0">
                <a:solidFill>
                  <a:srgbClr val="002060"/>
                </a:solidFill>
                <a:latin typeface="华文新魏" panose="02010800040101010101" pitchFamily="2" charset="-122"/>
                <a:ea typeface="华文新魏" panose="02010800040101010101" pitchFamily="2" charset="-122"/>
              </a:rPr>
              <a:t>的链接远远大于链向网页</a:t>
            </a:r>
            <a:r>
              <a:rPr lang="en-US" altLang="zh-CN" sz="2800" dirty="0">
                <a:solidFill>
                  <a:srgbClr val="002060"/>
                </a:solidFill>
                <a:latin typeface="华文新魏" panose="02010800040101010101" pitchFamily="2" charset="-122"/>
                <a:ea typeface="华文新魏" panose="02010800040101010101" pitchFamily="2" charset="-122"/>
              </a:rPr>
              <a:t>C</a:t>
            </a:r>
            <a:r>
              <a:rPr lang="zh-CN" altLang="en-US" sz="2800" dirty="0">
                <a:solidFill>
                  <a:srgbClr val="002060"/>
                </a:solidFill>
                <a:latin typeface="华文新魏" panose="02010800040101010101" pitchFamily="2" charset="-122"/>
                <a:ea typeface="华文新魏" panose="02010800040101010101" pitchFamily="2" charset="-122"/>
              </a:rPr>
              <a:t>的链接，但是网页</a:t>
            </a:r>
            <a:r>
              <a:rPr lang="en-US" altLang="zh-CN" sz="2800" dirty="0">
                <a:solidFill>
                  <a:srgbClr val="002060"/>
                </a:solidFill>
                <a:latin typeface="华文新魏" panose="02010800040101010101" pitchFamily="2" charset="-122"/>
                <a:ea typeface="华文新魏" panose="02010800040101010101" pitchFamily="2" charset="-122"/>
              </a:rPr>
              <a:t>C</a:t>
            </a:r>
            <a:r>
              <a:rPr lang="zh-CN" altLang="en-US" sz="2800" dirty="0">
                <a:solidFill>
                  <a:srgbClr val="002060"/>
                </a:solidFill>
                <a:latin typeface="华文新魏" panose="02010800040101010101" pitchFamily="2" charset="-122"/>
                <a:ea typeface="华文新魏" panose="02010800040101010101" pitchFamily="2" charset="-122"/>
              </a:rPr>
              <a:t>的重要性却大于网页</a:t>
            </a:r>
            <a:r>
              <a:rPr lang="en-US" altLang="zh-CN" sz="2800" dirty="0">
                <a:solidFill>
                  <a:srgbClr val="002060"/>
                </a:solidFill>
                <a:latin typeface="华文新魏" panose="02010800040101010101" pitchFamily="2" charset="-122"/>
                <a:ea typeface="华文新魏" panose="02010800040101010101" pitchFamily="2" charset="-122"/>
              </a:rPr>
              <a:t>E</a:t>
            </a:r>
            <a:r>
              <a:rPr lang="zh-CN" altLang="en-US" sz="2800" dirty="0">
                <a:solidFill>
                  <a:srgbClr val="002060"/>
                </a:solidFill>
                <a:latin typeface="华文新魏" panose="02010800040101010101" pitchFamily="2" charset="-122"/>
                <a:ea typeface="华文新魏" panose="02010800040101010101" pitchFamily="2" charset="-122"/>
              </a:rPr>
              <a:t>。</a:t>
            </a:r>
            <a:endParaRPr lang="en-US" altLang="zh-CN" sz="2800" dirty="0">
              <a:solidFill>
                <a:srgbClr val="002060"/>
              </a:solidFill>
              <a:latin typeface="华文新魏" panose="02010800040101010101" pitchFamily="2" charset="-122"/>
              <a:ea typeface="华文新魏" panose="02010800040101010101" pitchFamily="2" charset="-122"/>
            </a:endParaRPr>
          </a:p>
          <a:p>
            <a:pPr eaLnBrk="1" hangingPunct="1">
              <a:spcBef>
                <a:spcPct val="50000"/>
              </a:spcBef>
            </a:pPr>
            <a:r>
              <a:rPr lang="zh-CN" altLang="en-US" sz="2800" dirty="0">
                <a:solidFill>
                  <a:srgbClr val="002060"/>
                </a:solidFill>
                <a:latin typeface="华文新魏" panose="02010800040101010101" pitchFamily="2" charset="-122"/>
                <a:ea typeface="华文新魏" panose="02010800040101010101" pitchFamily="2" charset="-122"/>
              </a:rPr>
              <a:t>这是因为因为网页</a:t>
            </a:r>
            <a:r>
              <a:rPr lang="en-US" altLang="zh-CN" sz="2800" dirty="0">
                <a:solidFill>
                  <a:srgbClr val="002060"/>
                </a:solidFill>
                <a:latin typeface="华文新魏" panose="02010800040101010101" pitchFamily="2" charset="-122"/>
                <a:ea typeface="华文新魏" panose="02010800040101010101" pitchFamily="2" charset="-122"/>
              </a:rPr>
              <a:t>C</a:t>
            </a:r>
            <a:r>
              <a:rPr lang="zh-CN" altLang="en-US" sz="2800" dirty="0">
                <a:solidFill>
                  <a:srgbClr val="002060"/>
                </a:solidFill>
                <a:latin typeface="华文新魏" panose="02010800040101010101" pitchFamily="2" charset="-122"/>
                <a:ea typeface="华文新魏" panose="02010800040101010101" pitchFamily="2" charset="-122"/>
              </a:rPr>
              <a:t>被网页</a:t>
            </a:r>
            <a:r>
              <a:rPr lang="en-US" altLang="zh-CN" sz="2800" dirty="0">
                <a:solidFill>
                  <a:srgbClr val="002060"/>
                </a:solidFill>
                <a:latin typeface="华文新魏" panose="02010800040101010101" pitchFamily="2" charset="-122"/>
                <a:ea typeface="华文新魏" panose="02010800040101010101" pitchFamily="2" charset="-122"/>
              </a:rPr>
              <a:t>B</a:t>
            </a:r>
            <a:r>
              <a:rPr lang="zh-CN" altLang="en-US" sz="2800" dirty="0">
                <a:solidFill>
                  <a:srgbClr val="002060"/>
                </a:solidFill>
                <a:latin typeface="华文新魏" panose="02010800040101010101" pitchFamily="2" charset="-122"/>
                <a:ea typeface="华文新魏" panose="02010800040101010101" pitchFamily="2" charset="-122"/>
              </a:rPr>
              <a:t>所链接，而网页</a:t>
            </a:r>
            <a:r>
              <a:rPr lang="en-US" altLang="zh-CN" sz="2800" dirty="0">
                <a:solidFill>
                  <a:srgbClr val="002060"/>
                </a:solidFill>
                <a:latin typeface="华文新魏" panose="02010800040101010101" pitchFamily="2" charset="-122"/>
                <a:ea typeface="华文新魏" panose="02010800040101010101" pitchFamily="2" charset="-122"/>
              </a:rPr>
              <a:t>B</a:t>
            </a:r>
            <a:r>
              <a:rPr lang="zh-CN" altLang="en-US" sz="2800" dirty="0">
                <a:solidFill>
                  <a:srgbClr val="002060"/>
                </a:solidFill>
                <a:latin typeface="华文新魏" panose="02010800040101010101" pitchFamily="2" charset="-122"/>
                <a:ea typeface="华文新魏" panose="02010800040101010101" pitchFamily="2" charset="-122"/>
              </a:rPr>
              <a:t>有很高的重要性。</a:t>
            </a:r>
          </a:p>
        </p:txBody>
      </p:sp>
    </p:spTree>
    <p:extLst>
      <p:ext uri="{BB962C8B-B14F-4D97-AF65-F5344CB8AC3E}">
        <p14:creationId xmlns:p14="http://schemas.microsoft.com/office/powerpoint/2010/main" val="3149327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326B7-0621-4346-9516-55275A1B9502}"/>
              </a:ext>
            </a:extLst>
          </p:cNvPr>
          <p:cNvSpPr>
            <a:spLocks noGrp="1"/>
          </p:cNvSpPr>
          <p:nvPr>
            <p:ph type="title"/>
          </p:nvPr>
        </p:nvSpPr>
        <p:spPr/>
        <p:txBody>
          <a:bodyPr/>
          <a:lstStyle/>
          <a:p>
            <a:r>
              <a:rPr lang="zh-CN" altLang="en-US" dirty="0"/>
              <a:t>以</a:t>
            </a:r>
            <a:r>
              <a:rPr lang="en-US" altLang="zh-CN" dirty="0"/>
              <a:t>Google</a:t>
            </a:r>
            <a:r>
              <a:rPr lang="zh-CN" altLang="en-US" dirty="0"/>
              <a:t>的网页排序为例</a:t>
            </a:r>
          </a:p>
        </p:txBody>
      </p:sp>
      <p:sp>
        <p:nvSpPr>
          <p:cNvPr id="3" name="内容占位符 2">
            <a:extLst>
              <a:ext uri="{FF2B5EF4-FFF2-40B4-BE49-F238E27FC236}">
                <a16:creationId xmlns:a16="http://schemas.microsoft.com/office/drawing/2014/main" id="{376F808B-59A8-4BBF-B5E5-CFF79E872358}"/>
              </a:ext>
            </a:extLst>
          </p:cNvPr>
          <p:cNvSpPr>
            <a:spLocks noGrp="1"/>
          </p:cNvSpPr>
          <p:nvPr>
            <p:ph idx="1"/>
          </p:nvPr>
        </p:nvSpPr>
        <p:spPr/>
        <p:txBody>
          <a:bodyPr/>
          <a:lstStyle/>
          <a:p>
            <a:r>
              <a:rPr lang="zh-CN" altLang="en-US" dirty="0"/>
              <a:t>显然，越重要的网页，其链接的网页也认为越重要。</a:t>
            </a:r>
            <a:endParaRPr lang="en-US" altLang="zh-CN" dirty="0"/>
          </a:p>
          <a:p>
            <a:r>
              <a:rPr lang="zh-CN" altLang="en-US" dirty="0"/>
              <a:t>否则，即使有很多网页链入，也会被认为缺少可信度。</a:t>
            </a:r>
            <a:endParaRPr lang="en-US" altLang="zh-CN" dirty="0"/>
          </a:p>
          <a:p>
            <a:r>
              <a:rPr lang="zh-CN" altLang="en-US" dirty="0"/>
              <a:t>问题：总要有一个网站，人工设定一下其重要程度。</a:t>
            </a:r>
            <a:endParaRPr lang="en-US" altLang="zh-CN" dirty="0"/>
          </a:p>
          <a:p>
            <a:r>
              <a:rPr lang="en-US" altLang="zh-CN" dirty="0"/>
              <a:t>Google</a:t>
            </a:r>
            <a:r>
              <a:rPr lang="zh-CN" altLang="en-US" dirty="0"/>
              <a:t>把自己的网站的重要程度设置为最高的</a:t>
            </a:r>
            <a:r>
              <a:rPr lang="en-US" altLang="zh-CN" dirty="0"/>
              <a:t>10</a:t>
            </a:r>
            <a:r>
              <a:rPr lang="zh-CN" altLang="en-US" dirty="0"/>
              <a:t>分。</a:t>
            </a:r>
            <a:endParaRPr lang="en-US" altLang="zh-CN" dirty="0"/>
          </a:p>
        </p:txBody>
      </p:sp>
      <p:sp>
        <p:nvSpPr>
          <p:cNvPr id="4" name="灯片编号占位符 3">
            <a:extLst>
              <a:ext uri="{FF2B5EF4-FFF2-40B4-BE49-F238E27FC236}">
                <a16:creationId xmlns:a16="http://schemas.microsoft.com/office/drawing/2014/main" id="{0245713C-49B1-4F44-A40E-39FED4BB46FA}"/>
              </a:ext>
            </a:extLst>
          </p:cNvPr>
          <p:cNvSpPr>
            <a:spLocks noGrp="1"/>
          </p:cNvSpPr>
          <p:nvPr>
            <p:ph type="sldNum" sz="quarter" idx="12"/>
          </p:nvPr>
        </p:nvSpPr>
        <p:spPr/>
        <p:txBody>
          <a:bodyPr/>
          <a:lstStyle/>
          <a:p>
            <a:pPr>
              <a:defRPr/>
            </a:pPr>
            <a:fld id="{095CD83E-11D6-47E0-B369-87247A5163B3}" type="slidenum">
              <a:rPr lang="zh-CN" altLang="en-US" smtClean="0"/>
              <a:pPr>
                <a:defRPr/>
              </a:pPr>
              <a:t>28</a:t>
            </a:fld>
            <a:endParaRPr lang="zh-CN" altLang="en-US"/>
          </a:p>
        </p:txBody>
      </p:sp>
    </p:spTree>
    <p:extLst>
      <p:ext uri="{BB962C8B-B14F-4D97-AF65-F5344CB8AC3E}">
        <p14:creationId xmlns:p14="http://schemas.microsoft.com/office/powerpoint/2010/main" val="1746967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0D674CF-1919-4994-941D-E9CBF65644E4}"/>
              </a:ext>
            </a:extLst>
          </p:cNvPr>
          <p:cNvSpPr>
            <a:spLocks noGrp="1" noChangeArrowheads="1"/>
          </p:cNvSpPr>
          <p:nvPr>
            <p:ph type="title"/>
          </p:nvPr>
        </p:nvSpPr>
        <p:spPr/>
        <p:txBody>
          <a:bodyPr/>
          <a:lstStyle/>
          <a:p>
            <a:pPr eaLnBrk="1" hangingPunct="1"/>
            <a:r>
              <a:rPr lang="en-US" altLang="zh-CN" dirty="0" err="1"/>
              <a:t>Pagerank</a:t>
            </a:r>
            <a:r>
              <a:rPr lang="zh-CN" altLang="en-US" dirty="0"/>
              <a:t>算法的核心思想</a:t>
            </a:r>
          </a:p>
        </p:txBody>
      </p:sp>
      <p:sp>
        <p:nvSpPr>
          <p:cNvPr id="17411" name="Rectangle 3">
            <a:extLst>
              <a:ext uri="{FF2B5EF4-FFF2-40B4-BE49-F238E27FC236}">
                <a16:creationId xmlns:a16="http://schemas.microsoft.com/office/drawing/2014/main" id="{651E915A-94FF-4066-95E9-00C2763F53E2}"/>
              </a:ext>
            </a:extLst>
          </p:cNvPr>
          <p:cNvSpPr>
            <a:spLocks noGrp="1" noChangeArrowheads="1"/>
          </p:cNvSpPr>
          <p:nvPr>
            <p:ph type="body" idx="1"/>
          </p:nvPr>
        </p:nvSpPr>
        <p:spPr/>
        <p:txBody>
          <a:bodyPr/>
          <a:lstStyle/>
          <a:p>
            <a:pPr eaLnBrk="1" hangingPunct="1">
              <a:lnSpc>
                <a:spcPct val="80000"/>
              </a:lnSpc>
            </a:pPr>
            <a:r>
              <a:rPr lang="en-US" altLang="en-US" sz="2800" dirty="0" err="1"/>
              <a:t>PageRank通过</a:t>
            </a:r>
            <a:r>
              <a:rPr lang="zh-CN" altLang="en-US" sz="2800" dirty="0"/>
              <a:t>页面之间</a:t>
            </a:r>
            <a:r>
              <a:rPr lang="en-US" altLang="en-US" sz="2800" dirty="0" err="1"/>
              <a:t>的超链接关系来确定一个页面的等级</a:t>
            </a:r>
            <a:r>
              <a:rPr lang="en-US" altLang="en-US" sz="2800" dirty="0"/>
              <a:t>。</a:t>
            </a:r>
          </a:p>
          <a:p>
            <a:pPr eaLnBrk="1" hangingPunct="1">
              <a:lnSpc>
                <a:spcPct val="80000"/>
              </a:lnSpc>
            </a:pPr>
            <a:endParaRPr lang="en-US" altLang="en-US" sz="2800" dirty="0"/>
          </a:p>
          <a:p>
            <a:pPr eaLnBrk="1" hangingPunct="1">
              <a:lnSpc>
                <a:spcPct val="80000"/>
              </a:lnSpc>
            </a:pPr>
            <a:r>
              <a:rPr lang="en-US" altLang="en-US" sz="2800" dirty="0" err="1"/>
              <a:t>把从A页面到B页面的链接解释为A页面给B页面投票，Google根据投票来源</a:t>
            </a:r>
            <a:r>
              <a:rPr lang="zh-CN" altLang="en-US" sz="2800" dirty="0"/>
              <a:t>的等级</a:t>
            </a:r>
            <a:r>
              <a:rPr lang="en-US" altLang="en-US" sz="2800" dirty="0" err="1"/>
              <a:t>和投票目标</a:t>
            </a:r>
            <a:r>
              <a:rPr lang="zh-CN" altLang="en-US" sz="2800" dirty="0"/>
              <a:t>收到的投票，</a:t>
            </a:r>
            <a:r>
              <a:rPr lang="en-US" altLang="en-US" sz="2800" dirty="0" err="1"/>
              <a:t>来决定</a:t>
            </a:r>
            <a:r>
              <a:rPr lang="zh-CN" altLang="en-US" sz="2800" dirty="0"/>
              <a:t>目标</a:t>
            </a:r>
            <a:r>
              <a:rPr lang="en-US" altLang="en-US" sz="2800" dirty="0" err="1"/>
              <a:t>新的等级</a:t>
            </a:r>
            <a:r>
              <a:rPr lang="en-US" altLang="en-US" sz="2800" dirty="0"/>
              <a:t>。</a:t>
            </a:r>
          </a:p>
          <a:p>
            <a:pPr lvl="1" eaLnBrk="1" hangingPunct="1">
              <a:lnSpc>
                <a:spcPct val="80000"/>
              </a:lnSpc>
            </a:pPr>
            <a:r>
              <a:rPr lang="en-US" altLang="en-US" sz="2400" dirty="0" err="1"/>
              <a:t>PageRank会根据网页B所收到的投票数量来评估该网页的重要性</a:t>
            </a:r>
            <a:r>
              <a:rPr lang="en-US" altLang="en-US" sz="2400" dirty="0"/>
              <a:t>。</a:t>
            </a:r>
          </a:p>
          <a:p>
            <a:pPr lvl="1" eaLnBrk="1" hangingPunct="1">
              <a:lnSpc>
                <a:spcPct val="80000"/>
              </a:lnSpc>
            </a:pPr>
            <a:r>
              <a:rPr lang="en-US" altLang="en-US" sz="2400" dirty="0"/>
              <a:t>PageRank还会评估每个投票网页的重要性，因为某些重要网页的投票被认为具有较高的价值，这样，它所链接的网页就能获得较高的价值。</a:t>
            </a:r>
          </a:p>
          <a:p>
            <a:pPr eaLnBrk="1" hangingPunct="1">
              <a:lnSpc>
                <a:spcPct val="80000"/>
              </a:lnSpc>
            </a:pPr>
            <a:r>
              <a:rPr lang="en-US" altLang="zh-CN" sz="2800" dirty="0"/>
              <a:t>PageRank</a:t>
            </a:r>
            <a:r>
              <a:rPr lang="zh-CN" altLang="en-US" sz="2800" dirty="0"/>
              <a:t>把文档的重要性得分记为</a:t>
            </a:r>
            <a:r>
              <a:rPr lang="en-US" altLang="zh-CN" sz="2800" dirty="0"/>
              <a:t>PR</a:t>
            </a:r>
            <a:r>
              <a:rPr lang="zh-CN" altLang="en-US" sz="2800" dirty="0"/>
              <a:t>值，为</a:t>
            </a:r>
            <a:r>
              <a:rPr lang="en-US" altLang="zh-CN" sz="2800" dirty="0"/>
              <a:t>0-10</a:t>
            </a:r>
            <a:r>
              <a:rPr lang="zh-CN" altLang="en-US" sz="2800" dirty="0"/>
              <a:t>分的数值。并把</a:t>
            </a:r>
            <a:r>
              <a:rPr lang="en-US" altLang="zh-CN" sz="2800" dirty="0"/>
              <a:t>Google</a:t>
            </a:r>
            <a:r>
              <a:rPr lang="zh-CN" altLang="en-US" sz="2800" dirty="0"/>
              <a:t>的</a:t>
            </a:r>
            <a:r>
              <a:rPr lang="en-US" altLang="zh-CN" sz="2800" dirty="0"/>
              <a:t>PR</a:t>
            </a:r>
            <a:r>
              <a:rPr lang="zh-CN" altLang="en-US" sz="2800" dirty="0"/>
              <a:t>值设置为</a:t>
            </a:r>
            <a:r>
              <a:rPr lang="en-US" altLang="zh-CN" sz="2800" dirty="0"/>
              <a:t>10</a:t>
            </a:r>
            <a:r>
              <a:rPr lang="zh-CN" altLang="en-US" sz="2800" dirty="0"/>
              <a:t>。         </a:t>
            </a:r>
          </a:p>
        </p:txBody>
      </p:sp>
    </p:spTree>
    <p:extLst>
      <p:ext uri="{BB962C8B-B14F-4D97-AF65-F5344CB8AC3E}">
        <p14:creationId xmlns:p14="http://schemas.microsoft.com/office/powerpoint/2010/main" val="320695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EE46815-6A3C-4DD2-BEE4-10DD2409D781}"/>
              </a:ext>
            </a:extLst>
          </p:cNvPr>
          <p:cNvSpPr>
            <a:spLocks noGrp="1"/>
          </p:cNvSpPr>
          <p:nvPr>
            <p:ph type="title"/>
          </p:nvPr>
        </p:nvSpPr>
        <p:spPr/>
        <p:txBody>
          <a:bodyPr/>
          <a:lstStyle/>
          <a:p>
            <a:r>
              <a:rPr lang="en-US" altLang="zh-CN" dirty="0"/>
              <a:t>1. </a:t>
            </a:r>
            <a:r>
              <a:rPr lang="zh-CN" altLang="en-US" dirty="0"/>
              <a:t>数据挖掘基本概念</a:t>
            </a:r>
            <a:br>
              <a:rPr lang="en-US" altLang="zh-CN" dirty="0"/>
            </a:br>
            <a:endParaRPr lang="zh-CN" altLang="en-US" dirty="0">
              <a:latin typeface="华文楷体" panose="02010600040101010101" pitchFamily="2" charset="-122"/>
              <a:ea typeface="华文楷体" panose="02010600040101010101" pitchFamily="2" charset="-122"/>
            </a:endParaRPr>
          </a:p>
        </p:txBody>
      </p:sp>
      <p:sp>
        <p:nvSpPr>
          <p:cNvPr id="4" name="灯片编号占位符 3">
            <a:extLst>
              <a:ext uri="{FF2B5EF4-FFF2-40B4-BE49-F238E27FC236}">
                <a16:creationId xmlns:a16="http://schemas.microsoft.com/office/drawing/2014/main" id="{97DE47EE-0948-48E9-ADD3-5817FA2F4D3F}"/>
              </a:ext>
            </a:extLst>
          </p:cNvPr>
          <p:cNvSpPr>
            <a:spLocks noGrp="1"/>
          </p:cNvSpPr>
          <p:nvPr>
            <p:ph type="sldNum" sz="quarter" idx="12"/>
          </p:nvPr>
        </p:nvSpPr>
        <p:spPr/>
        <p:txBody>
          <a:bodyPr/>
          <a:lstStyle/>
          <a:p>
            <a:pPr>
              <a:defRPr/>
            </a:pPr>
            <a:fld id="{095CD83E-11D6-47E0-B369-87247A5163B3}" type="slidenum">
              <a:rPr lang="zh-CN" altLang="en-US" smtClean="0"/>
              <a:pPr>
                <a:defRPr/>
              </a:pPr>
              <a:t>3</a:t>
            </a:fld>
            <a:endParaRPr lang="zh-CN" altLang="en-US"/>
          </a:p>
        </p:txBody>
      </p:sp>
      <p:pic>
        <p:nvPicPr>
          <p:cNvPr id="3" name="图片 2">
            <a:extLst>
              <a:ext uri="{FF2B5EF4-FFF2-40B4-BE49-F238E27FC236}">
                <a16:creationId xmlns:a16="http://schemas.microsoft.com/office/drawing/2014/main" id="{5B6259F9-2C14-4BC6-8C36-FC524057F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620688"/>
            <a:ext cx="4037434" cy="2608182"/>
          </a:xfrm>
          <a:prstGeom prst="rect">
            <a:avLst/>
          </a:prstGeom>
        </p:spPr>
      </p:pic>
    </p:spTree>
    <p:extLst>
      <p:ext uri="{BB962C8B-B14F-4D97-AF65-F5344CB8AC3E}">
        <p14:creationId xmlns:p14="http://schemas.microsoft.com/office/powerpoint/2010/main" val="1987655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AD4AA44-3F71-40EA-B38C-F9BA9363E246}"/>
              </a:ext>
            </a:extLst>
          </p:cNvPr>
          <p:cNvSpPr>
            <a:spLocks noGrp="1" noChangeArrowheads="1"/>
          </p:cNvSpPr>
          <p:nvPr>
            <p:ph type="title"/>
          </p:nvPr>
        </p:nvSpPr>
        <p:spPr/>
        <p:txBody>
          <a:bodyPr/>
          <a:lstStyle/>
          <a:p>
            <a:pPr eaLnBrk="1" hangingPunct="1"/>
            <a:r>
              <a:rPr lang="en-US" altLang="zh-CN" dirty="0"/>
              <a:t>PageRank</a:t>
            </a:r>
            <a:r>
              <a:rPr lang="zh-CN" altLang="en-US" dirty="0"/>
              <a:t>计算原理</a:t>
            </a:r>
          </a:p>
        </p:txBody>
      </p:sp>
      <p:sp>
        <p:nvSpPr>
          <p:cNvPr id="18435" name="Rectangle 3">
            <a:extLst>
              <a:ext uri="{FF2B5EF4-FFF2-40B4-BE49-F238E27FC236}">
                <a16:creationId xmlns:a16="http://schemas.microsoft.com/office/drawing/2014/main" id="{C7374191-1544-445C-9CEC-18D612DB0F5A}"/>
              </a:ext>
            </a:extLst>
          </p:cNvPr>
          <p:cNvSpPr>
            <a:spLocks noGrp="1" noChangeArrowheads="1"/>
          </p:cNvSpPr>
          <p:nvPr>
            <p:ph type="body" idx="1"/>
          </p:nvPr>
        </p:nvSpPr>
        <p:spPr>
          <a:xfrm>
            <a:off x="539936" y="4509120"/>
            <a:ext cx="8064127" cy="2052811"/>
          </a:xfrm>
        </p:spPr>
        <p:txBody>
          <a:bodyPr/>
          <a:lstStyle/>
          <a:p>
            <a:pPr eaLnBrk="1" hangingPunct="1">
              <a:lnSpc>
                <a:spcPct val="80000"/>
              </a:lnSpc>
            </a:pPr>
            <a:r>
              <a:rPr lang="zh-CN" altLang="en-US" sz="2400" dirty="0"/>
              <a:t>假设一个由只有</a:t>
            </a:r>
            <a:r>
              <a:rPr lang="en-US" altLang="zh-CN" sz="2400" dirty="0"/>
              <a:t>4</a:t>
            </a:r>
            <a:r>
              <a:rPr lang="zh-CN" altLang="en-US" sz="2400" dirty="0"/>
              <a:t>个页面组成的集合：</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和</a:t>
            </a:r>
            <a:r>
              <a:rPr lang="en-US" altLang="zh-CN" sz="2400" dirty="0"/>
              <a:t>D</a:t>
            </a:r>
            <a:r>
              <a:rPr lang="zh-CN" altLang="en-US" sz="2400" dirty="0"/>
              <a:t>。如果所有页面都链向</a:t>
            </a:r>
            <a:r>
              <a:rPr lang="en-US" altLang="zh-CN" sz="2400" dirty="0"/>
              <a:t>A</a:t>
            </a:r>
            <a:r>
              <a:rPr lang="zh-CN" altLang="en-US" sz="2400" dirty="0"/>
              <a:t>，那么</a:t>
            </a:r>
            <a:r>
              <a:rPr lang="en-US" altLang="zh-CN" sz="2400" dirty="0"/>
              <a:t>A</a:t>
            </a:r>
            <a:r>
              <a:rPr lang="zh-CN" altLang="en-US" sz="2400" dirty="0"/>
              <a:t>的</a:t>
            </a:r>
            <a:r>
              <a:rPr lang="en-US" altLang="zh-CN" sz="2400" dirty="0"/>
              <a:t>PR</a:t>
            </a:r>
            <a:r>
              <a:rPr lang="zh-CN" altLang="en-US" sz="2400" dirty="0"/>
              <a:t>值将是</a:t>
            </a:r>
            <a:r>
              <a:rPr lang="en-US" altLang="zh-CN" sz="2400" dirty="0"/>
              <a:t>B</a:t>
            </a:r>
            <a:r>
              <a:rPr lang="zh-CN" altLang="en-US" sz="2400" dirty="0"/>
              <a:t>，</a:t>
            </a:r>
            <a:r>
              <a:rPr lang="en-US" altLang="zh-CN" sz="2400" dirty="0"/>
              <a:t>C</a:t>
            </a:r>
            <a:r>
              <a:rPr lang="zh-CN" altLang="en-US" sz="2400" dirty="0"/>
              <a:t>，</a:t>
            </a:r>
            <a:r>
              <a:rPr lang="en-US" altLang="zh-CN" sz="2400" dirty="0"/>
              <a:t>D</a:t>
            </a:r>
            <a:r>
              <a:rPr lang="zh-CN" altLang="en-US" sz="2400" dirty="0"/>
              <a:t>的和。</a:t>
            </a:r>
          </a:p>
          <a:p>
            <a:pPr eaLnBrk="1" hangingPunct="1">
              <a:lnSpc>
                <a:spcPct val="80000"/>
              </a:lnSpc>
              <a:buFont typeface="Wingdings" panose="05000000000000000000" pitchFamily="2" charset="2"/>
              <a:buNone/>
            </a:pPr>
            <a:r>
              <a:rPr lang="zh-CN" altLang="en-US" sz="2400" dirty="0"/>
              <a:t>         </a:t>
            </a:r>
          </a:p>
          <a:p>
            <a:pPr eaLnBrk="1" hangingPunct="1">
              <a:lnSpc>
                <a:spcPct val="80000"/>
              </a:lnSpc>
              <a:buFont typeface="Wingdings" panose="05000000000000000000" pitchFamily="2" charset="2"/>
              <a:buNone/>
            </a:pPr>
            <a:endParaRPr lang="zh-CN" altLang="en-US" sz="2400" dirty="0"/>
          </a:p>
          <a:p>
            <a:pPr eaLnBrk="1" hangingPunct="1">
              <a:lnSpc>
                <a:spcPct val="80000"/>
              </a:lnSpc>
            </a:pPr>
            <a:endParaRPr lang="zh-CN" altLang="en-US" sz="2000" dirty="0"/>
          </a:p>
        </p:txBody>
      </p:sp>
      <p:pic>
        <p:nvPicPr>
          <p:cNvPr id="18436" name="Picture 4">
            <a:extLst>
              <a:ext uri="{FF2B5EF4-FFF2-40B4-BE49-F238E27FC236}">
                <a16:creationId xmlns:a16="http://schemas.microsoft.com/office/drawing/2014/main" id="{0CB956E0-F52F-4E99-A912-1769090E2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5457601"/>
            <a:ext cx="546326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3">
            <a:extLst>
              <a:ext uri="{FF2B5EF4-FFF2-40B4-BE49-F238E27FC236}">
                <a16:creationId xmlns:a16="http://schemas.microsoft.com/office/drawing/2014/main" id="{5E900EB8-CABB-4921-B7EC-5BC2C2717931}"/>
              </a:ext>
            </a:extLst>
          </p:cNvPr>
          <p:cNvSpPr/>
          <p:nvPr/>
        </p:nvSpPr>
        <p:spPr>
          <a:xfrm>
            <a:off x="3635896" y="1297798"/>
            <a:ext cx="1136257" cy="10510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3200" dirty="0"/>
              <a:t>A</a:t>
            </a:r>
            <a:endParaRPr lang="zh-CN" altLang="en-US" sz="3200" dirty="0"/>
          </a:p>
        </p:txBody>
      </p:sp>
      <p:sp>
        <p:nvSpPr>
          <p:cNvPr id="11" name="椭圆 10">
            <a:extLst>
              <a:ext uri="{FF2B5EF4-FFF2-40B4-BE49-F238E27FC236}">
                <a16:creationId xmlns:a16="http://schemas.microsoft.com/office/drawing/2014/main" id="{D14CA476-7911-4A2C-8C33-B71B5DA2C19D}"/>
              </a:ext>
            </a:extLst>
          </p:cNvPr>
          <p:cNvSpPr/>
          <p:nvPr/>
        </p:nvSpPr>
        <p:spPr>
          <a:xfrm>
            <a:off x="1619672" y="2708920"/>
            <a:ext cx="1136257" cy="10510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3200" dirty="0"/>
              <a:t>B</a:t>
            </a:r>
            <a:endParaRPr lang="zh-CN" altLang="en-US" sz="3200" dirty="0"/>
          </a:p>
        </p:txBody>
      </p:sp>
      <p:sp>
        <p:nvSpPr>
          <p:cNvPr id="12" name="椭圆 11">
            <a:extLst>
              <a:ext uri="{FF2B5EF4-FFF2-40B4-BE49-F238E27FC236}">
                <a16:creationId xmlns:a16="http://schemas.microsoft.com/office/drawing/2014/main" id="{983B0842-383E-4B2E-80F7-9327291129DE}"/>
              </a:ext>
            </a:extLst>
          </p:cNvPr>
          <p:cNvSpPr/>
          <p:nvPr/>
        </p:nvSpPr>
        <p:spPr>
          <a:xfrm>
            <a:off x="3635895" y="2771820"/>
            <a:ext cx="1136257" cy="10510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3200" dirty="0"/>
              <a:t>C</a:t>
            </a:r>
            <a:endParaRPr lang="zh-CN" altLang="en-US" sz="3200" dirty="0"/>
          </a:p>
        </p:txBody>
      </p:sp>
      <p:sp>
        <p:nvSpPr>
          <p:cNvPr id="13" name="椭圆 12">
            <a:extLst>
              <a:ext uri="{FF2B5EF4-FFF2-40B4-BE49-F238E27FC236}">
                <a16:creationId xmlns:a16="http://schemas.microsoft.com/office/drawing/2014/main" id="{774E9B72-015E-498A-9097-A55A32A158DC}"/>
              </a:ext>
            </a:extLst>
          </p:cNvPr>
          <p:cNvSpPr/>
          <p:nvPr/>
        </p:nvSpPr>
        <p:spPr>
          <a:xfrm>
            <a:off x="5874675" y="2771820"/>
            <a:ext cx="1136257" cy="10510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3200" dirty="0"/>
              <a:t>D</a:t>
            </a:r>
            <a:endParaRPr lang="zh-CN" altLang="en-US" sz="3200" dirty="0"/>
          </a:p>
        </p:txBody>
      </p:sp>
      <p:cxnSp>
        <p:nvCxnSpPr>
          <p:cNvPr id="6" name="直接箭头连接符 5">
            <a:extLst>
              <a:ext uri="{FF2B5EF4-FFF2-40B4-BE49-F238E27FC236}">
                <a16:creationId xmlns:a16="http://schemas.microsoft.com/office/drawing/2014/main" id="{DFDFE3AF-770C-4AF4-BCB7-A258AD001E2D}"/>
              </a:ext>
            </a:extLst>
          </p:cNvPr>
          <p:cNvCxnSpPr>
            <a:stCxn id="11" idx="7"/>
            <a:endCxn id="4" idx="3"/>
          </p:cNvCxnSpPr>
          <p:nvPr/>
        </p:nvCxnSpPr>
        <p:spPr>
          <a:xfrm flipV="1">
            <a:off x="2589528" y="2194953"/>
            <a:ext cx="1212769" cy="6678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直接箭头连接符 7">
            <a:extLst>
              <a:ext uri="{FF2B5EF4-FFF2-40B4-BE49-F238E27FC236}">
                <a16:creationId xmlns:a16="http://schemas.microsoft.com/office/drawing/2014/main" id="{8FCCCCDB-5AE4-4783-A966-FF977BA2237D}"/>
              </a:ext>
            </a:extLst>
          </p:cNvPr>
          <p:cNvCxnSpPr>
            <a:stCxn id="12" idx="0"/>
            <a:endCxn id="4" idx="4"/>
          </p:cNvCxnSpPr>
          <p:nvPr/>
        </p:nvCxnSpPr>
        <p:spPr>
          <a:xfrm flipV="1">
            <a:off x="4204024" y="2348880"/>
            <a:ext cx="1" cy="4229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直接箭头连接符 9">
            <a:extLst>
              <a:ext uri="{FF2B5EF4-FFF2-40B4-BE49-F238E27FC236}">
                <a16:creationId xmlns:a16="http://schemas.microsoft.com/office/drawing/2014/main" id="{77BCA269-8A62-4E90-AD71-7529E776195A}"/>
              </a:ext>
            </a:extLst>
          </p:cNvPr>
          <p:cNvCxnSpPr>
            <a:stCxn id="13" idx="1"/>
            <a:endCxn id="4" idx="5"/>
          </p:cNvCxnSpPr>
          <p:nvPr/>
        </p:nvCxnSpPr>
        <p:spPr>
          <a:xfrm flipH="1" flipV="1">
            <a:off x="4605752" y="2194953"/>
            <a:ext cx="1435324" cy="7307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35629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AD4AA44-3F71-40EA-B38C-F9BA9363E246}"/>
              </a:ext>
            </a:extLst>
          </p:cNvPr>
          <p:cNvSpPr>
            <a:spLocks noGrp="1" noChangeArrowheads="1"/>
          </p:cNvSpPr>
          <p:nvPr>
            <p:ph type="title"/>
          </p:nvPr>
        </p:nvSpPr>
        <p:spPr/>
        <p:txBody>
          <a:bodyPr/>
          <a:lstStyle/>
          <a:p>
            <a:pPr eaLnBrk="1" hangingPunct="1"/>
            <a:r>
              <a:rPr lang="en-US" altLang="zh-CN" dirty="0"/>
              <a:t>PageRank</a:t>
            </a:r>
            <a:r>
              <a:rPr lang="zh-CN" altLang="en-US" dirty="0"/>
              <a:t>计算原理 </a:t>
            </a:r>
          </a:p>
        </p:txBody>
      </p:sp>
      <p:sp>
        <p:nvSpPr>
          <p:cNvPr id="18435" name="Rectangle 3">
            <a:extLst>
              <a:ext uri="{FF2B5EF4-FFF2-40B4-BE49-F238E27FC236}">
                <a16:creationId xmlns:a16="http://schemas.microsoft.com/office/drawing/2014/main" id="{C7374191-1544-445C-9CEC-18D612DB0F5A}"/>
              </a:ext>
            </a:extLst>
          </p:cNvPr>
          <p:cNvSpPr>
            <a:spLocks noGrp="1" noChangeArrowheads="1"/>
          </p:cNvSpPr>
          <p:nvPr>
            <p:ph type="body" idx="1"/>
          </p:nvPr>
        </p:nvSpPr>
        <p:spPr>
          <a:xfrm>
            <a:off x="539936" y="4189405"/>
            <a:ext cx="8064127" cy="2372526"/>
          </a:xfrm>
        </p:spPr>
        <p:txBody>
          <a:bodyPr/>
          <a:lstStyle/>
          <a:p>
            <a:pPr eaLnBrk="1" hangingPunct="1">
              <a:lnSpc>
                <a:spcPct val="80000"/>
              </a:lnSpc>
            </a:pPr>
            <a:r>
              <a:rPr lang="zh-CN" altLang="en-US" sz="2400" dirty="0"/>
              <a:t>假设还有</a:t>
            </a:r>
            <a:r>
              <a:rPr lang="en-US" altLang="zh-CN" sz="2400" dirty="0"/>
              <a:t>B</a:t>
            </a:r>
            <a:r>
              <a:rPr lang="zh-CN" altLang="en-US" sz="2400" dirty="0"/>
              <a:t>链接到</a:t>
            </a:r>
            <a:r>
              <a:rPr lang="en-US" altLang="zh-CN" sz="2400" dirty="0"/>
              <a:t>C</a:t>
            </a:r>
            <a:r>
              <a:rPr lang="zh-CN" altLang="en-US" sz="2400" dirty="0"/>
              <a:t>，</a:t>
            </a:r>
            <a:r>
              <a:rPr lang="en-US" altLang="zh-CN" sz="2400" dirty="0"/>
              <a:t>D</a:t>
            </a:r>
            <a:r>
              <a:rPr lang="zh-CN" altLang="en-US" sz="2400" dirty="0"/>
              <a:t>还链接到其他</a:t>
            </a:r>
            <a:r>
              <a:rPr lang="en-US" altLang="zh-CN" sz="2400" dirty="0"/>
              <a:t>2</a:t>
            </a:r>
            <a:r>
              <a:rPr lang="zh-CN" altLang="en-US" sz="2400" dirty="0"/>
              <a:t>个页面。</a:t>
            </a:r>
            <a:endParaRPr lang="en-US" altLang="zh-CN" sz="2400" dirty="0"/>
          </a:p>
          <a:p>
            <a:pPr eaLnBrk="1" hangingPunct="1">
              <a:lnSpc>
                <a:spcPct val="80000"/>
              </a:lnSpc>
            </a:pPr>
            <a:r>
              <a:rPr lang="zh-CN" altLang="en-US" sz="2400" dirty="0"/>
              <a:t>则</a:t>
            </a:r>
            <a:r>
              <a:rPr lang="en-US" altLang="zh-CN" sz="2400" dirty="0"/>
              <a:t>B</a:t>
            </a:r>
            <a:r>
              <a:rPr lang="zh-CN" altLang="en-US" sz="2400" dirty="0"/>
              <a:t>给每个页面</a:t>
            </a:r>
            <a:r>
              <a:rPr lang="zh-CN" altLang="en-US" sz="2400" dirty="0">
                <a:solidFill>
                  <a:srgbClr val="FF0000"/>
                </a:solidFill>
              </a:rPr>
              <a:t>半票。</a:t>
            </a:r>
            <a:r>
              <a:rPr lang="zh-CN" altLang="en-US" sz="2400" dirty="0"/>
              <a:t>以同样的逻辑，</a:t>
            </a:r>
            <a:r>
              <a:rPr lang="en-US" altLang="zh-CN" sz="2400" dirty="0"/>
              <a:t>D</a:t>
            </a:r>
            <a:r>
              <a:rPr lang="zh-CN" altLang="en-US" sz="2400" dirty="0"/>
              <a:t>投出的票只有</a:t>
            </a:r>
            <a:r>
              <a:rPr lang="zh-CN" altLang="en-US" sz="2400" dirty="0">
                <a:solidFill>
                  <a:srgbClr val="FF0000"/>
                </a:solidFill>
              </a:rPr>
              <a:t>三分之一</a:t>
            </a:r>
            <a:r>
              <a:rPr lang="zh-CN" altLang="en-US" sz="2400" dirty="0"/>
              <a:t>算到了</a:t>
            </a:r>
            <a:r>
              <a:rPr lang="en-US" altLang="zh-CN" sz="2400" dirty="0"/>
              <a:t>A</a:t>
            </a:r>
            <a:r>
              <a:rPr lang="zh-CN" altLang="en-US" sz="2400" dirty="0"/>
              <a:t>的</a:t>
            </a:r>
            <a:r>
              <a:rPr lang="en-US" altLang="zh-CN" sz="2400" dirty="0"/>
              <a:t>PageRank</a:t>
            </a:r>
            <a:r>
              <a:rPr lang="zh-CN" altLang="en-US" sz="2400" dirty="0"/>
              <a:t>上。             </a:t>
            </a:r>
          </a:p>
          <a:p>
            <a:pPr eaLnBrk="1" hangingPunct="1">
              <a:lnSpc>
                <a:spcPct val="80000"/>
              </a:lnSpc>
              <a:buFont typeface="Wingdings" panose="05000000000000000000" pitchFamily="2" charset="2"/>
              <a:buNone/>
            </a:pPr>
            <a:endParaRPr lang="zh-CN" altLang="en-US" sz="2400" dirty="0"/>
          </a:p>
          <a:p>
            <a:pPr eaLnBrk="1" hangingPunct="1">
              <a:lnSpc>
                <a:spcPct val="80000"/>
              </a:lnSpc>
              <a:buFont typeface="Wingdings" panose="05000000000000000000" pitchFamily="2" charset="2"/>
              <a:buNone/>
            </a:pPr>
            <a:endParaRPr lang="zh-CN" altLang="en-US" sz="2400" dirty="0"/>
          </a:p>
          <a:p>
            <a:pPr eaLnBrk="1" hangingPunct="1">
              <a:lnSpc>
                <a:spcPct val="80000"/>
              </a:lnSpc>
              <a:buFont typeface="Wingdings" panose="05000000000000000000" pitchFamily="2" charset="2"/>
              <a:buNone/>
            </a:pPr>
            <a:r>
              <a:rPr lang="zh-CN" altLang="en-US" sz="2400" dirty="0"/>
              <a:t>   </a:t>
            </a:r>
          </a:p>
          <a:p>
            <a:pPr eaLnBrk="1" fontAlgn="ctr" hangingPunct="1">
              <a:lnSpc>
                <a:spcPct val="80000"/>
              </a:lnSpc>
              <a:buFont typeface="Wingdings" panose="05000000000000000000" pitchFamily="2" charset="2"/>
              <a:buNone/>
            </a:pPr>
            <a:r>
              <a:rPr lang="zh-CN" altLang="en-US" sz="2400" dirty="0"/>
              <a:t>              </a:t>
            </a:r>
            <a:endParaRPr lang="zh-CN" altLang="en-US" sz="2000" dirty="0"/>
          </a:p>
        </p:txBody>
      </p:sp>
      <p:pic>
        <p:nvPicPr>
          <p:cNvPr id="18437" name="Picture 7">
            <a:extLst>
              <a:ext uri="{FF2B5EF4-FFF2-40B4-BE49-F238E27FC236}">
                <a16:creationId xmlns:a16="http://schemas.microsoft.com/office/drawing/2014/main" id="{8AC65658-4528-49A0-939F-BC680AAEA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929" y="5365860"/>
            <a:ext cx="7155357" cy="110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椭圆 7">
            <a:extLst>
              <a:ext uri="{FF2B5EF4-FFF2-40B4-BE49-F238E27FC236}">
                <a16:creationId xmlns:a16="http://schemas.microsoft.com/office/drawing/2014/main" id="{97679F74-4126-4CC0-86B7-83AA7D34F8D2}"/>
              </a:ext>
            </a:extLst>
          </p:cNvPr>
          <p:cNvSpPr/>
          <p:nvPr/>
        </p:nvSpPr>
        <p:spPr>
          <a:xfrm>
            <a:off x="3635896" y="980728"/>
            <a:ext cx="1136257" cy="10510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3200" dirty="0"/>
              <a:t>A</a:t>
            </a:r>
            <a:endParaRPr lang="zh-CN" altLang="en-US" sz="3200" dirty="0"/>
          </a:p>
        </p:txBody>
      </p:sp>
      <p:sp>
        <p:nvSpPr>
          <p:cNvPr id="9" name="椭圆 8">
            <a:extLst>
              <a:ext uri="{FF2B5EF4-FFF2-40B4-BE49-F238E27FC236}">
                <a16:creationId xmlns:a16="http://schemas.microsoft.com/office/drawing/2014/main" id="{8D0FA2F7-9EB7-4360-8E6F-659E6722D76A}"/>
              </a:ext>
            </a:extLst>
          </p:cNvPr>
          <p:cNvSpPr/>
          <p:nvPr/>
        </p:nvSpPr>
        <p:spPr>
          <a:xfrm>
            <a:off x="1619672" y="2391850"/>
            <a:ext cx="1136257" cy="10510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3200" dirty="0"/>
              <a:t>B</a:t>
            </a:r>
            <a:endParaRPr lang="zh-CN" altLang="en-US" sz="3200" dirty="0"/>
          </a:p>
        </p:txBody>
      </p:sp>
      <p:sp>
        <p:nvSpPr>
          <p:cNvPr id="10" name="椭圆 9">
            <a:extLst>
              <a:ext uri="{FF2B5EF4-FFF2-40B4-BE49-F238E27FC236}">
                <a16:creationId xmlns:a16="http://schemas.microsoft.com/office/drawing/2014/main" id="{B12C0928-D4F0-418A-8460-AFC319D1DE61}"/>
              </a:ext>
            </a:extLst>
          </p:cNvPr>
          <p:cNvSpPr/>
          <p:nvPr/>
        </p:nvSpPr>
        <p:spPr>
          <a:xfrm>
            <a:off x="3635895" y="2454750"/>
            <a:ext cx="1136257" cy="10510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3200" dirty="0"/>
              <a:t>C</a:t>
            </a:r>
            <a:endParaRPr lang="zh-CN" altLang="en-US" sz="3200" dirty="0"/>
          </a:p>
        </p:txBody>
      </p:sp>
      <p:sp>
        <p:nvSpPr>
          <p:cNvPr id="11" name="椭圆 10">
            <a:extLst>
              <a:ext uri="{FF2B5EF4-FFF2-40B4-BE49-F238E27FC236}">
                <a16:creationId xmlns:a16="http://schemas.microsoft.com/office/drawing/2014/main" id="{3AEA05AA-43F8-4D47-923A-27F309D494BC}"/>
              </a:ext>
            </a:extLst>
          </p:cNvPr>
          <p:cNvSpPr/>
          <p:nvPr/>
        </p:nvSpPr>
        <p:spPr>
          <a:xfrm>
            <a:off x="5874675" y="2454750"/>
            <a:ext cx="1136257" cy="10510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3200" dirty="0"/>
              <a:t>D</a:t>
            </a:r>
            <a:endParaRPr lang="zh-CN" altLang="en-US" sz="3200" dirty="0"/>
          </a:p>
        </p:txBody>
      </p:sp>
      <p:cxnSp>
        <p:nvCxnSpPr>
          <p:cNvPr id="12" name="直接箭头连接符 11">
            <a:extLst>
              <a:ext uri="{FF2B5EF4-FFF2-40B4-BE49-F238E27FC236}">
                <a16:creationId xmlns:a16="http://schemas.microsoft.com/office/drawing/2014/main" id="{258263EA-3152-4514-87BB-5E96C87FE101}"/>
              </a:ext>
            </a:extLst>
          </p:cNvPr>
          <p:cNvCxnSpPr>
            <a:stCxn id="9" idx="7"/>
            <a:endCxn id="8" idx="3"/>
          </p:cNvCxnSpPr>
          <p:nvPr/>
        </p:nvCxnSpPr>
        <p:spPr>
          <a:xfrm flipV="1">
            <a:off x="2589528" y="1877883"/>
            <a:ext cx="1212769" cy="6678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直接箭头连接符 12">
            <a:extLst>
              <a:ext uri="{FF2B5EF4-FFF2-40B4-BE49-F238E27FC236}">
                <a16:creationId xmlns:a16="http://schemas.microsoft.com/office/drawing/2014/main" id="{7651D161-9736-4B72-ADDE-F125A65C6D27}"/>
              </a:ext>
            </a:extLst>
          </p:cNvPr>
          <p:cNvCxnSpPr>
            <a:stCxn id="10" idx="0"/>
            <a:endCxn id="8" idx="4"/>
          </p:cNvCxnSpPr>
          <p:nvPr/>
        </p:nvCxnSpPr>
        <p:spPr>
          <a:xfrm flipV="1">
            <a:off x="4204024" y="2031810"/>
            <a:ext cx="1" cy="4229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直接箭头连接符 13">
            <a:extLst>
              <a:ext uri="{FF2B5EF4-FFF2-40B4-BE49-F238E27FC236}">
                <a16:creationId xmlns:a16="http://schemas.microsoft.com/office/drawing/2014/main" id="{C0181131-4E9C-43FA-ABA2-E52596D0CB9D}"/>
              </a:ext>
            </a:extLst>
          </p:cNvPr>
          <p:cNvCxnSpPr>
            <a:stCxn id="11" idx="1"/>
            <a:endCxn id="8" idx="5"/>
          </p:cNvCxnSpPr>
          <p:nvPr/>
        </p:nvCxnSpPr>
        <p:spPr>
          <a:xfrm flipH="1" flipV="1">
            <a:off x="4605752" y="1877883"/>
            <a:ext cx="1435324" cy="7307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接箭头连接符 14">
            <a:extLst>
              <a:ext uri="{FF2B5EF4-FFF2-40B4-BE49-F238E27FC236}">
                <a16:creationId xmlns:a16="http://schemas.microsoft.com/office/drawing/2014/main" id="{5C0CF82A-9D81-4B98-8E74-DFD212B8898D}"/>
              </a:ext>
            </a:extLst>
          </p:cNvPr>
          <p:cNvCxnSpPr>
            <a:cxnSpLocks/>
            <a:stCxn id="9" idx="6"/>
            <a:endCxn id="10" idx="2"/>
          </p:cNvCxnSpPr>
          <p:nvPr/>
        </p:nvCxnSpPr>
        <p:spPr>
          <a:xfrm>
            <a:off x="2755929" y="2917391"/>
            <a:ext cx="879966" cy="629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 name="直接箭头连接符 17">
            <a:extLst>
              <a:ext uri="{FF2B5EF4-FFF2-40B4-BE49-F238E27FC236}">
                <a16:creationId xmlns:a16="http://schemas.microsoft.com/office/drawing/2014/main" id="{4AC12440-FE66-401D-A4D8-7516DD4A586A}"/>
              </a:ext>
            </a:extLst>
          </p:cNvPr>
          <p:cNvCxnSpPr/>
          <p:nvPr/>
        </p:nvCxnSpPr>
        <p:spPr>
          <a:xfrm flipV="1">
            <a:off x="6892517" y="2000702"/>
            <a:ext cx="1212769" cy="6678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直接箭头连接符 18">
            <a:extLst>
              <a:ext uri="{FF2B5EF4-FFF2-40B4-BE49-F238E27FC236}">
                <a16:creationId xmlns:a16="http://schemas.microsoft.com/office/drawing/2014/main" id="{61D07D32-15F8-43D4-BE1D-FFCFFAB17709}"/>
              </a:ext>
            </a:extLst>
          </p:cNvPr>
          <p:cNvCxnSpPr>
            <a:cxnSpLocks/>
          </p:cNvCxnSpPr>
          <p:nvPr/>
        </p:nvCxnSpPr>
        <p:spPr>
          <a:xfrm flipV="1">
            <a:off x="6453246" y="1858234"/>
            <a:ext cx="244275" cy="5965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1" name="椭圆 20">
            <a:extLst>
              <a:ext uri="{FF2B5EF4-FFF2-40B4-BE49-F238E27FC236}">
                <a16:creationId xmlns:a16="http://schemas.microsoft.com/office/drawing/2014/main" id="{9956E88C-FA95-4D39-AF6E-1B880FF19AE7}"/>
              </a:ext>
            </a:extLst>
          </p:cNvPr>
          <p:cNvSpPr/>
          <p:nvPr/>
        </p:nvSpPr>
        <p:spPr>
          <a:xfrm>
            <a:off x="6503485" y="1266861"/>
            <a:ext cx="652458" cy="61102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3200" dirty="0"/>
          </a:p>
        </p:txBody>
      </p:sp>
      <p:sp>
        <p:nvSpPr>
          <p:cNvPr id="22" name="椭圆 21">
            <a:extLst>
              <a:ext uri="{FF2B5EF4-FFF2-40B4-BE49-F238E27FC236}">
                <a16:creationId xmlns:a16="http://schemas.microsoft.com/office/drawing/2014/main" id="{FCA10F71-041F-479D-A683-7A4A3DB6A79A}"/>
              </a:ext>
            </a:extLst>
          </p:cNvPr>
          <p:cNvSpPr/>
          <p:nvPr/>
        </p:nvSpPr>
        <p:spPr>
          <a:xfrm>
            <a:off x="8007384" y="1483917"/>
            <a:ext cx="616347" cy="61102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3200" dirty="0"/>
          </a:p>
        </p:txBody>
      </p:sp>
    </p:spTree>
    <p:extLst>
      <p:ext uri="{BB962C8B-B14F-4D97-AF65-F5344CB8AC3E}">
        <p14:creationId xmlns:p14="http://schemas.microsoft.com/office/powerpoint/2010/main" val="1874603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D6708FF-965E-4CEF-A04F-0B30AADCA1F1}"/>
              </a:ext>
            </a:extLst>
          </p:cNvPr>
          <p:cNvSpPr>
            <a:spLocks noGrp="1" noChangeArrowheads="1"/>
          </p:cNvSpPr>
          <p:nvPr>
            <p:ph type="title"/>
          </p:nvPr>
        </p:nvSpPr>
        <p:spPr/>
        <p:txBody>
          <a:bodyPr/>
          <a:lstStyle/>
          <a:p>
            <a:pPr eaLnBrk="1" hangingPunct="1"/>
            <a:r>
              <a:rPr lang="en-US" altLang="zh-CN" dirty="0"/>
              <a:t>PageRank</a:t>
            </a:r>
            <a:r>
              <a:rPr lang="zh-CN" altLang="en-US" dirty="0"/>
              <a:t>计算原理</a:t>
            </a:r>
          </a:p>
        </p:txBody>
      </p:sp>
      <p:sp>
        <p:nvSpPr>
          <p:cNvPr id="20483" name="Rectangle 5">
            <a:extLst>
              <a:ext uri="{FF2B5EF4-FFF2-40B4-BE49-F238E27FC236}">
                <a16:creationId xmlns:a16="http://schemas.microsoft.com/office/drawing/2014/main" id="{EBB47DA6-21AA-443D-8264-000A54F1A6D1}"/>
              </a:ext>
            </a:extLst>
          </p:cNvPr>
          <p:cNvSpPr>
            <a:spLocks noGrp="1" noChangeArrowheads="1"/>
          </p:cNvSpPr>
          <p:nvPr>
            <p:ph type="body" idx="1"/>
          </p:nvPr>
        </p:nvSpPr>
        <p:spPr>
          <a:xfrm>
            <a:off x="468313" y="1412776"/>
            <a:ext cx="8229600" cy="4824536"/>
          </a:xfrm>
        </p:spPr>
        <p:txBody>
          <a:bodyPr/>
          <a:lstStyle/>
          <a:p>
            <a:pPr eaLnBrk="1" hangingPunct="1">
              <a:lnSpc>
                <a:spcPct val="80000"/>
              </a:lnSpc>
            </a:pPr>
            <a:r>
              <a:rPr lang="zh-CN" altLang="en-US" sz="2800" dirty="0"/>
              <a:t>综上，</a:t>
            </a:r>
            <a:r>
              <a:rPr lang="en-US" altLang="zh-CN" sz="2800" dirty="0"/>
              <a:t>PR</a:t>
            </a:r>
            <a:r>
              <a:rPr lang="zh-CN" altLang="en-US" sz="2800" dirty="0"/>
              <a:t>值的计算公式就可以写为：</a:t>
            </a:r>
            <a:endParaRPr lang="en-US" altLang="zh-CN" sz="2800" dirty="0"/>
          </a:p>
          <a:p>
            <a:pPr eaLnBrk="1" hangingPunct="1">
              <a:lnSpc>
                <a:spcPct val="80000"/>
              </a:lnSpc>
            </a:pPr>
            <a:endParaRPr lang="en-US" altLang="zh-CN" sz="2800" dirty="0"/>
          </a:p>
          <a:p>
            <a:pPr eaLnBrk="1" hangingPunct="1">
              <a:lnSpc>
                <a:spcPct val="80000"/>
              </a:lnSpc>
            </a:pPr>
            <a:endParaRPr lang="en-US" altLang="zh-CN" sz="2800" dirty="0"/>
          </a:p>
          <a:p>
            <a:pPr eaLnBrk="1" hangingPunct="1">
              <a:lnSpc>
                <a:spcPct val="80000"/>
              </a:lnSpc>
            </a:pPr>
            <a:endParaRPr lang="en-US" altLang="zh-CN" sz="2800" dirty="0"/>
          </a:p>
          <a:p>
            <a:pPr eaLnBrk="1" hangingPunct="1">
              <a:lnSpc>
                <a:spcPct val="80000"/>
              </a:lnSpc>
            </a:pPr>
            <a:r>
              <a:rPr lang="en-US" altLang="zh-CN" sz="2800" dirty="0"/>
              <a:t>PR</a:t>
            </a:r>
            <a:r>
              <a:rPr lang="zh-CN" altLang="en-US" sz="2800" dirty="0"/>
              <a:t>值取决于：链入数量、链入网页的</a:t>
            </a:r>
            <a:r>
              <a:rPr lang="en-US" altLang="zh-CN" sz="2800" dirty="0"/>
              <a:t>PR</a:t>
            </a:r>
            <a:r>
              <a:rPr lang="zh-CN" altLang="en-US" sz="2800" dirty="0"/>
              <a:t>值、链入网页的链出数量。</a:t>
            </a:r>
            <a:endParaRPr lang="en-US" altLang="zh-CN" sz="2800" dirty="0"/>
          </a:p>
          <a:p>
            <a:pPr eaLnBrk="1" hangingPunct="1">
              <a:lnSpc>
                <a:spcPct val="80000"/>
              </a:lnSpc>
            </a:pPr>
            <a:endParaRPr lang="en-US" altLang="zh-CN" sz="2800" dirty="0"/>
          </a:p>
          <a:p>
            <a:pPr eaLnBrk="1" hangingPunct="1">
              <a:lnSpc>
                <a:spcPct val="80000"/>
              </a:lnSpc>
            </a:pPr>
            <a:r>
              <a:rPr lang="en-US" altLang="zh-CN" sz="2800" dirty="0"/>
              <a:t>PageRank</a:t>
            </a:r>
            <a:r>
              <a:rPr lang="zh-CN" altLang="en-US" sz="2800" dirty="0"/>
              <a:t>证明了，在任意给定每个页面的初始</a:t>
            </a:r>
            <a:r>
              <a:rPr lang="en-US" altLang="zh-CN" sz="2800" dirty="0"/>
              <a:t>PR</a:t>
            </a:r>
            <a:r>
              <a:rPr lang="zh-CN" altLang="en-US" sz="2800" dirty="0"/>
              <a:t>值条件下，经过不断的重复迭代计算，所有页面的</a:t>
            </a:r>
            <a:r>
              <a:rPr lang="en-US" altLang="zh-CN" sz="2800" dirty="0"/>
              <a:t>PR</a:t>
            </a:r>
            <a:r>
              <a:rPr lang="zh-CN" altLang="en-US" sz="2800" dirty="0"/>
              <a:t>值会趋向于正常和稳定。</a:t>
            </a:r>
            <a:endParaRPr lang="en-US" altLang="zh-CN" sz="2800" dirty="0"/>
          </a:p>
          <a:p>
            <a:pPr eaLnBrk="1" hangingPunct="1">
              <a:lnSpc>
                <a:spcPct val="80000"/>
              </a:lnSpc>
            </a:pPr>
            <a:r>
              <a:rPr lang="zh-CN" altLang="en-US" sz="2800" dirty="0"/>
              <a:t>这就是搜索引擎使用它的原因。</a:t>
            </a:r>
            <a:br>
              <a:rPr lang="zh-CN" altLang="en-US" sz="2000" dirty="0"/>
            </a:br>
            <a:endParaRPr lang="zh-CN" altLang="en-US" sz="2000" dirty="0"/>
          </a:p>
        </p:txBody>
      </p:sp>
      <p:pic>
        <p:nvPicPr>
          <p:cNvPr id="4" name="Picture 8">
            <a:extLst>
              <a:ext uri="{FF2B5EF4-FFF2-40B4-BE49-F238E27FC236}">
                <a16:creationId xmlns:a16="http://schemas.microsoft.com/office/drawing/2014/main" id="{2FEE593B-7554-403A-8E13-BCC85DDE1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916832"/>
            <a:ext cx="5586621"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3569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C8E02-3338-4D46-A078-97460F37E6AC}"/>
              </a:ext>
            </a:extLst>
          </p:cNvPr>
          <p:cNvSpPr>
            <a:spLocks noGrp="1"/>
          </p:cNvSpPr>
          <p:nvPr>
            <p:ph type="title"/>
          </p:nvPr>
        </p:nvSpPr>
        <p:spPr/>
        <p:txBody>
          <a:bodyPr/>
          <a:lstStyle/>
          <a:p>
            <a:r>
              <a:rPr lang="en-US" altLang="zh-CN" dirty="0"/>
              <a:t>PR</a:t>
            </a:r>
            <a:r>
              <a:rPr lang="zh-CN" altLang="en-US" dirty="0"/>
              <a:t>值的计算算法</a:t>
            </a:r>
          </a:p>
        </p:txBody>
      </p:sp>
      <p:sp>
        <p:nvSpPr>
          <p:cNvPr id="3" name="内容占位符 2">
            <a:extLst>
              <a:ext uri="{FF2B5EF4-FFF2-40B4-BE49-F238E27FC236}">
                <a16:creationId xmlns:a16="http://schemas.microsoft.com/office/drawing/2014/main" id="{C69635E5-3049-4DDD-8EEB-0483BF2035DD}"/>
              </a:ext>
            </a:extLst>
          </p:cNvPr>
          <p:cNvSpPr>
            <a:spLocks noGrp="1"/>
          </p:cNvSpPr>
          <p:nvPr>
            <p:ph idx="1"/>
          </p:nvPr>
        </p:nvSpPr>
        <p:spPr>
          <a:xfrm>
            <a:off x="457200" y="1285875"/>
            <a:ext cx="8229600" cy="2503165"/>
          </a:xfrm>
        </p:spPr>
        <p:txBody>
          <a:bodyPr/>
          <a:lstStyle/>
          <a:p>
            <a:r>
              <a:rPr lang="zh-CN" altLang="en-US" sz="2800" dirty="0"/>
              <a:t>上述仅描述了计算原理。直接计算并不好实现。当网页数量达到数十亿级别的时候，完全计算一遍都很困难，更别说要反复迭代许多次了。</a:t>
            </a:r>
            <a:endParaRPr lang="en-US" altLang="zh-CN" sz="2800" dirty="0"/>
          </a:p>
          <a:p>
            <a:r>
              <a:rPr lang="zh-CN" altLang="en-US" sz="2800" dirty="0"/>
              <a:t>因此，完整的</a:t>
            </a:r>
            <a:r>
              <a:rPr lang="en-US" altLang="zh-CN" sz="2800" dirty="0"/>
              <a:t>PageRank</a:t>
            </a:r>
            <a:r>
              <a:rPr lang="zh-CN" altLang="en-US" sz="2800" dirty="0"/>
              <a:t>算法才刚刚要开始。我们先给一个小网络。</a:t>
            </a:r>
          </a:p>
        </p:txBody>
      </p:sp>
      <p:sp>
        <p:nvSpPr>
          <p:cNvPr id="4" name="灯片编号占位符 3">
            <a:extLst>
              <a:ext uri="{FF2B5EF4-FFF2-40B4-BE49-F238E27FC236}">
                <a16:creationId xmlns:a16="http://schemas.microsoft.com/office/drawing/2014/main" id="{B2FE4EE7-6CAD-4775-B5E5-290D026DE36C}"/>
              </a:ext>
            </a:extLst>
          </p:cNvPr>
          <p:cNvSpPr>
            <a:spLocks noGrp="1"/>
          </p:cNvSpPr>
          <p:nvPr>
            <p:ph type="sldNum" sz="quarter" idx="12"/>
          </p:nvPr>
        </p:nvSpPr>
        <p:spPr/>
        <p:txBody>
          <a:bodyPr/>
          <a:lstStyle/>
          <a:p>
            <a:pPr>
              <a:defRPr/>
            </a:pPr>
            <a:fld id="{095CD83E-11D6-47E0-B369-87247A5163B3}" type="slidenum">
              <a:rPr lang="zh-CN" altLang="en-US" smtClean="0"/>
              <a:pPr>
                <a:defRPr/>
              </a:pPr>
              <a:t>33</a:t>
            </a:fld>
            <a:endParaRPr lang="zh-CN" altLang="en-US"/>
          </a:p>
        </p:txBody>
      </p:sp>
      <p:grpSp>
        <p:nvGrpSpPr>
          <p:cNvPr id="48" name="组合 47">
            <a:extLst>
              <a:ext uri="{FF2B5EF4-FFF2-40B4-BE49-F238E27FC236}">
                <a16:creationId xmlns:a16="http://schemas.microsoft.com/office/drawing/2014/main" id="{B42F0730-383C-4BD6-B81A-64F88041EE9E}"/>
              </a:ext>
            </a:extLst>
          </p:cNvPr>
          <p:cNvGrpSpPr/>
          <p:nvPr/>
        </p:nvGrpSpPr>
        <p:grpSpPr>
          <a:xfrm>
            <a:off x="2239258" y="3931939"/>
            <a:ext cx="4665483" cy="2696626"/>
            <a:chOff x="1790150" y="3757096"/>
            <a:chExt cx="4665483" cy="2696626"/>
          </a:xfrm>
        </p:grpSpPr>
        <p:sp>
          <p:nvSpPr>
            <p:cNvPr id="5" name="椭圆 4">
              <a:extLst>
                <a:ext uri="{FF2B5EF4-FFF2-40B4-BE49-F238E27FC236}">
                  <a16:creationId xmlns:a16="http://schemas.microsoft.com/office/drawing/2014/main" id="{D8DC9811-EF1B-426F-828C-D84CCE2BE8FF}"/>
                </a:ext>
              </a:extLst>
            </p:cNvPr>
            <p:cNvSpPr/>
            <p:nvPr/>
          </p:nvSpPr>
          <p:spPr>
            <a:xfrm>
              <a:off x="1790150" y="3757096"/>
              <a:ext cx="1136257" cy="10510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3200" dirty="0"/>
                <a:t>A</a:t>
              </a:r>
              <a:endParaRPr lang="zh-CN" altLang="en-US" sz="3200" dirty="0"/>
            </a:p>
          </p:txBody>
        </p:sp>
        <p:sp>
          <p:nvSpPr>
            <p:cNvPr id="6" name="椭圆 5">
              <a:extLst>
                <a:ext uri="{FF2B5EF4-FFF2-40B4-BE49-F238E27FC236}">
                  <a16:creationId xmlns:a16="http://schemas.microsoft.com/office/drawing/2014/main" id="{2B44D9DA-B4BA-4DCC-B764-53CEF615DD25}"/>
                </a:ext>
              </a:extLst>
            </p:cNvPr>
            <p:cNvSpPr/>
            <p:nvPr/>
          </p:nvSpPr>
          <p:spPr>
            <a:xfrm>
              <a:off x="5317740" y="3757229"/>
              <a:ext cx="1136257" cy="10510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3200" dirty="0"/>
                <a:t>B</a:t>
              </a:r>
              <a:endParaRPr lang="zh-CN" altLang="en-US" sz="3200" dirty="0"/>
            </a:p>
          </p:txBody>
        </p:sp>
        <p:sp>
          <p:nvSpPr>
            <p:cNvPr id="7" name="椭圆 6">
              <a:extLst>
                <a:ext uri="{FF2B5EF4-FFF2-40B4-BE49-F238E27FC236}">
                  <a16:creationId xmlns:a16="http://schemas.microsoft.com/office/drawing/2014/main" id="{93CB3596-1E04-4AF1-9D26-B4B18F4AEC80}"/>
                </a:ext>
              </a:extLst>
            </p:cNvPr>
            <p:cNvSpPr/>
            <p:nvPr/>
          </p:nvSpPr>
          <p:spPr>
            <a:xfrm>
              <a:off x="1790150" y="5402640"/>
              <a:ext cx="1136257" cy="10510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3200" dirty="0"/>
                <a:t>C</a:t>
              </a:r>
              <a:endParaRPr lang="zh-CN" altLang="en-US" sz="3200" dirty="0"/>
            </a:p>
          </p:txBody>
        </p:sp>
        <p:sp>
          <p:nvSpPr>
            <p:cNvPr id="8" name="椭圆 7">
              <a:extLst>
                <a:ext uri="{FF2B5EF4-FFF2-40B4-BE49-F238E27FC236}">
                  <a16:creationId xmlns:a16="http://schemas.microsoft.com/office/drawing/2014/main" id="{B02E954B-D341-423C-83EF-E8BFD571E4BD}"/>
                </a:ext>
              </a:extLst>
            </p:cNvPr>
            <p:cNvSpPr/>
            <p:nvPr/>
          </p:nvSpPr>
          <p:spPr>
            <a:xfrm>
              <a:off x="5319376" y="5402640"/>
              <a:ext cx="1136257" cy="10510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3200" dirty="0"/>
                <a:t>D</a:t>
              </a:r>
              <a:endParaRPr lang="zh-CN" altLang="en-US" sz="3200" dirty="0"/>
            </a:p>
          </p:txBody>
        </p:sp>
        <p:cxnSp>
          <p:nvCxnSpPr>
            <p:cNvPr id="9" name="直接箭头连接符 8">
              <a:extLst>
                <a:ext uri="{FF2B5EF4-FFF2-40B4-BE49-F238E27FC236}">
                  <a16:creationId xmlns:a16="http://schemas.microsoft.com/office/drawing/2014/main" id="{46E1D302-B486-40AF-AF82-7ABCE179F06F}"/>
                </a:ext>
              </a:extLst>
            </p:cNvPr>
            <p:cNvCxnSpPr>
              <a:cxnSpLocks/>
              <a:stCxn id="5" idx="6"/>
              <a:endCxn id="6" idx="2"/>
            </p:cNvCxnSpPr>
            <p:nvPr/>
          </p:nvCxnSpPr>
          <p:spPr>
            <a:xfrm>
              <a:off x="2926407" y="4282637"/>
              <a:ext cx="2391333" cy="1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直接箭头连接符 9">
              <a:extLst>
                <a:ext uri="{FF2B5EF4-FFF2-40B4-BE49-F238E27FC236}">
                  <a16:creationId xmlns:a16="http://schemas.microsoft.com/office/drawing/2014/main" id="{EFCBDD86-FC63-4E6D-ABE7-7157FC2B7833}"/>
                </a:ext>
              </a:extLst>
            </p:cNvPr>
            <p:cNvCxnSpPr>
              <a:cxnSpLocks/>
              <a:stCxn id="5" idx="4"/>
              <a:endCxn id="7" idx="0"/>
            </p:cNvCxnSpPr>
            <p:nvPr/>
          </p:nvCxnSpPr>
          <p:spPr>
            <a:xfrm>
              <a:off x="2358279" y="4808178"/>
              <a:ext cx="0" cy="59446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直接箭头连接符 10">
              <a:extLst>
                <a:ext uri="{FF2B5EF4-FFF2-40B4-BE49-F238E27FC236}">
                  <a16:creationId xmlns:a16="http://schemas.microsoft.com/office/drawing/2014/main" id="{4E918D27-C584-4129-9BBF-8E4632545A84}"/>
                </a:ext>
              </a:extLst>
            </p:cNvPr>
            <p:cNvCxnSpPr>
              <a:cxnSpLocks/>
              <a:stCxn id="5" idx="5"/>
              <a:endCxn id="8" idx="1"/>
            </p:cNvCxnSpPr>
            <p:nvPr/>
          </p:nvCxnSpPr>
          <p:spPr>
            <a:xfrm>
              <a:off x="2760006" y="4654251"/>
              <a:ext cx="2725771" cy="9023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8C92BB22-7A6A-4E25-A083-DA7A14B74EF5}"/>
                </a:ext>
              </a:extLst>
            </p:cNvPr>
            <p:cNvCxnSpPr>
              <a:cxnSpLocks/>
              <a:stCxn id="8" idx="2"/>
              <a:endCxn id="7" idx="6"/>
            </p:cNvCxnSpPr>
            <p:nvPr/>
          </p:nvCxnSpPr>
          <p:spPr>
            <a:xfrm flipH="1">
              <a:off x="2926407" y="5928181"/>
              <a:ext cx="239296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097FAE50-7369-4AC8-BEC5-6C9ABE7FA51A}"/>
                </a:ext>
              </a:extLst>
            </p:cNvPr>
            <p:cNvCxnSpPr>
              <a:cxnSpLocks/>
              <a:stCxn id="8" idx="0"/>
              <a:endCxn id="6" idx="4"/>
            </p:cNvCxnSpPr>
            <p:nvPr/>
          </p:nvCxnSpPr>
          <p:spPr>
            <a:xfrm flipH="1" flipV="1">
              <a:off x="5885869" y="4808311"/>
              <a:ext cx="1636" cy="59432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连接符: 肘形 37">
              <a:extLst>
                <a:ext uri="{FF2B5EF4-FFF2-40B4-BE49-F238E27FC236}">
                  <a16:creationId xmlns:a16="http://schemas.microsoft.com/office/drawing/2014/main" id="{20828AC7-E5CB-4356-B6DD-5B48B1B4296C}"/>
                </a:ext>
              </a:extLst>
            </p:cNvPr>
            <p:cNvCxnSpPr>
              <a:cxnSpLocks/>
              <a:stCxn id="7" idx="2"/>
              <a:endCxn id="5" idx="2"/>
            </p:cNvCxnSpPr>
            <p:nvPr/>
          </p:nvCxnSpPr>
          <p:spPr>
            <a:xfrm rot="10800000">
              <a:off x="1790150" y="4282637"/>
              <a:ext cx="12700" cy="1645544"/>
            </a:xfrm>
            <a:prstGeom prst="bentConnector3">
              <a:avLst>
                <a:gd name="adj1" fmla="val 180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1" name="连接符: 肘形 40">
              <a:extLst>
                <a:ext uri="{FF2B5EF4-FFF2-40B4-BE49-F238E27FC236}">
                  <a16:creationId xmlns:a16="http://schemas.microsoft.com/office/drawing/2014/main" id="{0BCDFA7B-D0FA-4C22-8043-BC072C8DB909}"/>
                </a:ext>
              </a:extLst>
            </p:cNvPr>
            <p:cNvCxnSpPr>
              <a:cxnSpLocks/>
              <a:stCxn id="6" idx="0"/>
              <a:endCxn id="5" idx="0"/>
            </p:cNvCxnSpPr>
            <p:nvPr/>
          </p:nvCxnSpPr>
          <p:spPr>
            <a:xfrm rot="16200000" flipV="1">
              <a:off x="4122008" y="1993368"/>
              <a:ext cx="133" cy="3527590"/>
            </a:xfrm>
            <a:prstGeom prst="bentConnector3">
              <a:avLst>
                <a:gd name="adj1" fmla="val 171979699"/>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连接符: 肘形 44">
              <a:extLst>
                <a:ext uri="{FF2B5EF4-FFF2-40B4-BE49-F238E27FC236}">
                  <a16:creationId xmlns:a16="http://schemas.microsoft.com/office/drawing/2014/main" id="{545FA33A-A86E-4DDC-AE59-808A79464135}"/>
                </a:ext>
              </a:extLst>
            </p:cNvPr>
            <p:cNvCxnSpPr>
              <a:cxnSpLocks/>
              <a:stCxn id="6" idx="6"/>
              <a:endCxn id="8" idx="6"/>
            </p:cNvCxnSpPr>
            <p:nvPr/>
          </p:nvCxnSpPr>
          <p:spPr>
            <a:xfrm>
              <a:off x="6453997" y="4282770"/>
              <a:ext cx="1636" cy="1645411"/>
            </a:xfrm>
            <a:prstGeom prst="bentConnector3">
              <a:avLst>
                <a:gd name="adj1" fmla="val 14073105"/>
              </a:avLst>
            </a:prstGeom>
            <a:ln>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947780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E20E1-3A0D-4B6E-9542-DFF877EC26A4}"/>
              </a:ext>
            </a:extLst>
          </p:cNvPr>
          <p:cNvSpPr>
            <a:spLocks noGrp="1"/>
          </p:cNvSpPr>
          <p:nvPr>
            <p:ph type="title"/>
          </p:nvPr>
        </p:nvSpPr>
        <p:spPr/>
        <p:txBody>
          <a:bodyPr/>
          <a:lstStyle/>
          <a:p>
            <a:r>
              <a:rPr lang="en-US" altLang="zh-CN" dirty="0"/>
              <a:t>PR</a:t>
            </a:r>
            <a:r>
              <a:rPr lang="zh-CN" altLang="en-US" dirty="0"/>
              <a:t>值的计算算法</a:t>
            </a:r>
          </a:p>
        </p:txBody>
      </p:sp>
      <p:sp>
        <p:nvSpPr>
          <p:cNvPr id="3" name="内容占位符 2">
            <a:extLst>
              <a:ext uri="{FF2B5EF4-FFF2-40B4-BE49-F238E27FC236}">
                <a16:creationId xmlns:a16="http://schemas.microsoft.com/office/drawing/2014/main" id="{4B71EE37-4CFA-477B-9958-7C4C7CA94F19}"/>
              </a:ext>
            </a:extLst>
          </p:cNvPr>
          <p:cNvSpPr>
            <a:spLocks noGrp="1"/>
          </p:cNvSpPr>
          <p:nvPr>
            <p:ph idx="1"/>
          </p:nvPr>
        </p:nvSpPr>
        <p:spPr/>
        <p:txBody>
          <a:bodyPr/>
          <a:lstStyle/>
          <a:p>
            <a:r>
              <a:rPr lang="zh-CN" altLang="en-US" dirty="0"/>
              <a:t>根据网络，可以写出转移矩阵：</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有</a:t>
            </a:r>
            <a:r>
              <a:rPr lang="en-US" altLang="zh-CN" dirty="0"/>
              <a:t>n</a:t>
            </a:r>
            <a:r>
              <a:rPr lang="zh-CN" altLang="en-US" dirty="0"/>
              <a:t>个网页，则</a:t>
            </a:r>
            <a:r>
              <a:rPr lang="en-US" altLang="zh-CN" dirty="0"/>
              <a:t>M</a:t>
            </a:r>
            <a:r>
              <a:rPr lang="zh-CN" altLang="en-US" dirty="0"/>
              <a:t>的大小就是</a:t>
            </a:r>
            <a:r>
              <a:rPr lang="en-US" altLang="zh-CN" dirty="0"/>
              <a:t>n</a:t>
            </a:r>
            <a:r>
              <a:rPr lang="zh-CN" altLang="en-US" dirty="0"/>
              <a:t>*</a:t>
            </a:r>
            <a:r>
              <a:rPr lang="en-US" altLang="zh-CN" dirty="0"/>
              <a:t>n</a:t>
            </a:r>
            <a:r>
              <a:rPr lang="zh-CN" altLang="en-US" dirty="0"/>
              <a:t>，其中每列表示网页链接到其他网页的分数。</a:t>
            </a:r>
            <a:endParaRPr lang="en-US" altLang="zh-CN" dirty="0"/>
          </a:p>
        </p:txBody>
      </p:sp>
      <p:sp>
        <p:nvSpPr>
          <p:cNvPr id="4" name="灯片编号占位符 3">
            <a:extLst>
              <a:ext uri="{FF2B5EF4-FFF2-40B4-BE49-F238E27FC236}">
                <a16:creationId xmlns:a16="http://schemas.microsoft.com/office/drawing/2014/main" id="{8B3062DB-A1C8-4165-8CAC-19247EA35AA1}"/>
              </a:ext>
            </a:extLst>
          </p:cNvPr>
          <p:cNvSpPr>
            <a:spLocks noGrp="1"/>
          </p:cNvSpPr>
          <p:nvPr>
            <p:ph type="sldNum" sz="quarter" idx="12"/>
          </p:nvPr>
        </p:nvSpPr>
        <p:spPr/>
        <p:txBody>
          <a:bodyPr/>
          <a:lstStyle/>
          <a:p>
            <a:pPr>
              <a:defRPr/>
            </a:pPr>
            <a:fld id="{095CD83E-11D6-47E0-B369-87247A5163B3}" type="slidenum">
              <a:rPr lang="zh-CN" altLang="en-US" smtClean="0"/>
              <a:pPr>
                <a:defRPr/>
              </a:pPr>
              <a:t>34</a:t>
            </a:fld>
            <a:endParaRPr lang="zh-CN" altLang="en-US"/>
          </a:p>
        </p:txBody>
      </p:sp>
      <p:graphicFrame>
        <p:nvGraphicFramePr>
          <p:cNvPr id="5" name="对象 4">
            <a:extLst>
              <a:ext uri="{FF2B5EF4-FFF2-40B4-BE49-F238E27FC236}">
                <a16:creationId xmlns:a16="http://schemas.microsoft.com/office/drawing/2014/main" id="{D56E2068-B05D-4C38-9115-F40980BF6250}"/>
              </a:ext>
            </a:extLst>
          </p:cNvPr>
          <p:cNvGraphicFramePr>
            <a:graphicFrameLocks noChangeAspect="1"/>
          </p:cNvGraphicFramePr>
          <p:nvPr>
            <p:extLst>
              <p:ext uri="{D42A27DB-BD31-4B8C-83A1-F6EECF244321}">
                <p14:modId xmlns:p14="http://schemas.microsoft.com/office/powerpoint/2010/main" val="2602812218"/>
              </p:ext>
            </p:extLst>
          </p:nvPr>
        </p:nvGraphicFramePr>
        <p:xfrm>
          <a:off x="1979712" y="1988840"/>
          <a:ext cx="4248472" cy="2304256"/>
        </p:xfrm>
        <a:graphic>
          <a:graphicData uri="http://schemas.openxmlformats.org/presentationml/2006/ole">
            <mc:AlternateContent xmlns:mc="http://schemas.openxmlformats.org/markup-compatibility/2006">
              <mc:Choice xmlns:v="urn:schemas-microsoft-com:vml" Requires="v">
                <p:oleObj spid="_x0000_s1042" name="公式" r:id="rId3" imgW="1841400" imgH="914400" progId="Equation.3">
                  <p:embed/>
                </p:oleObj>
              </mc:Choice>
              <mc:Fallback>
                <p:oleObj name="公式" r:id="rId3" imgW="1841400" imgH="914400" progId="Equation.3">
                  <p:embed/>
                  <p:pic>
                    <p:nvPicPr>
                      <p:cNvPr id="0" name=""/>
                      <p:cNvPicPr/>
                      <p:nvPr/>
                    </p:nvPicPr>
                    <p:blipFill>
                      <a:blip r:embed="rId4"/>
                      <a:stretch>
                        <a:fillRect/>
                      </a:stretch>
                    </p:blipFill>
                    <p:spPr>
                      <a:xfrm>
                        <a:off x="1979712" y="1988840"/>
                        <a:ext cx="4248472" cy="2304256"/>
                      </a:xfrm>
                      <a:prstGeom prst="rect">
                        <a:avLst/>
                      </a:prstGeom>
                    </p:spPr>
                  </p:pic>
                </p:oleObj>
              </mc:Fallback>
            </mc:AlternateContent>
          </a:graphicData>
        </a:graphic>
      </p:graphicFrame>
      <p:sp>
        <p:nvSpPr>
          <p:cNvPr id="6" name="椭圆 5">
            <a:extLst>
              <a:ext uri="{FF2B5EF4-FFF2-40B4-BE49-F238E27FC236}">
                <a16:creationId xmlns:a16="http://schemas.microsoft.com/office/drawing/2014/main" id="{CDCF6CBD-7C65-481E-9EEB-A7C4F352DB96}"/>
              </a:ext>
            </a:extLst>
          </p:cNvPr>
          <p:cNvSpPr/>
          <p:nvPr/>
        </p:nvSpPr>
        <p:spPr>
          <a:xfrm>
            <a:off x="5179223" y="2420888"/>
            <a:ext cx="1048961" cy="144016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对话气泡: 圆角矩形 6">
            <a:extLst>
              <a:ext uri="{FF2B5EF4-FFF2-40B4-BE49-F238E27FC236}">
                <a16:creationId xmlns:a16="http://schemas.microsoft.com/office/drawing/2014/main" id="{E0B64386-59BA-435B-BF76-3EA1D67EE5C1}"/>
              </a:ext>
            </a:extLst>
          </p:cNvPr>
          <p:cNvSpPr/>
          <p:nvPr/>
        </p:nvSpPr>
        <p:spPr>
          <a:xfrm>
            <a:off x="6732240" y="2132856"/>
            <a:ext cx="1954560" cy="1440160"/>
          </a:xfrm>
          <a:prstGeom prst="wedgeRoundRectCallout">
            <a:avLst>
              <a:gd name="adj1" fmla="val -79127"/>
              <a:gd name="adj2" fmla="val 3587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latin typeface="华文新魏" panose="02010800040101010101" pitchFamily="2" charset="-122"/>
                <a:ea typeface="华文新魏" panose="02010800040101010101" pitchFamily="2" charset="-122"/>
              </a:rPr>
              <a:t>网页</a:t>
            </a:r>
            <a:r>
              <a:rPr lang="en-US" altLang="zh-CN" sz="2400" dirty="0">
                <a:latin typeface="华文新魏" panose="02010800040101010101" pitchFamily="2" charset="-122"/>
                <a:ea typeface="华文新魏" panose="02010800040101010101" pitchFamily="2" charset="-122"/>
              </a:rPr>
              <a:t>D</a:t>
            </a:r>
            <a:r>
              <a:rPr lang="zh-CN" altLang="en-US" sz="2400" dirty="0">
                <a:latin typeface="华文新魏" panose="02010800040101010101" pitchFamily="2" charset="-122"/>
                <a:ea typeface="华文新魏" panose="02010800040101010101" pitchFamily="2" charset="-122"/>
              </a:rPr>
              <a:t>连接到</a:t>
            </a:r>
            <a:r>
              <a:rPr lang="en-US" altLang="zh-CN" sz="2400" dirty="0">
                <a:latin typeface="华文新魏" panose="02010800040101010101" pitchFamily="2" charset="-122"/>
                <a:ea typeface="华文新魏" panose="02010800040101010101" pitchFamily="2" charset="-122"/>
              </a:rPr>
              <a:t>B</a:t>
            </a:r>
            <a:r>
              <a:rPr lang="zh-CN" altLang="en-US" sz="2400" dirty="0">
                <a:latin typeface="华文新魏" panose="02010800040101010101" pitchFamily="2" charset="-122"/>
                <a:ea typeface="华文新魏" panose="02010800040101010101" pitchFamily="2" charset="-122"/>
              </a:rPr>
              <a:t>和</a:t>
            </a:r>
            <a:r>
              <a:rPr lang="en-US" altLang="zh-CN" sz="2400" dirty="0">
                <a:latin typeface="华文新魏" panose="02010800040101010101" pitchFamily="2" charset="-122"/>
                <a:ea typeface="华文新魏" panose="02010800040101010101" pitchFamily="2" charset="-122"/>
              </a:rPr>
              <a:t>C</a:t>
            </a:r>
            <a:r>
              <a:rPr lang="zh-CN" altLang="en-US" sz="2400" dirty="0">
                <a:latin typeface="华文新魏" panose="02010800040101010101" pitchFamily="2" charset="-122"/>
                <a:ea typeface="华文新魏" panose="02010800040101010101" pitchFamily="2" charset="-122"/>
              </a:rPr>
              <a:t>，分数分别是</a:t>
            </a:r>
            <a:r>
              <a:rPr lang="en-US" altLang="zh-CN" sz="2400" dirty="0">
                <a:latin typeface="华文新魏" panose="02010800040101010101" pitchFamily="2" charset="-122"/>
                <a:ea typeface="华文新魏" panose="02010800040101010101" pitchFamily="2" charset="-122"/>
              </a:rPr>
              <a:t>1/2</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62929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68D62-4E53-4A70-9759-13D57B67406E}"/>
              </a:ext>
            </a:extLst>
          </p:cNvPr>
          <p:cNvSpPr>
            <a:spLocks noGrp="1"/>
          </p:cNvSpPr>
          <p:nvPr>
            <p:ph type="title"/>
          </p:nvPr>
        </p:nvSpPr>
        <p:spPr/>
        <p:txBody>
          <a:bodyPr/>
          <a:lstStyle/>
          <a:p>
            <a:r>
              <a:rPr lang="en-US" altLang="zh-CN" dirty="0"/>
              <a:t>PR</a:t>
            </a:r>
            <a:r>
              <a:rPr lang="zh-CN" altLang="en-US" dirty="0"/>
              <a:t>值的计算算法</a:t>
            </a:r>
          </a:p>
        </p:txBody>
      </p:sp>
      <p:sp>
        <p:nvSpPr>
          <p:cNvPr id="3" name="内容占位符 2">
            <a:extLst>
              <a:ext uri="{FF2B5EF4-FFF2-40B4-BE49-F238E27FC236}">
                <a16:creationId xmlns:a16="http://schemas.microsoft.com/office/drawing/2014/main" id="{94196142-0731-4322-8B96-B4870831B022}"/>
              </a:ext>
            </a:extLst>
          </p:cNvPr>
          <p:cNvSpPr>
            <a:spLocks noGrp="1"/>
          </p:cNvSpPr>
          <p:nvPr>
            <p:ph idx="1"/>
          </p:nvPr>
        </p:nvSpPr>
        <p:spPr>
          <a:xfrm>
            <a:off x="323528" y="1285875"/>
            <a:ext cx="8712968" cy="4840288"/>
          </a:xfrm>
        </p:spPr>
        <p:txBody>
          <a:bodyPr/>
          <a:lstStyle/>
          <a:p>
            <a:r>
              <a:rPr lang="zh-CN" altLang="en-US" sz="2800" dirty="0"/>
              <a:t>假定在最初始状态，每个网页的</a:t>
            </a:r>
            <a:r>
              <a:rPr lang="en-US" altLang="zh-CN" sz="2800" dirty="0"/>
              <a:t>PR</a:t>
            </a:r>
            <a:r>
              <a:rPr lang="zh-CN" altLang="en-US" sz="2800" dirty="0"/>
              <a:t>值为均值，即</a:t>
            </a:r>
            <a:r>
              <a:rPr lang="en-US" altLang="zh-CN" sz="2800" dirty="0"/>
              <a:t>v0=[1/4,1/4,1/4,1/4]</a:t>
            </a:r>
          </a:p>
          <a:p>
            <a:r>
              <a:rPr lang="zh-CN" altLang="en-US" sz="2800" dirty="0"/>
              <a:t>则根据马尔科夫性质，经过</a:t>
            </a:r>
            <a:r>
              <a:rPr lang="en-US" altLang="zh-CN" sz="2800" dirty="0"/>
              <a:t>1</a:t>
            </a:r>
            <a:r>
              <a:rPr lang="zh-CN" altLang="en-US" sz="2800" dirty="0"/>
              <a:t>步转移后，</a:t>
            </a:r>
            <a:r>
              <a:rPr lang="en-US" altLang="zh-CN" sz="2800" dirty="0"/>
              <a:t>PR</a:t>
            </a:r>
            <a:r>
              <a:rPr lang="zh-CN" altLang="en-US" sz="2800" dirty="0"/>
              <a:t>值会变为</a:t>
            </a:r>
            <a:r>
              <a:rPr lang="en-US" altLang="zh-CN" sz="2800" dirty="0"/>
              <a:t>V1=MV0</a:t>
            </a:r>
            <a:r>
              <a:rPr lang="zh-CN" altLang="en-US" sz="2800" dirty="0"/>
              <a:t>，经过</a:t>
            </a:r>
            <a:r>
              <a:rPr lang="en-US" altLang="zh-CN" sz="2800" dirty="0"/>
              <a:t>2</a:t>
            </a:r>
            <a:r>
              <a:rPr lang="zh-CN" altLang="en-US" sz="2800" dirty="0"/>
              <a:t>步转移后，变为</a:t>
            </a:r>
            <a:r>
              <a:rPr lang="en-US" altLang="zh-CN" sz="2800" dirty="0"/>
              <a:t>V2=MMV0</a:t>
            </a:r>
            <a:r>
              <a:rPr lang="zh-CN" altLang="en-US" sz="2800" dirty="0"/>
              <a:t>，依次类推。</a:t>
            </a:r>
            <a:endParaRPr lang="en-US" altLang="zh-CN" sz="2800" dirty="0"/>
          </a:p>
          <a:p>
            <a:r>
              <a:rPr lang="zh-CN" altLang="en-US" sz="2800" dirty="0"/>
              <a:t>持续迭代，则最终</a:t>
            </a:r>
            <a:r>
              <a:rPr lang="en-US" altLang="zh-CN" sz="2800" dirty="0"/>
              <a:t>V</a:t>
            </a:r>
            <a:r>
              <a:rPr lang="zh-CN" altLang="en-US" sz="2800" dirty="0"/>
              <a:t>矩阵会稳定，就是最后的</a:t>
            </a:r>
            <a:r>
              <a:rPr lang="en-US" altLang="zh-CN" sz="2800" dirty="0"/>
              <a:t>PR</a:t>
            </a:r>
            <a:r>
              <a:rPr lang="zh-CN" altLang="en-US" sz="2800" dirty="0"/>
              <a:t>值。</a:t>
            </a:r>
            <a:endParaRPr lang="en-US" altLang="zh-CN" sz="2800" dirty="0"/>
          </a:p>
          <a:p>
            <a:r>
              <a:rPr lang="zh-CN" altLang="en-US" sz="2800" dirty="0"/>
              <a:t>如刚才例子，反复乘若干次的结果：</a:t>
            </a:r>
            <a:endParaRPr lang="en-US" altLang="zh-CN" sz="2800" dirty="0"/>
          </a:p>
          <a:p>
            <a:endParaRPr lang="zh-CN" altLang="en-US" sz="2800" dirty="0"/>
          </a:p>
        </p:txBody>
      </p:sp>
      <p:sp>
        <p:nvSpPr>
          <p:cNvPr id="4" name="灯片编号占位符 3">
            <a:extLst>
              <a:ext uri="{FF2B5EF4-FFF2-40B4-BE49-F238E27FC236}">
                <a16:creationId xmlns:a16="http://schemas.microsoft.com/office/drawing/2014/main" id="{F867041B-59F0-4D65-A825-2353F986921F}"/>
              </a:ext>
            </a:extLst>
          </p:cNvPr>
          <p:cNvSpPr>
            <a:spLocks noGrp="1"/>
          </p:cNvSpPr>
          <p:nvPr>
            <p:ph type="sldNum" sz="quarter" idx="12"/>
          </p:nvPr>
        </p:nvSpPr>
        <p:spPr/>
        <p:txBody>
          <a:bodyPr/>
          <a:lstStyle/>
          <a:p>
            <a:pPr>
              <a:defRPr/>
            </a:pPr>
            <a:fld id="{095CD83E-11D6-47E0-B369-87247A5163B3}" type="slidenum">
              <a:rPr lang="zh-CN" altLang="en-US" smtClean="0"/>
              <a:pPr>
                <a:defRPr/>
              </a:pPr>
              <a:t>35</a:t>
            </a:fld>
            <a:endParaRPr lang="zh-CN" altLang="en-US"/>
          </a:p>
        </p:txBody>
      </p:sp>
      <p:graphicFrame>
        <p:nvGraphicFramePr>
          <p:cNvPr id="5" name="对象 4">
            <a:extLst>
              <a:ext uri="{FF2B5EF4-FFF2-40B4-BE49-F238E27FC236}">
                <a16:creationId xmlns:a16="http://schemas.microsoft.com/office/drawing/2014/main" id="{F832FF4A-4F8C-419D-BA0E-2ACFC7143ADE}"/>
              </a:ext>
            </a:extLst>
          </p:cNvPr>
          <p:cNvGraphicFramePr>
            <a:graphicFrameLocks noChangeAspect="1"/>
          </p:cNvGraphicFramePr>
          <p:nvPr>
            <p:extLst>
              <p:ext uri="{D42A27DB-BD31-4B8C-83A1-F6EECF244321}">
                <p14:modId xmlns:p14="http://schemas.microsoft.com/office/powerpoint/2010/main" val="2269818209"/>
              </p:ext>
            </p:extLst>
          </p:nvPr>
        </p:nvGraphicFramePr>
        <p:xfrm>
          <a:off x="609162" y="4221088"/>
          <a:ext cx="5741684" cy="1905075"/>
        </p:xfrm>
        <a:graphic>
          <a:graphicData uri="http://schemas.openxmlformats.org/presentationml/2006/ole">
            <mc:AlternateContent xmlns:mc="http://schemas.openxmlformats.org/markup-compatibility/2006">
              <mc:Choice xmlns:v="urn:schemas-microsoft-com:vml" Requires="v">
                <p:oleObj spid="_x0000_s2064" name="公式" r:id="rId3" imgW="2755800" imgH="914400" progId="Equation.3">
                  <p:embed/>
                </p:oleObj>
              </mc:Choice>
              <mc:Fallback>
                <p:oleObj name="公式" r:id="rId3" imgW="2755800" imgH="914400" progId="Equation.3">
                  <p:embed/>
                  <p:pic>
                    <p:nvPicPr>
                      <p:cNvPr id="0" name=""/>
                      <p:cNvPicPr/>
                      <p:nvPr/>
                    </p:nvPicPr>
                    <p:blipFill>
                      <a:blip r:embed="rId4"/>
                      <a:stretch>
                        <a:fillRect/>
                      </a:stretch>
                    </p:blipFill>
                    <p:spPr>
                      <a:xfrm>
                        <a:off x="609162" y="4221088"/>
                        <a:ext cx="5741684" cy="1905075"/>
                      </a:xfrm>
                      <a:prstGeom prst="rect">
                        <a:avLst/>
                      </a:prstGeom>
                    </p:spPr>
                  </p:pic>
                </p:oleObj>
              </mc:Fallback>
            </mc:AlternateContent>
          </a:graphicData>
        </a:graphic>
      </p:graphicFrame>
      <p:sp>
        <p:nvSpPr>
          <p:cNvPr id="6" name="椭圆 5">
            <a:extLst>
              <a:ext uri="{FF2B5EF4-FFF2-40B4-BE49-F238E27FC236}">
                <a16:creationId xmlns:a16="http://schemas.microsoft.com/office/drawing/2014/main" id="{9BEBBA67-5EA0-475D-9DC1-CE82DAE8D3A6}"/>
              </a:ext>
            </a:extLst>
          </p:cNvPr>
          <p:cNvSpPr/>
          <p:nvPr/>
        </p:nvSpPr>
        <p:spPr>
          <a:xfrm>
            <a:off x="5328141" y="4117388"/>
            <a:ext cx="1048961" cy="2151673"/>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对话气泡: 圆角矩形 6">
            <a:extLst>
              <a:ext uri="{FF2B5EF4-FFF2-40B4-BE49-F238E27FC236}">
                <a16:creationId xmlns:a16="http://schemas.microsoft.com/office/drawing/2014/main" id="{C658CD10-4C3F-4BE3-A113-0782E3FDD7C8}"/>
              </a:ext>
            </a:extLst>
          </p:cNvPr>
          <p:cNvSpPr/>
          <p:nvPr/>
        </p:nvSpPr>
        <p:spPr>
          <a:xfrm>
            <a:off x="6894306" y="4153536"/>
            <a:ext cx="1954560" cy="1440160"/>
          </a:xfrm>
          <a:prstGeom prst="wedgeRoundRectCallout">
            <a:avLst>
              <a:gd name="adj1" fmla="val -79127"/>
              <a:gd name="adj2" fmla="val 3587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latin typeface="华文新魏" panose="02010800040101010101" pitchFamily="2" charset="-122"/>
                <a:ea typeface="华文新魏" panose="02010800040101010101" pitchFamily="2" charset="-122"/>
              </a:rPr>
              <a:t>最终的</a:t>
            </a:r>
            <a:r>
              <a:rPr lang="en-US" altLang="zh-CN" sz="2400" dirty="0">
                <a:latin typeface="华文新魏" panose="02010800040101010101" pitchFamily="2" charset="-122"/>
                <a:ea typeface="华文新魏" panose="02010800040101010101" pitchFamily="2" charset="-122"/>
              </a:rPr>
              <a:t>PR</a:t>
            </a:r>
            <a:r>
              <a:rPr lang="zh-CN" altLang="en-US" sz="2400" dirty="0">
                <a:latin typeface="华文新魏" panose="02010800040101010101" pitchFamily="2" charset="-122"/>
                <a:ea typeface="华文新魏" panose="02010800040101010101" pitchFamily="2" charset="-122"/>
              </a:rPr>
              <a:t>值</a:t>
            </a:r>
          </a:p>
        </p:txBody>
      </p:sp>
    </p:spTree>
    <p:extLst>
      <p:ext uri="{BB962C8B-B14F-4D97-AF65-F5344CB8AC3E}">
        <p14:creationId xmlns:p14="http://schemas.microsoft.com/office/powerpoint/2010/main" val="3698375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D8E43CB-4DD7-4C73-A77E-FD2DF51AE97F}"/>
              </a:ext>
            </a:extLst>
          </p:cNvPr>
          <p:cNvSpPr>
            <a:spLocks noGrp="1"/>
          </p:cNvSpPr>
          <p:nvPr>
            <p:ph type="title"/>
          </p:nvPr>
        </p:nvSpPr>
        <p:spPr>
          <a:xfrm>
            <a:off x="685800" y="3861048"/>
            <a:ext cx="7772400" cy="1362075"/>
          </a:xfrm>
        </p:spPr>
        <p:txBody>
          <a:bodyPr/>
          <a:lstStyle/>
          <a:p>
            <a:r>
              <a:rPr lang="en-US" altLang="zh-CN" dirty="0"/>
              <a:t>3.2 PageRank</a:t>
            </a:r>
            <a:r>
              <a:rPr lang="zh-CN" altLang="en-US" dirty="0"/>
              <a:t>的变体：</a:t>
            </a:r>
            <a:r>
              <a:rPr lang="en-US" altLang="zh-CN" dirty="0" err="1"/>
              <a:t>TextRank</a:t>
            </a:r>
            <a:endParaRPr lang="zh-CN" altLang="en-US" dirty="0"/>
          </a:p>
        </p:txBody>
      </p:sp>
      <p:sp>
        <p:nvSpPr>
          <p:cNvPr id="4" name="灯片编号占位符 3">
            <a:extLst>
              <a:ext uri="{FF2B5EF4-FFF2-40B4-BE49-F238E27FC236}">
                <a16:creationId xmlns:a16="http://schemas.microsoft.com/office/drawing/2014/main" id="{4F5F558A-0385-45E5-AB67-715BDB43CC97}"/>
              </a:ext>
            </a:extLst>
          </p:cNvPr>
          <p:cNvSpPr>
            <a:spLocks noGrp="1"/>
          </p:cNvSpPr>
          <p:nvPr>
            <p:ph type="sldNum" sz="quarter" idx="12"/>
          </p:nvPr>
        </p:nvSpPr>
        <p:spPr/>
        <p:txBody>
          <a:bodyPr/>
          <a:lstStyle/>
          <a:p>
            <a:pPr>
              <a:defRPr/>
            </a:pPr>
            <a:fld id="{095CD83E-11D6-47E0-B369-87247A5163B3}" type="slidenum">
              <a:rPr lang="zh-CN" altLang="en-US" smtClean="0"/>
              <a:pPr>
                <a:defRPr/>
              </a:pPr>
              <a:t>36</a:t>
            </a:fld>
            <a:endParaRPr lang="zh-CN" altLang="en-US"/>
          </a:p>
        </p:txBody>
      </p:sp>
      <p:pic>
        <p:nvPicPr>
          <p:cNvPr id="7" name="图片 6">
            <a:extLst>
              <a:ext uri="{FF2B5EF4-FFF2-40B4-BE49-F238E27FC236}">
                <a16:creationId xmlns:a16="http://schemas.microsoft.com/office/drawing/2014/main" id="{0472B719-7BF3-446C-BCD0-61C519FBD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476672"/>
            <a:ext cx="3810000" cy="3067050"/>
          </a:xfrm>
          <a:prstGeom prst="rect">
            <a:avLst/>
          </a:prstGeom>
        </p:spPr>
      </p:pic>
    </p:spTree>
    <p:extLst>
      <p:ext uri="{BB962C8B-B14F-4D97-AF65-F5344CB8AC3E}">
        <p14:creationId xmlns:p14="http://schemas.microsoft.com/office/powerpoint/2010/main" val="2243815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DDC3F-A675-4432-8FA2-C7E9DA43A03B}"/>
              </a:ext>
            </a:extLst>
          </p:cNvPr>
          <p:cNvSpPr>
            <a:spLocks noGrp="1"/>
          </p:cNvSpPr>
          <p:nvPr>
            <p:ph type="title"/>
          </p:nvPr>
        </p:nvSpPr>
        <p:spPr/>
        <p:txBody>
          <a:bodyPr/>
          <a:lstStyle/>
          <a:p>
            <a:r>
              <a:rPr lang="en-US" altLang="zh-CN" dirty="0" err="1"/>
              <a:t>TextRank</a:t>
            </a:r>
            <a:endParaRPr lang="zh-CN" altLang="en-US" dirty="0"/>
          </a:p>
        </p:txBody>
      </p:sp>
      <p:sp>
        <p:nvSpPr>
          <p:cNvPr id="3" name="内容占位符 2">
            <a:extLst>
              <a:ext uri="{FF2B5EF4-FFF2-40B4-BE49-F238E27FC236}">
                <a16:creationId xmlns:a16="http://schemas.microsoft.com/office/drawing/2014/main" id="{1F9C6EEE-FB73-4812-9FB6-122F8672627B}"/>
              </a:ext>
            </a:extLst>
          </p:cNvPr>
          <p:cNvSpPr>
            <a:spLocks noGrp="1"/>
          </p:cNvSpPr>
          <p:nvPr>
            <p:ph idx="1"/>
          </p:nvPr>
        </p:nvSpPr>
        <p:spPr>
          <a:xfrm>
            <a:off x="457200" y="1285875"/>
            <a:ext cx="8363272" cy="4840288"/>
          </a:xfrm>
        </p:spPr>
        <p:txBody>
          <a:bodyPr/>
          <a:lstStyle/>
          <a:p>
            <a:r>
              <a:rPr lang="en-US" altLang="zh-CN" dirty="0" err="1"/>
              <a:t>TextRank</a:t>
            </a:r>
            <a:r>
              <a:rPr lang="zh-CN" altLang="en-US" dirty="0"/>
              <a:t>算法基于</a:t>
            </a:r>
            <a:r>
              <a:rPr lang="en-US" altLang="zh-CN" dirty="0"/>
              <a:t>PageRank</a:t>
            </a:r>
            <a:r>
              <a:rPr lang="zh-CN" altLang="en-US" dirty="0"/>
              <a:t>，用于为文本生成关键字和摘要。</a:t>
            </a:r>
            <a:endParaRPr lang="en-US" altLang="zh-CN" dirty="0"/>
          </a:p>
          <a:p>
            <a:endParaRPr lang="en-US" altLang="zh-CN" dirty="0">
              <a:latin typeface="+mn-lt"/>
            </a:endParaRPr>
          </a:p>
          <a:p>
            <a:r>
              <a:rPr lang="en-US" altLang="zh-CN" sz="2800" dirty="0" err="1">
                <a:latin typeface="+mn-lt"/>
              </a:rPr>
              <a:t>Mihalcea</a:t>
            </a:r>
            <a:r>
              <a:rPr lang="en-US" altLang="zh-CN" sz="2800" dirty="0">
                <a:latin typeface="+mn-lt"/>
              </a:rPr>
              <a:t> R, </a:t>
            </a:r>
            <a:r>
              <a:rPr lang="en-US" altLang="zh-CN" sz="2800" dirty="0" err="1">
                <a:latin typeface="+mn-lt"/>
              </a:rPr>
              <a:t>Tarau</a:t>
            </a:r>
            <a:r>
              <a:rPr lang="en-US" altLang="zh-CN" sz="2800" dirty="0">
                <a:latin typeface="+mn-lt"/>
              </a:rPr>
              <a:t> P. </a:t>
            </a:r>
            <a:r>
              <a:rPr lang="en-US" altLang="zh-CN" sz="2800" dirty="0" err="1">
                <a:latin typeface="+mn-lt"/>
              </a:rPr>
              <a:t>TextRank</a:t>
            </a:r>
            <a:r>
              <a:rPr lang="en-US" altLang="zh-CN" sz="2800" dirty="0">
                <a:latin typeface="+mn-lt"/>
              </a:rPr>
              <a:t>: Bringing order into texts[C]. Association for Computational Linguistics, 2004.</a:t>
            </a:r>
            <a:endParaRPr lang="zh-CN" altLang="en-US" sz="2800" dirty="0">
              <a:latin typeface="+mn-lt"/>
            </a:endParaRPr>
          </a:p>
        </p:txBody>
      </p:sp>
      <p:sp>
        <p:nvSpPr>
          <p:cNvPr id="4" name="灯片编号占位符 3">
            <a:extLst>
              <a:ext uri="{FF2B5EF4-FFF2-40B4-BE49-F238E27FC236}">
                <a16:creationId xmlns:a16="http://schemas.microsoft.com/office/drawing/2014/main" id="{527CCFBA-682B-4508-A17A-60D808AD845C}"/>
              </a:ext>
            </a:extLst>
          </p:cNvPr>
          <p:cNvSpPr>
            <a:spLocks noGrp="1"/>
          </p:cNvSpPr>
          <p:nvPr>
            <p:ph type="sldNum" sz="quarter" idx="12"/>
          </p:nvPr>
        </p:nvSpPr>
        <p:spPr/>
        <p:txBody>
          <a:bodyPr/>
          <a:lstStyle/>
          <a:p>
            <a:pPr>
              <a:defRPr/>
            </a:pPr>
            <a:fld id="{095CD83E-11D6-47E0-B369-87247A5163B3}" type="slidenum">
              <a:rPr lang="zh-CN" altLang="en-US" smtClean="0"/>
              <a:pPr>
                <a:defRPr/>
              </a:pPr>
              <a:t>37</a:t>
            </a:fld>
            <a:endParaRPr lang="zh-CN" altLang="en-US"/>
          </a:p>
        </p:txBody>
      </p:sp>
    </p:spTree>
    <p:extLst>
      <p:ext uri="{BB962C8B-B14F-4D97-AF65-F5344CB8AC3E}">
        <p14:creationId xmlns:p14="http://schemas.microsoft.com/office/powerpoint/2010/main" val="2668182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367D2-034C-40B7-9D8A-F25EC5531B38}"/>
              </a:ext>
            </a:extLst>
          </p:cNvPr>
          <p:cNvSpPr>
            <a:spLocks noGrp="1"/>
          </p:cNvSpPr>
          <p:nvPr>
            <p:ph type="title"/>
          </p:nvPr>
        </p:nvSpPr>
        <p:spPr/>
        <p:txBody>
          <a:bodyPr/>
          <a:lstStyle/>
          <a:p>
            <a:r>
              <a:rPr lang="en-US" altLang="zh-CN" dirty="0" err="1"/>
              <a:t>TextRank</a:t>
            </a:r>
            <a:r>
              <a:rPr lang="zh-CN" altLang="en-US" dirty="0"/>
              <a:t>的思路</a:t>
            </a:r>
          </a:p>
        </p:txBody>
      </p:sp>
      <p:sp>
        <p:nvSpPr>
          <p:cNvPr id="3" name="内容占位符 2">
            <a:extLst>
              <a:ext uri="{FF2B5EF4-FFF2-40B4-BE49-F238E27FC236}">
                <a16:creationId xmlns:a16="http://schemas.microsoft.com/office/drawing/2014/main" id="{CA02C569-2F8F-455C-9A58-17C7773A818C}"/>
              </a:ext>
            </a:extLst>
          </p:cNvPr>
          <p:cNvSpPr>
            <a:spLocks noGrp="1"/>
          </p:cNvSpPr>
          <p:nvPr>
            <p:ph idx="1"/>
          </p:nvPr>
        </p:nvSpPr>
        <p:spPr>
          <a:xfrm>
            <a:off x="457200" y="1285875"/>
            <a:ext cx="8363272" cy="4840288"/>
          </a:xfrm>
        </p:spPr>
        <p:txBody>
          <a:bodyPr/>
          <a:lstStyle/>
          <a:p>
            <a:r>
              <a:rPr lang="zh-CN" altLang="en-US" sz="2800" dirty="0"/>
              <a:t>将原文本拆分为句子，经过预处理后，得到词序列。同时得到词典。</a:t>
            </a:r>
            <a:endParaRPr lang="en-US" altLang="zh-CN" sz="2800" dirty="0"/>
          </a:p>
          <a:p>
            <a:r>
              <a:rPr lang="zh-CN" altLang="en-US" sz="2800" dirty="0"/>
              <a:t>将每个单词作为</a:t>
            </a:r>
            <a:r>
              <a:rPr lang="en-US" altLang="zh-CN" sz="2800" dirty="0"/>
              <a:t>PageRank</a:t>
            </a:r>
            <a:r>
              <a:rPr lang="zh-CN" altLang="en-US" sz="2800" dirty="0"/>
              <a:t>中的一个节点（</a:t>
            </a:r>
            <a:r>
              <a:rPr lang="en-US" altLang="zh-CN" sz="2800" dirty="0"/>
              <a:t>page</a:t>
            </a:r>
            <a:r>
              <a:rPr lang="zh-CN" altLang="en-US" sz="2800" dirty="0"/>
              <a:t>）。</a:t>
            </a:r>
            <a:endParaRPr lang="en-US" altLang="zh-CN" sz="2800" dirty="0"/>
          </a:p>
          <a:p>
            <a:r>
              <a:rPr lang="zh-CN" altLang="en-US" sz="2800" dirty="0"/>
              <a:t>设定一个窗口大小</a:t>
            </a:r>
            <a:r>
              <a:rPr lang="en-US" altLang="zh-CN" sz="2800" dirty="0"/>
              <a:t>k</a:t>
            </a:r>
            <a:r>
              <a:rPr lang="zh-CN" altLang="en-US" sz="2800" dirty="0"/>
              <a:t>，对句子</a:t>
            </a:r>
            <a:r>
              <a:rPr lang="en-US" altLang="zh-CN" sz="2800" dirty="0"/>
              <a:t>w1,w2,w3,,…,</a:t>
            </a:r>
            <a:r>
              <a:rPr lang="en-US" altLang="zh-CN" sz="2800" dirty="0" err="1"/>
              <a:t>wn</a:t>
            </a:r>
            <a:r>
              <a:rPr lang="en-US" altLang="zh-CN" sz="2800" dirty="0"/>
              <a:t> </a:t>
            </a:r>
            <a:r>
              <a:rPr lang="zh-CN" altLang="en-US" sz="2800" dirty="0"/>
              <a:t>，将其划分为：</a:t>
            </a:r>
            <a:r>
              <a:rPr lang="en-US" altLang="zh-CN" sz="2800" dirty="0"/>
              <a:t>[w1,w2,…,</a:t>
            </a:r>
            <a:r>
              <a:rPr lang="en-US" altLang="zh-CN" sz="2800" dirty="0" err="1"/>
              <a:t>wk</a:t>
            </a:r>
            <a:r>
              <a:rPr lang="en-US" altLang="zh-CN" sz="2800" dirty="0"/>
              <a:t>]</a:t>
            </a:r>
            <a:r>
              <a:rPr lang="zh-CN" altLang="en-US" sz="2800" dirty="0"/>
              <a:t>、</a:t>
            </a:r>
            <a:r>
              <a:rPr lang="en-US" altLang="zh-CN" sz="2800" dirty="0"/>
              <a:t>[w2,w3,…,wk+1]</a:t>
            </a:r>
            <a:r>
              <a:rPr lang="zh-CN" altLang="en-US" sz="2800" dirty="0"/>
              <a:t>、</a:t>
            </a:r>
            <a:r>
              <a:rPr lang="en-US" altLang="zh-CN" sz="2800" dirty="0"/>
              <a:t>[w3,w4,…,wk+2]</a:t>
            </a:r>
            <a:r>
              <a:rPr lang="zh-CN" altLang="en-US" sz="2800" dirty="0"/>
              <a:t> 等子序列。</a:t>
            </a:r>
            <a:endParaRPr lang="en-US" altLang="zh-CN" sz="2800" dirty="0"/>
          </a:p>
          <a:p>
            <a:r>
              <a:rPr lang="zh-CN" altLang="en-US" sz="2800" dirty="0"/>
              <a:t>在一个子序列中的任两个单词之间存在一个无向无权的边，从大量序列中合并构成图，在图上计算出每个单词节点的重要性。</a:t>
            </a:r>
            <a:endParaRPr lang="en-US" altLang="zh-CN" sz="2800" dirty="0"/>
          </a:p>
          <a:p>
            <a:r>
              <a:rPr lang="zh-CN" altLang="en-US" sz="2800" dirty="0"/>
              <a:t>最重要的若干单词可以作为关键词。</a:t>
            </a:r>
          </a:p>
        </p:txBody>
      </p:sp>
      <p:sp>
        <p:nvSpPr>
          <p:cNvPr id="4" name="灯片编号占位符 3">
            <a:extLst>
              <a:ext uri="{FF2B5EF4-FFF2-40B4-BE49-F238E27FC236}">
                <a16:creationId xmlns:a16="http://schemas.microsoft.com/office/drawing/2014/main" id="{938D6311-9253-4AA7-AB99-60F1C7B0DAC6}"/>
              </a:ext>
            </a:extLst>
          </p:cNvPr>
          <p:cNvSpPr>
            <a:spLocks noGrp="1"/>
          </p:cNvSpPr>
          <p:nvPr>
            <p:ph type="sldNum" sz="quarter" idx="12"/>
          </p:nvPr>
        </p:nvSpPr>
        <p:spPr/>
        <p:txBody>
          <a:bodyPr/>
          <a:lstStyle/>
          <a:p>
            <a:pPr>
              <a:defRPr/>
            </a:pPr>
            <a:fld id="{095CD83E-11D6-47E0-B369-87247A5163B3}" type="slidenum">
              <a:rPr lang="zh-CN" altLang="en-US" smtClean="0"/>
              <a:pPr>
                <a:defRPr/>
              </a:pPr>
              <a:t>38</a:t>
            </a:fld>
            <a:endParaRPr lang="zh-CN" altLang="en-US"/>
          </a:p>
        </p:txBody>
      </p:sp>
    </p:spTree>
    <p:extLst>
      <p:ext uri="{BB962C8B-B14F-4D97-AF65-F5344CB8AC3E}">
        <p14:creationId xmlns:p14="http://schemas.microsoft.com/office/powerpoint/2010/main" val="1727540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7930F-8C09-48E2-8221-EACDEAB4698D}"/>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306DD0AF-0A0F-41BA-898F-A610C308AE7D}"/>
              </a:ext>
            </a:extLst>
          </p:cNvPr>
          <p:cNvSpPr>
            <a:spLocks noGrp="1"/>
          </p:cNvSpPr>
          <p:nvPr>
            <p:ph idx="1"/>
          </p:nvPr>
        </p:nvSpPr>
        <p:spPr/>
        <p:txBody>
          <a:bodyPr/>
          <a:lstStyle/>
          <a:p>
            <a:r>
              <a:rPr lang="zh-CN" altLang="en-US" dirty="0"/>
              <a:t>数据挖掘的概念</a:t>
            </a:r>
            <a:endParaRPr lang="en-US" altLang="zh-CN" dirty="0"/>
          </a:p>
          <a:p>
            <a:r>
              <a:rPr lang="zh-CN" altLang="en-US" dirty="0"/>
              <a:t>信息检索与倒排索引</a:t>
            </a:r>
            <a:endParaRPr lang="en-US" altLang="zh-CN" dirty="0"/>
          </a:p>
          <a:p>
            <a:r>
              <a:rPr lang="en-US" altLang="zh-CN" dirty="0" err="1"/>
              <a:t>Pagerank</a:t>
            </a:r>
            <a:r>
              <a:rPr lang="zh-CN" altLang="en-US" dirty="0"/>
              <a:t>、</a:t>
            </a:r>
            <a:r>
              <a:rPr lang="en-US" altLang="zh-CN" dirty="0" err="1"/>
              <a:t>Textrank</a:t>
            </a:r>
            <a:endParaRPr lang="en-US" altLang="zh-CN" dirty="0"/>
          </a:p>
          <a:p>
            <a:r>
              <a:rPr lang="zh-CN" altLang="en-US" dirty="0">
                <a:solidFill>
                  <a:srgbClr val="FF0000"/>
                </a:solidFill>
              </a:rPr>
              <a:t>关联规则与频繁项挖掘</a:t>
            </a:r>
          </a:p>
        </p:txBody>
      </p:sp>
      <p:sp>
        <p:nvSpPr>
          <p:cNvPr id="4" name="灯片编号占位符 3">
            <a:extLst>
              <a:ext uri="{FF2B5EF4-FFF2-40B4-BE49-F238E27FC236}">
                <a16:creationId xmlns:a16="http://schemas.microsoft.com/office/drawing/2014/main" id="{BC3A0AD7-265F-4121-8534-D769FAF86125}"/>
              </a:ext>
            </a:extLst>
          </p:cNvPr>
          <p:cNvSpPr>
            <a:spLocks noGrp="1"/>
          </p:cNvSpPr>
          <p:nvPr>
            <p:ph type="sldNum" sz="quarter" idx="12"/>
          </p:nvPr>
        </p:nvSpPr>
        <p:spPr/>
        <p:txBody>
          <a:bodyPr/>
          <a:lstStyle/>
          <a:p>
            <a:pPr>
              <a:defRPr/>
            </a:pPr>
            <a:fld id="{095CD83E-11D6-47E0-B369-87247A5163B3}" type="slidenum">
              <a:rPr lang="zh-CN" altLang="en-US" smtClean="0"/>
              <a:pPr>
                <a:defRPr/>
              </a:pPr>
              <a:t>39</a:t>
            </a:fld>
            <a:endParaRPr lang="zh-CN" altLang="en-US"/>
          </a:p>
        </p:txBody>
      </p:sp>
    </p:spTree>
    <p:extLst>
      <p:ext uri="{BB962C8B-B14F-4D97-AF65-F5344CB8AC3E}">
        <p14:creationId xmlns:p14="http://schemas.microsoft.com/office/powerpoint/2010/main" val="151473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A280870-CB30-4521-98B8-75F5877CBC8B}"/>
              </a:ext>
            </a:extLst>
          </p:cNvPr>
          <p:cNvSpPr>
            <a:spLocks noGrp="1"/>
          </p:cNvSpPr>
          <p:nvPr>
            <p:ph type="title"/>
          </p:nvPr>
        </p:nvSpPr>
        <p:spPr/>
        <p:txBody>
          <a:bodyPr/>
          <a:lstStyle/>
          <a:p>
            <a:r>
              <a:rPr lang="zh-CN" altLang="en-US" sz="4000" dirty="0"/>
              <a:t>模式识别、机器学习、数据挖掘</a:t>
            </a:r>
          </a:p>
        </p:txBody>
      </p:sp>
      <p:graphicFrame>
        <p:nvGraphicFramePr>
          <p:cNvPr id="9" name="内容占位符 8">
            <a:extLst>
              <a:ext uri="{FF2B5EF4-FFF2-40B4-BE49-F238E27FC236}">
                <a16:creationId xmlns:a16="http://schemas.microsoft.com/office/drawing/2014/main" id="{9FE82308-3B44-460A-91D1-A00B4C244F79}"/>
              </a:ext>
            </a:extLst>
          </p:cNvPr>
          <p:cNvGraphicFramePr>
            <a:graphicFrameLocks noGrp="1"/>
          </p:cNvGraphicFramePr>
          <p:nvPr>
            <p:ph idx="1"/>
            <p:extLst>
              <p:ext uri="{D42A27DB-BD31-4B8C-83A1-F6EECF244321}">
                <p14:modId xmlns:p14="http://schemas.microsoft.com/office/powerpoint/2010/main" val="2268533604"/>
              </p:ext>
            </p:extLst>
          </p:nvPr>
        </p:nvGraphicFramePr>
        <p:xfrm>
          <a:off x="2226568" y="1412776"/>
          <a:ext cx="4690864" cy="442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a:extLst>
              <a:ext uri="{FF2B5EF4-FFF2-40B4-BE49-F238E27FC236}">
                <a16:creationId xmlns:a16="http://schemas.microsoft.com/office/drawing/2014/main" id="{5E795583-BDE8-4FE6-9D82-8BED22A3C868}"/>
              </a:ext>
            </a:extLst>
          </p:cNvPr>
          <p:cNvSpPr>
            <a:spLocks noGrp="1"/>
          </p:cNvSpPr>
          <p:nvPr>
            <p:ph type="sldNum" sz="quarter" idx="12"/>
          </p:nvPr>
        </p:nvSpPr>
        <p:spPr/>
        <p:txBody>
          <a:bodyPr/>
          <a:lstStyle/>
          <a:p>
            <a:pPr>
              <a:defRPr/>
            </a:pPr>
            <a:fld id="{F0BBBE1B-9D04-4C5F-A4FD-EC19F1C190B2}" type="slidenum">
              <a:rPr lang="zh-CN" altLang="en-US" smtClean="0"/>
              <a:pPr>
                <a:defRPr/>
              </a:pPr>
              <a:t>4</a:t>
            </a:fld>
            <a:endParaRPr lang="zh-CN" altLang="en-US"/>
          </a:p>
        </p:txBody>
      </p:sp>
      <p:sp>
        <p:nvSpPr>
          <p:cNvPr id="10" name="对话气泡: 圆角矩形 9">
            <a:extLst>
              <a:ext uri="{FF2B5EF4-FFF2-40B4-BE49-F238E27FC236}">
                <a16:creationId xmlns:a16="http://schemas.microsoft.com/office/drawing/2014/main" id="{4E00EA39-6ABA-46ED-9578-C4BC45C46191}"/>
              </a:ext>
            </a:extLst>
          </p:cNvPr>
          <p:cNvSpPr/>
          <p:nvPr/>
        </p:nvSpPr>
        <p:spPr>
          <a:xfrm>
            <a:off x="87800" y="1412776"/>
            <a:ext cx="2448272" cy="2808312"/>
          </a:xfrm>
          <a:prstGeom prst="wedgeRoundRectCallout">
            <a:avLst>
              <a:gd name="adj1" fmla="val 59487"/>
              <a:gd name="adj2" fmla="val -1515"/>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a:t>解决“数据从何而来”问题。</a:t>
            </a:r>
            <a:endParaRPr lang="en-US" altLang="zh-CN" dirty="0"/>
          </a:p>
          <a:p>
            <a:pPr algn="ctr"/>
            <a:endParaRPr lang="en-US" altLang="zh-CN" dirty="0"/>
          </a:p>
          <a:p>
            <a:pPr algn="ctr"/>
            <a:r>
              <a:rPr lang="zh-CN" altLang="en-US" dirty="0"/>
              <a:t>重点是围绕某个问题如何利用原始数据，建立数据模型</a:t>
            </a:r>
            <a:endParaRPr lang="en-US" altLang="zh-CN" dirty="0"/>
          </a:p>
          <a:p>
            <a:pPr algn="ctr"/>
            <a:endParaRPr lang="en-US" altLang="zh-CN" dirty="0"/>
          </a:p>
          <a:p>
            <a:pPr algn="ctr"/>
            <a:r>
              <a:rPr lang="zh-CN" altLang="en-US" dirty="0"/>
              <a:t>最终得到的是“数据模型”</a:t>
            </a:r>
            <a:endParaRPr lang="en-US" altLang="zh-CN" dirty="0"/>
          </a:p>
        </p:txBody>
      </p:sp>
      <p:sp>
        <p:nvSpPr>
          <p:cNvPr id="11" name="对话气泡: 圆角矩形 10">
            <a:extLst>
              <a:ext uri="{FF2B5EF4-FFF2-40B4-BE49-F238E27FC236}">
                <a16:creationId xmlns:a16="http://schemas.microsoft.com/office/drawing/2014/main" id="{AB028003-1C3D-49A7-8C32-5D971A2B663B}"/>
              </a:ext>
            </a:extLst>
          </p:cNvPr>
          <p:cNvSpPr/>
          <p:nvPr/>
        </p:nvSpPr>
        <p:spPr>
          <a:xfrm>
            <a:off x="107504" y="5373216"/>
            <a:ext cx="4357232" cy="1309712"/>
          </a:xfrm>
          <a:prstGeom prst="wedgeRoundRectCallout">
            <a:avLst>
              <a:gd name="adj1" fmla="val 39962"/>
              <a:gd name="adj2" fmla="val -69624"/>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解决“分类器参数”的自动学习问题。</a:t>
            </a:r>
            <a:endParaRPr lang="en-US" altLang="zh-CN" dirty="0"/>
          </a:p>
          <a:p>
            <a:pPr algn="ctr"/>
            <a:r>
              <a:rPr lang="zh-CN" altLang="en-US" dirty="0"/>
              <a:t>重点是，如果有大量数据，如何根据大量数据“学习”到分类器的最优参数。</a:t>
            </a:r>
            <a:endParaRPr lang="en-US" altLang="zh-CN" dirty="0"/>
          </a:p>
          <a:p>
            <a:pPr algn="ctr"/>
            <a:r>
              <a:rPr lang="zh-CN" altLang="en-US" dirty="0"/>
              <a:t>最终得到“参数模型”</a:t>
            </a:r>
          </a:p>
        </p:txBody>
      </p:sp>
      <p:sp>
        <p:nvSpPr>
          <p:cNvPr id="12" name="对话气泡: 圆角矩形 11">
            <a:extLst>
              <a:ext uri="{FF2B5EF4-FFF2-40B4-BE49-F238E27FC236}">
                <a16:creationId xmlns:a16="http://schemas.microsoft.com/office/drawing/2014/main" id="{ED98EDFF-27FA-45E4-9EEF-C98DAE1FFE02}"/>
              </a:ext>
            </a:extLst>
          </p:cNvPr>
          <p:cNvSpPr/>
          <p:nvPr/>
        </p:nvSpPr>
        <p:spPr>
          <a:xfrm>
            <a:off x="6701640" y="1075954"/>
            <a:ext cx="2304256" cy="3456384"/>
          </a:xfrm>
          <a:prstGeom prst="wedgeRoundRectCallout">
            <a:avLst>
              <a:gd name="adj1" fmla="val -71407"/>
              <a:gd name="adj2" fmla="val -1636"/>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解决“分类器设计”中的理论问题。</a:t>
            </a:r>
            <a:endParaRPr lang="en-US" altLang="zh-CN" dirty="0"/>
          </a:p>
          <a:p>
            <a:pPr algn="ctr"/>
            <a:endParaRPr lang="en-US" altLang="zh-CN" dirty="0"/>
          </a:p>
          <a:p>
            <a:pPr algn="ctr"/>
            <a:r>
              <a:rPr lang="zh-CN" altLang="en-US" dirty="0"/>
              <a:t>重点是如何设计分类器，如何设计分类准则，使得在有限数据条件下获得最好的分类性能。</a:t>
            </a:r>
            <a:endParaRPr lang="en-US" altLang="zh-CN" dirty="0"/>
          </a:p>
          <a:p>
            <a:pPr algn="ctr"/>
            <a:endParaRPr lang="en-US" altLang="zh-CN" dirty="0"/>
          </a:p>
          <a:p>
            <a:pPr algn="ctr"/>
            <a:r>
              <a:rPr lang="zh-CN" altLang="en-US" dirty="0"/>
              <a:t>最终得到“分类器模型”</a:t>
            </a:r>
          </a:p>
        </p:txBody>
      </p:sp>
    </p:spTree>
    <p:extLst>
      <p:ext uri="{BB962C8B-B14F-4D97-AF65-F5344CB8AC3E}">
        <p14:creationId xmlns:p14="http://schemas.microsoft.com/office/powerpoint/2010/main" val="1294074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B1E8918-CBF0-4813-A2C8-BB8ADD02CE0C}"/>
              </a:ext>
            </a:extLst>
          </p:cNvPr>
          <p:cNvSpPr>
            <a:spLocks noGrp="1"/>
          </p:cNvSpPr>
          <p:nvPr>
            <p:ph type="title"/>
          </p:nvPr>
        </p:nvSpPr>
        <p:spPr>
          <a:xfrm>
            <a:off x="685800" y="3789040"/>
            <a:ext cx="7772400" cy="1362075"/>
          </a:xfrm>
        </p:spPr>
        <p:txBody>
          <a:bodyPr/>
          <a:lstStyle/>
          <a:p>
            <a:r>
              <a:rPr lang="en-US" altLang="zh-CN" dirty="0"/>
              <a:t>4.</a:t>
            </a:r>
            <a:r>
              <a:rPr lang="zh-CN" altLang="en-US" dirty="0"/>
              <a:t> 关联规则与频繁项挖掘算法</a:t>
            </a:r>
          </a:p>
        </p:txBody>
      </p:sp>
      <p:sp>
        <p:nvSpPr>
          <p:cNvPr id="4" name="灯片编号占位符 3">
            <a:extLst>
              <a:ext uri="{FF2B5EF4-FFF2-40B4-BE49-F238E27FC236}">
                <a16:creationId xmlns:a16="http://schemas.microsoft.com/office/drawing/2014/main" id="{D47D75D1-323B-4458-9C9C-8B06C14E3BA0}"/>
              </a:ext>
            </a:extLst>
          </p:cNvPr>
          <p:cNvSpPr>
            <a:spLocks noGrp="1"/>
          </p:cNvSpPr>
          <p:nvPr>
            <p:ph type="sldNum" sz="quarter" idx="12"/>
          </p:nvPr>
        </p:nvSpPr>
        <p:spPr/>
        <p:txBody>
          <a:bodyPr/>
          <a:lstStyle/>
          <a:p>
            <a:pPr>
              <a:defRPr/>
            </a:pPr>
            <a:fld id="{095CD83E-11D6-47E0-B369-87247A5163B3}" type="slidenum">
              <a:rPr lang="zh-CN" altLang="en-US" smtClean="0"/>
              <a:pPr>
                <a:defRPr/>
              </a:pPr>
              <a:t>40</a:t>
            </a:fld>
            <a:endParaRPr lang="zh-CN" altLang="en-US"/>
          </a:p>
        </p:txBody>
      </p:sp>
      <p:pic>
        <p:nvPicPr>
          <p:cNvPr id="7" name="图片 6">
            <a:extLst>
              <a:ext uri="{FF2B5EF4-FFF2-40B4-BE49-F238E27FC236}">
                <a16:creationId xmlns:a16="http://schemas.microsoft.com/office/drawing/2014/main" id="{A5A1AFF7-BCC6-4003-A3E9-896271DC9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864" y="332656"/>
            <a:ext cx="4576271" cy="3319322"/>
          </a:xfrm>
          <a:prstGeom prst="rect">
            <a:avLst/>
          </a:prstGeom>
        </p:spPr>
      </p:pic>
    </p:spTree>
    <p:extLst>
      <p:ext uri="{BB962C8B-B14F-4D97-AF65-F5344CB8AC3E}">
        <p14:creationId xmlns:p14="http://schemas.microsoft.com/office/powerpoint/2010/main" val="4063081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标题 1">
            <a:extLst>
              <a:ext uri="{FF2B5EF4-FFF2-40B4-BE49-F238E27FC236}">
                <a16:creationId xmlns:a16="http://schemas.microsoft.com/office/drawing/2014/main" id="{CE95DD08-8161-4420-98E6-ED13D971E294}"/>
              </a:ext>
            </a:extLst>
          </p:cNvPr>
          <p:cNvSpPr>
            <a:spLocks noGrp="1"/>
          </p:cNvSpPr>
          <p:nvPr>
            <p:ph type="title"/>
          </p:nvPr>
        </p:nvSpPr>
        <p:spPr/>
        <p:txBody>
          <a:bodyPr/>
          <a:lstStyle/>
          <a:p>
            <a:pPr eaLnBrk="1" hangingPunct="1">
              <a:defRPr/>
            </a:pPr>
            <a:r>
              <a:rPr lang="zh-CN" altLang="en-US">
                <a:effectLst>
                  <a:outerShdw blurRad="38100" dist="38100" dir="2700000" algn="tl">
                    <a:srgbClr val="C0C0C0"/>
                  </a:outerShdw>
                </a:effectLst>
              </a:rPr>
              <a:t>关联规则</a:t>
            </a:r>
          </a:p>
        </p:txBody>
      </p:sp>
      <p:sp>
        <p:nvSpPr>
          <p:cNvPr id="13314" name="内容占位符 2">
            <a:extLst>
              <a:ext uri="{FF2B5EF4-FFF2-40B4-BE49-F238E27FC236}">
                <a16:creationId xmlns:a16="http://schemas.microsoft.com/office/drawing/2014/main" id="{46E61828-E2D6-4E04-9E2C-8C4C0FE793E6}"/>
              </a:ext>
            </a:extLst>
          </p:cNvPr>
          <p:cNvSpPr>
            <a:spLocks noGrp="1"/>
          </p:cNvSpPr>
          <p:nvPr>
            <p:ph idx="1"/>
          </p:nvPr>
        </p:nvSpPr>
        <p:spPr/>
        <p:txBody>
          <a:bodyPr/>
          <a:lstStyle/>
          <a:p>
            <a:pPr eaLnBrk="1" hangingPunct="1"/>
            <a:r>
              <a:rPr lang="zh-CN" altLang="en-US" sz="2800" dirty="0"/>
              <a:t>关联规则（</a:t>
            </a:r>
            <a:r>
              <a:rPr lang="en-US" altLang="en-US" sz="2800" dirty="0"/>
              <a:t>Association Rules</a:t>
            </a:r>
            <a:r>
              <a:rPr lang="zh-CN" altLang="en-US" sz="2800" dirty="0"/>
              <a:t>）数据挖掘中最活跃的研究方法之一。</a:t>
            </a:r>
            <a:endParaRPr lang="en-US" altLang="zh-CN" sz="2800" dirty="0"/>
          </a:p>
          <a:p>
            <a:pPr eaLnBrk="1" hangingPunct="1"/>
            <a:r>
              <a:rPr lang="zh-CN" altLang="en-US" sz="2800" dirty="0"/>
              <a:t>反映一个事物与其他事物之间的相互依存性和关联性。如果两个或者多个事物之间存在一定的关联关系，那么，其中一个事物就能够通过其他事物预测到。 </a:t>
            </a:r>
            <a:endParaRPr lang="en-US" altLang="zh-CN" sz="2800" dirty="0"/>
          </a:p>
          <a:p>
            <a:pPr eaLnBrk="1" hangingPunct="1"/>
            <a:r>
              <a:rPr lang="zh-CN" altLang="en-US" sz="2800" dirty="0"/>
              <a:t>典型的关联规则发现问题是对超市中的购物篮数据进行分析。通过发现顾客放入购物篮中的不同商品之间的关系来分析顾客的购买习惯。</a:t>
            </a:r>
          </a:p>
        </p:txBody>
      </p:sp>
    </p:spTree>
    <p:extLst>
      <p:ext uri="{BB962C8B-B14F-4D97-AF65-F5344CB8AC3E}">
        <p14:creationId xmlns:p14="http://schemas.microsoft.com/office/powerpoint/2010/main" val="3978637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1">
            <a:extLst>
              <a:ext uri="{FF2B5EF4-FFF2-40B4-BE49-F238E27FC236}">
                <a16:creationId xmlns:a16="http://schemas.microsoft.com/office/drawing/2014/main" id="{3F6BE944-C104-4273-8CB1-36A55AFC41EE}"/>
              </a:ext>
            </a:extLst>
          </p:cNvPr>
          <p:cNvSpPr>
            <a:spLocks noGrp="1"/>
          </p:cNvSpPr>
          <p:nvPr>
            <p:ph type="title"/>
          </p:nvPr>
        </p:nvSpPr>
        <p:spPr/>
        <p:txBody>
          <a:bodyPr/>
          <a:lstStyle/>
          <a:p>
            <a:pPr eaLnBrk="1" hangingPunct="1">
              <a:defRPr/>
            </a:pPr>
            <a:r>
              <a:rPr lang="zh-CN" altLang="en-US" dirty="0">
                <a:effectLst>
                  <a:outerShdw blurRad="38100" dist="38100" dir="2700000" algn="tl">
                    <a:srgbClr val="C0C0C0"/>
                  </a:outerShdw>
                </a:effectLst>
              </a:rPr>
              <a:t>购物篮模型</a:t>
            </a:r>
          </a:p>
        </p:txBody>
      </p:sp>
      <p:sp>
        <p:nvSpPr>
          <p:cNvPr id="14338" name="内容占位符 2">
            <a:extLst>
              <a:ext uri="{FF2B5EF4-FFF2-40B4-BE49-F238E27FC236}">
                <a16:creationId xmlns:a16="http://schemas.microsoft.com/office/drawing/2014/main" id="{2051BF94-7479-438A-9BF5-BCF64C12AD9D}"/>
              </a:ext>
            </a:extLst>
          </p:cNvPr>
          <p:cNvSpPr>
            <a:spLocks noGrp="1"/>
          </p:cNvSpPr>
          <p:nvPr>
            <p:ph idx="1"/>
          </p:nvPr>
        </p:nvSpPr>
        <p:spPr/>
        <p:txBody>
          <a:bodyPr/>
          <a:lstStyle/>
          <a:p>
            <a:pPr>
              <a:buFont typeface="Wingdings 3" panose="05040102010807070707" pitchFamily="18" charset="2"/>
              <a:buNone/>
            </a:pPr>
            <a:r>
              <a:rPr lang="zh-CN" altLang="en-US" dirty="0"/>
              <a:t> “尿布与啤酒”的故事。</a:t>
            </a:r>
            <a:endParaRPr lang="en-US" altLang="zh-CN" dirty="0"/>
          </a:p>
          <a:p>
            <a:pPr>
              <a:buFont typeface="Wingdings 3" panose="05040102010807070707" pitchFamily="18" charset="2"/>
              <a:buNone/>
            </a:pPr>
            <a:endParaRPr lang="en-US" altLang="zh-CN" dirty="0"/>
          </a:p>
          <a:p>
            <a:r>
              <a:rPr lang="zh-CN" altLang="en-US" sz="2400" dirty="0"/>
              <a:t>美国的沃尔玛超市对一年多的原始交易数据进行了详细的分析，得到一个意外发现：与尿布一起被购买最多的商品竟然是啤酒。借助于数据仓库和关联规则，商家发现了这个隐藏在背后的事实：美国的妇女们经常会嘱咐她们的丈夫下班以后要为孩子买尿布，而</a:t>
            </a:r>
            <a:r>
              <a:rPr lang="en-US" altLang="zh-CN" sz="2400" dirty="0"/>
              <a:t>30%</a:t>
            </a:r>
            <a:r>
              <a:rPr lang="zh-CN" altLang="en-US" sz="2400" dirty="0"/>
              <a:t>～</a:t>
            </a:r>
            <a:r>
              <a:rPr lang="en-US" altLang="zh-CN" sz="2400" dirty="0"/>
              <a:t>40%</a:t>
            </a:r>
            <a:r>
              <a:rPr lang="zh-CN" altLang="en-US" sz="2400" dirty="0"/>
              <a:t>的丈夫在买完尿布之后又要顺便购买自己爱喝的啤酒。有了这个发现后，超市调整了货架的设置，把尿布和啤酒摆放在一起销售，从而大大增加了销售额。</a:t>
            </a:r>
          </a:p>
        </p:txBody>
      </p:sp>
    </p:spTree>
    <p:extLst>
      <p:ext uri="{BB962C8B-B14F-4D97-AF65-F5344CB8AC3E}">
        <p14:creationId xmlns:p14="http://schemas.microsoft.com/office/powerpoint/2010/main" val="3496165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a:extLst>
              <a:ext uri="{FF2B5EF4-FFF2-40B4-BE49-F238E27FC236}">
                <a16:creationId xmlns:a16="http://schemas.microsoft.com/office/drawing/2014/main" id="{1830A573-0C2B-4ACC-A0CC-66A1DF448591}"/>
              </a:ext>
            </a:extLst>
          </p:cNvPr>
          <p:cNvSpPr>
            <a:spLocks noGrp="1"/>
          </p:cNvSpPr>
          <p:nvPr>
            <p:ph idx="4294967295"/>
          </p:nvPr>
        </p:nvSpPr>
        <p:spPr/>
        <p:txBody>
          <a:bodyPr/>
          <a:lstStyle/>
          <a:p>
            <a:r>
              <a:rPr lang="en-US" altLang="zh-CN" dirty="0"/>
              <a:t>70%</a:t>
            </a:r>
            <a:r>
              <a:rPr lang="zh-CN" altLang="en-US" dirty="0"/>
              <a:t>购买了牛奶的顾客将倾向于同时购买面包。</a:t>
            </a:r>
            <a:endParaRPr lang="en-US" altLang="zh-CN" dirty="0"/>
          </a:p>
          <a:p>
            <a:r>
              <a:rPr lang="zh-CN" altLang="en-US" sz="2400" dirty="0"/>
              <a:t>某网上书店向用户推荐相关书籍。</a:t>
            </a:r>
            <a:endParaRPr lang="en-US" altLang="zh-CN" sz="2400" dirty="0"/>
          </a:p>
          <a:p>
            <a:pPr>
              <a:buFont typeface="Wingdings 3" panose="05040102010807070707" pitchFamily="18" charset="2"/>
              <a:buNone/>
            </a:pPr>
            <a:endParaRPr lang="en-US" altLang="zh-CN" sz="2400" dirty="0"/>
          </a:p>
          <a:p>
            <a:pPr>
              <a:buFont typeface="Wingdings 3" panose="05040102010807070707" pitchFamily="18" charset="2"/>
              <a:buNone/>
            </a:pPr>
            <a:endParaRPr lang="en-US" altLang="zh-CN" sz="2400" dirty="0"/>
          </a:p>
          <a:p>
            <a:pPr>
              <a:buFont typeface="Wingdings 3" panose="05040102010807070707" pitchFamily="18" charset="2"/>
              <a:buNone/>
            </a:pPr>
            <a:endParaRPr lang="zh-CN" altLang="en-US" sz="2400" dirty="0"/>
          </a:p>
        </p:txBody>
      </p:sp>
      <p:sp>
        <p:nvSpPr>
          <p:cNvPr id="29699" name="标题 1">
            <a:extLst>
              <a:ext uri="{FF2B5EF4-FFF2-40B4-BE49-F238E27FC236}">
                <a16:creationId xmlns:a16="http://schemas.microsoft.com/office/drawing/2014/main" id="{D36B0A56-BB0F-490B-BDB6-F265BCABFD4A}"/>
              </a:ext>
            </a:extLst>
          </p:cNvPr>
          <p:cNvSpPr>
            <a:spLocks noGrp="1"/>
          </p:cNvSpPr>
          <p:nvPr>
            <p:ph type="title" idx="4294967295"/>
          </p:nvPr>
        </p:nvSpPr>
        <p:spPr/>
        <p:txBody>
          <a:bodyPr/>
          <a:lstStyle/>
          <a:p>
            <a:pPr eaLnBrk="1" hangingPunct="1">
              <a:defRPr/>
            </a:pPr>
            <a:r>
              <a:rPr lang="zh-CN" altLang="en-US" dirty="0">
                <a:effectLst>
                  <a:outerShdw blurRad="38100" dist="38100" dir="2700000" algn="tl">
                    <a:srgbClr val="C0C0C0"/>
                  </a:outerShdw>
                </a:effectLst>
              </a:rPr>
              <a:t>购物篮模型</a:t>
            </a:r>
          </a:p>
        </p:txBody>
      </p:sp>
      <p:pic>
        <p:nvPicPr>
          <p:cNvPr id="29700" name="Picture 4">
            <a:extLst>
              <a:ext uri="{FF2B5EF4-FFF2-40B4-BE49-F238E27FC236}">
                <a16:creationId xmlns:a16="http://schemas.microsoft.com/office/drawing/2014/main" id="{52E91FF1-0E6F-4504-981A-1938133625C5}"/>
              </a:ext>
            </a:extLst>
          </p:cNvPr>
          <p:cNvPicPr>
            <a:picLocks noChangeAspect="1" noChangeArrowheads="1"/>
          </p:cNvPicPr>
          <p:nvPr/>
        </p:nvPicPr>
        <p:blipFill>
          <a:blip r:embed="rId2"/>
          <a:srcRect/>
          <a:stretch>
            <a:fillRect/>
          </a:stretch>
        </p:blipFill>
        <p:spPr bwMode="auto">
          <a:xfrm>
            <a:off x="755650" y="2420938"/>
            <a:ext cx="4591050" cy="3562350"/>
          </a:xfrm>
          <a:prstGeom prst="rect">
            <a:avLst/>
          </a:prstGeom>
          <a:noFill/>
          <a:ln w="9525">
            <a:noFill/>
            <a:miter lim="800000"/>
            <a:headEnd/>
            <a:tailEnd/>
          </a:ln>
          <a:effectLst>
            <a:outerShdw dist="139700" dir="2700000" algn="ctr" rotWithShape="0">
              <a:srgbClr val="333333">
                <a:alpha val="64000"/>
              </a:srgbClr>
            </a:outerShdw>
          </a:effectLst>
        </p:spPr>
      </p:pic>
    </p:spTree>
    <p:extLst>
      <p:ext uri="{BB962C8B-B14F-4D97-AF65-F5344CB8AC3E}">
        <p14:creationId xmlns:p14="http://schemas.microsoft.com/office/powerpoint/2010/main" val="1004208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7A2E7238-FBB9-4CCA-A144-E2AB4AC94196}"/>
              </a:ext>
            </a:extLst>
          </p:cNvPr>
          <p:cNvSpPr>
            <a:spLocks noGrp="1"/>
          </p:cNvSpPr>
          <p:nvPr>
            <p:ph idx="4294967295"/>
          </p:nvPr>
        </p:nvSpPr>
        <p:spPr/>
        <p:txBody>
          <a:bodyPr/>
          <a:lstStyle/>
          <a:p>
            <a:pPr>
              <a:buFont typeface="Wingdings 3" panose="05040102010807070707" pitchFamily="18" charset="2"/>
              <a:buNone/>
            </a:pPr>
            <a:r>
              <a:rPr lang="zh-CN" altLang="en-US" sz="2400"/>
              <a:t>在买了一台</a:t>
            </a:r>
            <a:r>
              <a:rPr lang="en-US" altLang="zh-CN" sz="2400"/>
              <a:t>PC</a:t>
            </a:r>
            <a:r>
              <a:rPr lang="zh-CN" altLang="en-US" sz="2400"/>
              <a:t>之后下一步会购买？</a:t>
            </a:r>
            <a:endParaRPr lang="en-US" altLang="zh-CN" sz="2400"/>
          </a:p>
          <a:p>
            <a:pPr>
              <a:buFont typeface="Wingdings 3" panose="05040102010807070707" pitchFamily="18" charset="2"/>
              <a:buNone/>
            </a:pPr>
            <a:endParaRPr lang="en-US" altLang="zh-CN" sz="2400"/>
          </a:p>
          <a:p>
            <a:pPr>
              <a:buFont typeface="Wingdings 3" panose="05040102010807070707" pitchFamily="18" charset="2"/>
              <a:buNone/>
            </a:pPr>
            <a:endParaRPr lang="en-US" altLang="zh-CN" sz="2400"/>
          </a:p>
          <a:p>
            <a:pPr>
              <a:buFont typeface="Wingdings 3" panose="05040102010807070707" pitchFamily="18" charset="2"/>
              <a:buNone/>
            </a:pPr>
            <a:endParaRPr lang="en-US" altLang="zh-CN" sz="2400"/>
          </a:p>
          <a:p>
            <a:pPr>
              <a:buFont typeface="Wingdings 3" panose="05040102010807070707" pitchFamily="18" charset="2"/>
              <a:buNone/>
            </a:pPr>
            <a:endParaRPr lang="en-US" altLang="zh-CN" sz="2400"/>
          </a:p>
          <a:p>
            <a:pPr>
              <a:buFont typeface="Wingdings 3" panose="05040102010807070707" pitchFamily="18" charset="2"/>
              <a:buNone/>
            </a:pPr>
            <a:endParaRPr lang="en-US" altLang="zh-CN" sz="2400"/>
          </a:p>
          <a:p>
            <a:pPr>
              <a:buFont typeface="Wingdings 3" panose="05040102010807070707" pitchFamily="18" charset="2"/>
              <a:buNone/>
            </a:pPr>
            <a:endParaRPr lang="zh-CN" altLang="en-US" sz="2400"/>
          </a:p>
        </p:txBody>
      </p:sp>
      <p:sp>
        <p:nvSpPr>
          <p:cNvPr id="30723" name="标题 1">
            <a:extLst>
              <a:ext uri="{FF2B5EF4-FFF2-40B4-BE49-F238E27FC236}">
                <a16:creationId xmlns:a16="http://schemas.microsoft.com/office/drawing/2014/main" id="{354D9FFA-50D2-4B9F-9696-FD13E8B2AEA9}"/>
              </a:ext>
            </a:extLst>
          </p:cNvPr>
          <p:cNvSpPr>
            <a:spLocks noGrp="1"/>
          </p:cNvSpPr>
          <p:nvPr>
            <p:ph type="title" idx="4294967295"/>
          </p:nvPr>
        </p:nvSpPr>
        <p:spPr/>
        <p:txBody>
          <a:bodyPr/>
          <a:lstStyle/>
          <a:p>
            <a:pPr eaLnBrk="1" hangingPunct="1">
              <a:defRPr/>
            </a:pPr>
            <a:r>
              <a:rPr lang="zh-CN" altLang="en-US" dirty="0">
                <a:effectLst>
                  <a:outerShdw blurRad="38100" dist="38100" dir="2700000" algn="tl">
                    <a:srgbClr val="C0C0C0"/>
                  </a:outerShdw>
                </a:effectLst>
              </a:rPr>
              <a:t>购物篮模型</a:t>
            </a:r>
          </a:p>
        </p:txBody>
      </p:sp>
      <p:pic>
        <p:nvPicPr>
          <p:cNvPr id="30724" name="Picture 5">
            <a:extLst>
              <a:ext uri="{FF2B5EF4-FFF2-40B4-BE49-F238E27FC236}">
                <a16:creationId xmlns:a16="http://schemas.microsoft.com/office/drawing/2014/main" id="{F5CE662E-7FD2-4463-8B4B-BF4047A2FDDB}"/>
              </a:ext>
            </a:extLst>
          </p:cNvPr>
          <p:cNvPicPr>
            <a:picLocks noChangeAspect="1" noChangeArrowheads="1"/>
          </p:cNvPicPr>
          <p:nvPr/>
        </p:nvPicPr>
        <p:blipFill>
          <a:blip r:embed="rId2"/>
          <a:srcRect/>
          <a:stretch>
            <a:fillRect/>
          </a:stretch>
        </p:blipFill>
        <p:spPr bwMode="auto">
          <a:xfrm>
            <a:off x="900113" y="1844675"/>
            <a:ext cx="6696075" cy="3770313"/>
          </a:xfrm>
          <a:prstGeom prst="rect">
            <a:avLst/>
          </a:prstGeom>
          <a:noFill/>
          <a:ln w="9525">
            <a:noFill/>
            <a:miter lim="800000"/>
            <a:headEnd/>
            <a:tailEnd/>
          </a:ln>
          <a:effectLst>
            <a:outerShdw dist="139700" dir="2700000" algn="ctr" rotWithShape="0">
              <a:srgbClr val="333333">
                <a:alpha val="64000"/>
              </a:srgbClr>
            </a:outerShdw>
          </a:effectLst>
        </p:spPr>
      </p:pic>
    </p:spTree>
    <p:extLst>
      <p:ext uri="{BB962C8B-B14F-4D97-AF65-F5344CB8AC3E}">
        <p14:creationId xmlns:p14="http://schemas.microsoft.com/office/powerpoint/2010/main" val="2692225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标题 1">
            <a:extLst>
              <a:ext uri="{FF2B5EF4-FFF2-40B4-BE49-F238E27FC236}">
                <a16:creationId xmlns:a16="http://schemas.microsoft.com/office/drawing/2014/main" id="{6AF10EF6-DCBA-42D5-98E3-4B1D4305F70D}"/>
              </a:ext>
            </a:extLst>
          </p:cNvPr>
          <p:cNvSpPr>
            <a:spLocks noGrp="1"/>
          </p:cNvSpPr>
          <p:nvPr>
            <p:ph type="title"/>
          </p:nvPr>
        </p:nvSpPr>
        <p:spPr/>
        <p:txBody>
          <a:bodyPr/>
          <a:lstStyle/>
          <a:p>
            <a:pPr eaLnBrk="1" hangingPunct="1">
              <a:defRPr/>
            </a:pPr>
            <a:r>
              <a:rPr lang="zh-CN" altLang="en-US">
                <a:effectLst>
                  <a:outerShdw blurRad="38100" dist="38100" dir="2700000" algn="tl">
                    <a:srgbClr val="C0C0C0"/>
                  </a:outerShdw>
                </a:effectLst>
              </a:rPr>
              <a:t>关联规则基本模型</a:t>
            </a:r>
          </a:p>
        </p:txBody>
      </p:sp>
      <p:sp>
        <p:nvSpPr>
          <p:cNvPr id="18434" name="内容占位符 2">
            <a:extLst>
              <a:ext uri="{FF2B5EF4-FFF2-40B4-BE49-F238E27FC236}">
                <a16:creationId xmlns:a16="http://schemas.microsoft.com/office/drawing/2014/main" id="{02489AA5-4461-4580-A346-B5148510D45C}"/>
              </a:ext>
            </a:extLst>
          </p:cNvPr>
          <p:cNvSpPr>
            <a:spLocks noGrp="1"/>
          </p:cNvSpPr>
          <p:nvPr>
            <p:ph idx="1"/>
          </p:nvPr>
        </p:nvSpPr>
        <p:spPr/>
        <p:txBody>
          <a:bodyPr/>
          <a:lstStyle/>
          <a:p>
            <a:r>
              <a:rPr lang="zh-CN" altLang="en-US" sz="2800" dirty="0"/>
              <a:t>什么是规则？</a:t>
            </a:r>
            <a:endParaRPr lang="en-US" altLang="zh-CN" sz="2800" dirty="0"/>
          </a:p>
          <a:p>
            <a:r>
              <a:rPr lang="zh-CN" altLang="en-US" sz="2800" dirty="0"/>
              <a:t>规则形如</a:t>
            </a:r>
            <a:r>
              <a:rPr lang="en-US" altLang="zh-CN" sz="2800" dirty="0"/>
              <a:t>"</a:t>
            </a:r>
            <a:r>
              <a:rPr lang="zh-CN" altLang="en-US" sz="2800" dirty="0"/>
              <a:t>如果</a:t>
            </a:r>
            <a:r>
              <a:rPr lang="en-US" altLang="zh-CN" sz="2800" dirty="0"/>
              <a:t>…</a:t>
            </a:r>
            <a:r>
              <a:rPr lang="zh-CN" altLang="en-US" sz="2800" dirty="0"/>
              <a:t>那么</a:t>
            </a:r>
            <a:r>
              <a:rPr lang="en-US" altLang="zh-CN" sz="2800" dirty="0"/>
              <a:t>…(If…Then…)",</a:t>
            </a:r>
            <a:r>
              <a:rPr lang="zh-CN" altLang="en-US" sz="2800" dirty="0"/>
              <a:t>前者为条件，后者为结果。例如一个顾客，如果买了可乐，那么他也会购买果汁。</a:t>
            </a:r>
            <a:endParaRPr lang="en-US" altLang="zh-CN" sz="2800" dirty="0"/>
          </a:p>
          <a:p>
            <a:endParaRPr lang="en-US" altLang="zh-CN" sz="2800" dirty="0"/>
          </a:p>
          <a:p>
            <a:r>
              <a:rPr lang="zh-CN" altLang="en-US" sz="2800" dirty="0"/>
              <a:t>如何来度量一个规则是否够好？有两个量，置信度</a:t>
            </a:r>
            <a:r>
              <a:rPr lang="en-US" altLang="zh-CN" sz="2800" dirty="0"/>
              <a:t>(Confidence)</a:t>
            </a:r>
            <a:r>
              <a:rPr lang="zh-CN" altLang="en-US" sz="2800" dirty="0"/>
              <a:t>和支持度</a:t>
            </a:r>
            <a:r>
              <a:rPr lang="en-US" altLang="zh-CN" sz="2800" dirty="0"/>
              <a:t>(Support)</a:t>
            </a:r>
            <a:r>
              <a:rPr lang="zh-CN" altLang="en-US" sz="2800" dirty="0"/>
              <a:t>。假设有如下表的购买记录。 </a:t>
            </a:r>
          </a:p>
          <a:p>
            <a:endParaRPr lang="zh-CN" altLang="en-US" sz="2400" dirty="0"/>
          </a:p>
        </p:txBody>
      </p:sp>
    </p:spTree>
    <p:extLst>
      <p:ext uri="{BB962C8B-B14F-4D97-AF65-F5344CB8AC3E}">
        <p14:creationId xmlns:p14="http://schemas.microsoft.com/office/powerpoint/2010/main" val="903254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D17374A5-7D79-4E34-AF9C-7482126D9846}"/>
              </a:ext>
            </a:extLst>
          </p:cNvPr>
          <p:cNvSpPr>
            <a:spLocks noGrp="1"/>
          </p:cNvSpPr>
          <p:nvPr>
            <p:ph type="title"/>
          </p:nvPr>
        </p:nvSpPr>
        <p:spPr/>
        <p:txBody>
          <a:bodyPr/>
          <a:lstStyle/>
          <a:p>
            <a:pPr eaLnBrk="1" hangingPunct="1">
              <a:defRPr/>
            </a:pPr>
            <a:r>
              <a:rPr lang="zh-CN" altLang="en-US">
                <a:effectLst>
                  <a:outerShdw blurRad="38100" dist="38100" dir="2700000" algn="tl">
                    <a:srgbClr val="C0C0C0"/>
                  </a:outerShdw>
                </a:effectLst>
              </a:rPr>
              <a:t>关联规则基本模型</a:t>
            </a:r>
            <a:r>
              <a:rPr lang="en-US">
                <a:effectLst>
                  <a:outerShdw blurRad="38100" dist="38100" dir="2700000" algn="tl">
                    <a:srgbClr val="C0C0C0"/>
                  </a:outerShdw>
                </a:effectLst>
              </a:rPr>
              <a:t>_</a:t>
            </a:r>
            <a:r>
              <a:rPr lang="zh-CN" altLang="en-US">
                <a:effectLst>
                  <a:outerShdw blurRad="38100" dist="38100" dir="2700000" algn="tl">
                    <a:srgbClr val="C0C0C0"/>
                  </a:outerShdw>
                </a:effectLst>
              </a:rPr>
              <a:t>置信度</a:t>
            </a:r>
          </a:p>
        </p:txBody>
      </p:sp>
      <p:sp>
        <p:nvSpPr>
          <p:cNvPr id="2" name="内容占位符 1">
            <a:extLst>
              <a:ext uri="{FF2B5EF4-FFF2-40B4-BE49-F238E27FC236}">
                <a16:creationId xmlns:a16="http://schemas.microsoft.com/office/drawing/2014/main" id="{159EEC22-D32D-4F87-B28E-EC85781E2F74}"/>
              </a:ext>
            </a:extLst>
          </p:cNvPr>
          <p:cNvSpPr>
            <a:spLocks noGrp="1"/>
          </p:cNvSpPr>
          <p:nvPr>
            <p:ph idx="1"/>
          </p:nvPr>
        </p:nvSpPr>
        <p:spPr/>
        <p:txBody>
          <a:bodyPr/>
          <a:lstStyle/>
          <a:p>
            <a:endParaRPr lang="zh-CN" altLang="en-US"/>
          </a:p>
        </p:txBody>
      </p:sp>
      <p:sp>
        <p:nvSpPr>
          <p:cNvPr id="19459" name="TextBox 4">
            <a:extLst>
              <a:ext uri="{FF2B5EF4-FFF2-40B4-BE49-F238E27FC236}">
                <a16:creationId xmlns:a16="http://schemas.microsoft.com/office/drawing/2014/main" id="{FED1CBAB-FFE1-4B23-B938-2E105B82A912}"/>
              </a:ext>
            </a:extLst>
          </p:cNvPr>
          <p:cNvSpPr txBox="1">
            <a:spLocks noChangeArrowheads="1"/>
          </p:cNvSpPr>
          <p:nvPr/>
        </p:nvSpPr>
        <p:spPr bwMode="auto">
          <a:xfrm>
            <a:off x="611188" y="1484313"/>
            <a:ext cx="7561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9460" name="Picture 3">
            <a:extLst>
              <a:ext uri="{FF2B5EF4-FFF2-40B4-BE49-F238E27FC236}">
                <a16:creationId xmlns:a16="http://schemas.microsoft.com/office/drawing/2014/main" id="{2A388EC1-39DA-4E38-A63C-587498D85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143000"/>
            <a:ext cx="46101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Box 7">
            <a:extLst>
              <a:ext uri="{FF2B5EF4-FFF2-40B4-BE49-F238E27FC236}">
                <a16:creationId xmlns:a16="http://schemas.microsoft.com/office/drawing/2014/main" id="{4FB07EDF-685D-48E9-BBE2-83AD1CBADA66}"/>
              </a:ext>
            </a:extLst>
          </p:cNvPr>
          <p:cNvSpPr txBox="1">
            <a:spLocks noChangeArrowheads="1"/>
          </p:cNvSpPr>
          <p:nvPr/>
        </p:nvSpPr>
        <p:spPr bwMode="auto">
          <a:xfrm>
            <a:off x="684213" y="3141663"/>
            <a:ext cx="77755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置信度</a:t>
            </a:r>
            <a:r>
              <a:rPr lang="zh-CN" altLang="en-US" sz="2400" dirty="0"/>
              <a:t>表示了这条规则有多大程度上值得可信。设条件的项的集合为</a:t>
            </a:r>
            <a:r>
              <a:rPr lang="en-US" altLang="zh-CN" sz="2400" dirty="0"/>
              <a:t>A,</a:t>
            </a:r>
            <a:r>
              <a:rPr lang="zh-CN" altLang="en-US" sz="2400" dirty="0"/>
              <a:t>结果的集合为</a:t>
            </a:r>
            <a:r>
              <a:rPr lang="en-US" altLang="zh-CN" sz="2400" dirty="0"/>
              <a:t>B</a:t>
            </a:r>
            <a:r>
              <a:rPr lang="zh-CN" altLang="en-US" sz="2400" dirty="0"/>
              <a:t>。</a:t>
            </a:r>
            <a:endParaRPr lang="en-US" altLang="zh-CN" sz="2400" dirty="0"/>
          </a:p>
          <a:p>
            <a:pPr eaLnBrk="1" hangingPunct="1"/>
            <a:r>
              <a:rPr lang="zh-CN" altLang="en-US" sz="2400" dirty="0"/>
              <a:t>置信度计算在</a:t>
            </a:r>
            <a:r>
              <a:rPr lang="en-US" altLang="zh-CN" sz="2400" dirty="0"/>
              <a:t>A</a:t>
            </a:r>
            <a:r>
              <a:rPr lang="zh-CN" altLang="en-US" sz="2400" dirty="0"/>
              <a:t>中，同时也含有</a:t>
            </a:r>
            <a:r>
              <a:rPr lang="en-US" altLang="zh-CN" sz="2400" dirty="0"/>
              <a:t>B</a:t>
            </a:r>
            <a:r>
              <a:rPr lang="zh-CN" altLang="en-US" sz="2400" dirty="0"/>
              <a:t>的概率</a:t>
            </a:r>
            <a:r>
              <a:rPr lang="en-US" altLang="zh-CN" sz="2400" dirty="0"/>
              <a:t>(</a:t>
            </a:r>
            <a:r>
              <a:rPr lang="zh-CN" altLang="en-US" sz="2400" dirty="0"/>
              <a:t>即：</a:t>
            </a:r>
            <a:r>
              <a:rPr lang="en-US" altLang="zh-CN" sz="2400" i="1" dirty="0"/>
              <a:t>if A ,then B</a:t>
            </a:r>
            <a:r>
              <a:rPr lang="zh-CN" altLang="en-US" sz="2400" i="1" dirty="0"/>
              <a:t>的概率</a:t>
            </a:r>
            <a:r>
              <a:rPr lang="en-US" altLang="zh-CN" sz="2400" dirty="0"/>
              <a:t>)</a:t>
            </a:r>
            <a:r>
              <a:rPr lang="zh-CN" altLang="en-US" sz="2400" dirty="0"/>
              <a:t>。即 </a:t>
            </a:r>
            <a:r>
              <a:rPr lang="en-US" altLang="zh-CN" sz="2400" i="1" dirty="0"/>
              <a:t>Confidence(A</a:t>
            </a:r>
            <a:r>
              <a:rPr lang="en-US" altLang="zh-CN" sz="2400" i="1" dirty="0">
                <a:sym typeface="Wingdings" panose="05000000000000000000" pitchFamily="2" charset="2"/>
              </a:rPr>
              <a:t></a:t>
            </a:r>
            <a:r>
              <a:rPr lang="en-US" altLang="zh-CN" sz="2400" i="1" dirty="0"/>
              <a:t>B)=P(B|A)</a:t>
            </a:r>
            <a:r>
              <a:rPr lang="zh-CN" altLang="en-US" sz="2400" dirty="0"/>
              <a:t>。例如计算</a:t>
            </a:r>
            <a:r>
              <a:rPr lang="en-US" altLang="zh-CN" sz="2400" dirty="0"/>
              <a:t>“</a:t>
            </a:r>
            <a:r>
              <a:rPr lang="zh-CN" altLang="en-US" sz="2400" dirty="0"/>
              <a:t>如果</a:t>
            </a:r>
            <a:r>
              <a:rPr lang="en-US" altLang="zh-CN" sz="2400" dirty="0"/>
              <a:t>Orange</a:t>
            </a:r>
            <a:r>
              <a:rPr lang="zh-CN" altLang="en-US" sz="2400" dirty="0"/>
              <a:t>则</a:t>
            </a:r>
            <a:r>
              <a:rPr lang="en-US" altLang="zh-CN" sz="2400" dirty="0"/>
              <a:t>Coke”</a:t>
            </a:r>
            <a:r>
              <a:rPr lang="zh-CN" altLang="en-US" sz="2400" dirty="0"/>
              <a:t>的置信度。由于在含有“橙汁”的</a:t>
            </a:r>
            <a:r>
              <a:rPr lang="en-US" altLang="zh-CN" sz="2400" dirty="0"/>
              <a:t>4</a:t>
            </a:r>
            <a:r>
              <a:rPr lang="zh-CN" altLang="en-US" sz="2400" dirty="0"/>
              <a:t>条交易中，仅有</a:t>
            </a:r>
            <a:r>
              <a:rPr lang="en-US" altLang="zh-CN" sz="2400" dirty="0"/>
              <a:t>2</a:t>
            </a:r>
            <a:r>
              <a:rPr lang="zh-CN" altLang="en-US" sz="2400" dirty="0"/>
              <a:t>条交易含有“可乐”。其置信度为</a:t>
            </a:r>
            <a:r>
              <a:rPr lang="en-US" altLang="zh-CN" sz="2400" dirty="0"/>
              <a:t>0.5</a:t>
            </a:r>
            <a:r>
              <a:rPr lang="zh-CN" altLang="en-US" sz="2400" dirty="0"/>
              <a:t>。</a:t>
            </a:r>
          </a:p>
        </p:txBody>
      </p:sp>
    </p:spTree>
    <p:extLst>
      <p:ext uri="{BB962C8B-B14F-4D97-AF65-F5344CB8AC3E}">
        <p14:creationId xmlns:p14="http://schemas.microsoft.com/office/powerpoint/2010/main" val="3045763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F17841D6-334F-4BF3-A283-EA3DBBAB3721}"/>
              </a:ext>
            </a:extLst>
          </p:cNvPr>
          <p:cNvSpPr>
            <a:spLocks noGrp="1"/>
          </p:cNvSpPr>
          <p:nvPr>
            <p:ph type="title"/>
          </p:nvPr>
        </p:nvSpPr>
        <p:spPr/>
        <p:txBody>
          <a:bodyPr/>
          <a:lstStyle/>
          <a:p>
            <a:pPr eaLnBrk="1" hangingPunct="1">
              <a:defRPr/>
            </a:pPr>
            <a:r>
              <a:rPr lang="zh-CN" altLang="en-US" dirty="0">
                <a:effectLst>
                  <a:outerShdw blurRad="38100" dist="38100" dir="2700000" algn="tl">
                    <a:srgbClr val="C0C0C0"/>
                  </a:outerShdw>
                </a:effectLst>
              </a:rPr>
              <a:t>关联规则基本模型</a:t>
            </a:r>
            <a:r>
              <a:rPr lang="en-US" dirty="0">
                <a:effectLst>
                  <a:outerShdw blurRad="38100" dist="38100" dir="2700000" algn="tl">
                    <a:srgbClr val="C0C0C0"/>
                  </a:outerShdw>
                </a:effectLst>
              </a:rPr>
              <a:t>_</a:t>
            </a:r>
            <a:r>
              <a:rPr lang="zh-CN" altLang="en-US" dirty="0">
                <a:effectLst>
                  <a:outerShdw blurRad="38100" dist="38100" dir="2700000" algn="tl">
                    <a:srgbClr val="C0C0C0"/>
                  </a:outerShdw>
                </a:effectLst>
              </a:rPr>
              <a:t>支持度</a:t>
            </a:r>
          </a:p>
        </p:txBody>
      </p:sp>
      <p:sp>
        <p:nvSpPr>
          <p:cNvPr id="2" name="内容占位符 1">
            <a:extLst>
              <a:ext uri="{FF2B5EF4-FFF2-40B4-BE49-F238E27FC236}">
                <a16:creationId xmlns:a16="http://schemas.microsoft.com/office/drawing/2014/main" id="{790857CA-8035-4758-8D4A-3EFCEF10A186}"/>
              </a:ext>
            </a:extLst>
          </p:cNvPr>
          <p:cNvSpPr>
            <a:spLocks noGrp="1"/>
          </p:cNvSpPr>
          <p:nvPr>
            <p:ph idx="1"/>
          </p:nvPr>
        </p:nvSpPr>
        <p:spPr/>
        <p:txBody>
          <a:bodyPr/>
          <a:lstStyle/>
          <a:p>
            <a:endParaRPr lang="zh-CN" altLang="en-US"/>
          </a:p>
        </p:txBody>
      </p:sp>
      <p:sp>
        <p:nvSpPr>
          <p:cNvPr id="20483" name="TextBox 4">
            <a:extLst>
              <a:ext uri="{FF2B5EF4-FFF2-40B4-BE49-F238E27FC236}">
                <a16:creationId xmlns:a16="http://schemas.microsoft.com/office/drawing/2014/main" id="{E6585CC6-C528-45E7-93A4-30296FC446E7}"/>
              </a:ext>
            </a:extLst>
          </p:cNvPr>
          <p:cNvSpPr txBox="1">
            <a:spLocks noChangeArrowheads="1"/>
          </p:cNvSpPr>
          <p:nvPr/>
        </p:nvSpPr>
        <p:spPr bwMode="auto">
          <a:xfrm>
            <a:off x="611188" y="1484313"/>
            <a:ext cx="7561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0484" name="Picture 3">
            <a:extLst>
              <a:ext uri="{FF2B5EF4-FFF2-40B4-BE49-F238E27FC236}">
                <a16:creationId xmlns:a16="http://schemas.microsoft.com/office/drawing/2014/main" id="{16E03911-7FAE-4AE9-B3F1-542CAEC2D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200721"/>
            <a:ext cx="46101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Box 7">
            <a:extLst>
              <a:ext uri="{FF2B5EF4-FFF2-40B4-BE49-F238E27FC236}">
                <a16:creationId xmlns:a16="http://schemas.microsoft.com/office/drawing/2014/main" id="{EB92ED4F-6E44-4BE3-A2C8-3EEADDDBE026}"/>
              </a:ext>
            </a:extLst>
          </p:cNvPr>
          <p:cNvSpPr txBox="1">
            <a:spLocks noChangeArrowheads="1"/>
          </p:cNvSpPr>
          <p:nvPr/>
        </p:nvSpPr>
        <p:spPr bwMode="auto">
          <a:xfrm>
            <a:off x="684213" y="3141663"/>
            <a:ext cx="77755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支持度</a:t>
            </a:r>
            <a:r>
              <a:rPr lang="zh-CN" altLang="en-US" sz="2400" dirty="0"/>
              <a:t>计算在所有的交易集中，既有</a:t>
            </a:r>
            <a:r>
              <a:rPr lang="en-US" altLang="zh-CN" sz="2400" dirty="0"/>
              <a:t>A</a:t>
            </a:r>
            <a:r>
              <a:rPr lang="zh-CN" altLang="en-US" sz="2400" dirty="0"/>
              <a:t>又有</a:t>
            </a:r>
            <a:r>
              <a:rPr lang="en-US" altLang="zh-CN" sz="2400" dirty="0"/>
              <a:t>B</a:t>
            </a:r>
            <a:r>
              <a:rPr lang="zh-CN" altLang="en-US" sz="2400" dirty="0"/>
              <a:t>的概率。例如在</a:t>
            </a:r>
            <a:r>
              <a:rPr lang="en-US" altLang="zh-CN" sz="2400" dirty="0"/>
              <a:t>5</a:t>
            </a:r>
            <a:r>
              <a:rPr lang="zh-CN" altLang="en-US" sz="2400" dirty="0"/>
              <a:t>条记录中，既有橙汁又有可乐的记录有</a:t>
            </a:r>
            <a:r>
              <a:rPr lang="en-US" altLang="zh-CN" sz="2400" dirty="0"/>
              <a:t>2</a:t>
            </a:r>
            <a:r>
              <a:rPr lang="zh-CN" altLang="en-US" sz="2400" dirty="0"/>
              <a:t>条。则此条规则的支持度为 </a:t>
            </a:r>
            <a:r>
              <a:rPr lang="en-US" altLang="zh-CN" sz="2400" dirty="0"/>
              <a:t>2/5=0.4</a:t>
            </a:r>
            <a:r>
              <a:rPr lang="zh-CN" altLang="en-US" sz="2400" dirty="0"/>
              <a:t>，即</a:t>
            </a:r>
            <a:r>
              <a:rPr lang="en-US" altLang="zh-CN" sz="2400" i="1" dirty="0"/>
              <a:t>Support(A</a:t>
            </a:r>
            <a:r>
              <a:rPr lang="en-US" altLang="zh-CN" sz="2400" i="1" dirty="0">
                <a:sym typeface="Wingdings" panose="05000000000000000000" pitchFamily="2" charset="2"/>
              </a:rPr>
              <a:t></a:t>
            </a:r>
            <a:r>
              <a:rPr lang="en-US" altLang="zh-CN" sz="2400" i="1" dirty="0"/>
              <a:t>B)=P(AB)</a:t>
            </a:r>
            <a:r>
              <a:rPr lang="zh-CN" altLang="en-US" sz="2400" dirty="0"/>
              <a:t>。</a:t>
            </a:r>
            <a:endParaRPr lang="en-US" altLang="zh-CN" sz="2400" dirty="0"/>
          </a:p>
          <a:p>
            <a:pPr eaLnBrk="1" hangingPunct="1"/>
            <a:endParaRPr lang="en-US" altLang="zh-CN" sz="2400" dirty="0"/>
          </a:p>
          <a:p>
            <a:pPr eaLnBrk="1" hangingPunct="1"/>
            <a:r>
              <a:rPr lang="zh-CN" altLang="en-US" sz="2400" dirty="0"/>
              <a:t>现在这条规则可表述为，如果一个顾客购买了橙汁</a:t>
            </a:r>
            <a:r>
              <a:rPr lang="en-US" altLang="zh-CN" sz="2400" dirty="0"/>
              <a:t>,</a:t>
            </a:r>
            <a:r>
              <a:rPr lang="zh-CN" altLang="en-US" sz="2400" dirty="0"/>
              <a:t>则有</a:t>
            </a:r>
            <a:r>
              <a:rPr lang="en-US" altLang="zh-CN" sz="2400" dirty="0"/>
              <a:t>50%(</a:t>
            </a:r>
            <a:r>
              <a:rPr lang="zh-CN" altLang="en-US" sz="2400" dirty="0"/>
              <a:t>置信度</a:t>
            </a:r>
            <a:r>
              <a:rPr lang="en-US" altLang="zh-CN" sz="2400" dirty="0"/>
              <a:t>)</a:t>
            </a:r>
            <a:r>
              <a:rPr lang="zh-CN" altLang="en-US" sz="2400" dirty="0"/>
              <a:t>的可能购买可乐。而这样的情况（即买了橙汁会再买可乐）会有</a:t>
            </a:r>
            <a:r>
              <a:rPr lang="en-US" altLang="zh-CN" sz="2400" dirty="0"/>
              <a:t>40%(</a:t>
            </a:r>
            <a:r>
              <a:rPr lang="zh-CN" altLang="en-US" sz="2400" dirty="0"/>
              <a:t>支持度</a:t>
            </a:r>
            <a:r>
              <a:rPr lang="en-US" altLang="zh-CN" sz="2400" dirty="0"/>
              <a:t>)</a:t>
            </a:r>
            <a:r>
              <a:rPr lang="zh-CN" altLang="en-US" sz="2400" dirty="0"/>
              <a:t>的可能发生。 </a:t>
            </a:r>
          </a:p>
        </p:txBody>
      </p:sp>
    </p:spTree>
    <p:extLst>
      <p:ext uri="{BB962C8B-B14F-4D97-AF65-F5344CB8AC3E}">
        <p14:creationId xmlns:p14="http://schemas.microsoft.com/office/powerpoint/2010/main" val="2000904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0A63526C-3B3F-4831-AF32-BC6DBE5353CA}"/>
              </a:ext>
            </a:extLst>
          </p:cNvPr>
          <p:cNvSpPr>
            <a:spLocks noGrp="1"/>
          </p:cNvSpPr>
          <p:nvPr>
            <p:ph type="title"/>
          </p:nvPr>
        </p:nvSpPr>
        <p:spPr/>
        <p:txBody>
          <a:bodyPr/>
          <a:lstStyle/>
          <a:p>
            <a:pPr eaLnBrk="1" hangingPunct="1">
              <a:defRPr/>
            </a:pPr>
            <a:r>
              <a:rPr lang="zh-CN" altLang="en-US" dirty="0">
                <a:effectLst>
                  <a:outerShdw blurRad="38100" dist="38100" dir="2700000" algn="tl">
                    <a:srgbClr val="C0C0C0"/>
                  </a:outerShdw>
                </a:effectLst>
              </a:rPr>
              <a:t>关联规则的相关概念</a:t>
            </a:r>
          </a:p>
        </p:txBody>
      </p:sp>
      <p:sp>
        <p:nvSpPr>
          <p:cNvPr id="3" name="内容占位符 2">
            <a:extLst>
              <a:ext uri="{FF2B5EF4-FFF2-40B4-BE49-F238E27FC236}">
                <a16:creationId xmlns:a16="http://schemas.microsoft.com/office/drawing/2014/main" id="{2CB0150E-199A-4288-B729-387C16C59501}"/>
              </a:ext>
            </a:extLst>
          </p:cNvPr>
          <p:cNvSpPr>
            <a:spLocks noGrp="1"/>
          </p:cNvSpPr>
          <p:nvPr>
            <p:ph idx="1"/>
          </p:nvPr>
        </p:nvSpPr>
        <p:spPr/>
        <p:txBody>
          <a:bodyPr/>
          <a:lstStyle/>
          <a:p>
            <a:pPr marL="365125" indent="-255588">
              <a:spcBef>
                <a:spcPts val="400"/>
              </a:spcBef>
              <a:buClr>
                <a:schemeClr val="accent1"/>
              </a:buClr>
              <a:buSzPct val="68000"/>
              <a:buFont typeface="Wingdings 3" pitchFamily="18" charset="2"/>
              <a:buChar char=""/>
              <a:defRPr/>
            </a:pPr>
            <a:r>
              <a:rPr lang="zh-CN" altLang="en-US" kern="0" dirty="0">
                <a:solidFill>
                  <a:srgbClr val="0000FF"/>
                </a:solidFill>
              </a:rPr>
              <a:t>项与项集</a:t>
            </a:r>
          </a:p>
          <a:p>
            <a:pPr marL="365125" indent="-255588">
              <a:spcBef>
                <a:spcPts val="400"/>
              </a:spcBef>
              <a:buClr>
                <a:schemeClr val="accent1"/>
              </a:buClr>
              <a:buSzPct val="68000"/>
              <a:buFont typeface="Wingdings 3" pitchFamily="18" charset="2"/>
              <a:buChar char=""/>
              <a:defRPr/>
            </a:pPr>
            <a:r>
              <a:rPr lang="zh-CN" altLang="en-US" kern="0" dirty="0"/>
              <a:t>由</a:t>
            </a:r>
            <a:r>
              <a:rPr lang="en-US" altLang="zh-CN" kern="0" dirty="0"/>
              <a:t>K</a:t>
            </a:r>
            <a:r>
              <a:rPr lang="zh-CN" altLang="en-US" kern="0" dirty="0"/>
              <a:t>种不同物品组成的集合，叫做</a:t>
            </a:r>
            <a:r>
              <a:rPr lang="en-US" altLang="zh-CN" kern="0" dirty="0"/>
              <a:t>K</a:t>
            </a:r>
            <a:r>
              <a:rPr lang="zh-CN" altLang="en-US" kern="0" dirty="0"/>
              <a:t>项集，每个物品</a:t>
            </a:r>
            <a:r>
              <a:rPr lang="en-US" altLang="zh-CN" kern="0" dirty="0"/>
              <a:t>k(k=1</a:t>
            </a:r>
            <a:r>
              <a:rPr lang="zh-CN" altLang="en-US" kern="0" dirty="0"/>
              <a:t>，</a:t>
            </a:r>
            <a:r>
              <a:rPr lang="en-US" altLang="zh-CN" kern="0" dirty="0"/>
              <a:t>2</a:t>
            </a:r>
            <a:r>
              <a:rPr lang="zh-CN" altLang="en-US" kern="0" dirty="0"/>
              <a:t>，</a:t>
            </a:r>
            <a:r>
              <a:rPr lang="en-US" altLang="zh-CN" kern="0" dirty="0"/>
              <a:t>……</a:t>
            </a:r>
            <a:r>
              <a:rPr lang="zh-CN" altLang="en-US" kern="0" dirty="0"/>
              <a:t>，</a:t>
            </a:r>
            <a:r>
              <a:rPr lang="en-US" altLang="zh-CN" kern="0" dirty="0"/>
              <a:t>K)</a:t>
            </a:r>
            <a:r>
              <a:rPr lang="zh-CN" altLang="en-US" kern="0" dirty="0"/>
              <a:t>称为一个</a:t>
            </a:r>
            <a:r>
              <a:rPr lang="zh-CN" altLang="en-US" kern="0" dirty="0">
                <a:solidFill>
                  <a:srgbClr val="0000FF"/>
                </a:solidFill>
              </a:rPr>
              <a:t>项</a:t>
            </a:r>
            <a:r>
              <a:rPr lang="en-US" altLang="zh-CN" kern="0" dirty="0"/>
              <a:t>(Item)</a:t>
            </a:r>
            <a:r>
              <a:rPr lang="zh-CN" altLang="en-US" kern="0" dirty="0"/>
              <a:t>。</a:t>
            </a:r>
            <a:endParaRPr lang="en-US" altLang="zh-CN" kern="0" dirty="0"/>
          </a:p>
          <a:p>
            <a:pPr marL="365125" indent="-255588">
              <a:spcBef>
                <a:spcPts val="400"/>
              </a:spcBef>
              <a:buClr>
                <a:schemeClr val="accent1"/>
              </a:buClr>
              <a:buSzPct val="68000"/>
              <a:buFont typeface="Wingdings 3" pitchFamily="18" charset="2"/>
              <a:buChar char=""/>
              <a:defRPr/>
            </a:pPr>
            <a:r>
              <a:rPr lang="zh-CN" altLang="en-US" kern="0" dirty="0">
                <a:solidFill>
                  <a:srgbClr val="0000FF"/>
                </a:solidFill>
              </a:rPr>
              <a:t>交易：</a:t>
            </a:r>
            <a:r>
              <a:rPr lang="zh-CN" altLang="en-US" kern="0" dirty="0"/>
              <a:t>每笔交易</a:t>
            </a:r>
            <a:r>
              <a:rPr lang="en-US" altLang="zh-CN" kern="0" dirty="0"/>
              <a:t>T</a:t>
            </a:r>
            <a:r>
              <a:rPr lang="zh-CN" altLang="en-US" kern="0" dirty="0"/>
              <a:t>是项集</a:t>
            </a:r>
            <a:r>
              <a:rPr lang="en-US" altLang="zh-CN" kern="0" dirty="0"/>
              <a:t>K</a:t>
            </a:r>
            <a:r>
              <a:rPr lang="zh-CN" altLang="en-US" kern="0" dirty="0"/>
              <a:t>上的一个子集，其中包含若干同时出现的项。</a:t>
            </a:r>
            <a:endParaRPr lang="en-US" altLang="zh-CN" kern="0" dirty="0"/>
          </a:p>
          <a:p>
            <a:pPr marL="365125" indent="-255588">
              <a:spcBef>
                <a:spcPts val="400"/>
              </a:spcBef>
              <a:buClr>
                <a:schemeClr val="accent1"/>
              </a:buClr>
              <a:buSzPct val="68000"/>
              <a:buFont typeface="Wingdings 3" pitchFamily="18" charset="2"/>
              <a:buChar char=""/>
              <a:defRPr/>
            </a:pPr>
            <a:r>
              <a:rPr lang="zh-CN" altLang="en-US" kern="0" dirty="0"/>
              <a:t>交易的全体构成交易集</a:t>
            </a:r>
            <a:r>
              <a:rPr lang="en-US" altLang="zh-CN" kern="0" dirty="0"/>
              <a:t>D</a:t>
            </a:r>
            <a:r>
              <a:rPr lang="zh-CN" altLang="en-US" kern="0" dirty="0"/>
              <a:t>，交易集</a:t>
            </a:r>
            <a:r>
              <a:rPr lang="en-US" altLang="zh-CN" kern="0" dirty="0"/>
              <a:t>D</a:t>
            </a:r>
            <a:r>
              <a:rPr lang="zh-CN" altLang="en-US" kern="0" dirty="0"/>
              <a:t>中包含交易的个数记为</a:t>
            </a:r>
            <a:r>
              <a:rPr lang="en-US" altLang="zh-CN" kern="0" dirty="0"/>
              <a:t>|D|</a:t>
            </a:r>
            <a:r>
              <a:rPr lang="zh-CN" altLang="en-US" kern="0" dirty="0"/>
              <a:t>。 </a:t>
            </a:r>
          </a:p>
          <a:p>
            <a:pPr marL="365125" indent="-255588">
              <a:spcBef>
                <a:spcPts val="400"/>
              </a:spcBef>
              <a:buClr>
                <a:schemeClr val="accent1"/>
              </a:buClr>
              <a:buSzPct val="68000"/>
              <a:buFont typeface="Wingdings 3" pitchFamily="18" charset="2"/>
              <a:buChar char=""/>
              <a:defRPr/>
            </a:pPr>
            <a:endParaRPr lang="zh-CN" altLang="en-US" kern="0" dirty="0"/>
          </a:p>
          <a:p>
            <a:endParaRPr lang="zh-CN" altLang="en-US" dirty="0"/>
          </a:p>
        </p:txBody>
      </p:sp>
    </p:spTree>
    <p:extLst>
      <p:ext uri="{BB962C8B-B14F-4D97-AF65-F5344CB8AC3E}">
        <p14:creationId xmlns:p14="http://schemas.microsoft.com/office/powerpoint/2010/main" val="13808045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27912968-E164-4E0E-A4E9-7989C0E693C3}"/>
              </a:ext>
            </a:extLst>
          </p:cNvPr>
          <p:cNvSpPr>
            <a:spLocks noGrp="1"/>
          </p:cNvSpPr>
          <p:nvPr>
            <p:ph type="title"/>
          </p:nvPr>
        </p:nvSpPr>
        <p:spPr/>
        <p:txBody>
          <a:bodyPr/>
          <a:lstStyle/>
          <a:p>
            <a:pPr eaLnBrk="1" hangingPunct="1">
              <a:defRPr/>
            </a:pPr>
            <a:r>
              <a:rPr lang="zh-CN" altLang="en-US" dirty="0">
                <a:effectLst>
                  <a:outerShdw blurRad="38100" dist="38100" dir="2700000" algn="tl">
                    <a:srgbClr val="C0C0C0"/>
                  </a:outerShdw>
                </a:effectLst>
              </a:rPr>
              <a:t>关联规则的相关概念</a:t>
            </a:r>
          </a:p>
        </p:txBody>
      </p:sp>
      <p:sp>
        <p:nvSpPr>
          <p:cNvPr id="2" name="内容占位符 1">
            <a:extLst>
              <a:ext uri="{FF2B5EF4-FFF2-40B4-BE49-F238E27FC236}">
                <a16:creationId xmlns:a16="http://schemas.microsoft.com/office/drawing/2014/main" id="{E44A654A-EBF0-4C21-B2C9-61DA313A5091}"/>
              </a:ext>
            </a:extLst>
          </p:cNvPr>
          <p:cNvSpPr>
            <a:spLocks noGrp="1"/>
          </p:cNvSpPr>
          <p:nvPr>
            <p:ph idx="1"/>
          </p:nvPr>
        </p:nvSpPr>
        <p:spPr/>
        <p:txBody>
          <a:bodyPr/>
          <a:lstStyle/>
          <a:p>
            <a:pPr algn="just">
              <a:buClr>
                <a:srgbClr val="330066"/>
              </a:buClr>
              <a:buSzPct val="70000"/>
              <a:buFont typeface="Wingdings" pitchFamily="2" charset="2"/>
              <a:buChar char="l"/>
              <a:defRPr/>
            </a:pPr>
            <a:r>
              <a:rPr lang="zh-CN" altLang="en-US" sz="2700" kern="0" dirty="0">
                <a:solidFill>
                  <a:srgbClr val="0000FF"/>
                </a:solidFill>
                <a:latin typeface="Arial"/>
                <a:ea typeface="黑体"/>
              </a:rPr>
              <a:t>项集的支持度：</a:t>
            </a:r>
            <a:r>
              <a:rPr lang="zh-CN" altLang="en-US" sz="2700" b="0" kern="0" dirty="0">
                <a:solidFill>
                  <a:srgbClr val="000000"/>
                </a:solidFill>
                <a:latin typeface="Arial"/>
                <a:ea typeface="黑体"/>
              </a:rPr>
              <a:t>对于一个</a:t>
            </a:r>
            <a:r>
              <a:rPr lang="en-US" altLang="zh-CN" sz="2700" b="0" kern="0" dirty="0">
                <a:solidFill>
                  <a:srgbClr val="000000"/>
                </a:solidFill>
                <a:latin typeface="Arial"/>
                <a:ea typeface="黑体"/>
              </a:rPr>
              <a:t>K</a:t>
            </a:r>
            <a:r>
              <a:rPr lang="zh-CN" altLang="en-US" sz="2700" b="0" kern="0" dirty="0">
                <a:solidFill>
                  <a:srgbClr val="000000"/>
                </a:solidFill>
                <a:latin typeface="Arial"/>
                <a:ea typeface="黑体"/>
              </a:rPr>
              <a:t>上的项集</a:t>
            </a:r>
            <a:r>
              <a:rPr lang="en-US" altLang="zh-CN" sz="2700" b="0" kern="0" dirty="0">
                <a:solidFill>
                  <a:srgbClr val="000000"/>
                </a:solidFill>
                <a:latin typeface="Arial"/>
                <a:ea typeface="黑体"/>
              </a:rPr>
              <a:t>X</a:t>
            </a:r>
            <a:r>
              <a:rPr lang="zh-CN" altLang="en-US" sz="2700" b="0" kern="0" dirty="0">
                <a:solidFill>
                  <a:srgbClr val="000000"/>
                </a:solidFill>
                <a:latin typeface="Arial"/>
                <a:ea typeface="黑体"/>
              </a:rPr>
              <a:t>，其在交易集</a:t>
            </a:r>
            <a:r>
              <a:rPr lang="en-US" altLang="zh-CN" sz="2700" b="0" kern="0" dirty="0">
                <a:solidFill>
                  <a:srgbClr val="000000"/>
                </a:solidFill>
                <a:latin typeface="Arial"/>
                <a:ea typeface="黑体"/>
              </a:rPr>
              <a:t>D</a:t>
            </a:r>
            <a:r>
              <a:rPr lang="zh-CN" altLang="en-US" sz="2700" b="0" kern="0" dirty="0">
                <a:solidFill>
                  <a:srgbClr val="000000"/>
                </a:solidFill>
                <a:latin typeface="Arial"/>
                <a:ea typeface="黑体"/>
              </a:rPr>
              <a:t>上的支持度，就是</a:t>
            </a:r>
            <a:r>
              <a:rPr lang="en-US" altLang="zh-CN" sz="2700" b="0" kern="0" dirty="0">
                <a:solidFill>
                  <a:srgbClr val="000000"/>
                </a:solidFill>
                <a:latin typeface="Arial"/>
                <a:ea typeface="黑体"/>
              </a:rPr>
              <a:t>X</a:t>
            </a:r>
            <a:r>
              <a:rPr lang="zh-CN" altLang="en-US" sz="2700" b="0" kern="0" dirty="0">
                <a:solidFill>
                  <a:srgbClr val="000000"/>
                </a:solidFill>
                <a:latin typeface="Arial"/>
                <a:ea typeface="黑体"/>
              </a:rPr>
              <a:t>在</a:t>
            </a:r>
            <a:r>
              <a:rPr lang="en-US" altLang="zh-CN" sz="2700" b="0" kern="0" dirty="0">
                <a:solidFill>
                  <a:srgbClr val="000000"/>
                </a:solidFill>
                <a:latin typeface="Arial"/>
                <a:ea typeface="黑体"/>
              </a:rPr>
              <a:t>D</a:t>
            </a:r>
            <a:r>
              <a:rPr lang="zh-CN" altLang="en-US" sz="2700" b="0" kern="0" dirty="0">
                <a:solidFill>
                  <a:srgbClr val="000000"/>
                </a:solidFill>
                <a:latin typeface="Arial"/>
                <a:ea typeface="黑体"/>
              </a:rPr>
              <a:t>的交易中出现的概率。</a:t>
            </a:r>
          </a:p>
          <a:p>
            <a:pPr algn="just">
              <a:buClr>
                <a:srgbClr val="330066"/>
              </a:buClr>
              <a:buSzPct val="70000"/>
              <a:buFont typeface="Wingdings" pitchFamily="2" charset="2"/>
              <a:buChar char="l"/>
              <a:defRPr/>
            </a:pPr>
            <a:endParaRPr lang="zh-CN" altLang="en-US" sz="2700" kern="0" dirty="0">
              <a:solidFill>
                <a:srgbClr val="000000"/>
              </a:solidFill>
              <a:latin typeface="Arial"/>
              <a:ea typeface="黑体"/>
            </a:endParaRPr>
          </a:p>
          <a:p>
            <a:pPr marL="692150" lvl="1" indent="-347663" algn="just">
              <a:buClr>
                <a:srgbClr val="669999"/>
              </a:buClr>
              <a:buSzPct val="70000"/>
              <a:buFont typeface="Wingdings" pitchFamily="2" charset="2"/>
              <a:buChar char="l"/>
              <a:defRPr/>
            </a:pPr>
            <a:endParaRPr lang="zh-CN" altLang="en-US" sz="2700" b="0" kern="0" dirty="0">
              <a:solidFill>
                <a:srgbClr val="000000"/>
              </a:solidFill>
              <a:latin typeface="Arial"/>
              <a:ea typeface="黑体"/>
            </a:endParaRPr>
          </a:p>
          <a:p>
            <a:pPr marL="344487" lvl="1" indent="0" algn="just">
              <a:buClr>
                <a:srgbClr val="669999"/>
              </a:buClr>
              <a:buSzPct val="70000"/>
              <a:buNone/>
              <a:defRPr/>
            </a:pPr>
            <a:r>
              <a:rPr lang="zh-CN" altLang="en-US" sz="2700" b="0" kern="0" dirty="0">
                <a:solidFill>
                  <a:srgbClr val="000000"/>
                </a:solidFill>
                <a:latin typeface="Arial"/>
                <a:ea typeface="黑体"/>
              </a:rPr>
              <a:t>项集</a:t>
            </a:r>
            <a:r>
              <a:rPr lang="en-US" altLang="zh-CN" sz="2700" b="0" kern="0" dirty="0">
                <a:solidFill>
                  <a:srgbClr val="000000"/>
                </a:solidFill>
                <a:latin typeface="Arial"/>
                <a:ea typeface="黑体"/>
              </a:rPr>
              <a:t>X</a:t>
            </a:r>
            <a:r>
              <a:rPr lang="zh-CN" altLang="fr-FR" sz="2700" b="0" kern="0" dirty="0">
                <a:solidFill>
                  <a:srgbClr val="000000"/>
                </a:solidFill>
                <a:latin typeface="Arial"/>
                <a:ea typeface="黑体"/>
              </a:rPr>
              <a:t>出现的概率</a:t>
            </a:r>
            <a:r>
              <a:rPr lang="zh-CN" altLang="en-US" sz="2700" b="0" kern="0" dirty="0">
                <a:solidFill>
                  <a:srgbClr val="000000"/>
                </a:solidFill>
                <a:latin typeface="Arial"/>
                <a:ea typeface="黑体"/>
              </a:rPr>
              <a:t>，描述了</a:t>
            </a:r>
            <a:r>
              <a:rPr lang="en-US" altLang="zh-CN" sz="2700" b="0" kern="0" dirty="0">
                <a:solidFill>
                  <a:srgbClr val="000000"/>
                </a:solidFill>
                <a:latin typeface="Arial"/>
                <a:ea typeface="黑体"/>
              </a:rPr>
              <a:t>X</a:t>
            </a:r>
            <a:r>
              <a:rPr lang="zh-CN" altLang="en-US" sz="2700" b="0" kern="0" dirty="0">
                <a:solidFill>
                  <a:srgbClr val="000000"/>
                </a:solidFill>
                <a:latin typeface="Arial"/>
                <a:ea typeface="黑体"/>
              </a:rPr>
              <a:t>的重要性。</a:t>
            </a:r>
            <a:r>
              <a:rPr lang="zh-CN" altLang="en-US" sz="3200" b="0" kern="0" dirty="0">
                <a:solidFill>
                  <a:srgbClr val="000000"/>
                </a:solidFill>
                <a:latin typeface="Arial"/>
                <a:ea typeface="黑体"/>
              </a:rPr>
              <a:t> </a:t>
            </a:r>
            <a:endParaRPr lang="en-US" altLang="zh-CN" sz="3200" b="0" kern="0" dirty="0">
              <a:solidFill>
                <a:srgbClr val="000000"/>
              </a:solidFill>
              <a:latin typeface="Arial"/>
              <a:ea typeface="黑体"/>
            </a:endParaRPr>
          </a:p>
          <a:p>
            <a:pPr marL="344487" lvl="1" indent="0" algn="just">
              <a:buClr>
                <a:srgbClr val="669999"/>
              </a:buClr>
              <a:buSzPct val="70000"/>
              <a:buNone/>
              <a:defRPr/>
            </a:pPr>
            <a:r>
              <a:rPr lang="zh-CN" altLang="en-US" sz="2400" b="0" kern="0" dirty="0">
                <a:solidFill>
                  <a:srgbClr val="000000"/>
                </a:solidFill>
                <a:latin typeface="Arial"/>
                <a:ea typeface="黑体"/>
              </a:rPr>
              <a:t>如果</a:t>
            </a:r>
            <a:r>
              <a:rPr lang="en-US" altLang="zh-CN" sz="2400" b="0" kern="0" dirty="0">
                <a:solidFill>
                  <a:srgbClr val="000000"/>
                </a:solidFill>
                <a:latin typeface="Arial"/>
                <a:ea typeface="黑体"/>
              </a:rPr>
              <a:t>X</a:t>
            </a:r>
            <a:r>
              <a:rPr lang="zh-CN" altLang="en-US" sz="2400" b="0" kern="0" dirty="0">
                <a:solidFill>
                  <a:srgbClr val="000000"/>
                </a:solidFill>
                <a:latin typeface="Arial"/>
                <a:ea typeface="黑体"/>
              </a:rPr>
              <a:t>中只有一个项，则这个概率说明该项的交易频率。如果</a:t>
            </a:r>
            <a:r>
              <a:rPr lang="en-US" altLang="zh-CN" sz="2400" b="0" kern="0" dirty="0">
                <a:solidFill>
                  <a:srgbClr val="000000"/>
                </a:solidFill>
                <a:latin typeface="Arial"/>
                <a:ea typeface="黑体"/>
              </a:rPr>
              <a:t>X</a:t>
            </a:r>
            <a:r>
              <a:rPr lang="zh-CN" altLang="en-US" sz="2400" b="0" kern="0" dirty="0">
                <a:solidFill>
                  <a:srgbClr val="000000"/>
                </a:solidFill>
                <a:latin typeface="Arial"/>
                <a:ea typeface="黑体"/>
              </a:rPr>
              <a:t>中有多个项，则这个概率说明</a:t>
            </a:r>
            <a:r>
              <a:rPr lang="en-US" altLang="zh-CN" sz="2400" b="0" kern="0" dirty="0">
                <a:solidFill>
                  <a:srgbClr val="000000"/>
                </a:solidFill>
                <a:latin typeface="Arial"/>
                <a:ea typeface="黑体"/>
              </a:rPr>
              <a:t>X</a:t>
            </a:r>
            <a:r>
              <a:rPr lang="zh-CN" altLang="en-US" sz="2400" b="0" kern="0" dirty="0">
                <a:solidFill>
                  <a:srgbClr val="000000"/>
                </a:solidFill>
                <a:latin typeface="Arial"/>
                <a:ea typeface="黑体"/>
              </a:rPr>
              <a:t>整体出现的程度。</a:t>
            </a:r>
          </a:p>
          <a:p>
            <a:r>
              <a:rPr lang="zh-CN" altLang="en-US" dirty="0"/>
              <a:t>项集</a:t>
            </a:r>
            <a:r>
              <a:rPr lang="en-US" altLang="zh-CN" dirty="0"/>
              <a:t>X</a:t>
            </a:r>
            <a:r>
              <a:rPr lang="zh-CN" altLang="en-US" dirty="0"/>
              <a:t>的最小支持度：</a:t>
            </a:r>
            <a:r>
              <a:rPr lang="en-US" altLang="zh-CN" dirty="0"/>
              <a:t>X</a:t>
            </a:r>
            <a:r>
              <a:rPr lang="zh-CN" altLang="en-US" dirty="0"/>
              <a:t>能够有显著意义的最小支持度。</a:t>
            </a:r>
          </a:p>
        </p:txBody>
      </p:sp>
      <p:graphicFrame>
        <p:nvGraphicFramePr>
          <p:cNvPr id="1026" name="Object 2">
            <a:extLst>
              <a:ext uri="{FF2B5EF4-FFF2-40B4-BE49-F238E27FC236}">
                <a16:creationId xmlns:a16="http://schemas.microsoft.com/office/drawing/2014/main" id="{5F640FE1-8BC6-4CDF-BD3D-5CF0C221A5ED}"/>
              </a:ext>
            </a:extLst>
          </p:cNvPr>
          <p:cNvGraphicFramePr>
            <a:graphicFrameLocks noChangeAspect="1"/>
          </p:cNvGraphicFramePr>
          <p:nvPr>
            <p:extLst>
              <p:ext uri="{D42A27DB-BD31-4B8C-83A1-F6EECF244321}">
                <p14:modId xmlns:p14="http://schemas.microsoft.com/office/powerpoint/2010/main" val="1772744615"/>
              </p:ext>
            </p:extLst>
          </p:nvPr>
        </p:nvGraphicFramePr>
        <p:xfrm>
          <a:off x="2700337" y="2276872"/>
          <a:ext cx="3743325" cy="919163"/>
        </p:xfrm>
        <a:graphic>
          <a:graphicData uri="http://schemas.openxmlformats.org/presentationml/2006/ole">
            <mc:AlternateContent xmlns:mc="http://schemas.openxmlformats.org/markup-compatibility/2006">
              <mc:Choice xmlns:v="urn:schemas-microsoft-com:vml" Requires="v">
                <p:oleObj spid="_x0000_s3084" name="公式" r:id="rId3" imgW="1586811" imgH="393529" progId="Equation.3">
                  <p:embed/>
                </p:oleObj>
              </mc:Choice>
              <mc:Fallback>
                <p:oleObj name="公式" r:id="rId3" imgW="1586811" imgH="393529" progId="Equation.3">
                  <p:embed/>
                  <p:pic>
                    <p:nvPicPr>
                      <p:cNvPr id="1026" name="Object 2">
                        <a:extLst>
                          <a:ext uri="{FF2B5EF4-FFF2-40B4-BE49-F238E27FC236}">
                            <a16:creationId xmlns:a16="http://schemas.microsoft.com/office/drawing/2014/main" id="{5F640FE1-8BC6-4CDF-BD3D-5CF0C221A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7" y="2276872"/>
                        <a:ext cx="3743325"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9423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F8A3367-4141-44C0-BFF4-77A0FC6D7017}"/>
              </a:ext>
            </a:extLst>
          </p:cNvPr>
          <p:cNvSpPr>
            <a:spLocks noGrp="1"/>
          </p:cNvSpPr>
          <p:nvPr>
            <p:ph type="title"/>
          </p:nvPr>
        </p:nvSpPr>
        <p:spPr/>
        <p:txBody>
          <a:bodyPr/>
          <a:lstStyle/>
          <a:p>
            <a:r>
              <a:rPr lang="zh-CN" altLang="en-US" dirty="0"/>
              <a:t>什么是数据挖掘</a:t>
            </a:r>
          </a:p>
        </p:txBody>
      </p:sp>
      <p:sp>
        <p:nvSpPr>
          <p:cNvPr id="5" name="内容占位符 4">
            <a:extLst>
              <a:ext uri="{FF2B5EF4-FFF2-40B4-BE49-F238E27FC236}">
                <a16:creationId xmlns:a16="http://schemas.microsoft.com/office/drawing/2014/main" id="{D5880B2A-35A0-40F9-B504-E72B4844D6C6}"/>
              </a:ext>
            </a:extLst>
          </p:cNvPr>
          <p:cNvSpPr>
            <a:spLocks noGrp="1"/>
          </p:cNvSpPr>
          <p:nvPr>
            <p:ph idx="1"/>
          </p:nvPr>
        </p:nvSpPr>
        <p:spPr>
          <a:xfrm>
            <a:off x="457200" y="1285875"/>
            <a:ext cx="8435280" cy="4840288"/>
          </a:xfrm>
        </p:spPr>
        <p:txBody>
          <a:bodyPr/>
          <a:lstStyle/>
          <a:p>
            <a:r>
              <a:rPr lang="zh-CN" altLang="en-US" dirty="0"/>
              <a:t>数据挖掘通常指从无序数据、无结构数据、原始数据中，寻找符合某种要求、属性、特征的数据的过程。</a:t>
            </a:r>
            <a:endParaRPr lang="en-US" altLang="zh-CN" dirty="0"/>
          </a:p>
          <a:p>
            <a:endParaRPr lang="en-US" altLang="zh-CN" dirty="0"/>
          </a:p>
          <a:p>
            <a:pPr lvl="1"/>
            <a:r>
              <a:rPr lang="zh-CN" altLang="en-US" dirty="0"/>
              <a:t>模式识别根据少量数据设计参数；</a:t>
            </a:r>
            <a:endParaRPr lang="en-US" altLang="zh-CN" dirty="0"/>
          </a:p>
          <a:p>
            <a:pPr lvl="1"/>
            <a:r>
              <a:rPr lang="zh-CN" altLang="en-US" dirty="0"/>
              <a:t>机器学习根据大量数据学习参数；</a:t>
            </a:r>
            <a:endParaRPr lang="en-US" altLang="zh-CN" dirty="0"/>
          </a:p>
          <a:p>
            <a:pPr lvl="1"/>
            <a:r>
              <a:rPr lang="zh-CN" altLang="en-US" dirty="0"/>
              <a:t>数据挖掘从海量数据中寻找数据。</a:t>
            </a:r>
            <a:endParaRPr lang="en-US" altLang="zh-CN" dirty="0"/>
          </a:p>
          <a:p>
            <a:endParaRPr lang="zh-CN" altLang="en-US" dirty="0"/>
          </a:p>
        </p:txBody>
      </p:sp>
      <p:sp>
        <p:nvSpPr>
          <p:cNvPr id="3" name="灯片编号占位符 2">
            <a:extLst>
              <a:ext uri="{FF2B5EF4-FFF2-40B4-BE49-F238E27FC236}">
                <a16:creationId xmlns:a16="http://schemas.microsoft.com/office/drawing/2014/main" id="{3698B8C5-77F9-4AD9-ABA9-A15B07AF25B7}"/>
              </a:ext>
            </a:extLst>
          </p:cNvPr>
          <p:cNvSpPr>
            <a:spLocks noGrp="1"/>
          </p:cNvSpPr>
          <p:nvPr>
            <p:ph type="sldNum" sz="quarter" idx="12"/>
          </p:nvPr>
        </p:nvSpPr>
        <p:spPr/>
        <p:txBody>
          <a:bodyPr/>
          <a:lstStyle/>
          <a:p>
            <a:pPr>
              <a:defRPr/>
            </a:pPr>
            <a:fld id="{F0BBBE1B-9D04-4C5F-A4FD-EC19F1C190B2}" type="slidenum">
              <a:rPr lang="zh-CN" altLang="en-US" smtClean="0"/>
              <a:pPr>
                <a:defRPr/>
              </a:pPr>
              <a:t>5</a:t>
            </a:fld>
            <a:endParaRPr lang="zh-CN" altLang="en-US"/>
          </a:p>
        </p:txBody>
      </p:sp>
    </p:spTree>
    <p:extLst>
      <p:ext uri="{BB962C8B-B14F-4D97-AF65-F5344CB8AC3E}">
        <p14:creationId xmlns:p14="http://schemas.microsoft.com/office/powerpoint/2010/main" val="14311044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24B9DD8E-13D9-40F2-B601-944C56D72905}"/>
              </a:ext>
            </a:extLst>
          </p:cNvPr>
          <p:cNvSpPr>
            <a:spLocks noGrp="1"/>
          </p:cNvSpPr>
          <p:nvPr>
            <p:ph type="title"/>
          </p:nvPr>
        </p:nvSpPr>
        <p:spPr/>
        <p:txBody>
          <a:bodyPr/>
          <a:lstStyle/>
          <a:p>
            <a:pPr eaLnBrk="1" hangingPunct="1">
              <a:defRPr/>
            </a:pPr>
            <a:r>
              <a:rPr lang="zh-CN" altLang="en-US" dirty="0">
                <a:effectLst>
                  <a:outerShdw blurRad="38100" dist="38100" dir="2700000" algn="tl">
                    <a:srgbClr val="C0C0C0"/>
                  </a:outerShdw>
                </a:effectLst>
              </a:rPr>
              <a:t>关联规则的相关概念</a:t>
            </a:r>
          </a:p>
        </p:txBody>
      </p:sp>
      <p:sp>
        <p:nvSpPr>
          <p:cNvPr id="2" name="内容占位符 1">
            <a:extLst>
              <a:ext uri="{FF2B5EF4-FFF2-40B4-BE49-F238E27FC236}">
                <a16:creationId xmlns:a16="http://schemas.microsoft.com/office/drawing/2014/main" id="{9AD6C681-0A7D-401F-8A3E-20D9EE4FEEF4}"/>
              </a:ext>
            </a:extLst>
          </p:cNvPr>
          <p:cNvSpPr>
            <a:spLocks noGrp="1"/>
          </p:cNvSpPr>
          <p:nvPr>
            <p:ph idx="1"/>
          </p:nvPr>
        </p:nvSpPr>
        <p:spPr/>
        <p:txBody>
          <a:bodyPr/>
          <a:lstStyle/>
          <a:p>
            <a:pPr algn="just">
              <a:spcAft>
                <a:spcPct val="20000"/>
              </a:spcAft>
              <a:defRPr/>
            </a:pPr>
            <a:r>
              <a:rPr lang="zh-CN" altLang="en-US" sz="2700" dirty="0">
                <a:solidFill>
                  <a:srgbClr val="0000FF"/>
                </a:solidFill>
                <a:latin typeface="+mn-ea"/>
              </a:rPr>
              <a:t>关联规则：</a:t>
            </a:r>
            <a:r>
              <a:rPr lang="zh-CN" altLang="en-US" sz="2700" dirty="0"/>
              <a:t>关联规则</a:t>
            </a:r>
            <a:r>
              <a:rPr lang="en-US" altLang="zh-CN" sz="2700" dirty="0"/>
              <a:t>(Association Rule)</a:t>
            </a:r>
            <a:r>
              <a:rPr lang="zh-CN" altLang="en-US" sz="2700" dirty="0"/>
              <a:t>表示为一个蕴含式：   </a:t>
            </a:r>
            <a:r>
              <a:rPr lang="es-ES" altLang="zh-CN" sz="2700" dirty="0">
                <a:solidFill>
                  <a:srgbClr val="0000FF"/>
                </a:solidFill>
              </a:rPr>
              <a:t>R</a:t>
            </a:r>
            <a:r>
              <a:rPr lang="zh-CN" altLang="es-ES" sz="2700" dirty="0">
                <a:solidFill>
                  <a:srgbClr val="0000FF"/>
                </a:solidFill>
              </a:rPr>
              <a:t>：</a:t>
            </a:r>
            <a:r>
              <a:rPr lang="es-ES" altLang="zh-CN" sz="2700" dirty="0">
                <a:solidFill>
                  <a:srgbClr val="0000FF"/>
                </a:solidFill>
              </a:rPr>
              <a:t>X</a:t>
            </a:r>
            <a:r>
              <a:rPr lang="en-US" altLang="zh-CN" sz="2700" dirty="0">
                <a:solidFill>
                  <a:srgbClr val="0000FF"/>
                </a:solidFill>
                <a:sym typeface="Symbol" pitchFamily="18" charset="2"/>
              </a:rPr>
              <a:t></a:t>
            </a:r>
            <a:r>
              <a:rPr lang="es-ES" altLang="zh-CN" sz="2700" dirty="0">
                <a:solidFill>
                  <a:srgbClr val="0000FF"/>
                </a:solidFill>
              </a:rPr>
              <a:t>Y </a:t>
            </a:r>
            <a:r>
              <a:rPr lang="zh-CN" altLang="en-US" sz="2700" dirty="0">
                <a:solidFill>
                  <a:srgbClr val="0000FF"/>
                </a:solidFill>
              </a:rPr>
              <a:t>。 </a:t>
            </a:r>
            <a:r>
              <a:rPr lang="zh-CN" altLang="en-US" sz="2700" dirty="0"/>
              <a:t>例如：</a:t>
            </a:r>
            <a:r>
              <a:rPr lang="en-US" altLang="zh-CN" sz="2700" dirty="0"/>
              <a:t>R</a:t>
            </a:r>
            <a:r>
              <a:rPr lang="zh-CN" altLang="en-US" sz="2700" dirty="0"/>
              <a:t>：牛奶→面包</a:t>
            </a:r>
          </a:p>
          <a:p>
            <a:r>
              <a:rPr lang="zh-CN" altLang="en-US" sz="2700" dirty="0">
                <a:solidFill>
                  <a:srgbClr val="0000FF"/>
                </a:solidFill>
                <a:latin typeface="+mn-ea"/>
              </a:rPr>
              <a:t>关联规则的支持度：</a:t>
            </a:r>
            <a:r>
              <a:rPr lang="zh-CN" altLang="en-US" sz="2800" dirty="0"/>
              <a:t>是交易集</a:t>
            </a:r>
            <a:r>
              <a:rPr lang="en-US" altLang="zh-CN" sz="2800" dirty="0"/>
              <a:t>D</a:t>
            </a:r>
            <a:r>
              <a:rPr lang="zh-CN" altLang="en-US" sz="2800" dirty="0"/>
              <a:t>中同时包含</a:t>
            </a:r>
            <a:r>
              <a:rPr lang="en-US" altLang="zh-CN" sz="2800" dirty="0"/>
              <a:t>X</a:t>
            </a:r>
            <a:r>
              <a:rPr lang="zh-CN" altLang="en-US" sz="2800" dirty="0"/>
              <a:t>和</a:t>
            </a:r>
            <a:r>
              <a:rPr lang="en-US" altLang="zh-CN" sz="2800" dirty="0"/>
              <a:t>Y</a:t>
            </a:r>
            <a:r>
              <a:rPr lang="zh-CN" altLang="en-US" sz="2800" dirty="0"/>
              <a:t>的交易数与所有交易数之比</a:t>
            </a:r>
            <a:endParaRPr lang="en-US" altLang="zh-CN" sz="2800" dirty="0"/>
          </a:p>
          <a:p>
            <a:endParaRPr lang="en-US" altLang="zh-CN" sz="2800" dirty="0"/>
          </a:p>
          <a:p>
            <a:endParaRPr lang="en-US" altLang="zh-CN" sz="2800" dirty="0"/>
          </a:p>
          <a:p>
            <a:r>
              <a:rPr lang="zh-CN" altLang="en-US" sz="2800" dirty="0">
                <a:solidFill>
                  <a:srgbClr val="0000FF"/>
                </a:solidFill>
              </a:rPr>
              <a:t>关联规则的置信度</a:t>
            </a:r>
            <a:r>
              <a:rPr lang="zh-CN" altLang="en-US" sz="2800" dirty="0"/>
              <a:t>：是指包含</a:t>
            </a:r>
            <a:r>
              <a:rPr lang="en-US" altLang="zh-CN" sz="2800" dirty="0"/>
              <a:t>X</a:t>
            </a:r>
            <a:r>
              <a:rPr lang="zh-CN" altLang="en-US" sz="2800" dirty="0"/>
              <a:t>和</a:t>
            </a:r>
            <a:r>
              <a:rPr lang="en-US" altLang="zh-CN" sz="2800" dirty="0"/>
              <a:t>Y</a:t>
            </a:r>
            <a:r>
              <a:rPr lang="zh-CN" altLang="en-US" sz="2800" dirty="0"/>
              <a:t>的交易数与包含</a:t>
            </a:r>
            <a:r>
              <a:rPr lang="en-US" altLang="zh-CN" sz="2800" dirty="0"/>
              <a:t>X</a:t>
            </a:r>
            <a:r>
              <a:rPr lang="zh-CN" altLang="en-US" sz="2800" dirty="0"/>
              <a:t>的交易数之比 </a:t>
            </a:r>
          </a:p>
          <a:p>
            <a:r>
              <a:rPr lang="zh-CN" altLang="en-US" sz="2800" dirty="0"/>
              <a:t> </a:t>
            </a:r>
          </a:p>
          <a:p>
            <a:endParaRPr lang="zh-CN" altLang="en-US" dirty="0"/>
          </a:p>
        </p:txBody>
      </p:sp>
      <p:graphicFrame>
        <p:nvGraphicFramePr>
          <p:cNvPr id="5" name="Object 2">
            <a:extLst>
              <a:ext uri="{FF2B5EF4-FFF2-40B4-BE49-F238E27FC236}">
                <a16:creationId xmlns:a16="http://schemas.microsoft.com/office/drawing/2014/main" id="{8E25DD23-8F71-46C2-A365-DCB9760347F2}"/>
              </a:ext>
            </a:extLst>
          </p:cNvPr>
          <p:cNvGraphicFramePr>
            <a:graphicFrameLocks noChangeAspect="1"/>
          </p:cNvGraphicFramePr>
          <p:nvPr>
            <p:extLst>
              <p:ext uri="{D42A27DB-BD31-4B8C-83A1-F6EECF244321}">
                <p14:modId xmlns:p14="http://schemas.microsoft.com/office/powerpoint/2010/main" val="3969540795"/>
              </p:ext>
            </p:extLst>
          </p:nvPr>
        </p:nvGraphicFramePr>
        <p:xfrm>
          <a:off x="1619672" y="3284984"/>
          <a:ext cx="5688013" cy="1182688"/>
        </p:xfrm>
        <a:graphic>
          <a:graphicData uri="http://schemas.openxmlformats.org/presentationml/2006/ole">
            <mc:AlternateContent xmlns:mc="http://schemas.openxmlformats.org/markup-compatibility/2006">
              <mc:Choice xmlns:v="urn:schemas-microsoft-com:vml" Requires="v">
                <p:oleObj spid="_x0000_s12302" name="公式" r:id="rId3" imgW="1879600" imgH="393700" progId="Equation.3">
                  <p:embed/>
                </p:oleObj>
              </mc:Choice>
              <mc:Fallback>
                <p:oleObj name="公式" r:id="rId3" imgW="1879600" imgH="393700" progId="Equation.3">
                  <p:embed/>
                  <p:pic>
                    <p:nvPicPr>
                      <p:cNvPr id="2050" name="Object 2">
                        <a:extLst>
                          <a:ext uri="{FF2B5EF4-FFF2-40B4-BE49-F238E27FC236}">
                            <a16:creationId xmlns:a16="http://schemas.microsoft.com/office/drawing/2014/main" id="{5F22C5CF-5D9D-42B5-BCC7-BE7349CFDF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284984"/>
                        <a:ext cx="5688013" cy="1182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a:extLst>
              <a:ext uri="{FF2B5EF4-FFF2-40B4-BE49-F238E27FC236}">
                <a16:creationId xmlns:a16="http://schemas.microsoft.com/office/drawing/2014/main" id="{37077E91-5B4D-4F36-A794-6ED75CAD079E}"/>
              </a:ext>
            </a:extLst>
          </p:cNvPr>
          <p:cNvGraphicFramePr>
            <a:graphicFrameLocks noChangeAspect="1"/>
          </p:cNvGraphicFramePr>
          <p:nvPr>
            <p:extLst>
              <p:ext uri="{D42A27DB-BD31-4B8C-83A1-F6EECF244321}">
                <p14:modId xmlns:p14="http://schemas.microsoft.com/office/powerpoint/2010/main" val="620618137"/>
              </p:ext>
            </p:extLst>
          </p:nvPr>
        </p:nvGraphicFramePr>
        <p:xfrm>
          <a:off x="1763712" y="4941168"/>
          <a:ext cx="5616575" cy="1036638"/>
        </p:xfrm>
        <a:graphic>
          <a:graphicData uri="http://schemas.openxmlformats.org/presentationml/2006/ole">
            <mc:AlternateContent xmlns:mc="http://schemas.openxmlformats.org/markup-compatibility/2006">
              <mc:Choice xmlns:v="urn:schemas-microsoft-com:vml" Requires="v">
                <p:oleObj spid="_x0000_s12303" name="公式" r:id="rId5" imgW="2222500" imgH="406400" progId="Equation.3">
                  <p:embed/>
                </p:oleObj>
              </mc:Choice>
              <mc:Fallback>
                <p:oleObj name="公式" r:id="rId5" imgW="2222500" imgH="406400" progId="Equation.3">
                  <p:embed/>
                  <p:pic>
                    <p:nvPicPr>
                      <p:cNvPr id="3074" name="Object 3">
                        <a:extLst>
                          <a:ext uri="{FF2B5EF4-FFF2-40B4-BE49-F238E27FC236}">
                            <a16:creationId xmlns:a16="http://schemas.microsoft.com/office/drawing/2014/main" id="{CE0F466B-DD23-46AE-B238-D5CF1865EA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2" y="4941168"/>
                        <a:ext cx="5616575"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60793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2E944-73B5-496D-BC79-CD6907069109}"/>
              </a:ext>
            </a:extLst>
          </p:cNvPr>
          <p:cNvSpPr>
            <a:spLocks noGrp="1"/>
          </p:cNvSpPr>
          <p:nvPr>
            <p:ph type="title"/>
          </p:nvPr>
        </p:nvSpPr>
        <p:spPr/>
        <p:txBody>
          <a:bodyPr/>
          <a:lstStyle/>
          <a:p>
            <a:r>
              <a:rPr lang="zh-CN" altLang="en-US" dirty="0">
                <a:effectLst>
                  <a:outerShdw blurRad="38100" dist="38100" dir="2700000" algn="tl">
                    <a:srgbClr val="C0C0C0"/>
                  </a:outerShdw>
                </a:effectLst>
              </a:rPr>
              <a:t>关联规则的相关概念</a:t>
            </a:r>
            <a:endParaRPr lang="zh-CN" altLang="en-US" dirty="0"/>
          </a:p>
        </p:txBody>
      </p:sp>
      <p:sp>
        <p:nvSpPr>
          <p:cNvPr id="3" name="内容占位符 2">
            <a:extLst>
              <a:ext uri="{FF2B5EF4-FFF2-40B4-BE49-F238E27FC236}">
                <a16:creationId xmlns:a16="http://schemas.microsoft.com/office/drawing/2014/main" id="{39C1887A-0BF2-470E-9A57-45594E130C22}"/>
              </a:ext>
            </a:extLst>
          </p:cNvPr>
          <p:cNvSpPr>
            <a:spLocks noGrp="1"/>
          </p:cNvSpPr>
          <p:nvPr>
            <p:ph idx="1"/>
          </p:nvPr>
        </p:nvSpPr>
        <p:spPr/>
        <p:txBody>
          <a:bodyPr/>
          <a:lstStyle/>
          <a:p>
            <a:r>
              <a:rPr lang="zh-CN" altLang="en-US" dirty="0"/>
              <a:t>一般来说，只有支持度和置信度均较高的关联规则才是用户感兴趣的、有用的关联规则。</a:t>
            </a:r>
          </a:p>
          <a:p>
            <a:r>
              <a:rPr lang="zh-CN" altLang="en-US" dirty="0"/>
              <a:t>因此，又有关联规则的最小支持度</a:t>
            </a:r>
            <a:r>
              <a:rPr lang="en-US" altLang="zh-CN" dirty="0" err="1">
                <a:solidFill>
                  <a:srgbClr val="0000FF"/>
                </a:solidFill>
              </a:rPr>
              <a:t>supmin</a:t>
            </a:r>
            <a:r>
              <a:rPr lang="zh-CN" altLang="en-US" dirty="0"/>
              <a:t>，和最小置信度</a:t>
            </a:r>
            <a:r>
              <a:rPr lang="en-US" altLang="zh-CN" dirty="0" err="1">
                <a:solidFill>
                  <a:srgbClr val="0000FF"/>
                </a:solidFill>
              </a:rPr>
              <a:t>confmin</a:t>
            </a:r>
            <a:r>
              <a:rPr lang="en-US" altLang="zh-CN" dirty="0">
                <a:solidFill>
                  <a:srgbClr val="0000FF"/>
                </a:solidFill>
              </a:rPr>
              <a:t> </a:t>
            </a:r>
            <a:r>
              <a:rPr lang="zh-CN" altLang="en-US" dirty="0"/>
              <a:t>。</a:t>
            </a:r>
            <a:endParaRPr lang="en-US" altLang="zh-CN" dirty="0"/>
          </a:p>
          <a:p>
            <a:r>
              <a:rPr lang="zh-CN" altLang="en-US" dirty="0"/>
              <a:t>只有一个关联规则同时达到两者，才有意义。此时，称为“强关联规则”。</a:t>
            </a:r>
            <a:endParaRPr lang="en-US" altLang="zh-CN" dirty="0"/>
          </a:p>
          <a:p>
            <a:r>
              <a:rPr lang="zh-CN" altLang="en-US" dirty="0"/>
              <a:t>仅满足一条的，为“弱关联规则”</a:t>
            </a:r>
          </a:p>
          <a:p>
            <a:endParaRPr lang="zh-CN" altLang="en-US" dirty="0"/>
          </a:p>
        </p:txBody>
      </p:sp>
      <p:sp>
        <p:nvSpPr>
          <p:cNvPr id="4" name="灯片编号占位符 3">
            <a:extLst>
              <a:ext uri="{FF2B5EF4-FFF2-40B4-BE49-F238E27FC236}">
                <a16:creationId xmlns:a16="http://schemas.microsoft.com/office/drawing/2014/main" id="{DA478374-CFAE-4F47-B41F-3BFA58B8791A}"/>
              </a:ext>
            </a:extLst>
          </p:cNvPr>
          <p:cNvSpPr>
            <a:spLocks noGrp="1"/>
          </p:cNvSpPr>
          <p:nvPr>
            <p:ph type="sldNum" sz="quarter" idx="12"/>
          </p:nvPr>
        </p:nvSpPr>
        <p:spPr/>
        <p:txBody>
          <a:bodyPr/>
          <a:lstStyle/>
          <a:p>
            <a:pPr>
              <a:defRPr/>
            </a:pPr>
            <a:fld id="{095CD83E-11D6-47E0-B369-87247A5163B3}" type="slidenum">
              <a:rPr lang="zh-CN" altLang="en-US" smtClean="0"/>
              <a:pPr>
                <a:defRPr/>
              </a:pPr>
              <a:t>51</a:t>
            </a:fld>
            <a:endParaRPr lang="zh-CN" altLang="en-US"/>
          </a:p>
        </p:txBody>
      </p:sp>
    </p:spTree>
    <p:extLst>
      <p:ext uri="{BB962C8B-B14F-4D97-AF65-F5344CB8AC3E}">
        <p14:creationId xmlns:p14="http://schemas.microsoft.com/office/powerpoint/2010/main" val="5474355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729D6860-D62B-40C4-A1F1-A6555B47F512}"/>
              </a:ext>
            </a:extLst>
          </p:cNvPr>
          <p:cNvSpPr>
            <a:spLocks noGrp="1"/>
          </p:cNvSpPr>
          <p:nvPr>
            <p:ph type="title" idx="4294967295"/>
          </p:nvPr>
        </p:nvSpPr>
        <p:spPr>
          <a:xfrm>
            <a:off x="1115616" y="146051"/>
            <a:ext cx="8229600" cy="1143000"/>
          </a:xfrm>
        </p:spPr>
        <p:txBody>
          <a:bodyPr/>
          <a:lstStyle/>
          <a:p>
            <a:pPr eaLnBrk="1" hangingPunct="1">
              <a:defRPr/>
            </a:pPr>
            <a:r>
              <a:rPr lang="zh-CN" altLang="en-US" dirty="0">
                <a:effectLst>
                  <a:outerShdw blurRad="38100" dist="38100" dir="2700000" algn="tl">
                    <a:srgbClr val="C0C0C0"/>
                  </a:outerShdw>
                </a:effectLst>
              </a:rPr>
              <a:t>关联规则举例</a:t>
            </a:r>
          </a:p>
        </p:txBody>
      </p:sp>
      <p:sp>
        <p:nvSpPr>
          <p:cNvPr id="4101" name="内容占位符 2">
            <a:extLst>
              <a:ext uri="{FF2B5EF4-FFF2-40B4-BE49-F238E27FC236}">
                <a16:creationId xmlns:a16="http://schemas.microsoft.com/office/drawing/2014/main" id="{9C39F73E-324C-4F94-9F8E-FA8AF4BD3424}"/>
              </a:ext>
            </a:extLst>
          </p:cNvPr>
          <p:cNvSpPr txBox="1">
            <a:spLocks/>
          </p:cNvSpPr>
          <p:nvPr/>
        </p:nvSpPr>
        <p:spPr bwMode="auto">
          <a:xfrm>
            <a:off x="457200" y="198596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Aft>
                <a:spcPct val="20000"/>
              </a:spcAft>
            </a:pPr>
            <a:endParaRPr lang="zh-CN" altLang="en-US" sz="2700"/>
          </a:p>
        </p:txBody>
      </p:sp>
      <p:sp>
        <p:nvSpPr>
          <p:cNvPr id="9" name="Rectangle 3">
            <a:extLst>
              <a:ext uri="{FF2B5EF4-FFF2-40B4-BE49-F238E27FC236}">
                <a16:creationId xmlns:a16="http://schemas.microsoft.com/office/drawing/2014/main" id="{7D27CC81-1CC3-46E1-BBE9-E1F66E8493F1}"/>
              </a:ext>
            </a:extLst>
          </p:cNvPr>
          <p:cNvSpPr txBox="1">
            <a:spLocks noChangeArrowheads="1"/>
          </p:cNvSpPr>
          <p:nvPr/>
        </p:nvSpPr>
        <p:spPr>
          <a:xfrm>
            <a:off x="304800" y="3429000"/>
            <a:ext cx="8229600" cy="3629025"/>
          </a:xfrm>
          <a:prstGeom prst="rect">
            <a:avLst/>
          </a:prstGeom>
          <a:noFill/>
          <a:ln/>
        </p:spPr>
        <p:txBody>
          <a:bodyPr/>
          <a:lstStyle/>
          <a:p>
            <a:pPr marL="365125" indent="-255588" eaLnBrk="0" hangingPunct="0">
              <a:spcBef>
                <a:spcPts val="400"/>
              </a:spcBef>
              <a:buClr>
                <a:schemeClr val="accent1"/>
              </a:buClr>
              <a:buSzPct val="68000"/>
              <a:buFont typeface="Wingdings 3" pitchFamily="18" charset="2"/>
              <a:buChar char=""/>
              <a:defRPr/>
            </a:pPr>
            <a:r>
              <a:rPr lang="zh-CN" altLang="en-US" sz="3200" kern="0" dirty="0">
                <a:latin typeface="+mn-lt"/>
                <a:ea typeface="+mn-ea"/>
              </a:rPr>
              <a:t>对于规则 </a:t>
            </a:r>
            <a:r>
              <a:rPr lang="en-US" altLang="zh-CN" sz="3200" i="1" kern="0" dirty="0">
                <a:solidFill>
                  <a:srgbClr val="FF0000"/>
                </a:solidFill>
                <a:latin typeface="+mn-lt"/>
                <a:ea typeface="+mn-ea"/>
              </a:rPr>
              <a:t>A</a:t>
            </a:r>
            <a:r>
              <a:rPr lang="en-US" altLang="zh-CN" sz="3200" kern="0" dirty="0">
                <a:solidFill>
                  <a:srgbClr val="FF0000"/>
                </a:solidFill>
                <a:latin typeface="+mn-lt"/>
                <a:ea typeface="+mn-ea"/>
                <a:sym typeface="Symbol" pitchFamily="18" charset="2"/>
              </a:rPr>
              <a:t></a:t>
            </a:r>
            <a:r>
              <a:rPr lang="en-US" altLang="zh-CN" sz="3200" i="1" kern="0" dirty="0">
                <a:solidFill>
                  <a:srgbClr val="FF0000"/>
                </a:solidFill>
                <a:latin typeface="+mn-lt"/>
                <a:ea typeface="+mn-ea"/>
              </a:rPr>
              <a:t>C</a:t>
            </a:r>
            <a:r>
              <a:rPr lang="zh-CN" altLang="en-US" sz="3200" kern="0" dirty="0">
                <a:latin typeface="+mn-lt"/>
                <a:ea typeface="+mn-ea"/>
              </a:rPr>
              <a:t>：</a:t>
            </a:r>
          </a:p>
          <a:p>
            <a:pPr marL="365125" indent="-255588" eaLnBrk="0" hangingPunct="0">
              <a:spcBef>
                <a:spcPts val="400"/>
              </a:spcBef>
              <a:buClr>
                <a:schemeClr val="accent1"/>
              </a:buClr>
              <a:buSzPct val="68000"/>
              <a:buFont typeface="Wingdings 3" pitchFamily="18" charset="2"/>
              <a:buChar char=""/>
              <a:defRPr/>
            </a:pPr>
            <a:r>
              <a:rPr lang="zh-CN" altLang="en-US" sz="3200" kern="0" dirty="0">
                <a:solidFill>
                  <a:srgbClr val="CC00CC"/>
                </a:solidFill>
                <a:latin typeface="+mn-lt"/>
                <a:ea typeface="+mn-ea"/>
              </a:rPr>
              <a:t>支持度</a:t>
            </a:r>
            <a:r>
              <a:rPr lang="zh-CN" altLang="en-US" sz="3200" kern="0" dirty="0">
                <a:latin typeface="+mn-lt"/>
                <a:ea typeface="+mn-ea"/>
              </a:rPr>
              <a:t> </a:t>
            </a:r>
            <a:r>
              <a:rPr lang="en-US" altLang="zh-CN" sz="3200" kern="0" dirty="0">
                <a:latin typeface="+mn-lt"/>
                <a:ea typeface="+mn-ea"/>
              </a:rPr>
              <a:t>= support({</a:t>
            </a:r>
            <a:r>
              <a:rPr lang="en-US" altLang="zh-CN" sz="3200" i="1" kern="0" dirty="0">
                <a:latin typeface="+mn-lt"/>
                <a:ea typeface="+mn-ea"/>
              </a:rPr>
              <a:t>A</a:t>
            </a:r>
            <a:r>
              <a:rPr lang="en-US" altLang="zh-CN" sz="3200" kern="0" dirty="0">
                <a:latin typeface="+mn-lt"/>
                <a:ea typeface="+mn-ea"/>
              </a:rPr>
              <a:t>,</a:t>
            </a:r>
            <a:r>
              <a:rPr lang="en-US" altLang="zh-CN" sz="3200" i="1" kern="0" dirty="0">
                <a:latin typeface="+mn-lt"/>
                <a:ea typeface="+mn-ea"/>
              </a:rPr>
              <a:t>C </a:t>
            </a:r>
            <a:r>
              <a:rPr lang="en-US" altLang="zh-CN" sz="3200" kern="0" dirty="0">
                <a:latin typeface="+mn-lt"/>
                <a:ea typeface="+mn-ea"/>
              </a:rPr>
              <a:t>}) = 50%</a:t>
            </a:r>
          </a:p>
          <a:p>
            <a:pPr marL="365125" indent="-255588" eaLnBrk="0" hangingPunct="0">
              <a:spcBef>
                <a:spcPts val="400"/>
              </a:spcBef>
              <a:buClr>
                <a:schemeClr val="accent1"/>
              </a:buClr>
              <a:buSzPct val="68000"/>
              <a:buFont typeface="Wingdings 3" pitchFamily="18" charset="2"/>
              <a:buChar char=""/>
              <a:defRPr/>
            </a:pPr>
            <a:r>
              <a:rPr lang="zh-CN" altLang="en-US" sz="3200" kern="0" dirty="0">
                <a:solidFill>
                  <a:srgbClr val="CC00CC"/>
                </a:solidFill>
                <a:latin typeface="+mn-lt"/>
                <a:ea typeface="+mn-ea"/>
              </a:rPr>
              <a:t>置信度</a:t>
            </a:r>
            <a:r>
              <a:rPr lang="zh-CN" altLang="en-US" sz="3200" kern="0" dirty="0">
                <a:latin typeface="+mn-lt"/>
                <a:ea typeface="+mn-ea"/>
              </a:rPr>
              <a:t> </a:t>
            </a:r>
            <a:r>
              <a:rPr lang="en-US" altLang="zh-CN" sz="3200" kern="0" dirty="0">
                <a:latin typeface="+mn-lt"/>
                <a:ea typeface="+mn-ea"/>
              </a:rPr>
              <a:t>= support({</a:t>
            </a:r>
            <a:r>
              <a:rPr lang="en-US" altLang="zh-CN" sz="3200" i="1" kern="0" dirty="0">
                <a:latin typeface="+mn-lt"/>
                <a:ea typeface="+mn-ea"/>
              </a:rPr>
              <a:t>A</a:t>
            </a:r>
            <a:r>
              <a:rPr lang="en-US" altLang="zh-CN" sz="3200" kern="0" dirty="0">
                <a:latin typeface="+mn-lt"/>
                <a:ea typeface="+mn-ea"/>
              </a:rPr>
              <a:t>,</a:t>
            </a:r>
            <a:r>
              <a:rPr lang="en-US" altLang="zh-CN" sz="3200" i="1" kern="0" dirty="0">
                <a:latin typeface="+mn-lt"/>
                <a:ea typeface="+mn-ea"/>
              </a:rPr>
              <a:t>C </a:t>
            </a:r>
            <a:r>
              <a:rPr lang="en-US" altLang="zh-CN" sz="3200" kern="0" dirty="0">
                <a:latin typeface="+mn-lt"/>
                <a:ea typeface="+mn-ea"/>
              </a:rPr>
              <a:t>})/support({</a:t>
            </a:r>
            <a:r>
              <a:rPr lang="en-US" altLang="zh-CN" sz="3200" i="1" kern="0" dirty="0">
                <a:latin typeface="+mn-lt"/>
                <a:ea typeface="+mn-ea"/>
              </a:rPr>
              <a:t>A</a:t>
            </a:r>
            <a:r>
              <a:rPr lang="en-US" altLang="zh-CN" sz="3200" kern="0" dirty="0">
                <a:latin typeface="+mn-lt"/>
                <a:ea typeface="+mn-ea"/>
              </a:rPr>
              <a:t>})  </a:t>
            </a:r>
          </a:p>
          <a:p>
            <a:pPr marL="365125" indent="-255588" eaLnBrk="0" hangingPunct="0">
              <a:spcBef>
                <a:spcPts val="400"/>
              </a:spcBef>
              <a:buClr>
                <a:schemeClr val="accent1"/>
              </a:buClr>
              <a:buSzPct val="68000"/>
              <a:buFont typeface="Wingdings" pitchFamily="2" charset="2"/>
              <a:buNone/>
              <a:defRPr/>
            </a:pPr>
            <a:r>
              <a:rPr lang="en-US" altLang="zh-CN" sz="3200" kern="0" dirty="0">
                <a:latin typeface="+mn-lt"/>
                <a:ea typeface="+mn-ea"/>
              </a:rPr>
              <a:t>               = 66.6%</a:t>
            </a:r>
          </a:p>
        </p:txBody>
      </p:sp>
      <p:graphicFrame>
        <p:nvGraphicFramePr>
          <p:cNvPr id="4098" name="Object 2">
            <a:extLst>
              <a:ext uri="{FF2B5EF4-FFF2-40B4-BE49-F238E27FC236}">
                <a16:creationId xmlns:a16="http://schemas.microsoft.com/office/drawing/2014/main" id="{05490455-A9A9-4B7F-8F14-9F2F1D78A868}"/>
              </a:ext>
            </a:extLst>
          </p:cNvPr>
          <p:cNvGraphicFramePr>
            <a:graphicFrameLocks noChangeAspect="1"/>
          </p:cNvGraphicFramePr>
          <p:nvPr/>
        </p:nvGraphicFramePr>
        <p:xfrm>
          <a:off x="250825" y="1341438"/>
          <a:ext cx="4002088" cy="1943100"/>
        </p:xfrm>
        <a:graphic>
          <a:graphicData uri="http://schemas.openxmlformats.org/presentationml/2006/ole">
            <mc:AlternateContent xmlns:mc="http://schemas.openxmlformats.org/markup-compatibility/2006">
              <mc:Choice xmlns:v="urn:schemas-microsoft-com:vml" Requires="v">
                <p:oleObj spid="_x0000_s6166" name="Worksheet" r:id="rId3" imgW="3848338" imgH="1952863" progId="Excel.Sheet.8">
                  <p:embed/>
                </p:oleObj>
              </mc:Choice>
              <mc:Fallback>
                <p:oleObj name="Worksheet" r:id="rId3" imgW="3848338" imgH="1952863" progId="Excel.Sheet.8">
                  <p:embed/>
                  <p:pic>
                    <p:nvPicPr>
                      <p:cNvPr id="4098" name="Object 2">
                        <a:extLst>
                          <a:ext uri="{FF2B5EF4-FFF2-40B4-BE49-F238E27FC236}">
                            <a16:creationId xmlns:a16="http://schemas.microsoft.com/office/drawing/2014/main" id="{05490455-A9A9-4B7F-8F14-9F2F1D78A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341438"/>
                        <a:ext cx="4002088"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3">
            <a:extLst>
              <a:ext uri="{FF2B5EF4-FFF2-40B4-BE49-F238E27FC236}">
                <a16:creationId xmlns:a16="http://schemas.microsoft.com/office/drawing/2014/main" id="{1EA9AABD-1E4C-4BBD-A595-26A1F514F55F}"/>
              </a:ext>
            </a:extLst>
          </p:cNvPr>
          <p:cNvGraphicFramePr>
            <a:graphicFrameLocks noChangeAspect="1"/>
          </p:cNvGraphicFramePr>
          <p:nvPr/>
        </p:nvGraphicFramePr>
        <p:xfrm>
          <a:off x="5076825" y="1412875"/>
          <a:ext cx="3676650" cy="1776413"/>
        </p:xfrm>
        <a:graphic>
          <a:graphicData uri="http://schemas.openxmlformats.org/presentationml/2006/ole">
            <mc:AlternateContent xmlns:mc="http://schemas.openxmlformats.org/markup-compatibility/2006">
              <mc:Choice xmlns:v="urn:schemas-microsoft-com:vml" Requires="v">
                <p:oleObj spid="_x0000_s6167" name="工作表" r:id="rId5" imgW="3247949" imgH="1743151" progId="Excel.Sheet.8">
                  <p:embed/>
                </p:oleObj>
              </mc:Choice>
              <mc:Fallback>
                <p:oleObj name="工作表" r:id="rId5" imgW="3247949" imgH="1743151" progId="Excel.Sheet.8">
                  <p:embed/>
                  <p:pic>
                    <p:nvPicPr>
                      <p:cNvPr id="4099" name="Object 3">
                        <a:extLst>
                          <a:ext uri="{FF2B5EF4-FFF2-40B4-BE49-F238E27FC236}">
                            <a16:creationId xmlns:a16="http://schemas.microsoft.com/office/drawing/2014/main" id="{1EA9AABD-1E4C-4BBD-A595-26A1F514F5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412875"/>
                        <a:ext cx="3676650" cy="177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6">
            <a:extLst>
              <a:ext uri="{FF2B5EF4-FFF2-40B4-BE49-F238E27FC236}">
                <a16:creationId xmlns:a16="http://schemas.microsoft.com/office/drawing/2014/main" id="{4A28A01F-5435-4C7A-A4F0-27FFF5772791}"/>
              </a:ext>
            </a:extLst>
          </p:cNvPr>
          <p:cNvSpPr txBox="1">
            <a:spLocks noChangeArrowheads="1"/>
          </p:cNvSpPr>
          <p:nvPr/>
        </p:nvSpPr>
        <p:spPr bwMode="auto">
          <a:xfrm>
            <a:off x="4858086" y="389732"/>
            <a:ext cx="3816350" cy="831850"/>
          </a:xfrm>
          <a:prstGeom prst="rect">
            <a:avLst/>
          </a:prstGeom>
          <a:solidFill>
            <a:srgbClr val="00FFFF"/>
          </a:solidFill>
          <a:ln w="9525">
            <a:solidFill>
              <a:srgbClr val="0000FF"/>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dirty="0">
                <a:latin typeface="黑体" panose="02010609060101010101" pitchFamily="49" charset="-122"/>
                <a:ea typeface="黑体" panose="02010609060101010101" pitchFamily="49" charset="-122"/>
              </a:rPr>
              <a:t>假设最小值支持度为</a:t>
            </a:r>
            <a:r>
              <a:rPr lang="en-US" altLang="zh-CN" sz="2400" b="1" dirty="0">
                <a:ea typeface="黑体" panose="02010609060101010101" pitchFamily="49" charset="-122"/>
              </a:rPr>
              <a:t>50%</a:t>
            </a:r>
            <a:r>
              <a:rPr lang="zh-CN" altLang="en-US" sz="2400" b="1" dirty="0">
                <a:latin typeface="黑体" panose="02010609060101010101" pitchFamily="49" charset="-122"/>
                <a:ea typeface="黑体" panose="02010609060101010101" pitchFamily="49" charset="-122"/>
              </a:rPr>
              <a:t>，最小置信度为</a:t>
            </a:r>
            <a:r>
              <a:rPr lang="en-US" altLang="zh-CN" sz="2400" b="1" dirty="0">
                <a:ea typeface="黑体" panose="02010609060101010101" pitchFamily="49" charset="-122"/>
              </a:rPr>
              <a:t>50%</a:t>
            </a:r>
          </a:p>
        </p:txBody>
      </p:sp>
      <p:cxnSp>
        <p:nvCxnSpPr>
          <p:cNvPr id="4104" name="AutoShape 7">
            <a:extLst>
              <a:ext uri="{FF2B5EF4-FFF2-40B4-BE49-F238E27FC236}">
                <a16:creationId xmlns:a16="http://schemas.microsoft.com/office/drawing/2014/main" id="{AF6EC1C3-9303-422E-AADC-5F455B1D1595}"/>
              </a:ext>
            </a:extLst>
          </p:cNvPr>
          <p:cNvCxnSpPr>
            <a:cxnSpLocks noChangeShapeType="1"/>
          </p:cNvCxnSpPr>
          <p:nvPr/>
        </p:nvCxnSpPr>
        <p:spPr bwMode="auto">
          <a:xfrm flipV="1">
            <a:off x="4252913" y="2276475"/>
            <a:ext cx="823912" cy="36513"/>
          </a:xfrm>
          <a:prstGeom prst="bentConnector3">
            <a:avLst>
              <a:gd name="adj1" fmla="val 50000"/>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cxnSp>
      <p:sp>
        <p:nvSpPr>
          <p:cNvPr id="14" name="Text Box 8">
            <a:extLst>
              <a:ext uri="{FF2B5EF4-FFF2-40B4-BE49-F238E27FC236}">
                <a16:creationId xmlns:a16="http://schemas.microsoft.com/office/drawing/2014/main" id="{6CCD0872-8B3E-449D-A8AB-D9AD89CFA3CF}"/>
              </a:ext>
            </a:extLst>
          </p:cNvPr>
          <p:cNvSpPr txBox="1">
            <a:spLocks noChangeArrowheads="1"/>
          </p:cNvSpPr>
          <p:nvPr/>
        </p:nvSpPr>
        <p:spPr bwMode="auto">
          <a:xfrm>
            <a:off x="1619250" y="5805488"/>
            <a:ext cx="5651500" cy="8953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zh-CN" altLang="en-US" sz="2600" b="1" dirty="0">
                <a:ea typeface="黑体" panose="02010609060101010101" pitchFamily="49" charset="-122"/>
              </a:rPr>
              <a:t>规则</a:t>
            </a:r>
            <a:r>
              <a:rPr lang="en-US" altLang="zh-CN" sz="2600" b="1" i="1" dirty="0">
                <a:solidFill>
                  <a:srgbClr val="FF0000"/>
                </a:solidFill>
              </a:rPr>
              <a:t>A</a:t>
            </a:r>
            <a:r>
              <a:rPr lang="en-US" altLang="zh-CN" sz="2600" b="1" dirty="0">
                <a:solidFill>
                  <a:srgbClr val="FF0000"/>
                </a:solidFill>
                <a:sym typeface="Symbol" panose="05050102010706020507" pitchFamily="18" charset="2"/>
              </a:rPr>
              <a:t></a:t>
            </a:r>
            <a:r>
              <a:rPr lang="en-US" altLang="zh-CN" sz="2600" b="1" i="1" dirty="0">
                <a:solidFill>
                  <a:srgbClr val="FF0000"/>
                </a:solidFill>
              </a:rPr>
              <a:t>C</a:t>
            </a:r>
            <a:r>
              <a:rPr lang="zh-CN" altLang="en-US" sz="2600" b="1" dirty="0">
                <a:ea typeface="黑体" panose="02010609060101010101" pitchFamily="49" charset="-122"/>
              </a:rPr>
              <a:t>满足最小支持度和最小置信度，所以它是</a:t>
            </a:r>
            <a:r>
              <a:rPr lang="zh-CN" altLang="en-US" sz="2600" b="1" dirty="0">
                <a:solidFill>
                  <a:srgbClr val="008000"/>
                </a:solidFill>
                <a:ea typeface="黑体" panose="02010609060101010101" pitchFamily="49" charset="-122"/>
              </a:rPr>
              <a:t>强关联规则</a:t>
            </a:r>
          </a:p>
        </p:txBody>
      </p:sp>
    </p:spTree>
    <p:extLst>
      <p:ext uri="{BB962C8B-B14F-4D97-AF65-F5344CB8AC3E}">
        <p14:creationId xmlns:p14="http://schemas.microsoft.com/office/powerpoint/2010/main" val="138728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2ADED57E-4BE1-46E5-A7BE-F72445CC003F}"/>
              </a:ext>
            </a:extLst>
          </p:cNvPr>
          <p:cNvSpPr>
            <a:spLocks noGrp="1"/>
          </p:cNvSpPr>
          <p:nvPr>
            <p:ph type="title" idx="4294967295"/>
          </p:nvPr>
        </p:nvSpPr>
        <p:spPr/>
        <p:txBody>
          <a:bodyPr/>
          <a:lstStyle/>
          <a:p>
            <a:pPr eaLnBrk="1" hangingPunct="1">
              <a:defRPr/>
            </a:pPr>
            <a:r>
              <a:rPr lang="zh-CN" altLang="en-US" dirty="0">
                <a:effectLst>
                  <a:outerShdw blurRad="38100" dist="38100" dir="2700000" algn="tl">
                    <a:srgbClr val="C0C0C0"/>
                  </a:outerShdw>
                </a:effectLst>
              </a:rPr>
              <a:t>关联规则挖掘的步骤</a:t>
            </a:r>
          </a:p>
        </p:txBody>
      </p:sp>
      <p:sp>
        <p:nvSpPr>
          <p:cNvPr id="6" name="内容占位符 2">
            <a:extLst>
              <a:ext uri="{FF2B5EF4-FFF2-40B4-BE49-F238E27FC236}">
                <a16:creationId xmlns:a16="http://schemas.microsoft.com/office/drawing/2014/main" id="{34CFC1E6-CD1C-4C2E-B401-319514978131}"/>
              </a:ext>
            </a:extLst>
          </p:cNvPr>
          <p:cNvSpPr txBox="1">
            <a:spLocks/>
          </p:cNvSpPr>
          <p:nvPr/>
        </p:nvSpPr>
        <p:spPr bwMode="auto">
          <a:xfrm>
            <a:off x="457200" y="1481138"/>
            <a:ext cx="8229600" cy="4525962"/>
          </a:xfrm>
          <a:prstGeom prst="rect">
            <a:avLst/>
          </a:prstGeom>
          <a:noFill/>
          <a:ln w="9525">
            <a:noFill/>
            <a:miter lim="800000"/>
            <a:headEnd/>
            <a:tailEnd/>
          </a:ln>
        </p:spPr>
        <p:txBody>
          <a:bodyPr/>
          <a:lstStyle/>
          <a:p>
            <a:pPr marL="342900" indent="-342900">
              <a:spcBef>
                <a:spcPct val="50000"/>
              </a:spcBef>
              <a:spcAft>
                <a:spcPct val="50000"/>
              </a:spcAft>
              <a:buClr>
                <a:srgbClr val="330066"/>
              </a:buClr>
              <a:buSzPct val="70000"/>
              <a:buFont typeface="Wingdings" pitchFamily="2" charset="2"/>
              <a:buChar char="l"/>
              <a:defRPr/>
            </a:pPr>
            <a:r>
              <a:rPr lang="zh-CN" altLang="en-US" sz="2700" b="1" kern="0" dirty="0">
                <a:solidFill>
                  <a:srgbClr val="000000"/>
                </a:solidFill>
                <a:latin typeface="黑体" pitchFamily="49" charset="-122"/>
                <a:ea typeface="黑体"/>
              </a:rPr>
              <a:t>关联规则挖掘是一个两步的过程：</a:t>
            </a:r>
          </a:p>
          <a:p>
            <a:pPr marL="692150" lvl="1" indent="-347663">
              <a:spcBef>
                <a:spcPct val="50000"/>
              </a:spcBef>
              <a:spcAft>
                <a:spcPct val="50000"/>
              </a:spcAft>
              <a:buClr>
                <a:srgbClr val="669999"/>
              </a:buClr>
              <a:buSzPct val="70000"/>
              <a:buFont typeface="Wingdings" pitchFamily="2" charset="2"/>
              <a:buChar char="l"/>
              <a:defRPr/>
            </a:pPr>
            <a:r>
              <a:rPr lang="zh-CN" altLang="en-US" sz="2700" b="1" kern="0" dirty="0">
                <a:solidFill>
                  <a:srgbClr val="000000"/>
                </a:solidFill>
                <a:latin typeface="黑体" pitchFamily="49" charset="-122"/>
                <a:ea typeface="黑体"/>
              </a:rPr>
              <a:t>找出所有</a:t>
            </a:r>
            <a:r>
              <a:rPr lang="zh-CN" altLang="en-US" sz="2700" b="1" kern="0" dirty="0">
                <a:solidFill>
                  <a:srgbClr val="FF0000"/>
                </a:solidFill>
                <a:latin typeface="黑体" pitchFamily="49" charset="-122"/>
                <a:ea typeface="黑体"/>
              </a:rPr>
              <a:t>频繁项集</a:t>
            </a:r>
          </a:p>
          <a:p>
            <a:pPr marL="692150" lvl="1" indent="-347663">
              <a:spcBef>
                <a:spcPct val="50000"/>
              </a:spcBef>
              <a:spcAft>
                <a:spcPct val="50000"/>
              </a:spcAft>
              <a:buClr>
                <a:srgbClr val="669999"/>
              </a:buClr>
              <a:buSzPct val="70000"/>
              <a:buFont typeface="Wingdings" pitchFamily="2" charset="2"/>
              <a:buChar char="l"/>
              <a:defRPr/>
            </a:pPr>
            <a:r>
              <a:rPr lang="zh-CN" altLang="en-US" sz="2700" b="1" kern="0" dirty="0">
                <a:solidFill>
                  <a:srgbClr val="000000"/>
                </a:solidFill>
                <a:latin typeface="黑体" pitchFamily="49" charset="-122"/>
                <a:ea typeface="黑体"/>
              </a:rPr>
              <a:t>由频繁项集产生</a:t>
            </a:r>
            <a:r>
              <a:rPr lang="zh-CN" altLang="en-US" sz="2700" b="1" kern="0" dirty="0">
                <a:solidFill>
                  <a:srgbClr val="FF0000"/>
                </a:solidFill>
                <a:latin typeface="黑体" pitchFamily="49" charset="-122"/>
                <a:ea typeface="黑体"/>
              </a:rPr>
              <a:t>强关联规则</a:t>
            </a:r>
            <a:r>
              <a:rPr lang="zh-CN" altLang="en-US" sz="2700" b="1" kern="0" dirty="0">
                <a:solidFill>
                  <a:srgbClr val="000000"/>
                </a:solidFill>
                <a:latin typeface="黑体" pitchFamily="49" charset="-122"/>
                <a:ea typeface="黑体"/>
              </a:rPr>
              <a:t>，这些规则必须大于或者等于最小支持度和最小置信度</a:t>
            </a:r>
          </a:p>
          <a:p>
            <a:pPr algn="just">
              <a:spcAft>
                <a:spcPct val="20000"/>
              </a:spcAft>
              <a:defRPr/>
            </a:pPr>
            <a:endParaRPr lang="zh-CN" altLang="en-US" sz="2700" dirty="0"/>
          </a:p>
        </p:txBody>
      </p:sp>
      <p:sp>
        <p:nvSpPr>
          <p:cNvPr id="4" name="AutoShape 4">
            <a:extLst>
              <a:ext uri="{FF2B5EF4-FFF2-40B4-BE49-F238E27FC236}">
                <a16:creationId xmlns:a16="http://schemas.microsoft.com/office/drawing/2014/main" id="{A344A4B0-3FD7-4928-9150-67877B9E98C9}"/>
              </a:ext>
            </a:extLst>
          </p:cNvPr>
          <p:cNvSpPr>
            <a:spLocks noChangeArrowheads="1"/>
          </p:cNvSpPr>
          <p:nvPr/>
        </p:nvSpPr>
        <p:spPr bwMode="auto">
          <a:xfrm>
            <a:off x="4716463" y="2133600"/>
            <a:ext cx="3887787" cy="863600"/>
          </a:xfrm>
          <a:prstGeom prst="wedgeRectCallout">
            <a:avLst>
              <a:gd name="adj1" fmla="val -64292"/>
              <a:gd name="adj2" fmla="val -1102"/>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just">
              <a:defRPr/>
            </a:pPr>
            <a:r>
              <a:rPr lang="zh-CN" altLang="en-US" sz="2600" b="1">
                <a:latin typeface="黑体" pitchFamily="49" charset="-122"/>
              </a:rPr>
              <a:t>大于或者等于最小支持度的项集</a:t>
            </a:r>
          </a:p>
        </p:txBody>
      </p:sp>
    </p:spTree>
    <p:extLst>
      <p:ext uri="{BB962C8B-B14F-4D97-AF65-F5344CB8AC3E}">
        <p14:creationId xmlns:p14="http://schemas.microsoft.com/office/powerpoint/2010/main" val="16556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18793016-0BBA-4A23-8EC1-8EA0A038A3A7}"/>
              </a:ext>
            </a:extLst>
          </p:cNvPr>
          <p:cNvSpPr>
            <a:spLocks noGrp="1"/>
          </p:cNvSpPr>
          <p:nvPr>
            <p:ph type="title" idx="4294967295"/>
          </p:nvPr>
        </p:nvSpPr>
        <p:spPr/>
        <p:txBody>
          <a:bodyPr/>
          <a:lstStyle/>
          <a:p>
            <a:pPr eaLnBrk="1" hangingPunct="1">
              <a:defRPr/>
            </a:pPr>
            <a:r>
              <a:rPr lang="zh-CN" altLang="en-US" dirty="0"/>
              <a:t>频繁项挖掘算法：</a:t>
            </a:r>
            <a:r>
              <a:rPr lang="en-US" altLang="zh-CN" dirty="0" err="1"/>
              <a:t>Apriori</a:t>
            </a:r>
            <a:endParaRPr lang="zh-CN" altLang="en-US" dirty="0">
              <a:effectLst>
                <a:outerShdw blurRad="38100" dist="38100" dir="2700000" algn="tl">
                  <a:srgbClr val="C0C0C0"/>
                </a:outerShdw>
              </a:effectLst>
            </a:endParaRPr>
          </a:p>
        </p:txBody>
      </p:sp>
      <p:sp>
        <p:nvSpPr>
          <p:cNvPr id="6" name="内容占位符 2">
            <a:extLst>
              <a:ext uri="{FF2B5EF4-FFF2-40B4-BE49-F238E27FC236}">
                <a16:creationId xmlns:a16="http://schemas.microsoft.com/office/drawing/2014/main" id="{B50520D3-D41A-4634-A0BE-D0C72492CFD3}"/>
              </a:ext>
            </a:extLst>
          </p:cNvPr>
          <p:cNvSpPr txBox="1">
            <a:spLocks/>
          </p:cNvSpPr>
          <p:nvPr/>
        </p:nvSpPr>
        <p:spPr bwMode="auto">
          <a:xfrm>
            <a:off x="457200" y="1481138"/>
            <a:ext cx="8229600" cy="4525962"/>
          </a:xfrm>
          <a:prstGeom prst="rect">
            <a:avLst/>
          </a:prstGeom>
          <a:noFill/>
          <a:ln w="9525">
            <a:noFill/>
            <a:miter lim="800000"/>
            <a:headEnd/>
            <a:tailEnd/>
          </a:ln>
        </p:spPr>
        <p:txBody>
          <a:bodyPr/>
          <a:lstStyle/>
          <a:p>
            <a:pPr>
              <a:defRPr/>
            </a:pPr>
            <a:r>
              <a:rPr lang="en-US" altLang="zh-CN" sz="2800" dirty="0" err="1"/>
              <a:t>Apriori</a:t>
            </a:r>
            <a:r>
              <a:rPr lang="zh-CN" altLang="en-US" sz="2800" dirty="0">
                <a:latin typeface="黑体" pitchFamily="49" charset="-122"/>
              </a:rPr>
              <a:t>算法是一种经典的生成布尔型关联规则的频繁项集挖掘算法。</a:t>
            </a:r>
            <a:endParaRPr lang="en-US" altLang="zh-CN" sz="2800" dirty="0">
              <a:latin typeface="黑体" pitchFamily="49" charset="-122"/>
            </a:endParaRPr>
          </a:p>
          <a:p>
            <a:pPr>
              <a:defRPr/>
            </a:pPr>
            <a:endParaRPr lang="en-US" altLang="zh-CN" sz="2800" dirty="0">
              <a:latin typeface="黑体" pitchFamily="49" charset="-122"/>
            </a:endParaRPr>
          </a:p>
          <a:p>
            <a:pPr>
              <a:buClr>
                <a:srgbClr val="002060"/>
              </a:buClr>
              <a:defRPr/>
            </a:pPr>
            <a:r>
              <a:rPr lang="en-US" altLang="zh-CN" sz="2800" dirty="0" err="1"/>
              <a:t>Apriori</a:t>
            </a:r>
            <a:r>
              <a:rPr lang="zh-CN" altLang="en-US" sz="2800" dirty="0">
                <a:latin typeface="黑体" pitchFamily="49" charset="-122"/>
              </a:rPr>
              <a:t>算法将发现关联规则的过程分为两个步骤：</a:t>
            </a:r>
          </a:p>
          <a:p>
            <a:pPr marL="365125" indent="-255588" eaLnBrk="0" hangingPunct="0">
              <a:spcBef>
                <a:spcPts val="400"/>
              </a:spcBef>
              <a:buClr>
                <a:schemeClr val="accent1"/>
              </a:buClr>
              <a:buSzPct val="68000"/>
              <a:buFont typeface="Wingdings 3" pitchFamily="18" charset="2"/>
              <a:buChar char=""/>
              <a:defRPr/>
            </a:pPr>
            <a:r>
              <a:rPr lang="zh-CN" altLang="en-US" sz="2700" dirty="0">
                <a:latin typeface="宋体" pitchFamily="2" charset="-122"/>
              </a:rPr>
              <a:t>通过迭代，检索出事务数据库中的所有频繁项集，即支持度不低于用户设定的阈值的项集；</a:t>
            </a:r>
          </a:p>
          <a:p>
            <a:pPr marL="365125" indent="-255588" eaLnBrk="0" hangingPunct="0">
              <a:spcBef>
                <a:spcPts val="400"/>
              </a:spcBef>
              <a:buClr>
                <a:schemeClr val="accent1"/>
              </a:buClr>
              <a:buSzPct val="68000"/>
              <a:buFont typeface="Wingdings 3" pitchFamily="18" charset="2"/>
              <a:buChar char=""/>
              <a:defRPr/>
            </a:pPr>
            <a:r>
              <a:rPr lang="zh-CN" altLang="en-US" sz="2700" dirty="0">
                <a:latin typeface="宋体" pitchFamily="2" charset="-122"/>
              </a:rPr>
              <a:t>利用频繁项集构造出满足用户最小置信度的规则。</a:t>
            </a:r>
            <a:endParaRPr lang="en-US" altLang="zh-CN" sz="2700" dirty="0">
              <a:latin typeface="宋体" pitchFamily="2" charset="-122"/>
            </a:endParaRPr>
          </a:p>
          <a:p>
            <a:pPr>
              <a:buFont typeface="Arial" pitchFamily="34" charset="0"/>
              <a:buChar char="•"/>
              <a:defRPr/>
            </a:pPr>
            <a:endParaRPr lang="en-US" altLang="zh-CN" sz="2800" dirty="0">
              <a:latin typeface="黑体" pitchFamily="49" charset="-122"/>
            </a:endParaRPr>
          </a:p>
          <a:p>
            <a:pPr>
              <a:defRPr/>
            </a:pPr>
            <a:r>
              <a:rPr lang="zh-CN" altLang="en-US" sz="2800" dirty="0">
                <a:latin typeface="黑体" pitchFamily="49" charset="-122"/>
              </a:rPr>
              <a:t>挖掘或识别出所有频繁项集是该算法的核心，占整个计算量的大部分。 </a:t>
            </a:r>
          </a:p>
          <a:p>
            <a:pPr>
              <a:lnSpc>
                <a:spcPct val="150000"/>
              </a:lnSpc>
              <a:buFont typeface="Arial" pitchFamily="34" charset="0"/>
              <a:buChar char="•"/>
              <a:defRPr/>
            </a:pPr>
            <a:endParaRPr lang="zh-CN" altLang="en-US" sz="2800" dirty="0">
              <a:latin typeface="黑体" pitchFamily="49" charset="-122"/>
            </a:endParaRPr>
          </a:p>
        </p:txBody>
      </p:sp>
    </p:spTree>
    <p:extLst>
      <p:ext uri="{BB962C8B-B14F-4D97-AF65-F5344CB8AC3E}">
        <p14:creationId xmlns:p14="http://schemas.microsoft.com/office/powerpoint/2010/main" val="3822887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62DADE57-A70F-4D6F-85BF-0E07D6FDAF30}"/>
              </a:ext>
            </a:extLst>
          </p:cNvPr>
          <p:cNvSpPr>
            <a:spLocks noGrp="1"/>
          </p:cNvSpPr>
          <p:nvPr>
            <p:ph type="title" idx="4294967295"/>
          </p:nvPr>
        </p:nvSpPr>
        <p:spPr/>
        <p:txBody>
          <a:bodyPr/>
          <a:lstStyle/>
          <a:p>
            <a:pPr eaLnBrk="1" hangingPunct="1">
              <a:defRPr/>
            </a:pPr>
            <a:r>
              <a:rPr lang="en-US" altLang="zh-CN" dirty="0" err="1"/>
              <a:t>Apriori</a:t>
            </a:r>
            <a:r>
              <a:rPr lang="zh-CN" altLang="en-US" dirty="0">
                <a:latin typeface="黑体" pitchFamily="49" charset="-122"/>
              </a:rPr>
              <a:t>算法的重要性质</a:t>
            </a:r>
            <a:endParaRPr lang="zh-CN" altLang="en-US" dirty="0">
              <a:effectLst>
                <a:outerShdw blurRad="38100" dist="38100" dir="2700000" algn="tl">
                  <a:srgbClr val="C0C0C0"/>
                </a:outerShdw>
              </a:effectLst>
            </a:endParaRPr>
          </a:p>
        </p:txBody>
      </p:sp>
      <p:sp>
        <p:nvSpPr>
          <p:cNvPr id="6" name="内容占位符 2">
            <a:extLst>
              <a:ext uri="{FF2B5EF4-FFF2-40B4-BE49-F238E27FC236}">
                <a16:creationId xmlns:a16="http://schemas.microsoft.com/office/drawing/2014/main" id="{32CB3DF0-4FE2-4A30-9798-B5E213C58ECA}"/>
              </a:ext>
            </a:extLst>
          </p:cNvPr>
          <p:cNvSpPr txBox="1">
            <a:spLocks/>
          </p:cNvSpPr>
          <p:nvPr/>
        </p:nvSpPr>
        <p:spPr bwMode="auto">
          <a:xfrm>
            <a:off x="457200" y="1481138"/>
            <a:ext cx="8229600" cy="4525962"/>
          </a:xfrm>
          <a:prstGeom prst="rect">
            <a:avLst/>
          </a:prstGeom>
          <a:noFill/>
          <a:ln w="9525">
            <a:noFill/>
            <a:miter lim="800000"/>
            <a:headEnd/>
            <a:tailEnd/>
          </a:ln>
        </p:spPr>
        <p:txBody>
          <a:bodyPr/>
          <a:lstStyle/>
          <a:p>
            <a:pPr marL="365125" indent="-255588" eaLnBrk="0" hangingPunct="0">
              <a:spcBef>
                <a:spcPts val="400"/>
              </a:spcBef>
              <a:buClr>
                <a:schemeClr val="accent1"/>
              </a:buClr>
              <a:buSzPct val="68000"/>
              <a:buFont typeface="Wingdings 3" pitchFamily="18" charset="2"/>
              <a:buChar char=""/>
              <a:defRPr/>
            </a:pPr>
            <a:endParaRPr lang="en-US" altLang="zh-CN" sz="2400" dirty="0">
              <a:latin typeface="+mn-lt"/>
              <a:ea typeface="+mn-ea"/>
            </a:endParaRPr>
          </a:p>
          <a:p>
            <a:pPr marL="365125" indent="-255588" eaLnBrk="0" hangingPunct="0">
              <a:spcBef>
                <a:spcPts val="400"/>
              </a:spcBef>
              <a:buClr>
                <a:schemeClr val="accent1"/>
              </a:buClr>
              <a:buSzPct val="68000"/>
              <a:buFont typeface="Wingdings 3" pitchFamily="18" charset="2"/>
              <a:buChar char=""/>
              <a:defRPr/>
            </a:pPr>
            <a:endParaRPr lang="en-US" altLang="zh-CN" sz="2400" dirty="0">
              <a:latin typeface="+mn-lt"/>
              <a:ea typeface="+mn-ea"/>
            </a:endParaRPr>
          </a:p>
          <a:p>
            <a:pPr marL="365125" indent="-255588" eaLnBrk="0" hangingPunct="0">
              <a:spcBef>
                <a:spcPts val="400"/>
              </a:spcBef>
              <a:buClr>
                <a:schemeClr val="accent1"/>
              </a:buClr>
              <a:buSzPct val="68000"/>
              <a:buFont typeface="Wingdings 3" pitchFamily="18" charset="2"/>
              <a:buChar char=""/>
              <a:defRPr/>
            </a:pPr>
            <a:r>
              <a:rPr lang="zh-CN" altLang="en-US" sz="2400" dirty="0">
                <a:latin typeface="+mn-lt"/>
                <a:ea typeface="+mn-ea"/>
              </a:rPr>
              <a:t>性质</a:t>
            </a:r>
            <a:r>
              <a:rPr lang="en-US" altLang="zh-CN" sz="2400" dirty="0">
                <a:latin typeface="+mn-lt"/>
                <a:ea typeface="+mn-ea"/>
              </a:rPr>
              <a:t>1</a:t>
            </a:r>
            <a:r>
              <a:rPr lang="zh-CN" altLang="en-US" sz="2400" dirty="0">
                <a:latin typeface="+mn-lt"/>
                <a:ea typeface="+mn-ea"/>
              </a:rPr>
              <a:t>：频繁项集的子集必为频繁项集</a:t>
            </a:r>
          </a:p>
          <a:p>
            <a:pPr marL="365125" indent="-255588" eaLnBrk="0" hangingPunct="0">
              <a:spcBef>
                <a:spcPts val="400"/>
              </a:spcBef>
              <a:buClr>
                <a:schemeClr val="accent1"/>
              </a:buClr>
              <a:buSzPct val="68000"/>
              <a:buFont typeface="Wingdings 3" pitchFamily="18" charset="2"/>
              <a:buChar char=""/>
              <a:defRPr/>
            </a:pPr>
            <a:endParaRPr lang="en-US" altLang="zh-CN" sz="2400" dirty="0">
              <a:latin typeface="+mn-lt"/>
              <a:ea typeface="+mn-ea"/>
            </a:endParaRPr>
          </a:p>
          <a:p>
            <a:pPr marL="365125" indent="-255588" eaLnBrk="0" hangingPunct="0">
              <a:spcBef>
                <a:spcPts val="400"/>
              </a:spcBef>
              <a:buClr>
                <a:schemeClr val="accent1"/>
              </a:buClr>
              <a:buSzPct val="68000"/>
              <a:buFont typeface="Wingdings 3" pitchFamily="18" charset="2"/>
              <a:buChar char=""/>
              <a:defRPr/>
            </a:pPr>
            <a:endParaRPr lang="en-US" altLang="zh-CN" sz="2400" dirty="0">
              <a:latin typeface="+mn-lt"/>
              <a:ea typeface="+mn-ea"/>
            </a:endParaRPr>
          </a:p>
          <a:p>
            <a:pPr marL="365125" indent="-255588" eaLnBrk="0" hangingPunct="0">
              <a:spcBef>
                <a:spcPts val="400"/>
              </a:spcBef>
              <a:buClr>
                <a:schemeClr val="accent1"/>
              </a:buClr>
              <a:buSzPct val="68000"/>
              <a:buFont typeface="Wingdings 3" pitchFamily="18" charset="2"/>
              <a:buChar char=""/>
              <a:defRPr/>
            </a:pPr>
            <a:r>
              <a:rPr lang="zh-CN" altLang="en-US" sz="2400" dirty="0">
                <a:latin typeface="+mn-lt"/>
                <a:ea typeface="+mn-ea"/>
              </a:rPr>
              <a:t>性质</a:t>
            </a:r>
            <a:r>
              <a:rPr lang="en-US" altLang="zh-CN" sz="2400" dirty="0">
                <a:latin typeface="+mn-lt"/>
                <a:ea typeface="+mn-ea"/>
              </a:rPr>
              <a:t>2</a:t>
            </a:r>
            <a:r>
              <a:rPr lang="zh-CN" altLang="en-US" sz="2400" dirty="0">
                <a:latin typeface="+mn-lt"/>
                <a:ea typeface="+mn-ea"/>
              </a:rPr>
              <a:t>：非频繁项集的超集一定是非频繁的</a:t>
            </a:r>
          </a:p>
          <a:p>
            <a:pPr marL="365125" indent="-255588" eaLnBrk="0" hangingPunct="0">
              <a:lnSpc>
                <a:spcPct val="150000"/>
              </a:lnSpc>
              <a:spcBef>
                <a:spcPts val="400"/>
              </a:spcBef>
              <a:buClr>
                <a:schemeClr val="accent1"/>
              </a:buClr>
              <a:buSzPct val="68000"/>
              <a:buFont typeface="Wingdings 3" pitchFamily="18" charset="2"/>
              <a:buChar char=""/>
              <a:defRPr/>
            </a:pPr>
            <a:endParaRPr lang="zh-CN" altLang="en-US" sz="2400" dirty="0">
              <a:latin typeface="+mn-lt"/>
              <a:ea typeface="+mn-ea"/>
            </a:endParaRPr>
          </a:p>
        </p:txBody>
      </p:sp>
      <p:sp>
        <p:nvSpPr>
          <p:cNvPr id="4" name="AutoShape 4">
            <a:extLst>
              <a:ext uri="{FF2B5EF4-FFF2-40B4-BE49-F238E27FC236}">
                <a16:creationId xmlns:a16="http://schemas.microsoft.com/office/drawing/2014/main" id="{6D6088F6-A722-4C2C-B1B0-F764D2B13CDB}"/>
              </a:ext>
            </a:extLst>
          </p:cNvPr>
          <p:cNvSpPr>
            <a:spLocks noChangeArrowheads="1"/>
          </p:cNvSpPr>
          <p:nvPr/>
        </p:nvSpPr>
        <p:spPr bwMode="auto">
          <a:xfrm>
            <a:off x="4319588" y="1196975"/>
            <a:ext cx="4824412" cy="936625"/>
          </a:xfrm>
          <a:prstGeom prst="wedgeRectCallout">
            <a:avLst>
              <a:gd name="adj1" fmla="val -41509"/>
              <a:gd name="adj2" fmla="val 77287"/>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just">
              <a:defRPr/>
            </a:pPr>
            <a:r>
              <a:rPr lang="zh-CN" altLang="en-US" sz="2600" b="1" dirty="0">
                <a:latin typeface="黑体" pitchFamily="49" charset="-122"/>
              </a:rPr>
              <a:t>假设项集</a:t>
            </a:r>
            <a:r>
              <a:rPr lang="en-US" altLang="zh-CN" sz="2600" b="1" dirty="0"/>
              <a:t>{A,C}</a:t>
            </a:r>
            <a:r>
              <a:rPr lang="zh-CN" altLang="en-US" sz="2600" b="1" dirty="0"/>
              <a:t>是频繁项集，则</a:t>
            </a:r>
            <a:r>
              <a:rPr lang="en-US" altLang="zh-CN" sz="2600" b="1" dirty="0"/>
              <a:t>{A}</a:t>
            </a:r>
            <a:r>
              <a:rPr lang="zh-CN" altLang="en-US" sz="2600" b="1" dirty="0"/>
              <a:t>和</a:t>
            </a:r>
            <a:r>
              <a:rPr lang="en-US" altLang="zh-CN" sz="2600" b="1" dirty="0"/>
              <a:t>{C}</a:t>
            </a:r>
            <a:r>
              <a:rPr lang="zh-CN" altLang="en-US" sz="2600" b="1" dirty="0"/>
              <a:t>也为频繁项集</a:t>
            </a:r>
          </a:p>
        </p:txBody>
      </p:sp>
      <p:sp>
        <p:nvSpPr>
          <p:cNvPr id="5" name="AutoShape 5">
            <a:extLst>
              <a:ext uri="{FF2B5EF4-FFF2-40B4-BE49-F238E27FC236}">
                <a16:creationId xmlns:a16="http://schemas.microsoft.com/office/drawing/2014/main" id="{12767E6E-209F-435B-AE95-59454FFF41BC}"/>
              </a:ext>
            </a:extLst>
          </p:cNvPr>
          <p:cNvSpPr>
            <a:spLocks noChangeArrowheads="1"/>
          </p:cNvSpPr>
          <p:nvPr/>
        </p:nvSpPr>
        <p:spPr bwMode="auto">
          <a:xfrm>
            <a:off x="3131840" y="4406643"/>
            <a:ext cx="4824412" cy="936625"/>
          </a:xfrm>
          <a:prstGeom prst="wedgeRectCallout">
            <a:avLst>
              <a:gd name="adj1" fmla="val -37926"/>
              <a:gd name="adj2" fmla="val -80000"/>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just">
              <a:defRPr/>
            </a:pPr>
            <a:r>
              <a:rPr lang="zh-CN" altLang="en-US" sz="2600" b="1">
                <a:latin typeface="黑体" pitchFamily="49" charset="-122"/>
              </a:rPr>
              <a:t>假设项集</a:t>
            </a:r>
            <a:r>
              <a:rPr lang="en-US" altLang="zh-CN" sz="2600" b="1"/>
              <a:t>{D}</a:t>
            </a:r>
            <a:r>
              <a:rPr lang="zh-CN" altLang="en-US" sz="2600" b="1"/>
              <a:t>不是频繁项集，则</a:t>
            </a:r>
            <a:r>
              <a:rPr lang="en-US" altLang="zh-CN" sz="2600" b="1"/>
              <a:t>{A,D}</a:t>
            </a:r>
            <a:r>
              <a:rPr lang="zh-CN" altLang="en-US" sz="2600" b="1"/>
              <a:t>和</a:t>
            </a:r>
            <a:r>
              <a:rPr lang="en-US" altLang="zh-CN" sz="2600" b="1"/>
              <a:t>{C,D}</a:t>
            </a:r>
            <a:r>
              <a:rPr lang="zh-CN" altLang="en-US" sz="2600" b="1"/>
              <a:t>也不是频繁项集</a:t>
            </a:r>
          </a:p>
        </p:txBody>
      </p:sp>
    </p:spTree>
    <p:extLst>
      <p:ext uri="{BB962C8B-B14F-4D97-AF65-F5344CB8AC3E}">
        <p14:creationId xmlns:p14="http://schemas.microsoft.com/office/powerpoint/2010/main" val="1464116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a:extLst>
              <a:ext uri="{FF2B5EF4-FFF2-40B4-BE49-F238E27FC236}">
                <a16:creationId xmlns:a16="http://schemas.microsoft.com/office/drawing/2014/main" id="{74C68654-3E2B-4DB3-AE71-79E4030460A3}"/>
              </a:ext>
            </a:extLst>
          </p:cNvPr>
          <p:cNvSpPr>
            <a:spLocks noGrp="1"/>
          </p:cNvSpPr>
          <p:nvPr>
            <p:ph type="title" idx="4294967295"/>
          </p:nvPr>
        </p:nvSpPr>
        <p:spPr/>
        <p:txBody>
          <a:bodyPr/>
          <a:lstStyle/>
          <a:p>
            <a:pPr>
              <a:spcBef>
                <a:spcPct val="50000"/>
              </a:spcBef>
            </a:pPr>
            <a:r>
              <a:rPr lang="en-US" altLang="zh-CN" sz="4000"/>
              <a:t>Apriori</a:t>
            </a:r>
            <a:r>
              <a:rPr lang="zh-CN" altLang="en-US" sz="4000">
                <a:latin typeface="黑体" panose="02010609060101010101" pitchFamily="49" charset="-122"/>
              </a:rPr>
              <a:t>算法举例</a:t>
            </a:r>
          </a:p>
        </p:txBody>
      </p:sp>
      <p:sp>
        <p:nvSpPr>
          <p:cNvPr id="5124" name="内容占位符 2">
            <a:extLst>
              <a:ext uri="{FF2B5EF4-FFF2-40B4-BE49-F238E27FC236}">
                <a16:creationId xmlns:a16="http://schemas.microsoft.com/office/drawing/2014/main" id="{E41E47AB-DF12-40B1-928E-7ED740336F5B}"/>
              </a:ext>
            </a:extLst>
          </p:cNvPr>
          <p:cNvSpPr txBox="1">
            <a:spLocks/>
          </p:cNvSpPr>
          <p:nvPr/>
        </p:nvSpPr>
        <p:spPr bwMode="auto">
          <a:xfrm>
            <a:off x="457200" y="14954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tx2"/>
              </a:buClr>
              <a:buSzPct val="70000"/>
              <a:buFont typeface="Wingdings" panose="05000000000000000000" pitchFamily="2" charset="2"/>
              <a:buNone/>
            </a:pPr>
            <a:r>
              <a:rPr lang="zh-CN" altLang="en-US" sz="2700">
                <a:latin typeface="宋体" panose="02010600030101010101" pitchFamily="2" charset="-122"/>
              </a:rPr>
              <a:t>现有</a:t>
            </a:r>
            <a:r>
              <a:rPr lang="en-US" altLang="zh-CN" sz="2700">
                <a:latin typeface="宋体" panose="02010600030101010101" pitchFamily="2" charset="-122"/>
              </a:rPr>
              <a:t>A</a:t>
            </a:r>
            <a:r>
              <a:rPr lang="zh-CN" altLang="en-US" sz="2700">
                <a:latin typeface="宋体" panose="02010600030101010101" pitchFamily="2" charset="-122"/>
              </a:rPr>
              <a:t>、</a:t>
            </a:r>
            <a:r>
              <a:rPr lang="en-US" altLang="zh-CN" sz="2700">
                <a:latin typeface="宋体" panose="02010600030101010101" pitchFamily="2" charset="-122"/>
              </a:rPr>
              <a:t>B</a:t>
            </a:r>
            <a:r>
              <a:rPr lang="zh-CN" altLang="en-US" sz="2700">
                <a:latin typeface="宋体" panose="02010600030101010101" pitchFamily="2" charset="-122"/>
              </a:rPr>
              <a:t>、</a:t>
            </a:r>
            <a:r>
              <a:rPr lang="en-US" altLang="zh-CN" sz="2700">
                <a:latin typeface="宋体" panose="02010600030101010101" pitchFamily="2" charset="-122"/>
              </a:rPr>
              <a:t>C</a:t>
            </a:r>
            <a:r>
              <a:rPr lang="zh-CN" altLang="en-US" sz="2700">
                <a:latin typeface="宋体" panose="02010600030101010101" pitchFamily="2" charset="-122"/>
              </a:rPr>
              <a:t>、</a:t>
            </a:r>
            <a:r>
              <a:rPr lang="en-US" altLang="zh-CN" sz="2700">
                <a:latin typeface="宋体" panose="02010600030101010101" pitchFamily="2" charset="-122"/>
              </a:rPr>
              <a:t>D</a:t>
            </a:r>
            <a:r>
              <a:rPr lang="zh-CN" altLang="en-US" sz="2700">
                <a:latin typeface="宋体" panose="02010600030101010101" pitchFamily="2" charset="-122"/>
              </a:rPr>
              <a:t>、</a:t>
            </a:r>
            <a:r>
              <a:rPr lang="en-US" altLang="zh-CN" sz="2700">
                <a:latin typeface="宋体" panose="02010600030101010101" pitchFamily="2" charset="-122"/>
              </a:rPr>
              <a:t>E</a:t>
            </a:r>
            <a:r>
              <a:rPr lang="zh-CN" altLang="en-US" sz="2700">
                <a:latin typeface="宋体" panose="02010600030101010101" pitchFamily="2" charset="-122"/>
              </a:rPr>
              <a:t>五种商品的交易记录表，找出所有频繁项集，假设最小支持度</a:t>
            </a:r>
            <a:r>
              <a:rPr lang="en-US" altLang="zh-CN" sz="2700">
                <a:latin typeface="宋体" panose="02010600030101010101" pitchFamily="2" charset="-122"/>
              </a:rPr>
              <a:t>&gt;=50%,</a:t>
            </a:r>
            <a:r>
              <a:rPr lang="zh-CN" altLang="en-US" sz="2700">
                <a:latin typeface="宋体" panose="02010600030101010101" pitchFamily="2" charset="-122"/>
              </a:rPr>
              <a:t>最小置信度</a:t>
            </a:r>
            <a:r>
              <a:rPr lang="en-US" altLang="zh-CN" sz="2700">
                <a:latin typeface="宋体" panose="02010600030101010101" pitchFamily="2" charset="-122"/>
              </a:rPr>
              <a:t>&gt;=50%</a:t>
            </a:r>
          </a:p>
          <a:p>
            <a:pPr algn="just" eaLnBrk="1" hangingPunct="1">
              <a:spcBef>
                <a:spcPct val="50000"/>
              </a:spcBef>
              <a:buClr>
                <a:schemeClr val="tx2"/>
              </a:buClr>
              <a:buSzPct val="70000"/>
              <a:buFont typeface="Wingdings" panose="05000000000000000000" pitchFamily="2" charset="2"/>
              <a:buNone/>
            </a:pPr>
            <a:endParaRPr lang="en-US" altLang="zh-CN" sz="2700">
              <a:latin typeface="宋体" panose="02010600030101010101" pitchFamily="2" charset="-122"/>
            </a:endParaRPr>
          </a:p>
        </p:txBody>
      </p:sp>
      <p:graphicFrame>
        <p:nvGraphicFramePr>
          <p:cNvPr id="5122" name="Object 2">
            <a:extLst>
              <a:ext uri="{FF2B5EF4-FFF2-40B4-BE49-F238E27FC236}">
                <a16:creationId xmlns:a16="http://schemas.microsoft.com/office/drawing/2014/main" id="{1A659BE2-18D1-4273-8AC4-87F4947A93CD}"/>
              </a:ext>
            </a:extLst>
          </p:cNvPr>
          <p:cNvGraphicFramePr>
            <a:graphicFrameLocks noChangeAspect="1"/>
          </p:cNvGraphicFramePr>
          <p:nvPr/>
        </p:nvGraphicFramePr>
        <p:xfrm>
          <a:off x="2555875" y="3068638"/>
          <a:ext cx="4038600" cy="2546350"/>
        </p:xfrm>
        <a:graphic>
          <a:graphicData uri="http://schemas.openxmlformats.org/presentationml/2006/ole">
            <mc:AlternateContent xmlns:mc="http://schemas.openxmlformats.org/markup-compatibility/2006">
              <mc:Choice xmlns:v="urn:schemas-microsoft-com:vml" Requires="v">
                <p:oleObj spid="_x0000_s7179" name="工作表" r:id="rId3" imgW="2190767" imgH="1381218" progId="Excel.Sheet.8">
                  <p:embed/>
                </p:oleObj>
              </mc:Choice>
              <mc:Fallback>
                <p:oleObj name="工作表" r:id="rId3" imgW="2190767" imgH="1381218" progId="Excel.Sheet.8">
                  <p:embed/>
                  <p:pic>
                    <p:nvPicPr>
                      <p:cNvPr id="5122" name="Object 2">
                        <a:extLst>
                          <a:ext uri="{FF2B5EF4-FFF2-40B4-BE49-F238E27FC236}">
                            <a16:creationId xmlns:a16="http://schemas.microsoft.com/office/drawing/2014/main" id="{1A659BE2-18D1-4273-8AC4-87F4947A9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068638"/>
                        <a:ext cx="4038600"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121767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标题 1">
            <a:extLst>
              <a:ext uri="{FF2B5EF4-FFF2-40B4-BE49-F238E27FC236}">
                <a16:creationId xmlns:a16="http://schemas.microsoft.com/office/drawing/2014/main" id="{AA343196-2994-4CD7-BD85-4999A76DA9AF}"/>
              </a:ext>
            </a:extLst>
          </p:cNvPr>
          <p:cNvSpPr>
            <a:spLocks noGrp="1"/>
          </p:cNvSpPr>
          <p:nvPr>
            <p:ph type="title" idx="4294967295"/>
          </p:nvPr>
        </p:nvSpPr>
        <p:spPr/>
        <p:txBody>
          <a:bodyPr/>
          <a:lstStyle/>
          <a:p>
            <a:pPr>
              <a:spcBef>
                <a:spcPct val="50000"/>
              </a:spcBef>
            </a:pPr>
            <a:r>
              <a:rPr lang="en-US" altLang="zh-CN" sz="4000"/>
              <a:t>Apriori</a:t>
            </a:r>
            <a:r>
              <a:rPr lang="zh-CN" altLang="en-US" sz="4000">
                <a:latin typeface="黑体" panose="02010609060101010101" pitchFamily="49" charset="-122"/>
              </a:rPr>
              <a:t>算法举例</a:t>
            </a:r>
            <a:r>
              <a:rPr lang="en-US" altLang="zh-CN" sz="4000">
                <a:latin typeface="黑体" panose="02010609060101010101" pitchFamily="49" charset="-122"/>
              </a:rPr>
              <a:t>_</a:t>
            </a:r>
            <a:r>
              <a:rPr lang="zh-CN" altLang="en-US" sz="4000">
                <a:latin typeface="黑体" panose="02010609060101010101" pitchFamily="49" charset="-122"/>
              </a:rPr>
              <a:t>产生频繁项集</a:t>
            </a:r>
          </a:p>
        </p:txBody>
      </p:sp>
      <p:sp>
        <p:nvSpPr>
          <p:cNvPr id="6151" name="内容占位符 2">
            <a:extLst>
              <a:ext uri="{FF2B5EF4-FFF2-40B4-BE49-F238E27FC236}">
                <a16:creationId xmlns:a16="http://schemas.microsoft.com/office/drawing/2014/main" id="{B15A8030-70D3-42D8-B99E-24C23655F2FE}"/>
              </a:ext>
            </a:extLst>
          </p:cNvPr>
          <p:cNvSpPr txBox="1">
            <a:spLocks/>
          </p:cNvSpPr>
          <p:nvPr/>
        </p:nvSpPr>
        <p:spPr bwMode="auto">
          <a:xfrm>
            <a:off x="457200" y="14954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tx2"/>
              </a:buClr>
              <a:buSzPct val="70000"/>
              <a:buFont typeface="Wingdings" panose="05000000000000000000" pitchFamily="2" charset="2"/>
              <a:buNone/>
            </a:pPr>
            <a:endParaRPr lang="en-US" altLang="zh-CN" sz="2700">
              <a:latin typeface="宋体" panose="02010600030101010101" pitchFamily="2" charset="-122"/>
            </a:endParaRPr>
          </a:p>
        </p:txBody>
      </p:sp>
      <p:graphicFrame>
        <p:nvGraphicFramePr>
          <p:cNvPr id="6146" name="Object 3">
            <a:extLst>
              <a:ext uri="{FF2B5EF4-FFF2-40B4-BE49-F238E27FC236}">
                <a16:creationId xmlns:a16="http://schemas.microsoft.com/office/drawing/2014/main" id="{E76BC9A1-5116-4767-B196-D7599242F340}"/>
              </a:ext>
            </a:extLst>
          </p:cNvPr>
          <p:cNvGraphicFramePr>
            <a:graphicFrameLocks noChangeAspect="1"/>
          </p:cNvGraphicFramePr>
          <p:nvPr/>
        </p:nvGraphicFramePr>
        <p:xfrm>
          <a:off x="1042988" y="1196975"/>
          <a:ext cx="2971800" cy="2125663"/>
        </p:xfrm>
        <a:graphic>
          <a:graphicData uri="http://schemas.openxmlformats.org/presentationml/2006/ole">
            <mc:AlternateContent xmlns:mc="http://schemas.openxmlformats.org/markup-compatibility/2006">
              <mc:Choice xmlns:v="urn:schemas-microsoft-com:vml" Requires="v">
                <p:oleObj spid="_x0000_s8230" name="工作表" r:id="rId3" imgW="3171749" imgH="1762049" progId="Excel.Sheet.8">
                  <p:embed/>
                </p:oleObj>
              </mc:Choice>
              <mc:Fallback>
                <p:oleObj name="工作表" r:id="rId3" imgW="3171749" imgH="1762049" progId="Excel.Sheet.8">
                  <p:embed/>
                  <p:pic>
                    <p:nvPicPr>
                      <p:cNvPr id="6146" name="Object 3">
                        <a:extLst>
                          <a:ext uri="{FF2B5EF4-FFF2-40B4-BE49-F238E27FC236}">
                            <a16:creationId xmlns:a16="http://schemas.microsoft.com/office/drawing/2014/main" id="{E76BC9A1-5116-4767-B196-D7599242F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196975"/>
                        <a:ext cx="2971800" cy="212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2" name="Text Box 4">
            <a:extLst>
              <a:ext uri="{FF2B5EF4-FFF2-40B4-BE49-F238E27FC236}">
                <a16:creationId xmlns:a16="http://schemas.microsoft.com/office/drawing/2014/main" id="{48C7CDCF-6BD1-4E18-B83D-8A542119F4BE}"/>
              </a:ext>
            </a:extLst>
          </p:cNvPr>
          <p:cNvSpPr txBox="1">
            <a:spLocks noChangeArrowheads="1"/>
          </p:cNvSpPr>
          <p:nvPr/>
        </p:nvSpPr>
        <p:spPr bwMode="auto">
          <a:xfrm>
            <a:off x="250825" y="148431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Tahoma" panose="020B0604030504040204" pitchFamily="34" charset="0"/>
              </a:rPr>
              <a:t>K=1</a:t>
            </a:r>
          </a:p>
        </p:txBody>
      </p:sp>
      <p:sp>
        <p:nvSpPr>
          <p:cNvPr id="12" name="Rectangle 5">
            <a:extLst>
              <a:ext uri="{FF2B5EF4-FFF2-40B4-BE49-F238E27FC236}">
                <a16:creationId xmlns:a16="http://schemas.microsoft.com/office/drawing/2014/main" id="{CC41398E-2D97-42A0-B20F-569109A913AB}"/>
              </a:ext>
            </a:extLst>
          </p:cNvPr>
          <p:cNvSpPr>
            <a:spLocks noChangeArrowheads="1"/>
          </p:cNvSpPr>
          <p:nvPr/>
        </p:nvSpPr>
        <p:spPr bwMode="auto">
          <a:xfrm>
            <a:off x="1692275" y="2565400"/>
            <a:ext cx="2286000" cy="381000"/>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bg1"/>
                </a:solidFill>
                <a:latin typeface="Tahoma" panose="020B0604030504040204" pitchFamily="34" charset="0"/>
              </a:rPr>
              <a:t>支持度</a:t>
            </a:r>
            <a:r>
              <a:rPr lang="en-US" altLang="zh-CN" sz="2000">
                <a:solidFill>
                  <a:schemeClr val="bg1"/>
                </a:solidFill>
                <a:latin typeface="Tahoma" panose="020B0604030504040204" pitchFamily="34" charset="0"/>
              </a:rPr>
              <a:t>&lt;50</a:t>
            </a:r>
          </a:p>
        </p:txBody>
      </p:sp>
      <p:grpSp>
        <p:nvGrpSpPr>
          <p:cNvPr id="2" name="Group 6">
            <a:extLst>
              <a:ext uri="{FF2B5EF4-FFF2-40B4-BE49-F238E27FC236}">
                <a16:creationId xmlns:a16="http://schemas.microsoft.com/office/drawing/2014/main" id="{759C85F1-512B-4BCF-96C0-AEE1E11A6884}"/>
              </a:ext>
            </a:extLst>
          </p:cNvPr>
          <p:cNvGrpSpPr>
            <a:grpSpLocks/>
          </p:cNvGrpSpPr>
          <p:nvPr/>
        </p:nvGrpSpPr>
        <p:grpSpPr bwMode="auto">
          <a:xfrm>
            <a:off x="827088" y="3357563"/>
            <a:ext cx="3273425" cy="2384425"/>
            <a:chOff x="192" y="2400"/>
            <a:chExt cx="1776" cy="1579"/>
          </a:xfrm>
        </p:grpSpPr>
        <p:graphicFrame>
          <p:nvGraphicFramePr>
            <p:cNvPr id="6149" name="Object 4">
              <a:extLst>
                <a:ext uri="{FF2B5EF4-FFF2-40B4-BE49-F238E27FC236}">
                  <a16:creationId xmlns:a16="http://schemas.microsoft.com/office/drawing/2014/main" id="{6D85AC17-F04A-4338-B3E1-1F075953DC74}"/>
                </a:ext>
              </a:extLst>
            </p:cNvPr>
            <p:cNvGraphicFramePr>
              <a:graphicFrameLocks noChangeAspect="1"/>
            </p:cNvGraphicFramePr>
            <p:nvPr/>
          </p:nvGraphicFramePr>
          <p:xfrm>
            <a:off x="192" y="2880"/>
            <a:ext cx="1776" cy="1099"/>
          </p:xfrm>
          <a:graphic>
            <a:graphicData uri="http://schemas.openxmlformats.org/presentationml/2006/ole">
              <mc:AlternateContent xmlns:mc="http://schemas.openxmlformats.org/markup-compatibility/2006">
                <mc:Choice xmlns:v="urn:schemas-microsoft-com:vml" Requires="v">
                  <p:oleObj spid="_x0000_s8231" name="Worksheet" r:id="rId5" imgW="3172054" imgH="1190854" progId="Excel.Sheet.8">
                    <p:embed/>
                  </p:oleObj>
                </mc:Choice>
                <mc:Fallback>
                  <p:oleObj name="Worksheet" r:id="rId5" imgW="3172054" imgH="1190854" progId="Excel.Sheet.8">
                    <p:embed/>
                    <p:pic>
                      <p:nvPicPr>
                        <p:cNvPr id="6149" name="Object 4">
                          <a:extLst>
                            <a:ext uri="{FF2B5EF4-FFF2-40B4-BE49-F238E27FC236}">
                              <a16:creationId xmlns:a16="http://schemas.microsoft.com/office/drawing/2014/main" id="{6D85AC17-F04A-4338-B3E1-1F075953DC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2880"/>
                          <a:ext cx="1776" cy="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3" name="AutoShape 8">
              <a:extLst>
                <a:ext uri="{FF2B5EF4-FFF2-40B4-BE49-F238E27FC236}">
                  <a16:creationId xmlns:a16="http://schemas.microsoft.com/office/drawing/2014/main" id="{60E79921-0F1B-4E2E-BC71-6C714631F486}"/>
                </a:ext>
              </a:extLst>
            </p:cNvPr>
            <p:cNvSpPr>
              <a:spLocks noChangeArrowheads="1"/>
            </p:cNvSpPr>
            <p:nvPr/>
          </p:nvSpPr>
          <p:spPr bwMode="auto">
            <a:xfrm>
              <a:off x="833" y="2400"/>
              <a:ext cx="174" cy="480"/>
            </a:xfrm>
            <a:prstGeom prst="downArrow">
              <a:avLst>
                <a:gd name="adj1" fmla="val 50000"/>
                <a:gd name="adj2" fmla="val 68966"/>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 name="Group 9">
            <a:extLst>
              <a:ext uri="{FF2B5EF4-FFF2-40B4-BE49-F238E27FC236}">
                <a16:creationId xmlns:a16="http://schemas.microsoft.com/office/drawing/2014/main" id="{D7CC4298-CEAA-47E0-A920-C00CF15A5394}"/>
              </a:ext>
            </a:extLst>
          </p:cNvPr>
          <p:cNvGrpSpPr>
            <a:grpSpLocks/>
          </p:cNvGrpSpPr>
          <p:nvPr/>
        </p:nvGrpSpPr>
        <p:grpSpPr bwMode="auto">
          <a:xfrm>
            <a:off x="4211638" y="3789363"/>
            <a:ext cx="4211637" cy="2305050"/>
            <a:chOff x="1968" y="2784"/>
            <a:chExt cx="2394" cy="1302"/>
          </a:xfrm>
        </p:grpSpPr>
        <p:sp>
          <p:nvSpPr>
            <p:cNvPr id="6161" name="AutoShape 10">
              <a:extLst>
                <a:ext uri="{FF2B5EF4-FFF2-40B4-BE49-F238E27FC236}">
                  <a16:creationId xmlns:a16="http://schemas.microsoft.com/office/drawing/2014/main" id="{2CE17FFD-1FFE-4C04-AAD6-CE933689C20E}"/>
                </a:ext>
              </a:extLst>
            </p:cNvPr>
            <p:cNvSpPr>
              <a:spLocks noChangeArrowheads="1"/>
            </p:cNvSpPr>
            <p:nvPr/>
          </p:nvSpPr>
          <p:spPr bwMode="auto">
            <a:xfrm>
              <a:off x="1968" y="3264"/>
              <a:ext cx="576" cy="192"/>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148" name="Object 5">
              <a:extLst>
                <a:ext uri="{FF2B5EF4-FFF2-40B4-BE49-F238E27FC236}">
                  <a16:creationId xmlns:a16="http://schemas.microsoft.com/office/drawing/2014/main" id="{BB963649-4D24-4968-9B06-BBD04D1801B1}"/>
                </a:ext>
              </a:extLst>
            </p:cNvPr>
            <p:cNvGraphicFramePr>
              <a:graphicFrameLocks noChangeAspect="1"/>
            </p:cNvGraphicFramePr>
            <p:nvPr/>
          </p:nvGraphicFramePr>
          <p:xfrm>
            <a:off x="2592" y="2784"/>
            <a:ext cx="1770" cy="1302"/>
          </p:xfrm>
          <a:graphic>
            <a:graphicData uri="http://schemas.openxmlformats.org/presentationml/2006/ole">
              <mc:AlternateContent xmlns:mc="http://schemas.openxmlformats.org/markup-compatibility/2006">
                <mc:Choice xmlns:v="urn:schemas-microsoft-com:vml" Requires="v">
                  <p:oleObj spid="_x0000_s8232" name="Worksheet" r:id="rId7" imgW="2810256" imgH="2067154" progId="Excel.Sheet.8">
                    <p:embed/>
                  </p:oleObj>
                </mc:Choice>
                <mc:Fallback>
                  <p:oleObj name="Worksheet" r:id="rId7" imgW="2810256" imgH="2067154" progId="Excel.Sheet.8">
                    <p:embed/>
                    <p:pic>
                      <p:nvPicPr>
                        <p:cNvPr id="6148" name="Object 5">
                          <a:extLst>
                            <a:ext uri="{FF2B5EF4-FFF2-40B4-BE49-F238E27FC236}">
                              <a16:creationId xmlns:a16="http://schemas.microsoft.com/office/drawing/2014/main" id="{BB963649-4D24-4968-9B06-BBD04D1801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 y="2784"/>
                          <a:ext cx="1770" cy="1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2" name="Text Box 12">
              <a:extLst>
                <a:ext uri="{FF2B5EF4-FFF2-40B4-BE49-F238E27FC236}">
                  <a16:creationId xmlns:a16="http://schemas.microsoft.com/office/drawing/2014/main" id="{0EEB318F-0716-490C-B625-13D6876AC9AA}"/>
                </a:ext>
              </a:extLst>
            </p:cNvPr>
            <p:cNvSpPr txBox="1">
              <a:spLocks noChangeArrowheads="1"/>
            </p:cNvSpPr>
            <p:nvPr/>
          </p:nvSpPr>
          <p:spPr bwMode="auto">
            <a:xfrm>
              <a:off x="1968" y="2832"/>
              <a:ext cx="57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Tahoma" panose="020B0604030504040204" pitchFamily="34" charset="0"/>
                </a:rPr>
                <a:t>K=2</a:t>
              </a:r>
            </a:p>
          </p:txBody>
        </p:sp>
      </p:grpSp>
      <p:grpSp>
        <p:nvGrpSpPr>
          <p:cNvPr id="4" name="Group 13">
            <a:extLst>
              <a:ext uri="{FF2B5EF4-FFF2-40B4-BE49-F238E27FC236}">
                <a16:creationId xmlns:a16="http://schemas.microsoft.com/office/drawing/2014/main" id="{4AF20E8B-3D8D-42F9-9BF7-B2DFA55E9E2C}"/>
              </a:ext>
            </a:extLst>
          </p:cNvPr>
          <p:cNvGrpSpPr>
            <a:grpSpLocks/>
          </p:cNvGrpSpPr>
          <p:nvPr/>
        </p:nvGrpSpPr>
        <p:grpSpPr bwMode="auto">
          <a:xfrm>
            <a:off x="6372225" y="4076700"/>
            <a:ext cx="2016125" cy="1008063"/>
            <a:chOff x="3216" y="2976"/>
            <a:chExt cx="1152" cy="528"/>
          </a:xfrm>
        </p:grpSpPr>
        <p:sp>
          <p:nvSpPr>
            <p:cNvPr id="6159" name="Rectangle 14">
              <a:extLst>
                <a:ext uri="{FF2B5EF4-FFF2-40B4-BE49-F238E27FC236}">
                  <a16:creationId xmlns:a16="http://schemas.microsoft.com/office/drawing/2014/main" id="{17F8284E-BFAF-4913-84C7-A9EFF0226F13}"/>
                </a:ext>
              </a:extLst>
            </p:cNvPr>
            <p:cNvSpPr>
              <a:spLocks noChangeArrowheads="1"/>
            </p:cNvSpPr>
            <p:nvPr/>
          </p:nvSpPr>
          <p:spPr bwMode="auto">
            <a:xfrm>
              <a:off x="3216" y="2976"/>
              <a:ext cx="1152" cy="192"/>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ahoma" panose="020B0604030504040204" pitchFamily="34" charset="0"/>
                </a:rPr>
                <a:t>支持度</a:t>
              </a:r>
              <a:r>
                <a:rPr lang="en-US" altLang="zh-CN" sz="1600">
                  <a:solidFill>
                    <a:schemeClr val="bg1"/>
                  </a:solidFill>
                  <a:latin typeface="Tahoma" panose="020B0604030504040204" pitchFamily="34" charset="0"/>
                </a:rPr>
                <a:t>&lt;50</a:t>
              </a:r>
            </a:p>
          </p:txBody>
        </p:sp>
        <p:sp>
          <p:nvSpPr>
            <p:cNvPr id="6160" name="Rectangle 15">
              <a:extLst>
                <a:ext uri="{FF2B5EF4-FFF2-40B4-BE49-F238E27FC236}">
                  <a16:creationId xmlns:a16="http://schemas.microsoft.com/office/drawing/2014/main" id="{F11124C7-CBB0-4702-BD2B-397CCB121C97}"/>
                </a:ext>
              </a:extLst>
            </p:cNvPr>
            <p:cNvSpPr>
              <a:spLocks noChangeArrowheads="1"/>
            </p:cNvSpPr>
            <p:nvPr/>
          </p:nvSpPr>
          <p:spPr bwMode="auto">
            <a:xfrm>
              <a:off x="3216" y="3312"/>
              <a:ext cx="1152" cy="192"/>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ahoma" panose="020B0604030504040204" pitchFamily="34" charset="0"/>
                </a:rPr>
                <a:t>支持度</a:t>
              </a:r>
              <a:r>
                <a:rPr lang="en-US" altLang="zh-CN" sz="1600">
                  <a:solidFill>
                    <a:schemeClr val="bg1"/>
                  </a:solidFill>
                  <a:latin typeface="Tahoma" panose="020B0604030504040204" pitchFamily="34" charset="0"/>
                </a:rPr>
                <a:t>&lt;50</a:t>
              </a:r>
            </a:p>
          </p:txBody>
        </p:sp>
      </p:grpSp>
      <p:grpSp>
        <p:nvGrpSpPr>
          <p:cNvPr id="5" name="Group 16">
            <a:extLst>
              <a:ext uri="{FF2B5EF4-FFF2-40B4-BE49-F238E27FC236}">
                <a16:creationId xmlns:a16="http://schemas.microsoft.com/office/drawing/2014/main" id="{C00DF06C-87B3-42FC-AF9B-6D13C0A55C55}"/>
              </a:ext>
            </a:extLst>
          </p:cNvPr>
          <p:cNvGrpSpPr>
            <a:grpSpLocks/>
          </p:cNvGrpSpPr>
          <p:nvPr/>
        </p:nvGrpSpPr>
        <p:grpSpPr bwMode="auto">
          <a:xfrm>
            <a:off x="4932363" y="1773238"/>
            <a:ext cx="3378200" cy="2036762"/>
            <a:chOff x="2688" y="1728"/>
            <a:chExt cx="1770" cy="1056"/>
          </a:xfrm>
        </p:grpSpPr>
        <p:graphicFrame>
          <p:nvGraphicFramePr>
            <p:cNvPr id="6147" name="Object 6">
              <a:extLst>
                <a:ext uri="{FF2B5EF4-FFF2-40B4-BE49-F238E27FC236}">
                  <a16:creationId xmlns:a16="http://schemas.microsoft.com/office/drawing/2014/main" id="{4AD92EF1-0A4A-4A14-8C46-B8E6A2BF067F}"/>
                </a:ext>
              </a:extLst>
            </p:cNvPr>
            <p:cNvGraphicFramePr>
              <a:graphicFrameLocks noChangeAspect="1"/>
            </p:cNvGraphicFramePr>
            <p:nvPr/>
          </p:nvGraphicFramePr>
          <p:xfrm>
            <a:off x="2688" y="1728"/>
            <a:ext cx="1770" cy="750"/>
          </p:xfrm>
          <a:graphic>
            <a:graphicData uri="http://schemas.openxmlformats.org/presentationml/2006/ole">
              <mc:AlternateContent xmlns:mc="http://schemas.openxmlformats.org/markup-compatibility/2006">
                <mc:Choice xmlns:v="urn:schemas-microsoft-com:vml" Requires="v">
                  <p:oleObj spid="_x0000_s8233" name="Worksheet" r:id="rId9" imgW="2810256" imgH="1190854" progId="Excel.Sheet.8">
                    <p:embed/>
                  </p:oleObj>
                </mc:Choice>
                <mc:Fallback>
                  <p:oleObj name="Worksheet" r:id="rId9" imgW="2810256" imgH="1190854" progId="Excel.Sheet.8">
                    <p:embed/>
                    <p:pic>
                      <p:nvPicPr>
                        <p:cNvPr id="6147" name="Object 6">
                          <a:extLst>
                            <a:ext uri="{FF2B5EF4-FFF2-40B4-BE49-F238E27FC236}">
                              <a16:creationId xmlns:a16="http://schemas.microsoft.com/office/drawing/2014/main" id="{4AD92EF1-0A4A-4A14-8C46-B8E6A2BF06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8" y="1728"/>
                          <a:ext cx="177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8" name="AutoShape 18">
              <a:extLst>
                <a:ext uri="{FF2B5EF4-FFF2-40B4-BE49-F238E27FC236}">
                  <a16:creationId xmlns:a16="http://schemas.microsoft.com/office/drawing/2014/main" id="{0E174CE8-1D6C-4373-9818-748CD33AD617}"/>
                </a:ext>
              </a:extLst>
            </p:cNvPr>
            <p:cNvSpPr>
              <a:spLocks noChangeArrowheads="1"/>
            </p:cNvSpPr>
            <p:nvPr/>
          </p:nvSpPr>
          <p:spPr bwMode="auto">
            <a:xfrm>
              <a:off x="3312" y="2496"/>
              <a:ext cx="144" cy="288"/>
            </a:xfrm>
            <a:prstGeom prst="upArrow">
              <a:avLst>
                <a:gd name="adj1" fmla="val 50000"/>
                <a:gd name="adj2"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870331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ppt_h/2"/>
                                          </p:val>
                                        </p:tav>
                                        <p:tav tm="100000">
                                          <p:val>
                                            <p:strVal val="#ppt_y"/>
                                          </p:val>
                                        </p:tav>
                                      </p:tavLst>
                                    </p:anim>
                                    <p:anim calcmode="lin" valueType="num">
                                      <p:cBhvr>
                                        <p:cTn id="15" dur="500" fill="hold"/>
                                        <p:tgtEl>
                                          <p:spTgt spid="2"/>
                                        </p:tgtEl>
                                        <p:attrNameLst>
                                          <p:attrName>ppt_w</p:attrName>
                                        </p:attrNameLst>
                                      </p:cBhvr>
                                      <p:tavLst>
                                        <p:tav tm="0">
                                          <p:val>
                                            <p:strVal val="#ppt_w"/>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ppt_x</p:attrName>
                                        </p:attrNameLst>
                                      </p:cBhvr>
                                      <p:tavLst>
                                        <p:tav tm="0">
                                          <p:val>
                                            <p:strVal val="#ppt_x-#ppt_w/2"/>
                                          </p:val>
                                        </p:tav>
                                        <p:tav tm="100000">
                                          <p:val>
                                            <p:strVal val="#ppt_x"/>
                                          </p:val>
                                        </p:tav>
                                      </p:tavLst>
                                    </p:anim>
                                    <p:anim calcmode="lin" valueType="num">
                                      <p:cBhvr>
                                        <p:cTn id="22" dur="500" fill="hold"/>
                                        <p:tgtEl>
                                          <p:spTgt spid="3"/>
                                        </p:tgtEl>
                                        <p:attrNameLst>
                                          <p:attrName>ppt_y</p:attrName>
                                        </p:attrNameLst>
                                      </p:cBhvr>
                                      <p:tavLst>
                                        <p:tav tm="0">
                                          <p:val>
                                            <p:strVal val="#ppt_y"/>
                                          </p:val>
                                        </p:tav>
                                        <p:tav tm="100000">
                                          <p:val>
                                            <p:strVal val="#ppt_y"/>
                                          </p:val>
                                        </p:tav>
                                      </p:tavLst>
                                    </p:anim>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ppt_x</p:attrName>
                                        </p:attrNameLst>
                                      </p:cBhvr>
                                      <p:tavLst>
                                        <p:tav tm="0">
                                          <p:val>
                                            <p:strVal val="#ppt_x+#ppt_w/2"/>
                                          </p:val>
                                        </p:tav>
                                        <p:tav tm="100000">
                                          <p:val>
                                            <p:strVal val="#ppt_x"/>
                                          </p:val>
                                        </p:tav>
                                      </p:tavLst>
                                    </p:anim>
                                    <p:anim calcmode="lin" valueType="num">
                                      <p:cBhvr>
                                        <p:cTn id="30" dur="500" fill="hold"/>
                                        <p:tgtEl>
                                          <p:spTgt spid="4"/>
                                        </p:tgtEl>
                                        <p:attrNameLst>
                                          <p:attrName>ppt_y</p:attrName>
                                        </p:attrNameLst>
                                      </p:cBhvr>
                                      <p:tavLst>
                                        <p:tav tm="0">
                                          <p:val>
                                            <p:strVal val="#ppt_y"/>
                                          </p:val>
                                        </p:tav>
                                        <p:tav tm="100000">
                                          <p:val>
                                            <p:strVal val="#ppt_y"/>
                                          </p:val>
                                        </p:tav>
                                      </p:tavLst>
                                    </p:anim>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ppt_x</p:attrName>
                                        </p:attrNameLst>
                                      </p:cBhvr>
                                      <p:tavLst>
                                        <p:tav tm="0">
                                          <p:val>
                                            <p:strVal val="#ppt_x"/>
                                          </p:val>
                                        </p:tav>
                                        <p:tav tm="100000">
                                          <p:val>
                                            <p:strVal val="#ppt_x"/>
                                          </p:val>
                                        </p:tav>
                                      </p:tavLst>
                                    </p:anim>
                                    <p:anim calcmode="lin" valueType="num">
                                      <p:cBhvr>
                                        <p:cTn id="38" dur="500" fill="hold"/>
                                        <p:tgtEl>
                                          <p:spTgt spid="5"/>
                                        </p:tgtEl>
                                        <p:attrNameLst>
                                          <p:attrName>ppt_y</p:attrName>
                                        </p:attrNameLst>
                                      </p:cBhvr>
                                      <p:tavLst>
                                        <p:tav tm="0">
                                          <p:val>
                                            <p:strVal val="#ppt_y+#ppt_h/2"/>
                                          </p:val>
                                        </p:tav>
                                        <p:tav tm="100000">
                                          <p:val>
                                            <p:strVal val="#ppt_y"/>
                                          </p:val>
                                        </p:tav>
                                      </p:tavLst>
                                    </p:anim>
                                    <p:anim calcmode="lin" valueType="num">
                                      <p:cBhvr>
                                        <p:cTn id="39" dur="500" fill="hold"/>
                                        <p:tgtEl>
                                          <p:spTgt spid="5"/>
                                        </p:tgtEl>
                                        <p:attrNameLst>
                                          <p:attrName>ppt_w</p:attrName>
                                        </p:attrNameLst>
                                      </p:cBhvr>
                                      <p:tavLst>
                                        <p:tav tm="0">
                                          <p:val>
                                            <p:strVal val="#ppt_w"/>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标题 1">
            <a:extLst>
              <a:ext uri="{FF2B5EF4-FFF2-40B4-BE49-F238E27FC236}">
                <a16:creationId xmlns:a16="http://schemas.microsoft.com/office/drawing/2014/main" id="{E713DF78-8EB8-4FF2-BC01-94868E875F6F}"/>
              </a:ext>
            </a:extLst>
          </p:cNvPr>
          <p:cNvSpPr>
            <a:spLocks noGrp="1"/>
          </p:cNvSpPr>
          <p:nvPr>
            <p:ph type="title" idx="4294967295"/>
          </p:nvPr>
        </p:nvSpPr>
        <p:spPr>
          <a:xfrm>
            <a:off x="1187624" y="93663"/>
            <a:ext cx="8229600" cy="1143000"/>
          </a:xfrm>
        </p:spPr>
        <p:txBody>
          <a:bodyPr/>
          <a:lstStyle/>
          <a:p>
            <a:pPr>
              <a:spcBef>
                <a:spcPct val="50000"/>
              </a:spcBef>
            </a:pPr>
            <a:r>
              <a:rPr lang="en-US" altLang="zh-CN" sz="4000" dirty="0" err="1"/>
              <a:t>Apriori</a:t>
            </a:r>
            <a:r>
              <a:rPr lang="zh-CN" altLang="en-US" sz="4000" dirty="0">
                <a:latin typeface="黑体" panose="02010609060101010101" pitchFamily="49" charset="-122"/>
              </a:rPr>
              <a:t>算法举例</a:t>
            </a:r>
            <a:r>
              <a:rPr lang="en-US" altLang="zh-CN" sz="4000" dirty="0">
                <a:latin typeface="黑体" panose="02010609060101010101" pitchFamily="49" charset="-122"/>
              </a:rPr>
              <a:t>_</a:t>
            </a:r>
            <a:r>
              <a:rPr lang="zh-CN" altLang="en-US" sz="4000" dirty="0">
                <a:latin typeface="黑体" panose="02010609060101010101" pitchFamily="49" charset="-122"/>
              </a:rPr>
              <a:t>产生频繁项集</a:t>
            </a:r>
          </a:p>
        </p:txBody>
      </p:sp>
      <p:sp>
        <p:nvSpPr>
          <p:cNvPr id="7175" name="内容占位符 2">
            <a:extLst>
              <a:ext uri="{FF2B5EF4-FFF2-40B4-BE49-F238E27FC236}">
                <a16:creationId xmlns:a16="http://schemas.microsoft.com/office/drawing/2014/main" id="{486884D5-C95A-4310-994B-E4E4E743BD29}"/>
              </a:ext>
            </a:extLst>
          </p:cNvPr>
          <p:cNvSpPr txBox="1">
            <a:spLocks/>
          </p:cNvSpPr>
          <p:nvPr/>
        </p:nvSpPr>
        <p:spPr bwMode="auto">
          <a:xfrm>
            <a:off x="611188" y="17002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tx2"/>
              </a:buClr>
              <a:buSzPct val="70000"/>
              <a:buFont typeface="Wingdings" panose="05000000000000000000" pitchFamily="2" charset="2"/>
              <a:buNone/>
            </a:pPr>
            <a:endParaRPr lang="en-US" altLang="zh-CN" sz="2700">
              <a:latin typeface="宋体" panose="02010600030101010101" pitchFamily="2" charset="-122"/>
            </a:endParaRPr>
          </a:p>
        </p:txBody>
      </p:sp>
      <p:graphicFrame>
        <p:nvGraphicFramePr>
          <p:cNvPr id="7170" name="Object 3">
            <a:extLst>
              <a:ext uri="{FF2B5EF4-FFF2-40B4-BE49-F238E27FC236}">
                <a16:creationId xmlns:a16="http://schemas.microsoft.com/office/drawing/2014/main" id="{7CA5869F-405D-4C0B-8729-9B9FA76F928F}"/>
              </a:ext>
            </a:extLst>
          </p:cNvPr>
          <p:cNvGraphicFramePr>
            <a:graphicFrameLocks noChangeAspect="1"/>
          </p:cNvGraphicFramePr>
          <p:nvPr/>
        </p:nvGraphicFramePr>
        <p:xfrm>
          <a:off x="969963" y="1546225"/>
          <a:ext cx="3089275" cy="1412875"/>
        </p:xfrm>
        <a:graphic>
          <a:graphicData uri="http://schemas.openxmlformats.org/presentationml/2006/ole">
            <mc:AlternateContent xmlns:mc="http://schemas.openxmlformats.org/markup-compatibility/2006">
              <mc:Choice xmlns:v="urn:schemas-microsoft-com:vml" Requires="v">
                <p:oleObj spid="_x0000_s9254" name="Worksheet" r:id="rId3" imgW="2810256" imgH="1190854" progId="Excel.Sheet.8">
                  <p:embed/>
                </p:oleObj>
              </mc:Choice>
              <mc:Fallback>
                <p:oleObj name="Worksheet" r:id="rId3" imgW="2810256" imgH="1190854" progId="Excel.Sheet.8">
                  <p:embed/>
                  <p:pic>
                    <p:nvPicPr>
                      <p:cNvPr id="7170" name="Object 3">
                        <a:extLst>
                          <a:ext uri="{FF2B5EF4-FFF2-40B4-BE49-F238E27FC236}">
                            <a16:creationId xmlns:a16="http://schemas.microsoft.com/office/drawing/2014/main" id="{7CA5869F-405D-4C0B-8729-9B9FA76F9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963" y="1546225"/>
                        <a:ext cx="3089275"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
            <a:extLst>
              <a:ext uri="{FF2B5EF4-FFF2-40B4-BE49-F238E27FC236}">
                <a16:creationId xmlns:a16="http://schemas.microsoft.com/office/drawing/2014/main" id="{E8DED28D-E186-4C43-AFD1-3C5FFF9C5551}"/>
              </a:ext>
            </a:extLst>
          </p:cNvPr>
          <p:cNvGrpSpPr>
            <a:grpSpLocks/>
          </p:cNvGrpSpPr>
          <p:nvPr/>
        </p:nvGrpSpPr>
        <p:grpSpPr bwMode="auto">
          <a:xfrm>
            <a:off x="754063" y="3059113"/>
            <a:ext cx="3671887" cy="3059112"/>
            <a:chOff x="432" y="1584"/>
            <a:chExt cx="2064" cy="1927"/>
          </a:xfrm>
        </p:grpSpPr>
        <p:graphicFrame>
          <p:nvGraphicFramePr>
            <p:cNvPr id="7173" name="Object 4">
              <a:extLst>
                <a:ext uri="{FF2B5EF4-FFF2-40B4-BE49-F238E27FC236}">
                  <a16:creationId xmlns:a16="http://schemas.microsoft.com/office/drawing/2014/main" id="{3E928976-7146-4255-A63A-34333FFA8D85}"/>
                </a:ext>
              </a:extLst>
            </p:cNvPr>
            <p:cNvGraphicFramePr>
              <a:graphicFrameLocks noChangeAspect="1"/>
            </p:cNvGraphicFramePr>
            <p:nvPr/>
          </p:nvGraphicFramePr>
          <p:xfrm>
            <a:off x="432" y="1920"/>
            <a:ext cx="2064" cy="1591"/>
          </p:xfrm>
          <a:graphic>
            <a:graphicData uri="http://schemas.openxmlformats.org/presentationml/2006/ole">
              <mc:AlternateContent xmlns:mc="http://schemas.openxmlformats.org/markup-compatibility/2006">
                <mc:Choice xmlns:v="urn:schemas-microsoft-com:vml" Requires="v">
                  <p:oleObj spid="_x0000_s9255" name="工作表" r:id="rId5" imgW="2619451" imgH="2019300" progId="Excel.Sheet.8">
                    <p:embed/>
                  </p:oleObj>
                </mc:Choice>
                <mc:Fallback>
                  <p:oleObj name="工作表" r:id="rId5" imgW="2619451" imgH="2019300" progId="Excel.Sheet.8">
                    <p:embed/>
                    <p:pic>
                      <p:nvPicPr>
                        <p:cNvPr id="7173" name="Object 4">
                          <a:extLst>
                            <a:ext uri="{FF2B5EF4-FFF2-40B4-BE49-F238E27FC236}">
                              <a16:creationId xmlns:a16="http://schemas.microsoft.com/office/drawing/2014/main" id="{3E928976-7146-4255-A63A-34333FFA8D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1920"/>
                          <a:ext cx="2064" cy="1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4" name="AutoShape 5">
              <a:extLst>
                <a:ext uri="{FF2B5EF4-FFF2-40B4-BE49-F238E27FC236}">
                  <a16:creationId xmlns:a16="http://schemas.microsoft.com/office/drawing/2014/main" id="{B0C24D90-C9A8-4E9D-B776-134F8E404471}"/>
                </a:ext>
              </a:extLst>
            </p:cNvPr>
            <p:cNvSpPr>
              <a:spLocks noChangeArrowheads="1"/>
            </p:cNvSpPr>
            <p:nvPr/>
          </p:nvSpPr>
          <p:spPr bwMode="auto">
            <a:xfrm>
              <a:off x="1152" y="1584"/>
              <a:ext cx="240" cy="336"/>
            </a:xfrm>
            <a:prstGeom prst="downArrow">
              <a:avLst>
                <a:gd name="adj1" fmla="val 50000"/>
                <a:gd name="adj2" fmla="val 3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 name="Group 6">
            <a:extLst>
              <a:ext uri="{FF2B5EF4-FFF2-40B4-BE49-F238E27FC236}">
                <a16:creationId xmlns:a16="http://schemas.microsoft.com/office/drawing/2014/main" id="{31597412-8B5C-44EC-89C4-7D6B8E829E33}"/>
              </a:ext>
            </a:extLst>
          </p:cNvPr>
          <p:cNvGrpSpPr>
            <a:grpSpLocks/>
          </p:cNvGrpSpPr>
          <p:nvPr/>
        </p:nvGrpSpPr>
        <p:grpSpPr bwMode="auto">
          <a:xfrm>
            <a:off x="4643438" y="4210050"/>
            <a:ext cx="3744912" cy="1755775"/>
            <a:chOff x="2496" y="2213"/>
            <a:chExt cx="2359" cy="1106"/>
          </a:xfrm>
        </p:grpSpPr>
        <p:graphicFrame>
          <p:nvGraphicFramePr>
            <p:cNvPr id="7172" name="Object 5">
              <a:extLst>
                <a:ext uri="{FF2B5EF4-FFF2-40B4-BE49-F238E27FC236}">
                  <a16:creationId xmlns:a16="http://schemas.microsoft.com/office/drawing/2014/main" id="{DE68B89A-0C14-476B-B08F-B6BA5A48857B}"/>
                </a:ext>
              </a:extLst>
            </p:cNvPr>
            <p:cNvGraphicFramePr>
              <a:graphicFrameLocks noChangeAspect="1"/>
            </p:cNvGraphicFramePr>
            <p:nvPr/>
          </p:nvGraphicFramePr>
          <p:xfrm>
            <a:off x="3072" y="2213"/>
            <a:ext cx="1783" cy="1106"/>
          </p:xfrm>
          <a:graphic>
            <a:graphicData uri="http://schemas.openxmlformats.org/presentationml/2006/ole">
              <mc:AlternateContent xmlns:mc="http://schemas.openxmlformats.org/markup-compatibility/2006">
                <mc:Choice xmlns:v="urn:schemas-microsoft-com:vml" Requires="v">
                  <p:oleObj spid="_x0000_s9256" name="WPS表格 工作簿" r:id="rId7" imgW="2809951" imgH="1733702" progId="ET.Workbook.6">
                    <p:embed/>
                  </p:oleObj>
                </mc:Choice>
                <mc:Fallback>
                  <p:oleObj name="WPS表格 工作簿" r:id="rId7" imgW="2809951" imgH="1733702" progId="ET.Workbook.6">
                    <p:embed/>
                    <p:pic>
                      <p:nvPicPr>
                        <p:cNvPr id="7172" name="Object 5">
                          <a:extLst>
                            <a:ext uri="{FF2B5EF4-FFF2-40B4-BE49-F238E27FC236}">
                              <a16:creationId xmlns:a16="http://schemas.microsoft.com/office/drawing/2014/main" id="{DE68B89A-0C14-476B-B08F-B6BA5A4885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2213"/>
                          <a:ext cx="1783" cy="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3" name="AutoShape 8">
              <a:extLst>
                <a:ext uri="{FF2B5EF4-FFF2-40B4-BE49-F238E27FC236}">
                  <a16:creationId xmlns:a16="http://schemas.microsoft.com/office/drawing/2014/main" id="{E859FE6F-E287-4E00-A138-F8A72E8B1FC2}"/>
                </a:ext>
              </a:extLst>
            </p:cNvPr>
            <p:cNvSpPr>
              <a:spLocks noChangeArrowheads="1"/>
            </p:cNvSpPr>
            <p:nvPr/>
          </p:nvSpPr>
          <p:spPr bwMode="auto">
            <a:xfrm>
              <a:off x="2496" y="2688"/>
              <a:ext cx="576" cy="240"/>
            </a:xfrm>
            <a:prstGeom prst="rightArrow">
              <a:avLst>
                <a:gd name="adj1" fmla="val 50000"/>
                <a:gd name="adj2" fmla="val 6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 name="Group 9">
            <a:extLst>
              <a:ext uri="{FF2B5EF4-FFF2-40B4-BE49-F238E27FC236}">
                <a16:creationId xmlns:a16="http://schemas.microsoft.com/office/drawing/2014/main" id="{A7869474-EBD2-4CBA-ABD6-75C4A628A9E5}"/>
              </a:ext>
            </a:extLst>
          </p:cNvPr>
          <p:cNvGrpSpPr>
            <a:grpSpLocks/>
          </p:cNvGrpSpPr>
          <p:nvPr/>
        </p:nvGrpSpPr>
        <p:grpSpPr bwMode="auto">
          <a:xfrm>
            <a:off x="6530975" y="4224338"/>
            <a:ext cx="1828800" cy="838200"/>
            <a:chOff x="3216" y="2976"/>
            <a:chExt cx="1152" cy="528"/>
          </a:xfrm>
        </p:grpSpPr>
        <p:sp>
          <p:nvSpPr>
            <p:cNvPr id="7181" name="Rectangle 10">
              <a:extLst>
                <a:ext uri="{FF2B5EF4-FFF2-40B4-BE49-F238E27FC236}">
                  <a16:creationId xmlns:a16="http://schemas.microsoft.com/office/drawing/2014/main" id="{E2BE507F-A59B-4D18-A8E3-F457FCB8765B}"/>
                </a:ext>
              </a:extLst>
            </p:cNvPr>
            <p:cNvSpPr>
              <a:spLocks noChangeArrowheads="1"/>
            </p:cNvSpPr>
            <p:nvPr/>
          </p:nvSpPr>
          <p:spPr bwMode="auto">
            <a:xfrm>
              <a:off x="3216" y="2976"/>
              <a:ext cx="1152" cy="192"/>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ahoma" panose="020B0604030504040204" pitchFamily="34" charset="0"/>
                </a:rPr>
                <a:t>支持度</a:t>
              </a:r>
              <a:r>
                <a:rPr lang="en-US" altLang="zh-CN" sz="1600">
                  <a:solidFill>
                    <a:schemeClr val="bg1"/>
                  </a:solidFill>
                  <a:latin typeface="Tahoma" panose="020B0604030504040204" pitchFamily="34" charset="0"/>
                </a:rPr>
                <a:t>&lt;50</a:t>
              </a:r>
            </a:p>
          </p:txBody>
        </p:sp>
        <p:sp>
          <p:nvSpPr>
            <p:cNvPr id="7182" name="Rectangle 11">
              <a:extLst>
                <a:ext uri="{FF2B5EF4-FFF2-40B4-BE49-F238E27FC236}">
                  <a16:creationId xmlns:a16="http://schemas.microsoft.com/office/drawing/2014/main" id="{7B7F5A48-CDCB-42BC-8239-ADE6E1A2C48B}"/>
                </a:ext>
              </a:extLst>
            </p:cNvPr>
            <p:cNvSpPr>
              <a:spLocks noChangeArrowheads="1"/>
            </p:cNvSpPr>
            <p:nvPr/>
          </p:nvSpPr>
          <p:spPr bwMode="auto">
            <a:xfrm>
              <a:off x="3216" y="3312"/>
              <a:ext cx="1152" cy="192"/>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ahoma" panose="020B0604030504040204" pitchFamily="34" charset="0"/>
                </a:rPr>
                <a:t>支持度</a:t>
              </a:r>
              <a:r>
                <a:rPr lang="en-US" altLang="zh-CN" sz="1600">
                  <a:solidFill>
                    <a:schemeClr val="bg1"/>
                  </a:solidFill>
                  <a:latin typeface="Tahoma" panose="020B0604030504040204" pitchFamily="34" charset="0"/>
                </a:rPr>
                <a:t>&lt;50</a:t>
              </a:r>
            </a:p>
          </p:txBody>
        </p:sp>
      </p:grpSp>
      <p:grpSp>
        <p:nvGrpSpPr>
          <p:cNvPr id="5" name="Group 12">
            <a:extLst>
              <a:ext uri="{FF2B5EF4-FFF2-40B4-BE49-F238E27FC236}">
                <a16:creationId xmlns:a16="http://schemas.microsoft.com/office/drawing/2014/main" id="{B8C892B9-CFA0-43C6-A19C-D48FBB9406BF}"/>
              </a:ext>
            </a:extLst>
          </p:cNvPr>
          <p:cNvGrpSpPr>
            <a:grpSpLocks/>
          </p:cNvGrpSpPr>
          <p:nvPr/>
        </p:nvGrpSpPr>
        <p:grpSpPr bwMode="auto">
          <a:xfrm>
            <a:off x="5580063" y="2770188"/>
            <a:ext cx="2393950" cy="1343025"/>
            <a:chOff x="3175" y="1362"/>
            <a:chExt cx="1508" cy="846"/>
          </a:xfrm>
        </p:grpSpPr>
        <p:graphicFrame>
          <p:nvGraphicFramePr>
            <p:cNvPr id="7171" name="Object 6">
              <a:extLst>
                <a:ext uri="{FF2B5EF4-FFF2-40B4-BE49-F238E27FC236}">
                  <a16:creationId xmlns:a16="http://schemas.microsoft.com/office/drawing/2014/main" id="{C73D180F-FAA3-43FE-9285-57A155B1CB07}"/>
                </a:ext>
              </a:extLst>
            </p:cNvPr>
            <p:cNvGraphicFramePr>
              <a:graphicFrameLocks noChangeAspect="1"/>
            </p:cNvGraphicFramePr>
            <p:nvPr/>
          </p:nvGraphicFramePr>
          <p:xfrm>
            <a:off x="3175" y="1362"/>
            <a:ext cx="1508" cy="156"/>
          </p:xfrm>
          <a:graphic>
            <a:graphicData uri="http://schemas.openxmlformats.org/presentationml/2006/ole">
              <mc:AlternateContent xmlns:mc="http://schemas.openxmlformats.org/markup-compatibility/2006">
                <mc:Choice xmlns:v="urn:schemas-microsoft-com:vml" Requires="v">
                  <p:oleObj spid="_x0000_s9257" name="工作表" r:id="rId9" imgW="2809951" imgH="295351" progId="Excel.Sheet.8">
                    <p:embed/>
                  </p:oleObj>
                </mc:Choice>
                <mc:Fallback>
                  <p:oleObj name="工作表" r:id="rId9" imgW="2809951" imgH="295351" progId="Excel.Sheet.8">
                    <p:embed/>
                    <p:pic>
                      <p:nvPicPr>
                        <p:cNvPr id="7171" name="Object 6">
                          <a:extLst>
                            <a:ext uri="{FF2B5EF4-FFF2-40B4-BE49-F238E27FC236}">
                              <a16:creationId xmlns:a16="http://schemas.microsoft.com/office/drawing/2014/main" id="{C73D180F-FAA3-43FE-9285-57A155B1CB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5" y="1362"/>
                          <a:ext cx="1508"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0" name="AutoShape 14">
              <a:extLst>
                <a:ext uri="{FF2B5EF4-FFF2-40B4-BE49-F238E27FC236}">
                  <a16:creationId xmlns:a16="http://schemas.microsoft.com/office/drawing/2014/main" id="{B64DEC22-714C-47E3-90D6-81AB6AB783DA}"/>
                </a:ext>
              </a:extLst>
            </p:cNvPr>
            <p:cNvSpPr>
              <a:spLocks noChangeArrowheads="1"/>
            </p:cNvSpPr>
            <p:nvPr/>
          </p:nvSpPr>
          <p:spPr bwMode="auto">
            <a:xfrm>
              <a:off x="3936" y="1680"/>
              <a:ext cx="240" cy="528"/>
            </a:xfrm>
            <a:prstGeom prst="upArrow">
              <a:avLst>
                <a:gd name="adj1" fmla="val 50000"/>
                <a:gd name="adj2" fmla="val 5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2531376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ppt_x</p:attrName>
                                        </p:attrNameLst>
                                      </p:cBhvr>
                                      <p:tavLst>
                                        <p:tav tm="0">
                                          <p:val>
                                            <p:strVal val="#ppt_x-#ppt_w/2"/>
                                          </p:val>
                                        </p:tav>
                                        <p:tav tm="100000">
                                          <p:val>
                                            <p:strVal val="#ppt_x"/>
                                          </p:val>
                                        </p:tav>
                                      </p:tavLst>
                                    </p:anim>
                                    <p:anim calcmode="lin" valueType="num">
                                      <p:cBhvr>
                                        <p:cTn id="16" dur="500" fill="hold"/>
                                        <p:tgtEl>
                                          <p:spTgt spid="3"/>
                                        </p:tgtEl>
                                        <p:attrNameLst>
                                          <p:attrName>ppt_y</p:attrName>
                                        </p:attrNameLst>
                                      </p:cBhvr>
                                      <p:tavLst>
                                        <p:tav tm="0">
                                          <p:val>
                                            <p:strVal val="#ppt_y"/>
                                          </p:val>
                                        </p:tav>
                                        <p:tav tm="100000">
                                          <p:val>
                                            <p:strVal val="#ppt_y"/>
                                          </p:val>
                                        </p:tav>
                                      </p:tavLst>
                                    </p:anim>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2"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ppt_x</p:attrName>
                                        </p:attrNameLst>
                                      </p:cBhvr>
                                      <p:tavLst>
                                        <p:tav tm="0">
                                          <p:val>
                                            <p:strVal val="#ppt_x+#ppt_w/2"/>
                                          </p:val>
                                        </p:tav>
                                        <p:tav tm="100000">
                                          <p:val>
                                            <p:strVal val="#ppt_x"/>
                                          </p:val>
                                        </p:tav>
                                      </p:tavLst>
                                    </p:anim>
                                    <p:anim calcmode="lin" valueType="num">
                                      <p:cBhvr>
                                        <p:cTn id="24" dur="500" fill="hold"/>
                                        <p:tgtEl>
                                          <p:spTgt spid="4"/>
                                        </p:tgtEl>
                                        <p:attrNameLst>
                                          <p:attrName>ppt_y</p:attrName>
                                        </p:attrNameLst>
                                      </p:cBhvr>
                                      <p:tavLst>
                                        <p:tav tm="0">
                                          <p:val>
                                            <p:strVal val="#ppt_y"/>
                                          </p:val>
                                        </p:tav>
                                        <p:tav tm="100000">
                                          <p:val>
                                            <p:strVal val="#ppt_y"/>
                                          </p:val>
                                        </p:tav>
                                      </p:tavLst>
                                    </p:anim>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ppt_x</p:attrName>
                                        </p:attrNameLst>
                                      </p:cBhvr>
                                      <p:tavLst>
                                        <p:tav tm="0">
                                          <p:val>
                                            <p:strVal val="#ppt_x"/>
                                          </p:val>
                                        </p:tav>
                                        <p:tav tm="100000">
                                          <p:val>
                                            <p:strVal val="#ppt_x"/>
                                          </p:val>
                                        </p:tav>
                                      </p:tavLst>
                                    </p:anim>
                                    <p:anim calcmode="lin" valueType="num">
                                      <p:cBhvr>
                                        <p:cTn id="32" dur="500" fill="hold"/>
                                        <p:tgtEl>
                                          <p:spTgt spid="5"/>
                                        </p:tgtEl>
                                        <p:attrNameLst>
                                          <p:attrName>ppt_y</p:attrName>
                                        </p:attrNameLst>
                                      </p:cBhvr>
                                      <p:tavLst>
                                        <p:tav tm="0">
                                          <p:val>
                                            <p:strVal val="#ppt_y+#ppt_h/2"/>
                                          </p:val>
                                        </p:tav>
                                        <p:tav tm="100000">
                                          <p:val>
                                            <p:strVal val="#ppt_y"/>
                                          </p:val>
                                        </p:tav>
                                      </p:tavLst>
                                    </p:anim>
                                    <p:anim calcmode="lin" valueType="num">
                                      <p:cBhvr>
                                        <p:cTn id="33" dur="500" fill="hold"/>
                                        <p:tgtEl>
                                          <p:spTgt spid="5"/>
                                        </p:tgtEl>
                                        <p:attrNameLst>
                                          <p:attrName>ppt_w</p:attrName>
                                        </p:attrNameLst>
                                      </p:cBhvr>
                                      <p:tavLst>
                                        <p:tav tm="0">
                                          <p:val>
                                            <p:strVal val="#ppt_w"/>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FB0CE6C5-5152-40A2-8255-6E5D56366873}"/>
              </a:ext>
            </a:extLst>
          </p:cNvPr>
          <p:cNvSpPr>
            <a:spLocks noGrp="1"/>
          </p:cNvSpPr>
          <p:nvPr>
            <p:ph type="title"/>
          </p:nvPr>
        </p:nvSpPr>
        <p:spPr/>
        <p:txBody>
          <a:bodyPr/>
          <a:lstStyle/>
          <a:p>
            <a:pPr>
              <a:spcBef>
                <a:spcPct val="50000"/>
              </a:spcBef>
            </a:pPr>
            <a:r>
              <a:rPr lang="en-US" altLang="zh-CN" sz="4000"/>
              <a:t>Apriori</a:t>
            </a:r>
            <a:r>
              <a:rPr lang="zh-CN" altLang="en-US" sz="4000">
                <a:latin typeface="黑体" panose="02010609060101010101" pitchFamily="49" charset="-122"/>
              </a:rPr>
              <a:t>算法举例</a:t>
            </a:r>
            <a:r>
              <a:rPr lang="en-US" altLang="zh-CN" sz="4000">
                <a:latin typeface="黑体" panose="02010609060101010101" pitchFamily="49" charset="-122"/>
              </a:rPr>
              <a:t>_</a:t>
            </a:r>
            <a:r>
              <a:rPr lang="zh-CN" altLang="en-US" sz="4000"/>
              <a:t>产生关联规则</a:t>
            </a:r>
            <a:endParaRPr lang="zh-CN" altLang="en-US" sz="4000">
              <a:latin typeface="黑体" panose="02010609060101010101" pitchFamily="49" charset="-122"/>
            </a:endParaRPr>
          </a:p>
        </p:txBody>
      </p:sp>
      <p:sp>
        <p:nvSpPr>
          <p:cNvPr id="30723" name="内容占位符 7">
            <a:extLst>
              <a:ext uri="{FF2B5EF4-FFF2-40B4-BE49-F238E27FC236}">
                <a16:creationId xmlns:a16="http://schemas.microsoft.com/office/drawing/2014/main" id="{27A59F84-0C66-463F-8C46-5FAB283A5FBC}"/>
              </a:ext>
            </a:extLst>
          </p:cNvPr>
          <p:cNvSpPr>
            <a:spLocks noGrp="1"/>
          </p:cNvSpPr>
          <p:nvPr>
            <p:ph idx="1"/>
          </p:nvPr>
        </p:nvSpPr>
        <p:spPr/>
        <p:txBody>
          <a:bodyPr/>
          <a:lstStyle/>
          <a:p>
            <a:r>
              <a:rPr lang="zh-CN" altLang="en-US"/>
              <a:t>对于频繁项集</a:t>
            </a:r>
            <a:r>
              <a:rPr lang="en-US" altLang="zh-CN"/>
              <a:t>{B,C,E},</a:t>
            </a:r>
            <a:r>
              <a:rPr lang="zh-CN" altLang="en-US"/>
              <a:t>它的非空子集有</a:t>
            </a:r>
            <a:r>
              <a:rPr lang="en-US" altLang="zh-CN"/>
              <a:t>{B}</a:t>
            </a:r>
            <a:r>
              <a:rPr lang="zh-CN" altLang="en-US"/>
              <a:t>、</a:t>
            </a:r>
            <a:r>
              <a:rPr lang="en-US" altLang="zh-CN"/>
              <a:t>{C}</a:t>
            </a:r>
            <a:r>
              <a:rPr lang="zh-CN" altLang="en-US"/>
              <a:t>、</a:t>
            </a:r>
            <a:r>
              <a:rPr lang="en-US" altLang="zh-CN"/>
              <a:t>{E}</a:t>
            </a:r>
            <a:r>
              <a:rPr lang="zh-CN" altLang="en-US"/>
              <a:t>、</a:t>
            </a:r>
            <a:r>
              <a:rPr lang="en-US" altLang="zh-CN"/>
              <a:t>{B,C}</a:t>
            </a:r>
            <a:r>
              <a:rPr lang="zh-CN" altLang="en-US"/>
              <a:t>、</a:t>
            </a:r>
            <a:r>
              <a:rPr lang="en-US" altLang="zh-CN"/>
              <a:t>{B,E}</a:t>
            </a:r>
            <a:r>
              <a:rPr lang="zh-CN" altLang="en-US"/>
              <a:t>、</a:t>
            </a:r>
            <a:r>
              <a:rPr lang="en-US" altLang="zh-CN"/>
              <a:t>{C,E}</a:t>
            </a:r>
            <a:r>
              <a:rPr lang="zh-CN" altLang="en-US"/>
              <a:t>。以下就是据此获得的关联规则及其置信度。</a:t>
            </a:r>
          </a:p>
        </p:txBody>
      </p:sp>
      <p:sp>
        <p:nvSpPr>
          <p:cNvPr id="30724" name="内容占位符 2">
            <a:extLst>
              <a:ext uri="{FF2B5EF4-FFF2-40B4-BE49-F238E27FC236}">
                <a16:creationId xmlns:a16="http://schemas.microsoft.com/office/drawing/2014/main" id="{C9DC894A-D547-476D-91B1-20F5D99257F6}"/>
              </a:ext>
            </a:extLst>
          </p:cNvPr>
          <p:cNvSpPr txBox="1">
            <a:spLocks/>
          </p:cNvSpPr>
          <p:nvPr/>
        </p:nvSpPr>
        <p:spPr bwMode="auto">
          <a:xfrm>
            <a:off x="457200" y="14954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tx2"/>
              </a:buClr>
              <a:buSzPct val="70000"/>
              <a:buFont typeface="Wingdings" panose="05000000000000000000" pitchFamily="2" charset="2"/>
              <a:buNone/>
            </a:pPr>
            <a:endParaRPr lang="en-US" altLang="zh-CN" sz="2700">
              <a:latin typeface="宋体" panose="02010600030101010101" pitchFamily="2" charset="-122"/>
            </a:endParaRPr>
          </a:p>
        </p:txBody>
      </p:sp>
      <p:graphicFrame>
        <p:nvGraphicFramePr>
          <p:cNvPr id="9" name="表格 8">
            <a:extLst>
              <a:ext uri="{FF2B5EF4-FFF2-40B4-BE49-F238E27FC236}">
                <a16:creationId xmlns:a16="http://schemas.microsoft.com/office/drawing/2014/main" id="{C78D71C2-11DA-4F35-ADA2-1C58A42FB624}"/>
              </a:ext>
            </a:extLst>
          </p:cNvPr>
          <p:cNvGraphicFramePr>
            <a:graphicFrameLocks noGrp="1"/>
          </p:cNvGraphicFramePr>
          <p:nvPr/>
        </p:nvGraphicFramePr>
        <p:xfrm>
          <a:off x="971550" y="2924175"/>
          <a:ext cx="6096000" cy="2595565"/>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795">
                <a:tc>
                  <a:txBody>
                    <a:bodyPr/>
                    <a:lstStyle/>
                    <a:p>
                      <a:pPr algn="ctr"/>
                      <a:r>
                        <a:rPr lang="zh-CN" altLang="en-US" sz="1800" dirty="0"/>
                        <a:t>规则</a:t>
                      </a:r>
                    </a:p>
                  </a:txBody>
                  <a:tcPr marT="45714" marB="45714"/>
                </a:tc>
                <a:tc>
                  <a:txBody>
                    <a:bodyPr/>
                    <a:lstStyle/>
                    <a:p>
                      <a:pPr algn="ctr"/>
                      <a:r>
                        <a:rPr lang="zh-CN" altLang="en-US" sz="1800" dirty="0"/>
                        <a:t>置信度</a:t>
                      </a:r>
                      <a:r>
                        <a:rPr lang="en-US" altLang="zh-CN" sz="1800" dirty="0"/>
                        <a:t>Confidence</a:t>
                      </a:r>
                      <a:endParaRPr lang="zh-CN" altLang="en-US" sz="1800" dirty="0"/>
                    </a:p>
                  </a:txBody>
                  <a:tcPr marT="45714" marB="45714"/>
                </a:tc>
                <a:extLst>
                  <a:ext uri="{0D108BD9-81ED-4DB2-BD59-A6C34878D82A}">
                    <a16:rowId xmlns:a16="http://schemas.microsoft.com/office/drawing/2014/main" val="10000"/>
                  </a:ext>
                </a:extLst>
              </a:tr>
              <a:tr h="370795">
                <a:tc>
                  <a:txBody>
                    <a:bodyPr/>
                    <a:lstStyle/>
                    <a:p>
                      <a:pPr algn="ctr"/>
                      <a:r>
                        <a:rPr lang="en-US" altLang="zh-CN" sz="1800" dirty="0"/>
                        <a:t>B</a:t>
                      </a:r>
                      <a:r>
                        <a:rPr lang="en-US" altLang="zh-CN" sz="1800" dirty="0">
                          <a:sym typeface="Wingdings" pitchFamily="2" charset="2"/>
                        </a:rPr>
                        <a:t>CE</a:t>
                      </a:r>
                      <a:endParaRPr lang="zh-CN" altLang="en-US" sz="1800" dirty="0"/>
                    </a:p>
                  </a:txBody>
                  <a:tcPr marT="45714" marB="45714"/>
                </a:tc>
                <a:tc>
                  <a:txBody>
                    <a:bodyPr/>
                    <a:lstStyle/>
                    <a:p>
                      <a:pPr algn="ctr"/>
                      <a:r>
                        <a:rPr lang="en-US" altLang="zh-CN" sz="1800" dirty="0"/>
                        <a:t>66.7%</a:t>
                      </a:r>
                      <a:endParaRPr lang="zh-CN" altLang="en-US" sz="1800" dirty="0"/>
                    </a:p>
                  </a:txBody>
                  <a:tcPr marT="45714" marB="45714"/>
                </a:tc>
                <a:extLst>
                  <a:ext uri="{0D108BD9-81ED-4DB2-BD59-A6C34878D82A}">
                    <a16:rowId xmlns:a16="http://schemas.microsoft.com/office/drawing/2014/main" val="10001"/>
                  </a:ext>
                </a:extLst>
              </a:tr>
              <a:tr h="370795">
                <a:tc>
                  <a:txBody>
                    <a:bodyPr/>
                    <a:lstStyle/>
                    <a:p>
                      <a:pPr algn="ctr"/>
                      <a:r>
                        <a:rPr lang="en-US" altLang="zh-CN" sz="1800" dirty="0"/>
                        <a:t>C</a:t>
                      </a:r>
                      <a:r>
                        <a:rPr lang="en-US" altLang="zh-CN" sz="1800" dirty="0">
                          <a:sym typeface="Wingdings" pitchFamily="2" charset="2"/>
                        </a:rPr>
                        <a:t>BE</a:t>
                      </a:r>
                      <a:endParaRPr lang="zh-CN" altLang="en-US" sz="1800" dirty="0"/>
                    </a:p>
                  </a:txBody>
                  <a:tcPr marT="45714" marB="45714"/>
                </a:tc>
                <a:tc>
                  <a:txBody>
                    <a:bodyPr/>
                    <a:lstStyle/>
                    <a:p>
                      <a:pPr algn="ctr"/>
                      <a:r>
                        <a:rPr lang="en-US" altLang="zh-CN" sz="1800" dirty="0"/>
                        <a:t>66.7%</a:t>
                      </a:r>
                      <a:endParaRPr lang="zh-CN" altLang="en-US" sz="1800" dirty="0"/>
                    </a:p>
                  </a:txBody>
                  <a:tcPr marT="45714" marB="45714"/>
                </a:tc>
                <a:extLst>
                  <a:ext uri="{0D108BD9-81ED-4DB2-BD59-A6C34878D82A}">
                    <a16:rowId xmlns:a16="http://schemas.microsoft.com/office/drawing/2014/main" val="10002"/>
                  </a:ext>
                </a:extLst>
              </a:tr>
              <a:tr h="370795">
                <a:tc>
                  <a:txBody>
                    <a:bodyPr/>
                    <a:lstStyle/>
                    <a:p>
                      <a:pPr algn="ctr"/>
                      <a:r>
                        <a:rPr lang="en-US" altLang="zh-CN" sz="1800" dirty="0"/>
                        <a:t>E</a:t>
                      </a:r>
                      <a:r>
                        <a:rPr lang="en-US" altLang="zh-CN" sz="1800" dirty="0">
                          <a:sym typeface="Wingdings" pitchFamily="2" charset="2"/>
                        </a:rPr>
                        <a:t>BC</a:t>
                      </a:r>
                      <a:endParaRPr lang="zh-CN" altLang="en-US" sz="1800" dirty="0"/>
                    </a:p>
                  </a:txBody>
                  <a:tcPr marT="45714" marB="45714"/>
                </a:tc>
                <a:tc>
                  <a:txBody>
                    <a:bodyPr/>
                    <a:lstStyle/>
                    <a:p>
                      <a:pPr algn="ctr"/>
                      <a:r>
                        <a:rPr lang="en-US" altLang="zh-CN" sz="1800" dirty="0"/>
                        <a:t>66.7%</a:t>
                      </a:r>
                      <a:endParaRPr lang="zh-CN" altLang="en-US" sz="1800" dirty="0"/>
                    </a:p>
                  </a:txBody>
                  <a:tcPr marT="45714" marB="45714"/>
                </a:tc>
                <a:extLst>
                  <a:ext uri="{0D108BD9-81ED-4DB2-BD59-A6C34878D82A}">
                    <a16:rowId xmlns:a16="http://schemas.microsoft.com/office/drawing/2014/main" val="10003"/>
                  </a:ext>
                </a:extLst>
              </a:tr>
              <a:tr h="370795">
                <a:tc>
                  <a:txBody>
                    <a:bodyPr/>
                    <a:lstStyle/>
                    <a:p>
                      <a:pPr algn="ctr"/>
                      <a:r>
                        <a:rPr lang="en-US" altLang="zh-CN" sz="1800" dirty="0"/>
                        <a:t>CE</a:t>
                      </a:r>
                      <a:r>
                        <a:rPr lang="en-US" altLang="zh-CN" sz="1800" dirty="0">
                          <a:sym typeface="Wingdings" pitchFamily="2" charset="2"/>
                        </a:rPr>
                        <a:t>B</a:t>
                      </a:r>
                      <a:endParaRPr lang="zh-CN" altLang="en-US" sz="1800" dirty="0"/>
                    </a:p>
                  </a:txBody>
                  <a:tcPr marT="45714" marB="45714"/>
                </a:tc>
                <a:tc>
                  <a:txBody>
                    <a:bodyPr/>
                    <a:lstStyle/>
                    <a:p>
                      <a:pPr algn="ctr"/>
                      <a:r>
                        <a:rPr lang="en-US" altLang="zh-CN" sz="1800" dirty="0"/>
                        <a:t>1</a:t>
                      </a:r>
                      <a:endParaRPr lang="zh-CN" altLang="en-US" sz="1800" dirty="0"/>
                    </a:p>
                  </a:txBody>
                  <a:tcPr marT="45714" marB="45714"/>
                </a:tc>
                <a:extLst>
                  <a:ext uri="{0D108BD9-81ED-4DB2-BD59-A6C34878D82A}">
                    <a16:rowId xmlns:a16="http://schemas.microsoft.com/office/drawing/2014/main" val="10004"/>
                  </a:ext>
                </a:extLst>
              </a:tr>
              <a:tr h="370795">
                <a:tc>
                  <a:txBody>
                    <a:bodyPr/>
                    <a:lstStyle/>
                    <a:p>
                      <a:pPr algn="ctr"/>
                      <a:r>
                        <a:rPr lang="en-US" altLang="zh-CN" sz="1800" dirty="0"/>
                        <a:t>BE</a:t>
                      </a:r>
                      <a:r>
                        <a:rPr lang="en-US" altLang="zh-CN" sz="1800" dirty="0">
                          <a:sym typeface="Wingdings" pitchFamily="2" charset="2"/>
                        </a:rPr>
                        <a:t>C</a:t>
                      </a:r>
                      <a:endParaRPr lang="zh-CN" altLang="en-US" sz="1800" dirty="0"/>
                    </a:p>
                  </a:txBody>
                  <a:tcPr marT="45714" marB="45714"/>
                </a:tc>
                <a:tc>
                  <a:txBody>
                    <a:bodyPr/>
                    <a:lstStyle/>
                    <a:p>
                      <a:pPr algn="ctr"/>
                      <a:r>
                        <a:rPr lang="en-US" altLang="zh-CN" sz="1800" dirty="0"/>
                        <a:t>66.7%</a:t>
                      </a:r>
                      <a:endParaRPr lang="zh-CN" altLang="en-US" sz="1800" dirty="0"/>
                    </a:p>
                  </a:txBody>
                  <a:tcPr marT="45714" marB="45714"/>
                </a:tc>
                <a:extLst>
                  <a:ext uri="{0D108BD9-81ED-4DB2-BD59-A6C34878D82A}">
                    <a16:rowId xmlns:a16="http://schemas.microsoft.com/office/drawing/2014/main" val="10005"/>
                  </a:ext>
                </a:extLst>
              </a:tr>
              <a:tr h="370795">
                <a:tc>
                  <a:txBody>
                    <a:bodyPr/>
                    <a:lstStyle/>
                    <a:p>
                      <a:pPr algn="ctr"/>
                      <a:r>
                        <a:rPr lang="en-US" altLang="zh-CN" sz="1800" dirty="0"/>
                        <a:t>BC</a:t>
                      </a:r>
                      <a:r>
                        <a:rPr lang="en-US" altLang="zh-CN" sz="1800" dirty="0">
                          <a:sym typeface="Wingdings" pitchFamily="2" charset="2"/>
                        </a:rPr>
                        <a:t>E</a:t>
                      </a:r>
                      <a:endParaRPr lang="zh-CN" altLang="en-US" sz="1800" dirty="0"/>
                    </a:p>
                  </a:txBody>
                  <a:tcPr marT="45714" marB="45714"/>
                </a:tc>
                <a:tc>
                  <a:txBody>
                    <a:bodyPr/>
                    <a:lstStyle/>
                    <a:p>
                      <a:pPr algn="ctr"/>
                      <a:r>
                        <a:rPr lang="en-US" altLang="zh-CN" sz="1800" dirty="0"/>
                        <a:t>1</a:t>
                      </a:r>
                      <a:endParaRPr lang="zh-CN" altLang="en-US" sz="1800" dirty="0"/>
                    </a:p>
                  </a:txBody>
                  <a:tcPr marT="45714" marB="45714"/>
                </a:tc>
                <a:extLst>
                  <a:ext uri="{0D108BD9-81ED-4DB2-BD59-A6C34878D82A}">
                    <a16:rowId xmlns:a16="http://schemas.microsoft.com/office/drawing/2014/main" val="10006"/>
                  </a:ext>
                </a:extLst>
              </a:tr>
            </a:tbl>
          </a:graphicData>
        </a:graphic>
      </p:graphicFrame>
      <p:sp>
        <p:nvSpPr>
          <p:cNvPr id="10" name="圆角矩形标注 9">
            <a:extLst>
              <a:ext uri="{FF2B5EF4-FFF2-40B4-BE49-F238E27FC236}">
                <a16:creationId xmlns:a16="http://schemas.microsoft.com/office/drawing/2014/main" id="{ECE9692E-F9EC-47A1-8EC7-2809C8D27D72}"/>
              </a:ext>
            </a:extLst>
          </p:cNvPr>
          <p:cNvSpPr/>
          <p:nvPr/>
        </p:nvSpPr>
        <p:spPr>
          <a:xfrm>
            <a:off x="6011863" y="5876925"/>
            <a:ext cx="3132137" cy="720725"/>
          </a:xfrm>
          <a:prstGeom prst="wedgeRoundRectCallout">
            <a:avLst>
              <a:gd name="adj1" fmla="val -54633"/>
              <a:gd name="adj2" fmla="val -66570"/>
              <a:gd name="adj3" fmla="val 16667"/>
            </a:avLst>
          </a:prstGeom>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zh-CN" altLang="en-US" dirty="0">
                <a:solidFill>
                  <a:schemeClr val="tx1"/>
                </a:solidFill>
              </a:rPr>
              <a:t>置信度≥</a:t>
            </a:r>
            <a:r>
              <a:rPr lang="en-US" altLang="zh-CN" dirty="0">
                <a:solidFill>
                  <a:schemeClr val="tx1"/>
                </a:solidFill>
              </a:rPr>
              <a:t>50%(</a:t>
            </a:r>
            <a:r>
              <a:rPr lang="zh-CN" altLang="en-US" dirty="0">
                <a:solidFill>
                  <a:schemeClr val="tx1"/>
                </a:solidFill>
              </a:rPr>
              <a:t>最小置信度</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pPr>
              <a:defRPr/>
            </a:pPr>
            <a:r>
              <a:rPr lang="zh-CN" altLang="en-US" dirty="0">
                <a:solidFill>
                  <a:schemeClr val="tx1"/>
                </a:solidFill>
              </a:rPr>
              <a:t>都是强关联规则</a:t>
            </a:r>
          </a:p>
        </p:txBody>
      </p:sp>
    </p:spTree>
    <p:extLst>
      <p:ext uri="{BB962C8B-B14F-4D97-AF65-F5344CB8AC3E}">
        <p14:creationId xmlns:p14="http://schemas.microsoft.com/office/powerpoint/2010/main" val="1276015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F4560-C300-457C-BED4-DFA7353F4951}"/>
              </a:ext>
            </a:extLst>
          </p:cNvPr>
          <p:cNvSpPr>
            <a:spLocks noGrp="1"/>
          </p:cNvSpPr>
          <p:nvPr>
            <p:ph type="title"/>
          </p:nvPr>
        </p:nvSpPr>
        <p:spPr/>
        <p:txBody>
          <a:bodyPr/>
          <a:lstStyle/>
          <a:p>
            <a:r>
              <a:rPr lang="zh-CN" altLang="en-US" dirty="0"/>
              <a:t>数据挖掘十大算法</a:t>
            </a:r>
          </a:p>
        </p:txBody>
      </p:sp>
      <p:pic>
        <p:nvPicPr>
          <p:cNvPr id="9" name="内容占位符 8">
            <a:extLst>
              <a:ext uri="{FF2B5EF4-FFF2-40B4-BE49-F238E27FC236}">
                <a16:creationId xmlns:a16="http://schemas.microsoft.com/office/drawing/2014/main" id="{4E9531C7-B6EE-4CD8-A0D9-0B873C9C1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788" y="1284367"/>
            <a:ext cx="7292424" cy="5437108"/>
          </a:xfrm>
        </p:spPr>
      </p:pic>
      <p:sp>
        <p:nvSpPr>
          <p:cNvPr id="4" name="灯片编号占位符 3">
            <a:extLst>
              <a:ext uri="{FF2B5EF4-FFF2-40B4-BE49-F238E27FC236}">
                <a16:creationId xmlns:a16="http://schemas.microsoft.com/office/drawing/2014/main" id="{FC57667C-2169-49D5-9C86-8624C5645465}"/>
              </a:ext>
            </a:extLst>
          </p:cNvPr>
          <p:cNvSpPr>
            <a:spLocks noGrp="1"/>
          </p:cNvSpPr>
          <p:nvPr>
            <p:ph type="sldNum" sz="quarter" idx="12"/>
          </p:nvPr>
        </p:nvSpPr>
        <p:spPr/>
        <p:txBody>
          <a:bodyPr/>
          <a:lstStyle/>
          <a:p>
            <a:pPr>
              <a:defRPr/>
            </a:pPr>
            <a:fld id="{095CD83E-11D6-47E0-B369-87247A5163B3}" type="slidenum">
              <a:rPr lang="zh-CN" altLang="en-US" smtClean="0"/>
              <a:pPr>
                <a:defRPr/>
              </a:pPr>
              <a:t>6</a:t>
            </a:fld>
            <a:endParaRPr lang="zh-CN" altLang="en-US"/>
          </a:p>
        </p:txBody>
      </p:sp>
      <p:sp>
        <p:nvSpPr>
          <p:cNvPr id="10" name="矩形 9">
            <a:extLst>
              <a:ext uri="{FF2B5EF4-FFF2-40B4-BE49-F238E27FC236}">
                <a16:creationId xmlns:a16="http://schemas.microsoft.com/office/drawing/2014/main" id="{EC1307FE-C01A-4791-A1F6-4003F77D6F22}"/>
              </a:ext>
            </a:extLst>
          </p:cNvPr>
          <p:cNvSpPr/>
          <p:nvPr/>
        </p:nvSpPr>
        <p:spPr>
          <a:xfrm>
            <a:off x="1835696" y="5301208"/>
            <a:ext cx="757214" cy="923330"/>
          </a:xfrm>
          <a:prstGeom prst="rect">
            <a:avLst/>
          </a:prstGeom>
        </p:spPr>
        <p:txBody>
          <a:bodyPr wrap="square">
            <a:spAutoFit/>
          </a:bodyPr>
          <a:lstStyle/>
          <a:p>
            <a:r>
              <a:rPr lang="zh-CN" altLang="en-US" sz="5400" dirty="0">
                <a:solidFill>
                  <a:srgbClr val="FF0000"/>
                </a:solidFill>
                <a:latin typeface="华文琥珀" panose="02010800040101010101" pitchFamily="2" charset="-122"/>
                <a:ea typeface="华文琥珀" panose="02010800040101010101" pitchFamily="2" charset="-122"/>
              </a:rPr>
              <a:t>√</a:t>
            </a:r>
          </a:p>
        </p:txBody>
      </p:sp>
      <p:sp>
        <p:nvSpPr>
          <p:cNvPr id="13" name="矩形 12">
            <a:extLst>
              <a:ext uri="{FF2B5EF4-FFF2-40B4-BE49-F238E27FC236}">
                <a16:creationId xmlns:a16="http://schemas.microsoft.com/office/drawing/2014/main" id="{7B58DBD9-3CE3-44C2-9E7D-34B7CF5C2BFA}"/>
              </a:ext>
            </a:extLst>
          </p:cNvPr>
          <p:cNvSpPr/>
          <p:nvPr/>
        </p:nvSpPr>
        <p:spPr>
          <a:xfrm>
            <a:off x="3511753" y="5603848"/>
            <a:ext cx="757214" cy="923330"/>
          </a:xfrm>
          <a:prstGeom prst="rect">
            <a:avLst/>
          </a:prstGeom>
        </p:spPr>
        <p:txBody>
          <a:bodyPr wrap="square">
            <a:spAutoFit/>
          </a:bodyPr>
          <a:lstStyle/>
          <a:p>
            <a:r>
              <a:rPr lang="zh-CN" altLang="en-US" sz="5400" dirty="0">
                <a:solidFill>
                  <a:srgbClr val="FF0000"/>
                </a:solidFill>
                <a:latin typeface="华文琥珀" panose="02010800040101010101" pitchFamily="2" charset="-122"/>
                <a:ea typeface="华文琥珀" panose="02010800040101010101" pitchFamily="2" charset="-122"/>
              </a:rPr>
              <a:t>√</a:t>
            </a:r>
          </a:p>
        </p:txBody>
      </p:sp>
      <p:sp>
        <p:nvSpPr>
          <p:cNvPr id="14" name="矩形 13">
            <a:extLst>
              <a:ext uri="{FF2B5EF4-FFF2-40B4-BE49-F238E27FC236}">
                <a16:creationId xmlns:a16="http://schemas.microsoft.com/office/drawing/2014/main" id="{8C93C064-EB4F-4ECC-A58F-7C8B0B66074B}"/>
              </a:ext>
            </a:extLst>
          </p:cNvPr>
          <p:cNvSpPr/>
          <p:nvPr/>
        </p:nvSpPr>
        <p:spPr>
          <a:xfrm>
            <a:off x="5179223" y="2204864"/>
            <a:ext cx="757214" cy="923330"/>
          </a:xfrm>
          <a:prstGeom prst="rect">
            <a:avLst/>
          </a:prstGeom>
        </p:spPr>
        <p:txBody>
          <a:bodyPr wrap="square">
            <a:spAutoFit/>
          </a:bodyPr>
          <a:lstStyle/>
          <a:p>
            <a:r>
              <a:rPr lang="zh-CN" altLang="en-US" sz="5400" dirty="0">
                <a:solidFill>
                  <a:srgbClr val="FF0000"/>
                </a:solidFill>
                <a:latin typeface="华文琥珀" panose="02010800040101010101" pitchFamily="2" charset="-122"/>
                <a:ea typeface="华文琥珀" panose="02010800040101010101" pitchFamily="2" charset="-122"/>
              </a:rPr>
              <a:t>√</a:t>
            </a:r>
          </a:p>
        </p:txBody>
      </p:sp>
      <p:sp>
        <p:nvSpPr>
          <p:cNvPr id="15" name="矩形 14">
            <a:extLst>
              <a:ext uri="{FF2B5EF4-FFF2-40B4-BE49-F238E27FC236}">
                <a16:creationId xmlns:a16="http://schemas.microsoft.com/office/drawing/2014/main" id="{412F8A08-B2EA-429E-A025-B92F68415B5E}"/>
              </a:ext>
            </a:extLst>
          </p:cNvPr>
          <p:cNvSpPr/>
          <p:nvPr/>
        </p:nvSpPr>
        <p:spPr>
          <a:xfrm>
            <a:off x="3511753" y="2175828"/>
            <a:ext cx="757214" cy="923330"/>
          </a:xfrm>
          <a:prstGeom prst="rect">
            <a:avLst/>
          </a:prstGeom>
        </p:spPr>
        <p:txBody>
          <a:bodyPr wrap="square">
            <a:spAutoFit/>
          </a:bodyPr>
          <a:lstStyle/>
          <a:p>
            <a:r>
              <a:rPr lang="zh-CN" altLang="en-US" sz="5400" dirty="0">
                <a:solidFill>
                  <a:srgbClr val="FF0000"/>
                </a:solidFill>
                <a:latin typeface="华文琥珀" panose="02010800040101010101" pitchFamily="2" charset="-122"/>
                <a:ea typeface="华文琥珀" panose="02010800040101010101" pitchFamily="2" charset="-122"/>
              </a:rPr>
              <a:t>√</a:t>
            </a:r>
          </a:p>
        </p:txBody>
      </p:sp>
      <p:sp>
        <p:nvSpPr>
          <p:cNvPr id="16" name="矩形 15">
            <a:extLst>
              <a:ext uri="{FF2B5EF4-FFF2-40B4-BE49-F238E27FC236}">
                <a16:creationId xmlns:a16="http://schemas.microsoft.com/office/drawing/2014/main" id="{CEAD8ED7-B9F9-4A3B-B6D6-D9E225C964C5}"/>
              </a:ext>
            </a:extLst>
          </p:cNvPr>
          <p:cNvSpPr/>
          <p:nvPr/>
        </p:nvSpPr>
        <p:spPr>
          <a:xfrm>
            <a:off x="7164288" y="2666529"/>
            <a:ext cx="757214" cy="923330"/>
          </a:xfrm>
          <a:prstGeom prst="rect">
            <a:avLst/>
          </a:prstGeom>
        </p:spPr>
        <p:txBody>
          <a:bodyPr wrap="square">
            <a:spAutoFit/>
          </a:bodyPr>
          <a:lstStyle/>
          <a:p>
            <a:r>
              <a:rPr lang="zh-CN" altLang="en-US" sz="5400" dirty="0">
                <a:solidFill>
                  <a:srgbClr val="0070C0"/>
                </a:solidFill>
                <a:latin typeface="华文琥珀" panose="02010800040101010101" pitchFamily="2" charset="-122"/>
                <a:ea typeface="华文琥珀" panose="02010800040101010101" pitchFamily="2" charset="-122"/>
              </a:rPr>
              <a:t>√</a:t>
            </a:r>
          </a:p>
        </p:txBody>
      </p:sp>
      <p:sp>
        <p:nvSpPr>
          <p:cNvPr id="17" name="矩形 16">
            <a:extLst>
              <a:ext uri="{FF2B5EF4-FFF2-40B4-BE49-F238E27FC236}">
                <a16:creationId xmlns:a16="http://schemas.microsoft.com/office/drawing/2014/main" id="{09939D06-EB59-4E36-83FA-4BD19060E98D}"/>
              </a:ext>
            </a:extLst>
          </p:cNvPr>
          <p:cNvSpPr/>
          <p:nvPr/>
        </p:nvSpPr>
        <p:spPr>
          <a:xfrm>
            <a:off x="6785681" y="5362325"/>
            <a:ext cx="757214" cy="923330"/>
          </a:xfrm>
          <a:prstGeom prst="rect">
            <a:avLst/>
          </a:prstGeom>
        </p:spPr>
        <p:txBody>
          <a:bodyPr wrap="square">
            <a:spAutoFit/>
          </a:bodyPr>
          <a:lstStyle/>
          <a:p>
            <a:r>
              <a:rPr lang="zh-CN" altLang="en-US" sz="5400" dirty="0">
                <a:solidFill>
                  <a:srgbClr val="0070C0"/>
                </a:solidFill>
                <a:latin typeface="华文琥珀" panose="02010800040101010101" pitchFamily="2" charset="-122"/>
                <a:ea typeface="华文琥珀" panose="02010800040101010101" pitchFamily="2" charset="-122"/>
              </a:rPr>
              <a:t>√</a:t>
            </a:r>
          </a:p>
        </p:txBody>
      </p:sp>
    </p:spTree>
    <p:extLst>
      <p:ext uri="{BB962C8B-B14F-4D97-AF65-F5344CB8AC3E}">
        <p14:creationId xmlns:p14="http://schemas.microsoft.com/office/powerpoint/2010/main" val="16143175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8D376-122B-4A75-BD01-E3CA1988E3D2}"/>
              </a:ext>
            </a:extLst>
          </p:cNvPr>
          <p:cNvSpPr>
            <a:spLocks noGrp="1"/>
          </p:cNvSpPr>
          <p:nvPr>
            <p:ph type="title"/>
          </p:nvPr>
        </p:nvSpPr>
        <p:spPr/>
        <p:txBody>
          <a:bodyPr/>
          <a:lstStyle/>
          <a:p>
            <a:r>
              <a:rPr lang="zh-CN" altLang="en-US" dirty="0"/>
              <a:t>下节课练习内容：</a:t>
            </a:r>
          </a:p>
        </p:txBody>
      </p:sp>
      <p:sp>
        <p:nvSpPr>
          <p:cNvPr id="3" name="内容占位符 2">
            <a:extLst>
              <a:ext uri="{FF2B5EF4-FFF2-40B4-BE49-F238E27FC236}">
                <a16:creationId xmlns:a16="http://schemas.microsoft.com/office/drawing/2014/main" id="{C9C9C59C-D614-449B-B0FB-08CC51A7F93F}"/>
              </a:ext>
            </a:extLst>
          </p:cNvPr>
          <p:cNvSpPr>
            <a:spLocks noGrp="1"/>
          </p:cNvSpPr>
          <p:nvPr>
            <p:ph idx="1"/>
          </p:nvPr>
        </p:nvSpPr>
        <p:spPr/>
        <p:txBody>
          <a:bodyPr/>
          <a:lstStyle/>
          <a:p>
            <a:r>
              <a:rPr lang="zh-CN" altLang="en-US" dirty="0"/>
              <a:t>倒排索引检索</a:t>
            </a:r>
            <a:endParaRPr lang="en-US" altLang="zh-CN" dirty="0"/>
          </a:p>
          <a:p>
            <a:endParaRPr lang="en-US" altLang="zh-CN" dirty="0"/>
          </a:p>
          <a:p>
            <a:r>
              <a:rPr lang="en-US" altLang="zh-CN" dirty="0" err="1"/>
              <a:t>TextRank</a:t>
            </a:r>
            <a:endParaRPr lang="en-US" altLang="zh-CN" dirty="0"/>
          </a:p>
          <a:p>
            <a:endParaRPr lang="en-US" altLang="zh-CN" dirty="0"/>
          </a:p>
          <a:p>
            <a:r>
              <a:rPr lang="zh-CN" altLang="en-US" dirty="0"/>
              <a:t>频繁集挖掘</a:t>
            </a:r>
            <a:endParaRPr lang="en-US" altLang="zh-CN" dirty="0"/>
          </a:p>
          <a:p>
            <a:endParaRPr lang="en-US" altLang="zh-CN" dirty="0"/>
          </a:p>
          <a:p>
            <a:r>
              <a:rPr lang="en-US" altLang="zh-CN" dirty="0" err="1"/>
              <a:t>GenSim</a:t>
            </a:r>
            <a:r>
              <a:rPr lang="zh-CN" altLang="en-US" dirty="0"/>
              <a:t>工具包计算语言相似度</a:t>
            </a:r>
            <a:endParaRPr lang="en-US" altLang="zh-CN" dirty="0"/>
          </a:p>
        </p:txBody>
      </p:sp>
      <p:sp>
        <p:nvSpPr>
          <p:cNvPr id="4" name="灯片编号占位符 3">
            <a:extLst>
              <a:ext uri="{FF2B5EF4-FFF2-40B4-BE49-F238E27FC236}">
                <a16:creationId xmlns:a16="http://schemas.microsoft.com/office/drawing/2014/main" id="{EBC36E52-26A1-47B0-86DE-7EF28C21EEB9}"/>
              </a:ext>
            </a:extLst>
          </p:cNvPr>
          <p:cNvSpPr>
            <a:spLocks noGrp="1"/>
          </p:cNvSpPr>
          <p:nvPr>
            <p:ph type="sldNum" sz="quarter" idx="12"/>
          </p:nvPr>
        </p:nvSpPr>
        <p:spPr/>
        <p:txBody>
          <a:bodyPr/>
          <a:lstStyle/>
          <a:p>
            <a:pPr>
              <a:defRPr/>
            </a:pPr>
            <a:fld id="{095CD83E-11D6-47E0-B369-87247A5163B3}" type="slidenum">
              <a:rPr lang="zh-CN" altLang="en-US" smtClean="0"/>
              <a:pPr>
                <a:defRPr/>
              </a:pPr>
              <a:t>60</a:t>
            </a:fld>
            <a:endParaRPr lang="zh-CN" altLang="en-US"/>
          </a:p>
        </p:txBody>
      </p:sp>
    </p:spTree>
    <p:extLst>
      <p:ext uri="{BB962C8B-B14F-4D97-AF65-F5344CB8AC3E}">
        <p14:creationId xmlns:p14="http://schemas.microsoft.com/office/powerpoint/2010/main" val="13479903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9"/>
            <a:ext cx="7772400" cy="2376264"/>
          </a:xfrm>
          <a:extLst/>
        </p:spPr>
        <p:txBody>
          <a:bodyPr rtlCol="0">
            <a:noAutofit/>
          </a:bodyPr>
          <a:lstStyle/>
          <a:p>
            <a:pPr algn="ctr" eaLnBrk="1" fontAlgn="auto" hangingPunct="1">
              <a:spcAft>
                <a:spcPts val="0"/>
              </a:spcAft>
              <a:defRPr/>
            </a:pPr>
            <a:r>
              <a:rPr lang="en-US" altLang="zh-CN" sz="5400" dirty="0"/>
              <a:t>The end</a:t>
            </a:r>
            <a:endParaRPr lang="zh-CN" altLang="en-US" sz="5400" dirty="0"/>
          </a:p>
        </p:txBody>
      </p:sp>
      <p:sp>
        <p:nvSpPr>
          <p:cNvPr id="3" name="副标题 2"/>
          <p:cNvSpPr>
            <a:spLocks noGrp="1"/>
          </p:cNvSpPr>
          <p:nvPr>
            <p:ph type="subTitle" idx="1"/>
          </p:nvPr>
        </p:nvSpPr>
        <p:spPr>
          <a:xfrm>
            <a:off x="1371600" y="4653136"/>
            <a:ext cx="6400800" cy="1752600"/>
          </a:xfrm>
          <a:extLst/>
        </p:spPr>
        <p:txBody>
          <a:bodyPr rtlCol="0">
            <a:normAutofit/>
          </a:bodyPr>
          <a:lstStyle/>
          <a:p>
            <a:pPr eaLnBrk="1" fontAlgn="auto" hangingPunct="1">
              <a:spcAft>
                <a:spcPts val="0"/>
              </a:spcAft>
              <a:defRPr/>
            </a:pPr>
            <a:r>
              <a:rPr lang="zh-CN" altLang="en-US" dirty="0"/>
              <a:t>于东</a:t>
            </a:r>
            <a:endParaRPr lang="en-US" altLang="zh-CN" dirty="0"/>
          </a:p>
          <a:p>
            <a:pPr eaLnBrk="1" fontAlgn="auto" hangingPunct="1">
              <a:spcAft>
                <a:spcPts val="0"/>
              </a:spcAft>
              <a:defRPr/>
            </a:pPr>
            <a:r>
              <a:rPr lang="en-US" altLang="zh-CN" dirty="0"/>
              <a:t>2017.12</a:t>
            </a:r>
            <a:endParaRPr lang="zh-CN" altLang="en-US" dirty="0"/>
          </a:p>
        </p:txBody>
      </p:sp>
      <p:sp>
        <p:nvSpPr>
          <p:cNvPr id="4" name="灯片编号占位符 3">
            <a:extLst>
              <a:ext uri="{FF2B5EF4-FFF2-40B4-BE49-F238E27FC236}">
                <a16:creationId xmlns:a16="http://schemas.microsoft.com/office/drawing/2014/main" id="{F02A3FBB-B01F-465A-A0B0-5DA9DEDAE588}"/>
              </a:ext>
            </a:extLst>
          </p:cNvPr>
          <p:cNvSpPr>
            <a:spLocks noGrp="1"/>
          </p:cNvSpPr>
          <p:nvPr>
            <p:ph type="sldNum" sz="quarter" idx="12"/>
          </p:nvPr>
        </p:nvSpPr>
        <p:spPr/>
        <p:txBody>
          <a:bodyPr/>
          <a:lstStyle/>
          <a:p>
            <a:pPr>
              <a:defRPr/>
            </a:pPr>
            <a:fld id="{F6C0201B-12E3-439C-A5C2-C57E7E9D0C75}" type="slidenum">
              <a:rPr lang="zh-CN" altLang="en-US" smtClean="0"/>
              <a:pPr>
                <a:defRPr/>
              </a:pPr>
              <a:t>61</a:t>
            </a:fld>
            <a:endParaRPr lang="zh-CN" altLang="en-US"/>
          </a:p>
        </p:txBody>
      </p:sp>
    </p:spTree>
    <p:extLst>
      <p:ext uri="{BB962C8B-B14F-4D97-AF65-F5344CB8AC3E}">
        <p14:creationId xmlns:p14="http://schemas.microsoft.com/office/powerpoint/2010/main" val="286192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B9EF9-38A0-4037-9BD2-5B4276E46544}"/>
              </a:ext>
            </a:extLst>
          </p:cNvPr>
          <p:cNvSpPr>
            <a:spLocks noGrp="1"/>
          </p:cNvSpPr>
          <p:nvPr>
            <p:ph type="title"/>
          </p:nvPr>
        </p:nvSpPr>
        <p:spPr/>
        <p:txBody>
          <a:bodyPr/>
          <a:lstStyle/>
          <a:p>
            <a:r>
              <a:rPr lang="zh-CN" altLang="en-US" dirty="0"/>
              <a:t>什么是数据挖掘</a:t>
            </a:r>
          </a:p>
        </p:txBody>
      </p:sp>
      <p:sp>
        <p:nvSpPr>
          <p:cNvPr id="3" name="内容占位符 2">
            <a:extLst>
              <a:ext uri="{FF2B5EF4-FFF2-40B4-BE49-F238E27FC236}">
                <a16:creationId xmlns:a16="http://schemas.microsoft.com/office/drawing/2014/main" id="{15A625A8-8188-4555-BF1B-ECFA3CA96EF2}"/>
              </a:ext>
            </a:extLst>
          </p:cNvPr>
          <p:cNvSpPr>
            <a:spLocks noGrp="1"/>
          </p:cNvSpPr>
          <p:nvPr>
            <p:ph idx="1"/>
          </p:nvPr>
        </p:nvSpPr>
        <p:spPr/>
        <p:txBody>
          <a:bodyPr/>
          <a:lstStyle/>
          <a:p>
            <a:r>
              <a:rPr lang="zh-CN" altLang="en-US" dirty="0"/>
              <a:t>目前，数据挖掘与机器学习、人工智能高度混杂，</a:t>
            </a:r>
            <a:endParaRPr lang="en-US" altLang="zh-CN" dirty="0"/>
          </a:p>
          <a:p>
            <a:pPr lvl="1"/>
            <a:r>
              <a:rPr lang="zh-CN" altLang="en-US" dirty="0"/>
              <a:t>似乎什么都可以叫做数据挖掘，</a:t>
            </a:r>
            <a:endParaRPr lang="en-US" altLang="zh-CN" dirty="0"/>
          </a:p>
          <a:p>
            <a:pPr lvl="1"/>
            <a:r>
              <a:rPr lang="zh-CN" altLang="en-US" dirty="0"/>
              <a:t>似乎写个爬虫就是数据挖掘了</a:t>
            </a:r>
            <a:endParaRPr lang="en-US" altLang="zh-CN" dirty="0"/>
          </a:p>
          <a:p>
            <a:pPr lvl="1"/>
            <a:r>
              <a:rPr lang="zh-CN" altLang="en-US" dirty="0"/>
              <a:t>似乎数据挖掘涵盖了机器学习、人工智能</a:t>
            </a:r>
            <a:endParaRPr lang="en-US" altLang="zh-CN" dirty="0"/>
          </a:p>
          <a:p>
            <a:endParaRPr lang="en-US" altLang="zh-CN" dirty="0"/>
          </a:p>
          <a:p>
            <a:r>
              <a:rPr lang="zh-CN" altLang="en-US" dirty="0"/>
              <a:t>数据挖掘原创的方法很有限。大部分“挖掘”方法都是“技术问题”而非“学术问题”。</a:t>
            </a:r>
          </a:p>
        </p:txBody>
      </p:sp>
      <p:sp>
        <p:nvSpPr>
          <p:cNvPr id="4" name="灯片编号占位符 3">
            <a:extLst>
              <a:ext uri="{FF2B5EF4-FFF2-40B4-BE49-F238E27FC236}">
                <a16:creationId xmlns:a16="http://schemas.microsoft.com/office/drawing/2014/main" id="{E7B6D27C-8C61-46EE-BD71-F2746FF0E7BA}"/>
              </a:ext>
            </a:extLst>
          </p:cNvPr>
          <p:cNvSpPr>
            <a:spLocks noGrp="1"/>
          </p:cNvSpPr>
          <p:nvPr>
            <p:ph type="sldNum" sz="quarter" idx="12"/>
          </p:nvPr>
        </p:nvSpPr>
        <p:spPr/>
        <p:txBody>
          <a:bodyPr/>
          <a:lstStyle/>
          <a:p>
            <a:pPr>
              <a:defRPr/>
            </a:pPr>
            <a:fld id="{095CD83E-11D6-47E0-B369-87247A5163B3}" type="slidenum">
              <a:rPr lang="zh-CN" altLang="en-US" smtClean="0"/>
              <a:pPr>
                <a:defRPr/>
              </a:pPr>
              <a:t>7</a:t>
            </a:fld>
            <a:endParaRPr lang="zh-CN" altLang="en-US"/>
          </a:p>
        </p:txBody>
      </p:sp>
    </p:spTree>
    <p:extLst>
      <p:ext uri="{BB962C8B-B14F-4D97-AF65-F5344CB8AC3E}">
        <p14:creationId xmlns:p14="http://schemas.microsoft.com/office/powerpoint/2010/main" val="44468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B9EF9-38A0-4037-9BD2-5B4276E46544}"/>
              </a:ext>
            </a:extLst>
          </p:cNvPr>
          <p:cNvSpPr>
            <a:spLocks noGrp="1"/>
          </p:cNvSpPr>
          <p:nvPr>
            <p:ph type="title"/>
          </p:nvPr>
        </p:nvSpPr>
        <p:spPr/>
        <p:txBody>
          <a:bodyPr/>
          <a:lstStyle/>
          <a:p>
            <a:r>
              <a:rPr lang="zh-CN" altLang="en-US" dirty="0"/>
              <a:t>最早的数据挖掘</a:t>
            </a:r>
          </a:p>
        </p:txBody>
      </p:sp>
      <p:sp>
        <p:nvSpPr>
          <p:cNvPr id="3" name="内容占位符 2">
            <a:extLst>
              <a:ext uri="{FF2B5EF4-FFF2-40B4-BE49-F238E27FC236}">
                <a16:creationId xmlns:a16="http://schemas.microsoft.com/office/drawing/2014/main" id="{15A625A8-8188-4555-BF1B-ECFA3CA96EF2}"/>
              </a:ext>
            </a:extLst>
          </p:cNvPr>
          <p:cNvSpPr>
            <a:spLocks noGrp="1"/>
          </p:cNvSpPr>
          <p:nvPr>
            <p:ph idx="1"/>
          </p:nvPr>
        </p:nvSpPr>
        <p:spPr>
          <a:xfrm>
            <a:off x="457200" y="1285875"/>
            <a:ext cx="8363272" cy="4840288"/>
          </a:xfrm>
        </p:spPr>
        <p:txBody>
          <a:bodyPr/>
          <a:lstStyle/>
          <a:p>
            <a:r>
              <a:rPr lang="zh-CN" altLang="en-US" sz="2800" dirty="0"/>
              <a:t>最早的数据挖掘系统，就是搜索引擎。</a:t>
            </a:r>
            <a:endParaRPr lang="en-US" altLang="zh-CN" sz="2800" dirty="0"/>
          </a:p>
          <a:p>
            <a:pPr lvl="1"/>
            <a:r>
              <a:rPr lang="zh-CN" altLang="en-US" sz="2400" dirty="0"/>
              <a:t>搜索引擎收集一大堆网页文档。</a:t>
            </a:r>
            <a:endParaRPr lang="en-US" altLang="zh-CN" sz="2400" dirty="0"/>
          </a:p>
          <a:p>
            <a:pPr lvl="1"/>
            <a:r>
              <a:rPr lang="zh-CN" altLang="en-US" sz="2400" dirty="0"/>
              <a:t>用户给出一个“</a:t>
            </a:r>
            <a:r>
              <a:rPr lang="en-US" altLang="zh-CN" sz="2400" dirty="0"/>
              <a:t>query</a:t>
            </a:r>
            <a:r>
              <a:rPr lang="zh-CN" altLang="en-US" sz="2400" dirty="0"/>
              <a:t>”</a:t>
            </a:r>
            <a:endParaRPr lang="en-US" altLang="zh-CN" sz="2400" dirty="0"/>
          </a:p>
          <a:p>
            <a:pPr lvl="1"/>
            <a:r>
              <a:rPr lang="zh-CN" altLang="en-US" sz="2400" dirty="0"/>
              <a:t>搜索引擎根据</a:t>
            </a:r>
            <a:r>
              <a:rPr lang="en-US" altLang="zh-CN" sz="2400" dirty="0"/>
              <a:t>query</a:t>
            </a:r>
            <a:r>
              <a:rPr lang="zh-CN" altLang="en-US" sz="2400" dirty="0"/>
              <a:t>寻找最合适的文档。</a:t>
            </a:r>
            <a:endParaRPr lang="en-US" altLang="zh-CN" sz="2400" dirty="0"/>
          </a:p>
          <a:p>
            <a:endParaRPr lang="en-US" altLang="zh-CN" sz="2800" dirty="0"/>
          </a:p>
          <a:p>
            <a:r>
              <a:rPr lang="zh-CN" altLang="en-US" sz="2800" dirty="0"/>
              <a:t>这不是一个分类或者类型问题，而是“寻找”问题。如何“寻找”就成了数据挖掘最基本的问题。</a:t>
            </a:r>
            <a:endParaRPr lang="en-US" altLang="zh-CN" sz="2800" dirty="0"/>
          </a:p>
          <a:p>
            <a:pPr lvl="1"/>
            <a:r>
              <a:rPr lang="zh-CN" altLang="en-US" sz="2400" dirty="0"/>
              <a:t>根据内容寻找</a:t>
            </a:r>
            <a:endParaRPr lang="en-US" altLang="zh-CN" sz="2400" dirty="0"/>
          </a:p>
          <a:p>
            <a:pPr lvl="1"/>
            <a:r>
              <a:rPr lang="zh-CN" altLang="en-US" sz="2400" dirty="0"/>
              <a:t>根据特征寻找</a:t>
            </a:r>
            <a:endParaRPr lang="en-US" altLang="zh-CN" sz="2400" dirty="0"/>
          </a:p>
          <a:p>
            <a:pPr lvl="1"/>
            <a:r>
              <a:rPr lang="zh-CN" altLang="en-US" sz="2400" dirty="0"/>
              <a:t>根据结构寻找</a:t>
            </a:r>
          </a:p>
        </p:txBody>
      </p:sp>
      <p:sp>
        <p:nvSpPr>
          <p:cNvPr id="4" name="灯片编号占位符 3">
            <a:extLst>
              <a:ext uri="{FF2B5EF4-FFF2-40B4-BE49-F238E27FC236}">
                <a16:creationId xmlns:a16="http://schemas.microsoft.com/office/drawing/2014/main" id="{E7B6D27C-8C61-46EE-BD71-F2746FF0E7BA}"/>
              </a:ext>
            </a:extLst>
          </p:cNvPr>
          <p:cNvSpPr>
            <a:spLocks noGrp="1"/>
          </p:cNvSpPr>
          <p:nvPr>
            <p:ph type="sldNum" sz="quarter" idx="12"/>
          </p:nvPr>
        </p:nvSpPr>
        <p:spPr/>
        <p:txBody>
          <a:bodyPr/>
          <a:lstStyle/>
          <a:p>
            <a:pPr>
              <a:defRPr/>
            </a:pPr>
            <a:fld id="{095CD83E-11D6-47E0-B369-87247A5163B3}" type="slidenum">
              <a:rPr lang="zh-CN" altLang="en-US" smtClean="0"/>
              <a:pPr>
                <a:defRPr/>
              </a:pPr>
              <a:t>8</a:t>
            </a:fld>
            <a:endParaRPr lang="zh-CN" altLang="en-US"/>
          </a:p>
        </p:txBody>
      </p:sp>
    </p:spTree>
    <p:extLst>
      <p:ext uri="{BB962C8B-B14F-4D97-AF65-F5344CB8AC3E}">
        <p14:creationId xmlns:p14="http://schemas.microsoft.com/office/powerpoint/2010/main" val="359954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EE46815-6A3C-4DD2-BEE4-10DD2409D781}"/>
              </a:ext>
            </a:extLst>
          </p:cNvPr>
          <p:cNvSpPr>
            <a:spLocks noGrp="1"/>
          </p:cNvSpPr>
          <p:nvPr>
            <p:ph type="title"/>
          </p:nvPr>
        </p:nvSpPr>
        <p:spPr>
          <a:xfrm>
            <a:off x="685800" y="4197633"/>
            <a:ext cx="7772400" cy="1362075"/>
          </a:xfrm>
        </p:spPr>
        <p:txBody>
          <a:bodyPr/>
          <a:lstStyle/>
          <a:p>
            <a:r>
              <a:rPr lang="en-US" altLang="zh-CN" dirty="0"/>
              <a:t>2. </a:t>
            </a:r>
            <a:r>
              <a:rPr lang="zh-CN" altLang="en-US" dirty="0"/>
              <a:t>信息检索与倒排索引</a:t>
            </a:r>
            <a:br>
              <a:rPr lang="en-US" altLang="zh-CN" dirty="0"/>
            </a:br>
            <a:endParaRPr lang="zh-CN" altLang="en-US" dirty="0">
              <a:latin typeface="华文楷体" panose="02010600040101010101" pitchFamily="2" charset="-122"/>
              <a:ea typeface="华文楷体" panose="02010600040101010101" pitchFamily="2" charset="-122"/>
            </a:endParaRPr>
          </a:p>
        </p:txBody>
      </p:sp>
      <p:sp>
        <p:nvSpPr>
          <p:cNvPr id="4" name="灯片编号占位符 3">
            <a:extLst>
              <a:ext uri="{FF2B5EF4-FFF2-40B4-BE49-F238E27FC236}">
                <a16:creationId xmlns:a16="http://schemas.microsoft.com/office/drawing/2014/main" id="{97DE47EE-0948-48E9-ADD3-5817FA2F4D3F}"/>
              </a:ext>
            </a:extLst>
          </p:cNvPr>
          <p:cNvSpPr>
            <a:spLocks noGrp="1"/>
          </p:cNvSpPr>
          <p:nvPr>
            <p:ph type="sldNum" sz="quarter" idx="12"/>
          </p:nvPr>
        </p:nvSpPr>
        <p:spPr/>
        <p:txBody>
          <a:bodyPr/>
          <a:lstStyle/>
          <a:p>
            <a:pPr>
              <a:defRPr/>
            </a:pPr>
            <a:fld id="{095CD83E-11D6-47E0-B369-87247A5163B3}" type="slidenum">
              <a:rPr lang="zh-CN" altLang="en-US" smtClean="0"/>
              <a:pPr>
                <a:defRPr/>
              </a:pPr>
              <a:t>9</a:t>
            </a:fld>
            <a:endParaRPr lang="zh-CN" altLang="en-US"/>
          </a:p>
        </p:txBody>
      </p:sp>
      <p:pic>
        <p:nvPicPr>
          <p:cNvPr id="6" name="图片 5">
            <a:extLst>
              <a:ext uri="{FF2B5EF4-FFF2-40B4-BE49-F238E27FC236}">
                <a16:creationId xmlns:a16="http://schemas.microsoft.com/office/drawing/2014/main" id="{26A97BA9-D79E-4327-A4F2-DB6D493C1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88640"/>
            <a:ext cx="6725344" cy="3888432"/>
          </a:xfrm>
          <a:prstGeom prst="rect">
            <a:avLst/>
          </a:prstGeom>
        </p:spPr>
      </p:pic>
    </p:spTree>
    <p:extLst>
      <p:ext uri="{BB962C8B-B14F-4D97-AF65-F5344CB8AC3E}">
        <p14:creationId xmlns:p14="http://schemas.microsoft.com/office/powerpoint/2010/main" val="31515154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6819</TotalTime>
  <Words>3785</Words>
  <Application>Microsoft Office PowerPoint</Application>
  <PresentationFormat>全屏显示(4:3)</PresentationFormat>
  <Paragraphs>404</Paragraphs>
  <Slides>61</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61</vt:i4>
      </vt:variant>
    </vt:vector>
  </HeadingPairs>
  <TitlesOfParts>
    <vt:vector size="78" baseType="lpstr">
      <vt:lpstr>黑体</vt:lpstr>
      <vt:lpstr>华文琥珀</vt:lpstr>
      <vt:lpstr>华文楷体</vt:lpstr>
      <vt:lpstr>华文新魏</vt:lpstr>
      <vt:lpstr>宋体</vt:lpstr>
      <vt:lpstr>微软雅黑</vt:lpstr>
      <vt:lpstr>Arial</vt:lpstr>
      <vt:lpstr>Calibri</vt:lpstr>
      <vt:lpstr>Symbol</vt:lpstr>
      <vt:lpstr>Tahoma</vt:lpstr>
      <vt:lpstr>Wingdings</vt:lpstr>
      <vt:lpstr>Wingdings 3</vt:lpstr>
      <vt:lpstr>Office 主题</vt:lpstr>
      <vt:lpstr>公式</vt:lpstr>
      <vt:lpstr>Worksheet</vt:lpstr>
      <vt:lpstr>工作表</vt:lpstr>
      <vt:lpstr>WPS表格 工作簿</vt:lpstr>
      <vt:lpstr>第四课： 数据挖掘概要</vt:lpstr>
      <vt:lpstr>提纲</vt:lpstr>
      <vt:lpstr>1. 数据挖掘基本概念 </vt:lpstr>
      <vt:lpstr>模式识别、机器学习、数据挖掘</vt:lpstr>
      <vt:lpstr>什么是数据挖掘</vt:lpstr>
      <vt:lpstr>数据挖掘十大算法</vt:lpstr>
      <vt:lpstr>什么是数据挖掘</vt:lpstr>
      <vt:lpstr>最早的数据挖掘</vt:lpstr>
      <vt:lpstr>2. 信息检索与倒排索引 </vt:lpstr>
      <vt:lpstr>倒排索引</vt:lpstr>
      <vt:lpstr>信息检索基本问题</vt:lpstr>
      <vt:lpstr>信息检索的基本问题</vt:lpstr>
      <vt:lpstr>索引、倒排索引</vt:lpstr>
      <vt:lpstr>单文档的倒排索引 </vt:lpstr>
      <vt:lpstr>文档集合的倒排索引</vt:lpstr>
      <vt:lpstr>倒排索引的核心问题</vt:lpstr>
      <vt:lpstr>建立倒排索引</vt:lpstr>
      <vt:lpstr>建立倒排索引</vt:lpstr>
      <vt:lpstr>保存倒排数据</vt:lpstr>
      <vt:lpstr>倒排索引的问题</vt:lpstr>
      <vt:lpstr>提纲</vt:lpstr>
      <vt:lpstr>3.1 PageRank算法</vt:lpstr>
      <vt:lpstr>信息排序问题</vt:lpstr>
      <vt:lpstr>信息排序问题</vt:lpstr>
      <vt:lpstr>以Google的网页排序为例</vt:lpstr>
      <vt:lpstr>以Google的网页排序为例</vt:lpstr>
      <vt:lpstr>以Google的网页排序为例</vt:lpstr>
      <vt:lpstr>以Google的网页排序为例</vt:lpstr>
      <vt:lpstr>Pagerank算法的核心思想</vt:lpstr>
      <vt:lpstr>PageRank计算原理</vt:lpstr>
      <vt:lpstr>PageRank计算原理 </vt:lpstr>
      <vt:lpstr>PageRank计算原理</vt:lpstr>
      <vt:lpstr>PR值的计算算法</vt:lpstr>
      <vt:lpstr>PR值的计算算法</vt:lpstr>
      <vt:lpstr>PR值的计算算法</vt:lpstr>
      <vt:lpstr>3.2 PageRank的变体：TextRank</vt:lpstr>
      <vt:lpstr>TextRank</vt:lpstr>
      <vt:lpstr>TextRank的思路</vt:lpstr>
      <vt:lpstr>提纲</vt:lpstr>
      <vt:lpstr>4. 关联规则与频繁项挖掘算法</vt:lpstr>
      <vt:lpstr>关联规则</vt:lpstr>
      <vt:lpstr>购物篮模型</vt:lpstr>
      <vt:lpstr>购物篮模型</vt:lpstr>
      <vt:lpstr>购物篮模型</vt:lpstr>
      <vt:lpstr>关联规则基本模型</vt:lpstr>
      <vt:lpstr>关联规则基本模型_置信度</vt:lpstr>
      <vt:lpstr>关联规则基本模型_支持度</vt:lpstr>
      <vt:lpstr>关联规则的相关概念</vt:lpstr>
      <vt:lpstr>关联规则的相关概念</vt:lpstr>
      <vt:lpstr>关联规则的相关概念</vt:lpstr>
      <vt:lpstr>关联规则的相关概念</vt:lpstr>
      <vt:lpstr>关联规则举例</vt:lpstr>
      <vt:lpstr>关联规则挖掘的步骤</vt:lpstr>
      <vt:lpstr>频繁项挖掘算法：Apriori</vt:lpstr>
      <vt:lpstr>Apriori算法的重要性质</vt:lpstr>
      <vt:lpstr>Apriori算法举例</vt:lpstr>
      <vt:lpstr>Apriori算法举例_产生频繁项集</vt:lpstr>
      <vt:lpstr>Apriori算法举例_产生频繁项集</vt:lpstr>
      <vt:lpstr>Apriori算法举例_产生关联规则</vt:lpstr>
      <vt:lpstr>下节课练习内容：</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yudong</dc:creator>
  <cp:lastModifiedBy>Dong Yu</cp:lastModifiedBy>
  <cp:revision>324</cp:revision>
  <dcterms:modified xsi:type="dcterms:W3CDTF">2017-12-15T04:45:54Z</dcterms:modified>
</cp:coreProperties>
</file>