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"/>
  </p:notesMasterIdLst>
  <p:sldIdLst>
    <p:sldId id="357" r:id="rId2"/>
    <p:sldId id="3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366CC"/>
    <a:srgbClr val="33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 autoAdjust="0"/>
    <p:restoredTop sz="81081" autoAdjust="0"/>
  </p:normalViewPr>
  <p:slideViewPr>
    <p:cSldViewPr>
      <p:cViewPr varScale="1">
        <p:scale>
          <a:sx n="49" d="100"/>
          <a:sy n="49" d="100"/>
        </p:scale>
        <p:origin x="12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FD09F-7500-4F36-A291-152A890FAA6A}" type="datetimeFigureOut">
              <a:rPr lang="en-GB" smtClean="0"/>
              <a:pPr/>
              <a:t>06/06/2019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AC0DB-5403-4FEC-AFE3-9DE841B88F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E362E-78BA-324A-8038-5482DADFDF7D}" type="slidenum">
              <a:rPr lang="en-GB" smtClean="0"/>
              <a:pPr/>
              <a:t>1</a:t>
            </a:fld>
            <a:endParaRPr lang="en-GB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6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8592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5057775"/>
            <a:ext cx="9144000" cy="143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0" y="0"/>
            <a:ext cx="9144000" cy="4340225"/>
          </a:xfrm>
          <a:prstGeom prst="rect">
            <a:avLst/>
          </a:prstGeom>
          <a:solidFill>
            <a:srgbClr val="0C25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Char char="•"/>
            </a:pPr>
            <a:endParaRPr lang="nl-NL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508500"/>
            <a:ext cx="8064500" cy="36036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916862" cy="143986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86" name="Rectangle 66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solidFill>
            <a:srgbClr val="0C25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5190" name="Text Box 70"/>
          <p:cNvSpPr txBox="1">
            <a:spLocks noChangeArrowheads="1"/>
          </p:cNvSpPr>
          <p:nvPr/>
        </p:nvSpPr>
        <p:spPr bwMode="auto">
          <a:xfrm>
            <a:off x="3024188" y="6521450"/>
            <a:ext cx="611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dirty="0"/>
              <a:t>Discover the world at Leiden University</a:t>
            </a:r>
          </a:p>
        </p:txBody>
      </p:sp>
      <p:pic>
        <p:nvPicPr>
          <p:cNvPr id="5193" name="Picture 73" descr="Logo-UniversiteitLeiden-NL-CMY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221288"/>
            <a:ext cx="2681288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03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48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0663" y="333375"/>
            <a:ext cx="2033587" cy="554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5949950" cy="554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07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2135625727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84057206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7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41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399097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399256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5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386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006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2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77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13593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solidFill>
            <a:srgbClr val="0C25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88" name="Text Box 64"/>
          <p:cNvSpPr txBox="1">
            <a:spLocks noChangeArrowheads="1"/>
          </p:cNvSpPr>
          <p:nvPr/>
        </p:nvSpPr>
        <p:spPr bwMode="auto">
          <a:xfrm>
            <a:off x="3024188" y="6521450"/>
            <a:ext cx="611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dirty="0"/>
              <a:t>Discover the world at Leiden University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13593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r>
              <a:rPr lang="en-US" dirty="0"/>
              <a:t>Text</a:t>
            </a:r>
          </a:p>
          <a:p>
            <a:pPr lvl="4"/>
            <a:r>
              <a:rPr lang="en-US" dirty="0"/>
              <a:t>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C25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C2577"/>
          </a:solidFill>
          <a:latin typeface="Minion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C2577"/>
          </a:solidFill>
          <a:latin typeface="Minion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C2577"/>
          </a:solidFill>
          <a:latin typeface="Minion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C2577"/>
          </a:solidFill>
          <a:latin typeface="Minion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C2577"/>
          </a:solidFill>
          <a:latin typeface="Minion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C2577"/>
          </a:solidFill>
          <a:latin typeface="Minion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C2577"/>
          </a:solidFill>
          <a:latin typeface="Minion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C2577"/>
          </a:solidFill>
          <a:latin typeface="Minion" pitchFamily="2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2800">
          <a:solidFill>
            <a:srgbClr val="0C257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rgbClr val="0C2577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0"/>
        </a:spcAft>
        <a:buChar char="•"/>
        <a:defRPr sz="2000">
          <a:solidFill>
            <a:srgbClr val="0C2577"/>
          </a:solidFill>
          <a:latin typeface="+mn-lt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har char="•"/>
        <a:defRPr sz="1800">
          <a:solidFill>
            <a:srgbClr val="0C2577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rgbClr val="0C2577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0"/>
        </a:spcAft>
        <a:buChar char="•"/>
        <a:defRPr sz="2000">
          <a:solidFill>
            <a:srgbClr val="0C2577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0"/>
        </a:spcAft>
        <a:buChar char="•"/>
        <a:defRPr sz="2000">
          <a:solidFill>
            <a:srgbClr val="0C2577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0"/>
        </a:spcAft>
        <a:buChar char="•"/>
        <a:defRPr sz="2000">
          <a:solidFill>
            <a:srgbClr val="0C2577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0"/>
        </a:spcAft>
        <a:buChar char="•"/>
        <a:defRPr sz="2000">
          <a:solidFill>
            <a:srgbClr val="0C2577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406868"/>
            <a:ext cx="7424737" cy="854075"/>
          </a:xfrm>
        </p:spPr>
        <p:txBody>
          <a:bodyPr/>
          <a:lstStyle/>
          <a:p>
            <a:br>
              <a:rPr lang="en-US" sz="2800" dirty="0"/>
            </a:b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350000" y="6553200"/>
            <a:ext cx="2508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B56D05B5-D364-4AEF-B082-C09BD56261D7}" type="datetime5">
              <a:rPr lang="en-US" smtClean="0"/>
              <a:pPr/>
              <a:t>26-Jun-19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566738" y="6553200"/>
            <a:ext cx="54239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06AC46-015F-6E44-B83A-36E79AEF5356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8809"/>
            <a:ext cx="4428442" cy="324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3349B9-3174-4F30-8DCD-6E6B2CCA61D3}"/>
              </a:ext>
            </a:extLst>
          </p:cNvPr>
          <p:cNvSpPr/>
          <p:nvPr/>
        </p:nvSpPr>
        <p:spPr>
          <a:xfrm>
            <a:off x="129826" y="5854255"/>
            <a:ext cx="2557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 dirty="0">
                <a:solidFill>
                  <a:srgbClr val="000000"/>
                </a:solidFill>
                <a:latin typeface="Verdana" pitchFamily="34" charset="0"/>
              </a:rPr>
              <a:t>Prevalence 4:10,000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0246C-2F02-41CE-8A61-1D12E57D386E}"/>
              </a:ext>
            </a:extLst>
          </p:cNvPr>
          <p:cNvSpPr/>
          <p:nvPr/>
        </p:nvSpPr>
        <p:spPr>
          <a:xfrm>
            <a:off x="66439" y="4909090"/>
            <a:ext cx="3667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b="1" dirty="0">
                <a:solidFill>
                  <a:srgbClr val="000000"/>
                </a:solidFill>
                <a:latin typeface="Verdana" pitchFamily="34" charset="0"/>
              </a:rPr>
              <a:t>Fluid-filled cysts in kidneys</a:t>
            </a:r>
          </a:p>
          <a:p>
            <a:pPr eaLnBrk="1" hangingPunct="1"/>
            <a:r>
              <a:rPr lang="nl-NL" altLang="en-US" sz="1600" dirty="0">
                <a:solidFill>
                  <a:srgbClr val="000000"/>
                </a:solidFill>
                <a:latin typeface="Verdana" pitchFamily="34" charset="0"/>
              </a:rPr>
              <a:t>Renal failure 55-65 years</a:t>
            </a:r>
            <a:endParaRPr lang="en-US" altLang="en-US" sz="16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F4DE8-EC9E-44B6-AF72-FEB59029DD37}"/>
              </a:ext>
            </a:extLst>
          </p:cNvPr>
          <p:cNvSpPr txBox="1"/>
          <p:nvPr/>
        </p:nvSpPr>
        <p:spPr>
          <a:xfrm>
            <a:off x="2701896" y="1076277"/>
            <a:ext cx="646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Ka</a:t>
            </a:r>
            <a:r>
              <a:rPr lang="en-GB" sz="1800" dirty="0">
                <a:solidFill>
                  <a:schemeClr val="bg2"/>
                </a:solidFill>
              </a:rPr>
              <a:t>ty </a:t>
            </a:r>
            <a:r>
              <a:rPr lang="en-GB" sz="1800" dirty="0" err="1">
                <a:solidFill>
                  <a:schemeClr val="bg2"/>
                </a:solidFill>
              </a:rPr>
              <a:t>Wolstencroft</a:t>
            </a:r>
            <a:r>
              <a:rPr lang="en-GB" sz="1800" dirty="0">
                <a:solidFill>
                  <a:schemeClr val="bg2"/>
                </a:solidFill>
              </a:rPr>
              <a:t>, LIACS and </a:t>
            </a:r>
            <a:r>
              <a:rPr lang="en-US" altLang="en-US" sz="1800" dirty="0" err="1">
                <a:solidFill>
                  <a:schemeClr val="bg2"/>
                </a:solidFill>
              </a:rPr>
              <a:t>Dorien</a:t>
            </a:r>
            <a:r>
              <a:rPr lang="en-US" altLang="en-US" sz="1800" dirty="0">
                <a:solidFill>
                  <a:schemeClr val="bg2"/>
                </a:solidFill>
              </a:rPr>
              <a:t> J.M. Peters, LUMC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180BDB7-4388-4AFC-BD20-43A59F10AD5A}"/>
              </a:ext>
            </a:extLst>
          </p:cNvPr>
          <p:cNvSpPr txBox="1">
            <a:spLocks/>
          </p:cNvSpPr>
          <p:nvPr/>
        </p:nvSpPr>
        <p:spPr bwMode="auto">
          <a:xfrm>
            <a:off x="504031" y="212547"/>
            <a:ext cx="813593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C2577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577"/>
                </a:solidFill>
                <a:latin typeface="Minion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577"/>
                </a:solidFill>
                <a:latin typeface="Minion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577"/>
                </a:solidFill>
                <a:latin typeface="Minion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577"/>
                </a:solidFill>
                <a:latin typeface="Minion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577"/>
                </a:solidFill>
                <a:latin typeface="Minion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577"/>
                </a:solidFill>
                <a:latin typeface="Minion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577"/>
                </a:solidFill>
                <a:latin typeface="Minion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577"/>
                </a:solidFill>
                <a:latin typeface="Minion" pitchFamily="2" charset="0"/>
              </a:defRPr>
            </a:lvl9pPr>
          </a:lstStyle>
          <a:p>
            <a:r>
              <a:rPr lang="en-GB" sz="2800" kern="0" dirty="0"/>
              <a:t>Polycystic Kidney Disease: Bioinformatics Analysis and Data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32A60-10DA-4935-9C3C-2FC8BBB27C04}"/>
              </a:ext>
            </a:extLst>
          </p:cNvPr>
          <p:cNvSpPr txBox="1"/>
          <p:nvPr/>
        </p:nvSpPr>
        <p:spPr>
          <a:xfrm>
            <a:off x="4112079" y="1737247"/>
            <a:ext cx="4746171" cy="452431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3 projects:</a:t>
            </a:r>
          </a:p>
          <a:p>
            <a:pPr marL="457200" indent="-457200">
              <a:buAutoNum type="arabicPeriod"/>
            </a:pPr>
            <a:r>
              <a:rPr lang="en-GB" sz="2400" dirty="0"/>
              <a:t>Identification of signalling pathways directly affected by drug treatment – single cell RNA and tissue expression</a:t>
            </a:r>
          </a:p>
          <a:p>
            <a:pPr marL="457200" indent="-457200">
              <a:buAutoNum type="arabicPeriod"/>
            </a:pPr>
            <a:r>
              <a:rPr lang="en-GB" sz="2400" dirty="0"/>
              <a:t>multi-omics data integration – transcriptomics, proteomics and metabolomics</a:t>
            </a:r>
          </a:p>
          <a:p>
            <a:pPr marL="457200" indent="-457200">
              <a:buAutoNum type="arabicPeriod"/>
            </a:pPr>
            <a:r>
              <a:rPr lang="en-GB" sz="2400" dirty="0"/>
              <a:t>Drug screening and comparative transcriptomics – human, mouse and rat</a:t>
            </a:r>
          </a:p>
          <a:p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60" name="Content Placeholder 15">
            <a:extLst>
              <a:ext uri="{FF2B5EF4-FFF2-40B4-BE49-F238E27FC236}">
                <a16:creationId xmlns:a16="http://schemas.microsoft.com/office/drawing/2014/main" id="{6B42974F-9AE3-4C1B-9B7F-77CDC8B7E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62497" y="5167757"/>
            <a:ext cx="1809502" cy="11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1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1003-A1A3-4B34-A35D-47C2AB24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212547"/>
            <a:ext cx="8135937" cy="633413"/>
          </a:xfrm>
        </p:spPr>
        <p:txBody>
          <a:bodyPr/>
          <a:lstStyle/>
          <a:p>
            <a:r>
              <a:rPr lang="en-GB" sz="2800" dirty="0"/>
              <a:t>Making Sense of Historical Handwritten Documents – Katy </a:t>
            </a:r>
            <a:r>
              <a:rPr lang="en-GB" sz="2800" dirty="0" err="1"/>
              <a:t>Wolstencroft</a:t>
            </a:r>
            <a:r>
              <a:rPr lang="en-GB" sz="2800" dirty="0"/>
              <a:t> and </a:t>
            </a:r>
            <a:r>
              <a:rPr lang="en-GB" sz="2800" dirty="0" err="1"/>
              <a:t>Lise</a:t>
            </a:r>
            <a:r>
              <a:rPr lang="en-GB" sz="2800" dirty="0"/>
              <a:t> Stork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9F0FC-55F1-411B-82B4-C0E8ADBA49B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6350000" y="6553200"/>
            <a:ext cx="2508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B56D05B5-D364-4AEF-B082-C09BD56261D7}" type="datetime5">
              <a:rPr lang="en-US" smtClean="0"/>
              <a:pPr/>
              <a:t>26-Jun-19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C6653-0297-4AAE-BEAE-5830BDED9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566738" y="6553200"/>
            <a:ext cx="54239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06AC46-015F-6E44-B83A-36E79AEF535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EC003-3695-4390-AA74-71A353B11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130492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r>
              <a:rPr lang="en-GB"/>
              <a:t>Insert &gt; Header &amp; footer</a:t>
            </a:r>
            <a:endParaRPr lang="en-GB" dirty="0"/>
          </a:p>
        </p:txBody>
      </p:sp>
      <p:pic>
        <p:nvPicPr>
          <p:cNvPr id="7" name="diagram.pdf">
            <a:extLst>
              <a:ext uri="{FF2B5EF4-FFF2-40B4-BE49-F238E27FC236}">
                <a16:creationId xmlns:a16="http://schemas.microsoft.com/office/drawing/2014/main" id="{99300C9C-29A9-4CE5-A328-936AF6B0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621" y="1611339"/>
            <a:ext cx="3376566" cy="2420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2" descr="https://lh6.googleusercontent.com/5khAd36hG02A7S8t37mWXAcU1nelRi7Su-IQZWibpGgcECCZRJo3Vx30q54Z6OTLyT1ZAWmFPx_YegxBoaCCBE_s_-KQ8IvgMffAOJW19pNzb72l1VrZOxu4fVUSGBlqlAKUiJXD">
            <a:extLst>
              <a:ext uri="{FF2B5EF4-FFF2-40B4-BE49-F238E27FC236}">
                <a16:creationId xmlns:a16="http://schemas.microsoft.com/office/drawing/2014/main" id="{21B1DB04-C3FC-405E-AC20-91765BD9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3996868"/>
            <a:ext cx="2492623" cy="249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4A3F6E9-EEA3-43CB-A861-1C0BF4CB3459}"/>
              </a:ext>
            </a:extLst>
          </p:cNvPr>
          <p:cNvSpPr/>
          <p:nvPr/>
        </p:nvSpPr>
        <p:spPr bwMode="auto">
          <a:xfrm>
            <a:off x="566738" y="4365171"/>
            <a:ext cx="380319" cy="27214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071A92-8512-4A91-B422-B57AA6A36699}"/>
              </a:ext>
            </a:extLst>
          </p:cNvPr>
          <p:cNvCxnSpPr>
            <a:stCxn id="9" idx="0"/>
          </p:cNvCxnSpPr>
          <p:nvPr/>
        </p:nvCxnSpPr>
        <p:spPr bwMode="auto">
          <a:xfrm flipV="1">
            <a:off x="756898" y="3526971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21AB1F-B6A1-47A2-A447-F39FA6B2C79D}"/>
              </a:ext>
            </a:extLst>
          </p:cNvPr>
          <p:cNvSpPr/>
          <p:nvPr/>
        </p:nvSpPr>
        <p:spPr>
          <a:xfrm>
            <a:off x="2519362" y="4014793"/>
            <a:ext cx="6338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2"/>
                </a:solidFill>
              </a:rPr>
              <a:t>Project 2: Deep Learning</a:t>
            </a:r>
          </a:p>
          <a:p>
            <a:r>
              <a:rPr lang="en-GB" sz="1800" dirty="0">
                <a:solidFill>
                  <a:schemeClr val="bg2"/>
                </a:solidFill>
              </a:rPr>
              <a:t>Neural network model for automatic identification and extraction of species names from historical biodiversity records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78904-FC35-48C0-9898-6CAD6431B6A8}"/>
              </a:ext>
            </a:extLst>
          </p:cNvPr>
          <p:cNvSpPr/>
          <p:nvPr/>
        </p:nvSpPr>
        <p:spPr>
          <a:xfrm>
            <a:off x="2519362" y="4852919"/>
            <a:ext cx="65157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2"/>
                </a:solidFill>
              </a:rPr>
              <a:t>Visual structural features </a:t>
            </a:r>
            <a:r>
              <a:rPr lang="en-GB" sz="1600" dirty="0">
                <a:solidFill>
                  <a:schemeClr val="bg2"/>
                </a:solidFill>
              </a:rPr>
              <a:t>– Underlined, capital letters etc</a:t>
            </a:r>
          </a:p>
          <a:p>
            <a:r>
              <a:rPr lang="en-GB" sz="1600" b="1" dirty="0">
                <a:solidFill>
                  <a:schemeClr val="bg2"/>
                </a:solidFill>
              </a:rPr>
              <a:t>Position</a:t>
            </a:r>
            <a:r>
              <a:rPr lang="en-GB" sz="1600" dirty="0">
                <a:solidFill>
                  <a:schemeClr val="bg2"/>
                </a:solidFill>
              </a:rPr>
              <a:t> – where in the page these terms are typically found</a:t>
            </a:r>
          </a:p>
          <a:p>
            <a:r>
              <a:rPr lang="en-GB" sz="1600" b="1" dirty="0">
                <a:solidFill>
                  <a:schemeClr val="bg2"/>
                </a:solidFill>
              </a:rPr>
              <a:t>Context</a:t>
            </a:r>
            <a:r>
              <a:rPr lang="en-GB" sz="1600" dirty="0">
                <a:solidFill>
                  <a:schemeClr val="bg2"/>
                </a:solidFill>
              </a:rPr>
              <a:t> - Adjacency matrices showing relationship between the positions of different words</a:t>
            </a:r>
          </a:p>
          <a:p>
            <a:endParaRPr lang="en-GB" sz="1600" dirty="0">
              <a:solidFill>
                <a:schemeClr val="bg2"/>
              </a:solidFill>
            </a:endParaRPr>
          </a:p>
          <a:p>
            <a:r>
              <a:rPr lang="en-GB" sz="1600" dirty="0">
                <a:solidFill>
                  <a:schemeClr val="bg2"/>
                </a:solidFill>
              </a:rPr>
              <a:t>Improving and refining the model – comparing approaches and architectures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69A62-C0D6-4266-906B-DFB304D61DC4}"/>
              </a:ext>
            </a:extLst>
          </p:cNvPr>
          <p:cNvSpPr txBox="1"/>
          <p:nvPr/>
        </p:nvSpPr>
        <p:spPr>
          <a:xfrm>
            <a:off x="188686" y="910541"/>
            <a:ext cx="89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2"/>
                </a:solidFill>
              </a:rPr>
              <a:t>Automating the extraction and understanding of the content of historical biodiversity research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7A3E-272D-4849-8DF7-27D5120B6C8E}"/>
              </a:ext>
            </a:extLst>
          </p:cNvPr>
          <p:cNvSpPr txBox="1"/>
          <p:nvPr/>
        </p:nvSpPr>
        <p:spPr>
          <a:xfrm>
            <a:off x="3829050" y="1540948"/>
            <a:ext cx="5029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2"/>
                </a:solidFill>
              </a:rPr>
              <a:t>Project 1: Semantic Modelling and 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Can we use our semantic model to annotate transcribed collections, e.g. Smithsonian Field Book Project, in order to semantically compare and link historical archives</a:t>
            </a:r>
            <a:endParaRPr lang="en-GB" sz="18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</a:rPr>
              <a:t>How does the historical data from our collection relate to present day biodiversity in the same geographical region?</a:t>
            </a:r>
          </a:p>
        </p:txBody>
      </p:sp>
    </p:spTree>
    <p:extLst>
      <p:ext uri="{BB962C8B-B14F-4D97-AF65-F5344CB8AC3E}">
        <p14:creationId xmlns:p14="http://schemas.microsoft.com/office/powerpoint/2010/main" val="15960554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sjabloon_wit_en">
  <a:themeElements>
    <a:clrScheme name="presentatiesjabloon_wit_e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CC"/>
      </a:hlink>
      <a:folHlink>
        <a:srgbClr val="0033CC"/>
      </a:folHlink>
    </a:clrScheme>
    <a:fontScheme name="presentatiesjabloon_wit_en">
      <a:majorFont>
        <a:latin typeface="Minion"/>
        <a:ea typeface=""/>
        <a:cs typeface=""/>
      </a:majorFont>
      <a:minorFont>
        <a:latin typeface="Min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nion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nion" pitchFamily="2" charset="0"/>
          </a:defRPr>
        </a:defPPr>
      </a:lstStyle>
    </a:lnDef>
  </a:objectDefaults>
  <a:extraClrSchemeLst>
    <a:extraClrScheme>
      <a:clrScheme name="presentatiesjabloon_wit_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sjabloon_wit_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sjabloon_wit_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sjabloon_wit_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sjabloon_wit_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sjabloon_wit_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sjabloon_wit_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sjabloon_wit_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sjabloon_wit_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sjabloon_wit_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sjabloon_wit_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sjabloon_wit_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sjabloon_wit_e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sjabloon_wit_e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CC"/>
        </a:hlink>
        <a:folHlink>
          <a:srgbClr val="00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45555</TotalTime>
  <Words>222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Minion</vt:lpstr>
      <vt:lpstr>Times</vt:lpstr>
      <vt:lpstr>Verdana</vt:lpstr>
      <vt:lpstr>presentatiesjabloon_wit_en</vt:lpstr>
      <vt:lpstr> </vt:lpstr>
      <vt:lpstr>Making Sense of Historical Handwritten Documents – Katy Wolstencroft and Lise Stork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Wolstencroft, K.J.</dc:creator>
  <cp:lastModifiedBy>KatyWolst</cp:lastModifiedBy>
  <cp:revision>175</cp:revision>
  <dcterms:created xsi:type="dcterms:W3CDTF">2015-10-19T09:51:25Z</dcterms:created>
  <dcterms:modified xsi:type="dcterms:W3CDTF">2019-06-26T06:52:11Z</dcterms:modified>
</cp:coreProperties>
</file>