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97" r:id="rId2"/>
    <p:sldId id="494" r:id="rId3"/>
    <p:sldId id="495" r:id="rId4"/>
    <p:sldId id="496" r:id="rId5"/>
    <p:sldId id="49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>
      <p:cViewPr>
        <p:scale>
          <a:sx n="85" d="100"/>
          <a:sy n="85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8D15F-E6FE-E54A-BEE2-0E0D122F08A6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60089-EB23-2641-A47F-FFA94E92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5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6C2F37-4BCF-44C2-BDD1-FFEC261B8DC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31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6C2F37-4BCF-44C2-BDD1-FFEC261B8DC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69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6C2F37-4BCF-44C2-BDD1-FFEC261B8DC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64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LogoUniLeide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grayscl/>
          </a:blip>
          <a:srcRect/>
          <a:stretch>
            <a:fillRect/>
          </a:stretch>
        </p:blipFill>
        <p:spPr bwMode="auto">
          <a:xfrm>
            <a:off x="1979613" y="260352"/>
            <a:ext cx="5395912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28"/>
          <p:cNvSpPr>
            <a:spLocks noChangeArrowheads="1"/>
          </p:cNvSpPr>
          <p:nvPr/>
        </p:nvSpPr>
        <p:spPr bwMode="auto">
          <a:xfrm flipV="1">
            <a:off x="177801" y="2"/>
            <a:ext cx="73025" cy="5876925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pic>
        <p:nvPicPr>
          <p:cNvPr id="6" name="Picture 38" descr="LogoUniLeid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4189" y="115890"/>
            <a:ext cx="931862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40"/>
          <p:cNvSpPr>
            <a:spLocks noChangeArrowheads="1"/>
          </p:cNvSpPr>
          <p:nvPr userDrawn="1"/>
        </p:nvSpPr>
        <p:spPr bwMode="auto">
          <a:xfrm flipH="1">
            <a:off x="8604250" y="5805490"/>
            <a:ext cx="539750" cy="71437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sp>
        <p:nvSpPr>
          <p:cNvPr id="8" name="AutoShape 41"/>
          <p:cNvSpPr>
            <a:spLocks noChangeArrowheads="1"/>
          </p:cNvSpPr>
          <p:nvPr userDrawn="1"/>
        </p:nvSpPr>
        <p:spPr bwMode="auto">
          <a:xfrm flipH="1">
            <a:off x="7812088" y="6021390"/>
            <a:ext cx="1331912" cy="71437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sp>
        <p:nvSpPr>
          <p:cNvPr id="9" name="AutoShape 42"/>
          <p:cNvSpPr>
            <a:spLocks noChangeArrowheads="1"/>
          </p:cNvSpPr>
          <p:nvPr userDrawn="1"/>
        </p:nvSpPr>
        <p:spPr bwMode="auto">
          <a:xfrm flipH="1">
            <a:off x="6732588" y="6237290"/>
            <a:ext cx="2411412" cy="71437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sp>
        <p:nvSpPr>
          <p:cNvPr id="10" name="AutoShape 43"/>
          <p:cNvSpPr>
            <a:spLocks noChangeArrowheads="1"/>
          </p:cNvSpPr>
          <p:nvPr userDrawn="1"/>
        </p:nvSpPr>
        <p:spPr bwMode="auto">
          <a:xfrm flipH="1">
            <a:off x="5219700" y="6453190"/>
            <a:ext cx="3924300" cy="71437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1" y="1773238"/>
            <a:ext cx="8569325" cy="15113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321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11" name="Rectangle 39"/>
          <p:cNvSpPr>
            <a:spLocks noGrp="1" noChangeArrowheads="1"/>
          </p:cNvSpPr>
          <p:nvPr>
            <p:ph type="ftr" sz="quarter" idx="10"/>
          </p:nvPr>
        </p:nvSpPr>
        <p:spPr>
          <a:xfrm>
            <a:off x="3924300" y="6524627"/>
            <a:ext cx="5219700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63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2F510-C182-4BD2-8678-E40FACB07DC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287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2124075" cy="6121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221412" cy="61214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72AA3-CF34-4D60-92AA-35D31B41420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151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9" y="188913"/>
            <a:ext cx="7632700" cy="1079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171950" cy="489743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4173537" cy="489743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BC96-A58F-43FF-A549-00320B88684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383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9" y="188913"/>
            <a:ext cx="7632700" cy="1079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71950" cy="489743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19638" y="1412875"/>
            <a:ext cx="4173537" cy="489743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8C363-7C7C-4A92-A443-AF37A099CAE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09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395288" y="188913"/>
            <a:ext cx="8497887" cy="61214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DD16E-A873-4137-9B2A-71C93CB56B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0674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9" y="188913"/>
            <a:ext cx="7632700" cy="1079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171950" cy="489743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19638" y="1412877"/>
            <a:ext cx="4173537" cy="23717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719638" y="3937002"/>
            <a:ext cx="4173537" cy="237331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5C3EF-1E53-4308-84D0-7D3217CFB8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649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9" y="188913"/>
            <a:ext cx="7632700" cy="1079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95288" y="1412877"/>
            <a:ext cx="4171950" cy="23717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19638" y="1412877"/>
            <a:ext cx="4173537" cy="23717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395288" y="3937002"/>
            <a:ext cx="8497887" cy="237331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84230-CA05-4204-8B1F-D0A605D1254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843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9" y="188913"/>
            <a:ext cx="7632700" cy="1079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412877"/>
            <a:ext cx="8497887" cy="23717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95288" y="3937002"/>
            <a:ext cx="8497887" cy="237331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72434-ABB2-416E-9070-DB1EF75AC14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4611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9" y="188913"/>
            <a:ext cx="7632700" cy="1079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95288" y="1412877"/>
            <a:ext cx="8497887" cy="23717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5288" y="3937002"/>
            <a:ext cx="8497887" cy="237331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794BE-75AB-4D5F-845E-0F56827FA93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67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DB5D3-8D19-4102-9D22-562F36AD555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37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ADB63-4D36-4C04-A68F-28AF6195F4E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71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71950" cy="48974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4173537" cy="48974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DEE4F-BDBA-4500-B57A-34CA1AD3BD8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66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B7D53-11CC-460E-8EC8-BE2E5D8FAAD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67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ADFEF-D099-4F9D-9503-0CFB44627DA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276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3AC9B-F741-492D-8027-CB7E32535D5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482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6C056-8325-4FD5-A019-AADE2DF1A75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44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FC9E2-83BA-45AD-A6A8-5AAA13CB716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255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01" y="6524627"/>
            <a:ext cx="56515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b="1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9" y="188913"/>
            <a:ext cx="76327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497887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1" y="6524627"/>
            <a:ext cx="1190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139CD370-F2FC-425D-9C64-E182712046B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086" name="AutoShape 62"/>
          <p:cNvSpPr>
            <a:spLocks noChangeArrowheads="1"/>
          </p:cNvSpPr>
          <p:nvPr/>
        </p:nvSpPr>
        <p:spPr bwMode="auto">
          <a:xfrm flipV="1">
            <a:off x="179389" y="2"/>
            <a:ext cx="71437" cy="5876925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sp>
        <p:nvSpPr>
          <p:cNvPr id="1087" name="AutoShape 63"/>
          <p:cNvSpPr>
            <a:spLocks noChangeArrowheads="1"/>
          </p:cNvSpPr>
          <p:nvPr/>
        </p:nvSpPr>
        <p:spPr bwMode="auto">
          <a:xfrm flipH="1">
            <a:off x="8604250" y="5805490"/>
            <a:ext cx="539750" cy="71437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sp>
        <p:nvSpPr>
          <p:cNvPr id="1088" name="AutoShape 64"/>
          <p:cNvSpPr>
            <a:spLocks noChangeArrowheads="1"/>
          </p:cNvSpPr>
          <p:nvPr/>
        </p:nvSpPr>
        <p:spPr bwMode="auto">
          <a:xfrm flipH="1">
            <a:off x="7812088" y="6021390"/>
            <a:ext cx="1331912" cy="71437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sp>
        <p:nvSpPr>
          <p:cNvPr id="1089" name="AutoShape 65"/>
          <p:cNvSpPr>
            <a:spLocks noChangeArrowheads="1"/>
          </p:cNvSpPr>
          <p:nvPr/>
        </p:nvSpPr>
        <p:spPr bwMode="auto">
          <a:xfrm flipH="1">
            <a:off x="6732588" y="6237290"/>
            <a:ext cx="2411412" cy="71437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sp>
        <p:nvSpPr>
          <p:cNvPr id="1090" name="AutoShape 66"/>
          <p:cNvSpPr>
            <a:spLocks noChangeArrowheads="1"/>
          </p:cNvSpPr>
          <p:nvPr/>
        </p:nvSpPr>
        <p:spPr bwMode="auto">
          <a:xfrm flipH="1">
            <a:off x="5219700" y="6453190"/>
            <a:ext cx="3924300" cy="71437"/>
          </a:xfrm>
          <a:prstGeom prst="rtTriangle">
            <a:avLst/>
          </a:prstGeom>
          <a:solidFill>
            <a:srgbClr val="002E6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350"/>
          </a:p>
        </p:txBody>
      </p:sp>
      <p:pic>
        <p:nvPicPr>
          <p:cNvPr id="13323" name="Picture 69" descr="LogoUniLeiden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104189" y="115890"/>
            <a:ext cx="931862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015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s.paraschiakos@liacs.leidenuniv.n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hyperlink" Target="mailto:s.paraschiakos@liacs.leidenuniv.n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19" Type="http://schemas.openxmlformats.org/officeDocument/2006/relationships/image" Target="../media/image2.jp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3AF4-E007-4C4F-BB61-45A9E4AE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LIACS Master/Research Projects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9B35-1EE3-DF4F-91FE-4DD948D7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Activity profiling to study Ageing and Longevity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Research on: </a:t>
            </a:r>
          </a:p>
          <a:p>
            <a:pPr marL="0" indent="0" algn="ctr">
              <a:buNone/>
            </a:pPr>
            <a:r>
              <a:rPr lang="en-US" i="1" dirty="0"/>
              <a:t>Modeling sensor data (time series) for activity recognition and </a:t>
            </a:r>
          </a:p>
          <a:p>
            <a:pPr marL="0" indent="0" algn="ctr">
              <a:buNone/>
            </a:pPr>
            <a:r>
              <a:rPr lang="en-US" i="1" dirty="0"/>
              <a:t>energy expenditure estimation.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Contact details:</a:t>
            </a:r>
          </a:p>
          <a:p>
            <a:pPr marL="0" indent="0">
              <a:buNone/>
            </a:pPr>
            <a:r>
              <a:rPr lang="en-US" dirty="0"/>
              <a:t>Stylianos (Stelios) </a:t>
            </a:r>
            <a:r>
              <a:rPr lang="en-US" dirty="0" err="1"/>
              <a:t>Paraschiakos</a:t>
            </a:r>
            <a:r>
              <a:rPr lang="en-US" dirty="0"/>
              <a:t> – LUMC/LIACS (Arno’s group) </a:t>
            </a:r>
            <a:r>
              <a:rPr lang="en-US" dirty="0">
                <a:hlinkClick r:id="rId2"/>
              </a:rPr>
              <a:t>s.paraschiakos@liacs.leidenuniv.nl</a:t>
            </a:r>
            <a:r>
              <a:rPr lang="en-US" dirty="0"/>
              <a:t>, office: 113 (Thursdays/Fridays)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6468-3A9B-9F4C-BD87-1BBDE6097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DD027-7D29-3A4A-9C33-12F2FA43EB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0DB5D3-8D19-4102-9D22-562F36AD5557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  <p:pic>
        <p:nvPicPr>
          <p:cNvPr id="6" name="Content Placeholder 14">
            <a:extLst>
              <a:ext uri="{FF2B5EF4-FFF2-40B4-BE49-F238E27FC236}">
                <a16:creationId xmlns:a16="http://schemas.microsoft.com/office/drawing/2014/main" id="{A224E0BF-D404-B945-95F5-6BDDE28D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72250" y="5631489"/>
            <a:ext cx="2571750" cy="76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85142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67313E6-F938-6041-89E2-C879B0CA0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168" y="3242488"/>
            <a:ext cx="5312296" cy="1986712"/>
          </a:xfrm>
          <a:prstGeom prst="rect">
            <a:avLst/>
          </a:prstGeom>
        </p:spPr>
      </p:pic>
      <p:sp>
        <p:nvSpPr>
          <p:cNvPr id="13" name="Rechteck 6">
            <a:extLst>
              <a:ext uri="{FF2B5EF4-FFF2-40B4-BE49-F238E27FC236}">
                <a16:creationId xmlns:a16="http://schemas.microsoft.com/office/drawing/2014/main" id="{D06AFA61-52A6-9748-A98F-CC4607CDF37A}"/>
              </a:ext>
            </a:extLst>
          </p:cNvPr>
          <p:cNvSpPr/>
          <p:nvPr/>
        </p:nvSpPr>
        <p:spPr>
          <a:xfrm>
            <a:off x="242671" y="974333"/>
            <a:ext cx="856895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Research/Master Thesis Project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Topic: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Classify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expenditure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multiple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considered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different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wrist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ankle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chest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waist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The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collected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SwitchBox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LUMC):</a:t>
            </a:r>
          </a:p>
          <a:p>
            <a:pPr marL="285750" indent="-28575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135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middle-aged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participants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Accelerometers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ECG, BR,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temperature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de-DE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Scientific Challenge: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Recognition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Expenditure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incorporating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intensity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ECG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respiration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Company/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LUMC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Profile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CS/DS/Bio-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immediately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Advisors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Supervisor: Arno Knobbe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Everyday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-supervisor: Stylianos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Paraschiakos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/E. van den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Spoel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(LUMC)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Information: </a:t>
            </a:r>
            <a:r>
              <a:rPr lang="de-DE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s.paraschiakos@liacs.leidenuniv.nl</a:t>
            </a:r>
            <a:endParaRPr lang="de-DE" sz="1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	         Office Nr. :113 (</a:t>
            </a:r>
            <a:r>
              <a:rPr lang="de-DE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Thursdays</a:t>
            </a: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Fridays</a:t>
            </a: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 fontAlgn="base">
              <a:spcAft>
                <a:spcPct val="0"/>
              </a:spcAft>
              <a:defRPr/>
            </a:pPr>
            <a:r>
              <a:rPr lang="nl-NL" dirty="0">
                <a:solidFill>
                  <a:srgbClr val="000000"/>
                </a:solidFill>
              </a:rPr>
              <a:t>LIACS Data </a:t>
            </a:r>
            <a:r>
              <a:rPr lang="nl-NL" dirty="0" err="1">
                <a:solidFill>
                  <a:srgbClr val="000000"/>
                </a:solidFill>
              </a:rPr>
              <a:t>analytics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group</a:t>
            </a:r>
            <a:r>
              <a:rPr lang="nl-NL" dirty="0">
                <a:solidFill>
                  <a:srgbClr val="000000"/>
                </a:solidFill>
              </a:rPr>
              <a:t> Leiden University</a:t>
            </a:r>
          </a:p>
          <a:p>
            <a:pPr defTabSz="685800" fontAlgn="base">
              <a:spcAft>
                <a:spcPct val="0"/>
              </a:spcAft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00DB5D3-8D19-4102-9D22-562F36AD5557}" type="slidenum">
              <a:rPr lang="nl-NL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ED85DA-E8FE-B84A-A87C-D004B7B6F8CA}"/>
              </a:ext>
            </a:extLst>
          </p:cNvPr>
          <p:cNvSpPr txBox="1">
            <a:spLocks/>
          </p:cNvSpPr>
          <p:nvPr/>
        </p:nvSpPr>
        <p:spPr bwMode="auto">
          <a:xfrm>
            <a:off x="242671" y="0"/>
            <a:ext cx="8079364" cy="93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9pPr>
          </a:lstStyle>
          <a:p>
            <a:pPr defTabSz="685800"/>
            <a:r>
              <a:rPr lang="de-DE" sz="3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different </a:t>
            </a:r>
            <a:r>
              <a:rPr lang="de-DE" sz="3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Classifiers</a:t>
            </a: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Human </a:t>
            </a:r>
            <a:r>
              <a:rPr lang="de-DE" sz="3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Recognition </a:t>
            </a:r>
            <a:r>
              <a:rPr lang="de-DE" sz="3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Expenditure</a:t>
            </a:r>
            <a:endParaRPr lang="de-DE" sz="32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432F35B0-F8C5-5E45-A6BD-9CA99CE81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" r="28"/>
          <a:stretch>
            <a:fillRect/>
          </a:stretch>
        </p:blipFill>
        <p:spPr>
          <a:xfrm>
            <a:off x="7864152" y="4869160"/>
            <a:ext cx="1279848" cy="1279848"/>
          </a:xfrm>
          <a:prstGeom prst="rect">
            <a:avLst/>
          </a:prstGeom>
        </p:spPr>
      </p:pic>
      <p:pic>
        <p:nvPicPr>
          <p:cNvPr id="9" name="Picture 2" descr="http://www.hpcimedia.com/images/website/BBHC/DIR_1/F_13334.jpg">
            <a:extLst>
              <a:ext uri="{FF2B5EF4-FFF2-40B4-BE49-F238E27FC236}">
                <a16:creationId xmlns:a16="http://schemas.microsoft.com/office/drawing/2014/main" id="{484E6891-30A1-284F-86F2-AC3ED2A88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20" y="4697117"/>
            <a:ext cx="918092" cy="132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M02-300x210">
            <a:extLst>
              <a:ext uri="{FF2B5EF4-FFF2-40B4-BE49-F238E27FC236}">
                <a16:creationId xmlns:a16="http://schemas.microsoft.com/office/drawing/2014/main" id="{5245F5DE-E3E1-264A-A8E8-1BF404521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92080" y="4581128"/>
            <a:ext cx="1143056" cy="8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076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 fontAlgn="base">
              <a:spcAft>
                <a:spcPct val="0"/>
              </a:spcAft>
              <a:defRPr/>
            </a:pPr>
            <a:r>
              <a:rPr lang="nl-NL" dirty="0">
                <a:solidFill>
                  <a:srgbClr val="000000"/>
                </a:solidFill>
              </a:rPr>
              <a:t>LIACS Data </a:t>
            </a:r>
            <a:r>
              <a:rPr lang="nl-NL" dirty="0" err="1">
                <a:solidFill>
                  <a:srgbClr val="000000"/>
                </a:solidFill>
              </a:rPr>
              <a:t>analytics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group</a:t>
            </a:r>
            <a:r>
              <a:rPr lang="nl-NL" dirty="0">
                <a:solidFill>
                  <a:srgbClr val="000000"/>
                </a:solidFill>
              </a:rPr>
              <a:t> Leiden University</a:t>
            </a:r>
          </a:p>
          <a:p>
            <a:pPr defTabSz="685800" fontAlgn="base">
              <a:spcAft>
                <a:spcPct val="0"/>
              </a:spcAft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00DB5D3-8D19-4102-9D22-562F36AD5557}" type="slidenum">
              <a:rPr lang="nl-NL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nl-NL">
              <a:solidFill>
                <a:srgbClr val="0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15EE04-64B1-8B40-B16D-BA082148B3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291" y="3948363"/>
            <a:ext cx="2003073" cy="12385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8A91065-1D33-0A45-9AD4-E2D2B7E9C1A9}"/>
              </a:ext>
            </a:extLst>
          </p:cNvPr>
          <p:cNvSpPr txBox="1">
            <a:spLocks/>
          </p:cNvSpPr>
          <p:nvPr/>
        </p:nvSpPr>
        <p:spPr bwMode="auto">
          <a:xfrm>
            <a:off x="281795" y="74258"/>
            <a:ext cx="8079364" cy="93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kern="0" dirty="0">
                <a:latin typeface="Calibri" panose="020F0502020204030204" pitchFamily="34" charset="0"/>
                <a:cs typeface="Calibri" panose="020F0502020204030204" pitchFamily="34" charset="0"/>
              </a:rPr>
              <a:t>Activity analysis on GOTO activity data</a:t>
            </a:r>
            <a:endParaRPr lang="en-GB" sz="3200" b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18AE36D-9730-A64C-AB21-B2A808B189E2}"/>
              </a:ext>
            </a:extLst>
          </p:cNvPr>
          <p:cNvSpPr/>
          <p:nvPr/>
        </p:nvSpPr>
        <p:spPr bwMode="auto">
          <a:xfrm>
            <a:off x="5886723" y="4548274"/>
            <a:ext cx="361908" cy="253353"/>
          </a:xfrm>
          <a:prstGeom prst="rightArrow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19A7C2AB-028D-EE4B-B1A8-BDAEDA2E0DFA}"/>
              </a:ext>
            </a:extLst>
          </p:cNvPr>
          <p:cNvSpPr/>
          <p:nvPr/>
        </p:nvSpPr>
        <p:spPr bwMode="auto">
          <a:xfrm>
            <a:off x="7744002" y="4548273"/>
            <a:ext cx="361908" cy="253353"/>
          </a:xfrm>
          <a:prstGeom prst="rightArrow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C02E01D-77A2-3A41-88B8-AEB0A49942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623" y="3922114"/>
            <a:ext cx="2381252" cy="15231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4D3CBD-2DBD-184E-8F5B-FA22FD42C9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76" y="4296873"/>
            <a:ext cx="770003" cy="770003"/>
          </a:xfrm>
          <a:prstGeom prst="rect">
            <a:avLst/>
          </a:prstGeom>
        </p:spPr>
      </p:pic>
      <p:sp>
        <p:nvSpPr>
          <p:cNvPr id="23" name="Rechteck 6">
            <a:extLst>
              <a:ext uri="{FF2B5EF4-FFF2-40B4-BE49-F238E27FC236}">
                <a16:creationId xmlns:a16="http://schemas.microsoft.com/office/drawing/2014/main" id="{AC4D43B5-6AF9-7C45-A3F8-748F9C0C4713}"/>
              </a:ext>
            </a:extLst>
          </p:cNvPr>
          <p:cNvSpPr/>
          <p:nvPr/>
        </p:nvSpPr>
        <p:spPr>
          <a:xfrm>
            <a:off x="281795" y="987425"/>
            <a:ext cx="87547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Master Thesis Project</a:t>
            </a:r>
          </a:p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ageing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factors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Data: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accelerometer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activity from accelerometers (given an Activity Recognition model)</a:t>
            </a:r>
            <a:endParaRPr lang="el-GR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post-processing to the outputs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 predictions (per day, week,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the above in a Dashboard as deliverable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Scientific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(Research Project):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 activity measures (intensity, loss of weight, etc.)</a:t>
            </a: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Scientific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(Master Thesis Project)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 tool like the above and identify groups of people with similar activity patterns. Research on the use of clustering and sub-group discovery methods.</a:t>
            </a:r>
          </a:p>
          <a:p>
            <a:pPr eaLnBrk="1" hangingPunct="1"/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LUMC </a:t>
            </a:r>
          </a:p>
          <a:p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Profile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CS/DS/Bio-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immediately</a:t>
            </a: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Advisors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Supervisor: Arno Knobbe</a:t>
            </a:r>
          </a:p>
          <a:p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Everyday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-supervisors: Stylianos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Paraschiakos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/Marian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Beekman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Information: </a:t>
            </a:r>
            <a:r>
              <a:rPr lang="de-DE" sz="16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s.paraschiakos@liacs.leidenuniv.nl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	    Office Nr. :113 (</a:t>
            </a:r>
            <a:r>
              <a:rPr lang="de-DE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Thursdays</a:t>
            </a: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Fridays</a:t>
            </a: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Content Placeholder 14">
            <a:extLst>
              <a:ext uri="{FF2B5EF4-FFF2-40B4-BE49-F238E27FC236}">
                <a16:creationId xmlns:a16="http://schemas.microsoft.com/office/drawing/2014/main" id="{4E070C37-78E1-C44A-98BE-8345787AB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572250" y="5631489"/>
            <a:ext cx="2571750" cy="76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53203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 fontAlgn="base">
              <a:spcAft>
                <a:spcPct val="0"/>
              </a:spcAft>
              <a:defRPr/>
            </a:pPr>
            <a:r>
              <a:rPr lang="nl-NL" dirty="0">
                <a:solidFill>
                  <a:srgbClr val="000000"/>
                </a:solidFill>
              </a:rPr>
              <a:t>LIACS Data </a:t>
            </a:r>
            <a:r>
              <a:rPr lang="nl-NL" dirty="0" err="1">
                <a:solidFill>
                  <a:srgbClr val="000000"/>
                </a:solidFill>
              </a:rPr>
              <a:t>analytics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group</a:t>
            </a:r>
            <a:r>
              <a:rPr lang="nl-NL" dirty="0">
                <a:solidFill>
                  <a:srgbClr val="000000"/>
                </a:solidFill>
              </a:rPr>
              <a:t> Leiden University</a:t>
            </a:r>
          </a:p>
          <a:p>
            <a:pPr defTabSz="685800" fontAlgn="base">
              <a:spcAft>
                <a:spcPct val="0"/>
              </a:spcAft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00DB5D3-8D19-4102-9D22-562F36AD5557}" type="slidenum">
              <a:rPr lang="nl-NL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8A91065-1D33-0A45-9AD4-E2D2B7E9C1A9}"/>
              </a:ext>
            </a:extLst>
          </p:cNvPr>
          <p:cNvSpPr txBox="1">
            <a:spLocks/>
          </p:cNvSpPr>
          <p:nvPr/>
        </p:nvSpPr>
        <p:spPr bwMode="auto">
          <a:xfrm>
            <a:off x="277498" y="52186"/>
            <a:ext cx="8079364" cy="93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b="1" kern="0" dirty="0">
                <a:latin typeface="Calibri" panose="020F0502020204030204" pitchFamily="34" charset="0"/>
                <a:cs typeface="Calibri" panose="020F0502020204030204" pitchFamily="34" charset="0"/>
              </a:rPr>
              <a:t>Building a proxy for different devices</a:t>
            </a:r>
            <a:endParaRPr lang="en-GB" sz="3200" b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Graphic 8" descr="Watch">
            <a:extLst>
              <a:ext uri="{FF2B5EF4-FFF2-40B4-BE49-F238E27FC236}">
                <a16:creationId xmlns:a16="http://schemas.microsoft.com/office/drawing/2014/main" id="{E3A50EE9-6B16-E54E-B790-BF4CC80C3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0126" y="4590372"/>
            <a:ext cx="914400" cy="914400"/>
          </a:xfrm>
          <a:prstGeom prst="rect">
            <a:avLst/>
          </a:prstGeom>
        </p:spPr>
      </p:pic>
      <p:pic>
        <p:nvPicPr>
          <p:cNvPr id="11" name="Graphic 10" descr="Voice">
            <a:extLst>
              <a:ext uri="{FF2B5EF4-FFF2-40B4-BE49-F238E27FC236}">
                <a16:creationId xmlns:a16="http://schemas.microsoft.com/office/drawing/2014/main" id="{9E0D9081-B24C-D04B-AC6C-5C979041E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3975" y="3063655"/>
            <a:ext cx="914400" cy="914400"/>
          </a:xfrm>
          <a:prstGeom prst="rect">
            <a:avLst/>
          </a:prstGeom>
        </p:spPr>
      </p:pic>
      <p:pic>
        <p:nvPicPr>
          <p:cNvPr id="23" name="Graphic 22" descr="Gears">
            <a:extLst>
              <a:ext uri="{FF2B5EF4-FFF2-40B4-BE49-F238E27FC236}">
                <a16:creationId xmlns:a16="http://schemas.microsoft.com/office/drawing/2014/main" id="{A9E1A90E-BF34-084B-BC05-733C49EEE3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6787" y="3836167"/>
            <a:ext cx="914400" cy="914400"/>
          </a:xfrm>
          <a:prstGeom prst="rect">
            <a:avLst/>
          </a:prstGeom>
        </p:spPr>
      </p:pic>
      <p:pic>
        <p:nvPicPr>
          <p:cNvPr id="24" name="Graphic 23" descr="Watch">
            <a:extLst>
              <a:ext uri="{FF2B5EF4-FFF2-40B4-BE49-F238E27FC236}">
                <a16:creationId xmlns:a16="http://schemas.microsoft.com/office/drawing/2014/main" id="{09060D4A-E9CE-CA4B-8505-90BC3ED6C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0126" y="3065086"/>
            <a:ext cx="914400" cy="914400"/>
          </a:xfrm>
          <a:prstGeom prst="rect">
            <a:avLst/>
          </a:prstGeom>
        </p:spPr>
      </p:pic>
      <p:pic>
        <p:nvPicPr>
          <p:cNvPr id="25" name="Graphic 24" descr="Voice">
            <a:extLst>
              <a:ext uri="{FF2B5EF4-FFF2-40B4-BE49-F238E27FC236}">
                <a16:creationId xmlns:a16="http://schemas.microsoft.com/office/drawing/2014/main" id="{503ECE5D-A449-DD4E-85F7-0757DE85A1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03975" y="4602832"/>
            <a:ext cx="914400" cy="9144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508AD52B-2B1A-0E47-A71B-6E48EC004299}"/>
              </a:ext>
            </a:extLst>
          </p:cNvPr>
          <p:cNvSpPr/>
          <p:nvPr/>
        </p:nvSpPr>
        <p:spPr bwMode="auto">
          <a:xfrm>
            <a:off x="4283968" y="3354648"/>
            <a:ext cx="360040" cy="360040"/>
          </a:xfrm>
          <a:prstGeom prst="ellipse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1" name="Graphic 20" descr="Heartbeat">
            <a:extLst>
              <a:ext uri="{FF2B5EF4-FFF2-40B4-BE49-F238E27FC236}">
                <a16:creationId xmlns:a16="http://schemas.microsoft.com/office/drawing/2014/main" id="{A2AE410B-CA45-444E-92A7-98E697E71F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4253458" y="3282640"/>
            <a:ext cx="447735" cy="44773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683B789-95D8-484B-8D47-7DB13D2D1A60}"/>
              </a:ext>
            </a:extLst>
          </p:cNvPr>
          <p:cNvSpPr/>
          <p:nvPr/>
        </p:nvSpPr>
        <p:spPr bwMode="auto">
          <a:xfrm>
            <a:off x="4355976" y="4866816"/>
            <a:ext cx="360040" cy="360040"/>
          </a:xfrm>
          <a:prstGeom prst="ellipse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" name="Graphic 29" descr="Heartbeat">
            <a:extLst>
              <a:ext uri="{FF2B5EF4-FFF2-40B4-BE49-F238E27FC236}">
                <a16:creationId xmlns:a16="http://schemas.microsoft.com/office/drawing/2014/main" id="{5CF2FFAC-C170-3B4E-97B4-99B57E75A0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4283968" y="4822968"/>
            <a:ext cx="447735" cy="44773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79A112-E0D5-D944-987B-CF461EE72E92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>
            <a:off x="5918375" y="3520855"/>
            <a:ext cx="784683" cy="4835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333DD6-36B9-CB42-8BFF-FF834A05BB2C}"/>
              </a:ext>
            </a:extLst>
          </p:cNvPr>
          <p:cNvCxnSpPr>
            <a:cxnSpLocks/>
            <a:stCxn id="25" idx="3"/>
          </p:cNvCxnSpPr>
          <p:nvPr/>
        </p:nvCxnSpPr>
        <p:spPr bwMode="auto">
          <a:xfrm flipV="1">
            <a:off x="5918375" y="4602832"/>
            <a:ext cx="784683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25CB14-7F7D-A84A-A500-EA7C601D53E3}"/>
              </a:ext>
            </a:extLst>
          </p:cNvPr>
          <p:cNvCxnSpPr>
            <a:cxnSpLocks/>
          </p:cNvCxnSpPr>
          <p:nvPr/>
        </p:nvCxnSpPr>
        <p:spPr bwMode="auto">
          <a:xfrm>
            <a:off x="7531187" y="4293367"/>
            <a:ext cx="4698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4" name="Graphic 43" descr="Voice">
            <a:extLst>
              <a:ext uri="{FF2B5EF4-FFF2-40B4-BE49-F238E27FC236}">
                <a16:creationId xmlns:a16="http://schemas.microsoft.com/office/drawing/2014/main" id="{16D33B66-4C0C-5342-8FA7-629F5A5F496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07165" y="3836167"/>
            <a:ext cx="914400" cy="914400"/>
          </a:xfrm>
          <a:prstGeom prst="rect">
            <a:avLst/>
          </a:prstGeom>
        </p:spPr>
      </p:pic>
      <p:sp>
        <p:nvSpPr>
          <p:cNvPr id="45" name="Rechteck 6">
            <a:extLst>
              <a:ext uri="{FF2B5EF4-FFF2-40B4-BE49-F238E27FC236}">
                <a16:creationId xmlns:a16="http://schemas.microsoft.com/office/drawing/2014/main" id="{4FC310A3-11A3-9A41-ABE8-BB3EBF436FF5}"/>
              </a:ext>
            </a:extLst>
          </p:cNvPr>
          <p:cNvSpPr/>
          <p:nvPr/>
        </p:nvSpPr>
        <p:spPr>
          <a:xfrm>
            <a:off x="281795" y="987425"/>
            <a:ext cx="87547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Project (3-months)</a:t>
            </a:r>
          </a:p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Building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proxy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accelerometer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different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saturation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orientation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 Data: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GOTOv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online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Scientific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 the steps of signal transformation in order to approximate the signal of a similar device with focus on accelerometers for Activity Recognition.</a:t>
            </a:r>
          </a:p>
          <a:p>
            <a:pPr eaLnBrk="1" hangingPunct="1"/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LUMC/LIACS</a:t>
            </a:r>
          </a:p>
          <a:p>
            <a:endParaRPr lang="de-DE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Profile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CS/DS/Bio-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de-DE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de-DE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immediately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de-DE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Advisors</a:t>
            </a:r>
            <a:b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Supervisor: Arno Knobbe</a:t>
            </a:r>
          </a:p>
          <a:p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Everyday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-supervisor: Stylianos 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Paraschiakos</a:t>
            </a:r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Information: </a:t>
            </a:r>
            <a:r>
              <a:rPr lang="de-DE" sz="1600" b="1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s.paraschiakos@liacs.leidenuniv.nl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	    Office Nr. :113 (</a:t>
            </a:r>
            <a:r>
              <a:rPr lang="de-DE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Thursdays</a:t>
            </a: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Fridays</a:t>
            </a:r>
            <a:r>
              <a:rPr lang="de-DE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Content Placeholder 14">
            <a:extLst>
              <a:ext uri="{FF2B5EF4-FFF2-40B4-BE49-F238E27FC236}">
                <a16:creationId xmlns:a16="http://schemas.microsoft.com/office/drawing/2014/main" id="{5C0414BD-578D-334A-B9C1-1747DC55100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 bwMode="auto">
          <a:xfrm>
            <a:off x="6572250" y="5631489"/>
            <a:ext cx="2571750" cy="76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55326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21A6-D101-804D-9324-3F91B7CE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C054-F0B1-9749-AC46-A006AD3DE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you have any questions on these projects or any other research ideas based on such datasets?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Feel free to contact us in order to discuss it!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0198E-C4F4-B942-B73D-CE1B0BBDB6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LIACS Natural Computing Group Leiden University</a:t>
            </a:r>
          </a:p>
          <a:p>
            <a:pPr>
              <a:defRPr/>
            </a:pP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E3B9F-583C-5641-A5FD-CAA354073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0DB5D3-8D19-4102-9D22-562F36AD5557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03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425</Words>
  <Application>Microsoft Macintosh PowerPoint</Application>
  <PresentationFormat>On-screen Show (4:3)</PresentationFormat>
  <Paragraphs>83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template</vt:lpstr>
      <vt:lpstr>LIACS Master/Research Projects 2019</vt:lpstr>
      <vt:lpstr>PowerPoint Presentation</vt:lpstr>
      <vt:lpstr>PowerPoint Presentation</vt:lpstr>
      <vt:lpstr>PowerPoint Presentation</vt:lpstr>
      <vt:lpstr>PowerPoint Presentation</vt:lpstr>
    </vt:vector>
  </TitlesOfParts>
  <Company>LUMC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analysis on GOTO/Switchbox Data</dc:title>
  <dc:creator>Paraschiakos, S. (MOLEPI)</dc:creator>
  <cp:lastModifiedBy>Paraschiakos, S. (MOLEPI)</cp:lastModifiedBy>
  <cp:revision>21</cp:revision>
  <dcterms:created xsi:type="dcterms:W3CDTF">2018-01-24T15:17:29Z</dcterms:created>
  <dcterms:modified xsi:type="dcterms:W3CDTF">2019-06-27T12:50:36Z</dcterms:modified>
</cp:coreProperties>
</file>