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6" r:id="rId2"/>
    <p:sldId id="458" r:id="rId3"/>
    <p:sldId id="459" r:id="rId4"/>
    <p:sldId id="4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D95B-E58C-46F3-A2D7-6BECA5CBFF13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797A-C4CE-420B-8930-9AC23DD43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2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AB39-7BCB-B747-B3D8-5287C1A64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AB39-7BCB-B747-B3D8-5287C1A64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AB39-7BCB-B747-B3D8-5287C1A64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AB39-7BCB-B747-B3D8-5287C1A64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21BC-315D-4153-A252-7D21890E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CD13-5374-44E7-81BE-9483A09F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C865-0C86-47CB-97A0-D0DB0C2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9413-4A13-4975-80FA-5F9621A4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96F5-115B-4509-9A92-9C8A1B6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8274-F172-4125-B755-CB2C156A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12374-0C41-4872-B9A9-54FEE4EF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5A2C-02BF-4502-8BF8-11F0184E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120A-76AB-47CD-A2DA-3206D8D8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4F65-64F8-4C11-B52D-EDEA8211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7E1F-5E0D-4AEC-8235-785870532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2C07-008E-4092-BB55-1B6FF4A6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82F9-0178-4826-B823-F407F8DB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B60A-9D1C-4A27-9FE5-0816CD45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15D1-2235-4E34-958B-1608815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8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3F76-4B5D-4E6E-AF24-2CE84718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07A8-D63B-4CF0-8CEC-66EBCF6C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AAA7-E3F7-48B8-88A9-E865233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44D7-9C2F-49D6-AC96-CBA1A930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CC94-66BB-4E3E-BE29-7DE5181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0013-FCBC-41D9-A1C5-EB50BC75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846DF-4BEA-4BB7-AE6E-82F6EC7D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FC43-C59B-438C-BEFE-BC58F3BB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FC6F-78DE-403C-9FCB-4496E1C3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9608-60EC-44E1-8ABD-3474C7B2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5DD3-9E21-4E80-B221-510400F6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DB38-E883-450D-A477-5EC99929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A164E-C508-4236-8753-2F26C28D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404B-5883-4671-ACB9-9788BCAE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1518-BD0E-469D-A157-BB829B31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B09C-37EC-4A3B-81F3-6BDB88A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AEFF-582D-47A9-BEC9-FB5B2B90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D73F-146E-4B3C-AEBA-B3E873D4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80DD3-BC7C-4F21-BCDB-EDDD23FD3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CE37C-5DA0-4088-8C7E-F5AF7A83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0C142-4210-41DA-8B14-49AFA2E1E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F904-009B-4CE2-9A70-BCCC1659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4560-F387-41E4-9F23-A5CD4F09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8BCA0-508E-453D-98A7-CEC99CF6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7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F747-14C0-4090-9370-F8E5F79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E64AD-9ACC-4535-9A59-8CC3D815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BEFB-297B-440C-8800-4E2C360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F3CE-500A-4E7F-857E-5C85042E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3E127-3E20-4852-8D13-1F9A88F0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86396-51F7-4F17-8582-7202142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5091-1E93-4BF9-BED7-4C1A7B4E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5ADC-BCEF-434C-819F-C9E4CE6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BF86-58D3-4AE6-BE4E-67EBE25E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ADE5-5938-4C89-8978-308361DB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BA48-4578-44F5-85B6-4BAB740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35DE-A8BE-42DB-8B80-3B49B613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97297-136B-415C-A8C7-AB771031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2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0B30-3E9B-4D56-9CB7-B2A204D3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19FC8-9712-482D-ACF4-635A3E6B7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1B77D-5CED-4687-AD60-126E8F32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8864-022E-4272-9421-CA8ABBAD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080E-7D9D-4F21-A834-DA14C1E9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5A16-78BB-44E5-9049-B0F31D1C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8A443-D597-4A22-99FE-D3A9663E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12B4-27DA-4061-93C8-AA54764D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6762-C2C6-4AA0-94C6-0345070C6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5FDF-8F4A-43FE-A6F4-D8ABA1ED645E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4662-802D-4AC4-B92E-A76C94E34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1346-4E3B-44FA-86AA-417AA8BE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DF73-4BDE-4A2A-9321-BA57F904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8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333C3-BEE0-4063-A471-B0772B9B4E5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234">
                  <a:extLst>
                    <a:ext uri="{9D8B030D-6E8A-4147-A177-3AD203B41FA5}">
                      <a16:colId xmlns:a16="http://schemas.microsoft.com/office/drawing/2014/main" val="1973555526"/>
                    </a:ext>
                  </a:extLst>
                </a:gridCol>
                <a:gridCol w="2325928">
                  <a:extLst>
                    <a:ext uri="{9D8B030D-6E8A-4147-A177-3AD203B41FA5}">
                      <a16:colId xmlns:a16="http://schemas.microsoft.com/office/drawing/2014/main" val="2297543920"/>
                    </a:ext>
                  </a:extLst>
                </a:gridCol>
                <a:gridCol w="9283838">
                  <a:extLst>
                    <a:ext uri="{9D8B030D-6E8A-4147-A177-3AD203B41FA5}">
                      <a16:colId xmlns:a16="http://schemas.microsoft.com/office/drawing/2014/main" val="2863500328"/>
                    </a:ext>
                  </a:extLst>
                </a:gridCol>
              </a:tblGrid>
              <a:tr h="504795">
                <a:tc gridSpan="2"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Component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Hypothetical open-label unblinded RCT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3887"/>
                  </a:ext>
                </a:extLst>
              </a:tr>
              <a:tr h="277384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Eligibility criteria</a:t>
                      </a: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Inclusion criteria: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Exclusion criteria: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14668"/>
                  </a:ext>
                </a:extLst>
              </a:tr>
              <a:tr h="132433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2. 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Recruitment period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From….. to……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19952"/>
                  </a:ext>
                </a:extLst>
              </a:tr>
              <a:tr h="22550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3. 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Follow-up duration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Start: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End, whichever happens first of: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….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6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33295B-47A0-454D-8B89-755F9E50679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233">
                  <a:extLst>
                    <a:ext uri="{9D8B030D-6E8A-4147-A177-3AD203B41FA5}">
                      <a16:colId xmlns:a16="http://schemas.microsoft.com/office/drawing/2014/main" val="1973555526"/>
                    </a:ext>
                  </a:extLst>
                </a:gridCol>
                <a:gridCol w="2325929">
                  <a:extLst>
                    <a:ext uri="{9D8B030D-6E8A-4147-A177-3AD203B41FA5}">
                      <a16:colId xmlns:a16="http://schemas.microsoft.com/office/drawing/2014/main" val="2297543920"/>
                    </a:ext>
                  </a:extLst>
                </a:gridCol>
                <a:gridCol w="9283837">
                  <a:extLst>
                    <a:ext uri="{9D8B030D-6E8A-4147-A177-3AD203B41FA5}">
                      <a16:colId xmlns:a16="http://schemas.microsoft.com/office/drawing/2014/main" val="2863500328"/>
                    </a:ext>
                  </a:extLst>
                </a:gridCol>
              </a:tblGrid>
              <a:tr h="568929">
                <a:tc gridSpan="2"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Component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Hypothetical open-label unblinded RCT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3887"/>
                  </a:ext>
                </a:extLst>
              </a:tr>
              <a:tr h="219783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4. 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Treatments to be compared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Patients are randomly assigned to one of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eriod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eriod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6858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14668"/>
                  </a:ext>
                </a:extLst>
              </a:tr>
              <a:tr h="175392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Outcome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400" dirty="0">
                        <a:effectLst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27208"/>
                  </a:ext>
                </a:extLst>
              </a:tr>
              <a:tr h="95172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Estimand </a:t>
                      </a: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19952"/>
                  </a:ext>
                </a:extLst>
              </a:tr>
              <a:tr h="13855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7. 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Analysis plan</a:t>
                      </a:r>
                    </a:p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6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0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333C3-BEE0-4063-A471-B0772B9B4E5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234">
                  <a:extLst>
                    <a:ext uri="{9D8B030D-6E8A-4147-A177-3AD203B41FA5}">
                      <a16:colId xmlns:a16="http://schemas.microsoft.com/office/drawing/2014/main" val="1973555526"/>
                    </a:ext>
                  </a:extLst>
                </a:gridCol>
                <a:gridCol w="2325928">
                  <a:extLst>
                    <a:ext uri="{9D8B030D-6E8A-4147-A177-3AD203B41FA5}">
                      <a16:colId xmlns:a16="http://schemas.microsoft.com/office/drawing/2014/main" val="2297543920"/>
                    </a:ext>
                  </a:extLst>
                </a:gridCol>
                <a:gridCol w="9283838">
                  <a:extLst>
                    <a:ext uri="{9D8B030D-6E8A-4147-A177-3AD203B41FA5}">
                      <a16:colId xmlns:a16="http://schemas.microsoft.com/office/drawing/2014/main" val="2863500328"/>
                    </a:ext>
                  </a:extLst>
                </a:gridCol>
              </a:tblGrid>
              <a:tr h="504795">
                <a:tc gridSpan="2"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Component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Emulated non-randomised trial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3887"/>
                  </a:ext>
                </a:extLst>
              </a:tr>
              <a:tr h="277384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Eligibility criteria</a:t>
                      </a: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Inclusion criteria: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Exclusion criteria: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14668"/>
                  </a:ext>
                </a:extLst>
              </a:tr>
              <a:tr h="132433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2. 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Recruitment period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From….. to……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19952"/>
                  </a:ext>
                </a:extLst>
              </a:tr>
              <a:tr h="22550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3. 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Follow-up duration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Start:</a:t>
                      </a:r>
                    </a:p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End, whichever happens first of: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2400" dirty="0">
                          <a:effectLst/>
                        </a:rPr>
                        <a:t>….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6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7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33295B-47A0-454D-8B89-755F9E50679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233">
                  <a:extLst>
                    <a:ext uri="{9D8B030D-6E8A-4147-A177-3AD203B41FA5}">
                      <a16:colId xmlns:a16="http://schemas.microsoft.com/office/drawing/2014/main" val="1973555526"/>
                    </a:ext>
                  </a:extLst>
                </a:gridCol>
                <a:gridCol w="2325929">
                  <a:extLst>
                    <a:ext uri="{9D8B030D-6E8A-4147-A177-3AD203B41FA5}">
                      <a16:colId xmlns:a16="http://schemas.microsoft.com/office/drawing/2014/main" val="2297543920"/>
                    </a:ext>
                  </a:extLst>
                </a:gridCol>
                <a:gridCol w="9283837">
                  <a:extLst>
                    <a:ext uri="{9D8B030D-6E8A-4147-A177-3AD203B41FA5}">
                      <a16:colId xmlns:a16="http://schemas.microsoft.com/office/drawing/2014/main" val="2863500328"/>
                    </a:ext>
                  </a:extLst>
                </a:gridCol>
              </a:tblGrid>
              <a:tr h="568929">
                <a:tc gridSpan="2"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Component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Emulated non-randomised trial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3887"/>
                  </a:ext>
                </a:extLst>
              </a:tr>
              <a:tr h="219783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4. 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Treatments to be compared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Patients are randomly assigned to one of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eriod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eriod"/>
                      </a:pPr>
                      <a:r>
                        <a:rPr lang="en-GB" sz="2400" dirty="0">
                          <a:effectLst/>
                        </a:rPr>
                        <a:t>…</a:t>
                      </a:r>
                    </a:p>
                    <a:p>
                      <a:pPr marL="6858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14668"/>
                  </a:ext>
                </a:extLst>
              </a:tr>
              <a:tr h="175392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Outcome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400" dirty="0">
                        <a:effectLst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27208"/>
                  </a:ext>
                </a:extLst>
              </a:tr>
              <a:tr h="95172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Estimand </a:t>
                      </a: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19952"/>
                  </a:ext>
                </a:extLst>
              </a:tr>
              <a:tr h="13855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GB" sz="2400" dirty="0">
                          <a:solidFill>
                            <a:srgbClr val="F18528"/>
                          </a:solidFill>
                          <a:effectLst/>
                        </a:rPr>
                        <a:t>7. </a:t>
                      </a:r>
                      <a:endParaRPr lang="en-GB" sz="2400" dirty="0">
                        <a:solidFill>
                          <a:srgbClr val="F1852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Analysis plan</a:t>
                      </a:r>
                    </a:p>
                    <a:p>
                      <a:pPr indent="-152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52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74" marR="400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6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6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Stavola, Bianca</dc:creator>
  <cp:lastModifiedBy>De Stavola, Bianca</cp:lastModifiedBy>
  <cp:revision>1</cp:revision>
  <dcterms:created xsi:type="dcterms:W3CDTF">2022-06-18T10:57:01Z</dcterms:created>
  <dcterms:modified xsi:type="dcterms:W3CDTF">2022-11-27T14:51:42Z</dcterms:modified>
</cp:coreProperties>
</file>