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0"/>
  </p:notesMasterIdLst>
  <p:handoutMasterIdLst>
    <p:handoutMasterId r:id="rId161"/>
  </p:handoutMasterIdLst>
  <p:sldIdLst>
    <p:sldId id="301" r:id="rId5"/>
    <p:sldId id="302" r:id="rId6"/>
    <p:sldId id="470" r:id="rId7"/>
    <p:sldId id="468" r:id="rId8"/>
    <p:sldId id="467" r:id="rId9"/>
    <p:sldId id="469" r:id="rId10"/>
    <p:sldId id="303" r:id="rId11"/>
    <p:sldId id="336" r:id="rId12"/>
    <p:sldId id="304" r:id="rId13"/>
    <p:sldId id="306" r:id="rId14"/>
    <p:sldId id="307" r:id="rId15"/>
    <p:sldId id="305" r:id="rId16"/>
    <p:sldId id="308" r:id="rId17"/>
    <p:sldId id="309" r:id="rId18"/>
    <p:sldId id="310" r:id="rId19"/>
    <p:sldId id="311" r:id="rId20"/>
    <p:sldId id="312" r:id="rId21"/>
    <p:sldId id="313" r:id="rId22"/>
    <p:sldId id="314" r:id="rId23"/>
    <p:sldId id="337" r:id="rId24"/>
    <p:sldId id="315" r:id="rId25"/>
    <p:sldId id="318" r:id="rId26"/>
    <p:sldId id="319" r:id="rId27"/>
    <p:sldId id="320" r:id="rId28"/>
    <p:sldId id="321" r:id="rId29"/>
    <p:sldId id="322" r:id="rId30"/>
    <p:sldId id="323" r:id="rId31"/>
    <p:sldId id="324" r:id="rId32"/>
    <p:sldId id="338" r:id="rId33"/>
    <p:sldId id="339" r:id="rId34"/>
    <p:sldId id="340" r:id="rId35"/>
    <p:sldId id="325" r:id="rId36"/>
    <p:sldId id="346" r:id="rId37"/>
    <p:sldId id="347" r:id="rId38"/>
    <p:sldId id="348" r:id="rId39"/>
    <p:sldId id="349" r:id="rId40"/>
    <p:sldId id="377" r:id="rId41"/>
    <p:sldId id="350" r:id="rId42"/>
    <p:sldId id="351" r:id="rId43"/>
    <p:sldId id="352" r:id="rId44"/>
    <p:sldId id="471" r:id="rId45"/>
    <p:sldId id="353" r:id="rId46"/>
    <p:sldId id="354" r:id="rId47"/>
    <p:sldId id="355" r:id="rId48"/>
    <p:sldId id="356" r:id="rId49"/>
    <p:sldId id="357" r:id="rId50"/>
    <p:sldId id="358" r:id="rId51"/>
    <p:sldId id="359" r:id="rId52"/>
    <p:sldId id="360" r:id="rId53"/>
    <p:sldId id="391" r:id="rId54"/>
    <p:sldId id="361" r:id="rId55"/>
    <p:sldId id="362" r:id="rId56"/>
    <p:sldId id="345" r:id="rId57"/>
    <p:sldId id="326" r:id="rId58"/>
    <p:sldId id="331" r:id="rId59"/>
    <p:sldId id="341" r:id="rId60"/>
    <p:sldId id="328" r:id="rId61"/>
    <p:sldId id="327" r:id="rId62"/>
    <p:sldId id="329" r:id="rId63"/>
    <p:sldId id="333" r:id="rId64"/>
    <p:sldId id="330" r:id="rId65"/>
    <p:sldId id="332" r:id="rId66"/>
    <p:sldId id="342" r:id="rId67"/>
    <p:sldId id="343" r:id="rId68"/>
    <p:sldId id="344" r:id="rId69"/>
    <p:sldId id="392" r:id="rId70"/>
    <p:sldId id="393" r:id="rId71"/>
    <p:sldId id="395" r:id="rId72"/>
    <p:sldId id="394" r:id="rId73"/>
    <p:sldId id="396" r:id="rId74"/>
    <p:sldId id="397" r:id="rId75"/>
    <p:sldId id="398" r:id="rId76"/>
    <p:sldId id="399" r:id="rId77"/>
    <p:sldId id="372" r:id="rId78"/>
    <p:sldId id="403" r:id="rId79"/>
    <p:sldId id="404" r:id="rId80"/>
    <p:sldId id="373" r:id="rId81"/>
    <p:sldId id="400" r:id="rId82"/>
    <p:sldId id="401" r:id="rId83"/>
    <p:sldId id="374" r:id="rId84"/>
    <p:sldId id="402" r:id="rId85"/>
    <p:sldId id="375" r:id="rId86"/>
    <p:sldId id="405" r:id="rId87"/>
    <p:sldId id="407" r:id="rId88"/>
    <p:sldId id="408" r:id="rId89"/>
    <p:sldId id="409" r:id="rId90"/>
    <p:sldId id="382" r:id="rId91"/>
    <p:sldId id="383" r:id="rId92"/>
    <p:sldId id="384" r:id="rId93"/>
    <p:sldId id="388" r:id="rId94"/>
    <p:sldId id="389" r:id="rId95"/>
    <p:sldId id="390" r:id="rId96"/>
    <p:sldId id="385" r:id="rId97"/>
    <p:sldId id="386" r:id="rId98"/>
    <p:sldId id="414" r:id="rId99"/>
    <p:sldId id="387" r:id="rId100"/>
    <p:sldId id="415" r:id="rId101"/>
    <p:sldId id="416" r:id="rId102"/>
    <p:sldId id="411" r:id="rId103"/>
    <p:sldId id="417" r:id="rId104"/>
    <p:sldId id="418" r:id="rId105"/>
    <p:sldId id="422" r:id="rId106"/>
    <p:sldId id="419" r:id="rId107"/>
    <p:sldId id="420" r:id="rId108"/>
    <p:sldId id="423" r:id="rId109"/>
    <p:sldId id="421" r:id="rId110"/>
    <p:sldId id="424" r:id="rId111"/>
    <p:sldId id="432" r:id="rId112"/>
    <p:sldId id="433" r:id="rId113"/>
    <p:sldId id="425" r:id="rId114"/>
    <p:sldId id="426" r:id="rId115"/>
    <p:sldId id="434" r:id="rId116"/>
    <p:sldId id="435" r:id="rId117"/>
    <p:sldId id="436" r:id="rId118"/>
    <p:sldId id="473" r:id="rId119"/>
    <p:sldId id="474" r:id="rId120"/>
    <p:sldId id="427" r:id="rId121"/>
    <p:sldId id="428" r:id="rId122"/>
    <p:sldId id="429" r:id="rId123"/>
    <p:sldId id="430" r:id="rId124"/>
    <p:sldId id="472" r:id="rId125"/>
    <p:sldId id="431" r:id="rId126"/>
    <p:sldId id="363" r:id="rId127"/>
    <p:sldId id="376" r:id="rId128"/>
    <p:sldId id="371" r:id="rId129"/>
    <p:sldId id="370" r:id="rId130"/>
    <p:sldId id="438" r:id="rId131"/>
    <p:sldId id="444" r:id="rId132"/>
    <p:sldId id="445" r:id="rId133"/>
    <p:sldId id="457" r:id="rId134"/>
    <p:sldId id="366" r:id="rId135"/>
    <p:sldId id="367" r:id="rId136"/>
    <p:sldId id="458" r:id="rId137"/>
    <p:sldId id="461" r:id="rId138"/>
    <p:sldId id="462" r:id="rId139"/>
    <p:sldId id="459" r:id="rId140"/>
    <p:sldId id="463" r:id="rId141"/>
    <p:sldId id="460" r:id="rId142"/>
    <p:sldId id="464" r:id="rId143"/>
    <p:sldId id="439" r:id="rId144"/>
    <p:sldId id="446" r:id="rId145"/>
    <p:sldId id="440" r:id="rId146"/>
    <p:sldId id="448" r:id="rId147"/>
    <p:sldId id="449" r:id="rId148"/>
    <p:sldId id="450" r:id="rId149"/>
    <p:sldId id="451" r:id="rId150"/>
    <p:sldId id="441" r:id="rId151"/>
    <p:sldId id="452" r:id="rId152"/>
    <p:sldId id="453" r:id="rId153"/>
    <p:sldId id="442" r:id="rId154"/>
    <p:sldId id="454" r:id="rId155"/>
    <p:sldId id="466" r:id="rId156"/>
    <p:sldId id="465" r:id="rId157"/>
    <p:sldId id="443" r:id="rId158"/>
    <p:sldId id="456" r:id="rId15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06" d="100"/>
          <a:sy n="106" d="100"/>
        </p:scale>
        <p:origin x="732" y="114"/>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notesMaster" Target="notesMasters/notesMaster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tableStyles" Target="tableStyle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2D11A-4A4C-4762-9A3D-38B816BFA086}" type="datetimeFigureOut">
              <a:rPr lang="fr-FR" smtClean="0"/>
              <a:t>29/08/2024</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029993-E93F-4628-BDE0-2946103AC1B3}" type="slidenum">
              <a:rPr lang="fr-FR" smtClean="0"/>
              <a:t>‹N°›</a:t>
            </a:fld>
            <a:endParaRPr lang="fr-FR" dirty="0"/>
          </a:p>
        </p:txBody>
      </p:sp>
    </p:spTree>
    <p:extLst>
      <p:ext uri="{BB962C8B-B14F-4D97-AF65-F5344CB8AC3E}">
        <p14:creationId xmlns:p14="http://schemas.microsoft.com/office/powerpoint/2010/main" val="3071997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E8838-E61C-436D-81FA-CFC9A861CF2C}" type="datetimeFigureOut">
              <a:rPr lang="fr-FR" noProof="0" smtClean="0"/>
              <a:t>29/08/2024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0C060-F7D4-4C65-826A-795CA5BE88E2}" type="slidenum">
              <a:rPr lang="fr-FR" noProof="0" smtClean="0"/>
              <a:t>‹N°›</a:t>
            </a:fld>
            <a:endParaRPr lang="fr-FR" noProof="0" dirty="0"/>
          </a:p>
        </p:txBody>
      </p:sp>
    </p:spTree>
    <p:extLst>
      <p:ext uri="{BB962C8B-B14F-4D97-AF65-F5344CB8AC3E}">
        <p14:creationId xmlns:p14="http://schemas.microsoft.com/office/powerpoint/2010/main" val="23171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2829AA3-688F-4FAF-9C70-2EAED5DE0A5F}" type="datetime1">
              <a:rPr lang="fr-FR" noProof="0" smtClean="0"/>
              <a:t>29/08/2024</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B779C31-26A2-4001-8DD7-CEA4A5920D6F}" type="datetime1">
              <a:rPr lang="fr-FR" noProof="0" smtClean="0"/>
              <a:t>29/08/2024</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123840B-CA9A-47D8-8CE3-2CB262B633CE}" type="datetime1">
              <a:rPr lang="fr-FR" noProof="0" smtClean="0"/>
              <a:t>29/08/2024</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AB61C57D-29E7-4B9C-9AAF-84272FBE0476}" type="datetime1">
              <a:rPr lang="fr-FR" noProof="0" smtClean="0"/>
              <a:t>29/08/2024</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E313F57-3095-42DA-A8AD-EACF93632B45}" type="datetime1">
              <a:rPr lang="fr-FR" noProof="0" smtClean="0"/>
              <a:t>29/08/2024</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9DD03AE6-69D7-49FE-895F-AE1B6FEC6457}" type="datetime1">
              <a:rPr lang="fr-FR" noProof="0" smtClean="0"/>
              <a:t>29/08/2024</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17C76EA5-DE82-4067-88F3-4BF0BABA598F}" type="datetime1">
              <a:rPr lang="fr-FR" noProof="0" smtClean="0"/>
              <a:t>29/08/2024</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31C46C69-7F73-47D5-86D5-FDA507AE9AA8}" type="datetime1">
              <a:rPr lang="fr-FR" noProof="0" smtClean="0"/>
              <a:t>29/08/2024</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973E1055-39CE-418F-9B0E-741B5617658E}" type="datetime1">
              <a:rPr lang="fr-FR" noProof="0" smtClean="0"/>
              <a:t>29/08/2024</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F708A2A-6F02-48A2-99AD-832CF5AA71DA}" type="datetime1">
              <a:rPr lang="fr-FR" noProof="0" smtClean="0"/>
              <a:t>29/08/2024</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www.npmjs.com/package/axios" TargetMode="External"/><Relationship Id="rId1" Type="http://schemas.openxmlformats.org/officeDocument/2006/relationships/slideLayout" Target="../slideLayouts/slideLayout6.xml"/><Relationship Id="rId4" Type="http://schemas.openxmlformats.org/officeDocument/2006/relationships/image" Target="../media/image87.png"/></Relationships>
</file>

<file path=ppt/slides/_rels/slide10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mon-api.com/" TargetMode="Externa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8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e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hyperlink" Target="https://www.chartjs.org/docs/latest/getting-started/installation.html" TargetMode="External"/><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11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6.xml"/><Relationship Id="rId4" Type="http://schemas.openxmlformats.org/officeDocument/2006/relationships/image" Target="../media/image96.png"/></Relationships>
</file>

<file path=ppt/slides/_rels/slide113.xml.rels><?xml version="1.0" encoding="UTF-8" standalone="yes"?>
<Relationships xmlns="http://schemas.openxmlformats.org/package/2006/relationships"><Relationship Id="rId3" Type="http://schemas.openxmlformats.org/officeDocument/2006/relationships/hyperlink" Target="https://michalsnik.github.io/aos/" TargetMode="External"/><Relationship Id="rId2" Type="http://schemas.openxmlformats.org/officeDocument/2006/relationships/image" Target="../media/image94.png"/><Relationship Id="rId1" Type="http://schemas.openxmlformats.org/officeDocument/2006/relationships/slideLayout" Target="../slideLayouts/slideLayout6.xml"/><Relationship Id="rId4" Type="http://schemas.openxmlformats.org/officeDocument/2006/relationships/image" Target="../media/image97.png"/></Relationships>
</file>

<file path=ppt/slides/_rels/slide11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hyperlink" Target="https://mattboldt.github.io/typed.js/docs/" TargetMode="External"/><Relationship Id="rId1" Type="http://schemas.openxmlformats.org/officeDocument/2006/relationships/slideLayout" Target="../slideLayouts/slideLayout6.xml"/><Relationship Id="rId4" Type="http://schemas.openxmlformats.org/officeDocument/2006/relationships/image" Target="../media/image99.png"/></Relationships>
</file>

<file path=ppt/slides/_rels/slide1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hyperlink" Target="https://github.com/gijsroge/tilt.js?tab=readme-ov-file" TargetMode="External"/><Relationship Id="rId1" Type="http://schemas.openxmlformats.org/officeDocument/2006/relationships/slideLayout" Target="../slideLayouts/slideLayout6.xml"/><Relationship Id="rId4" Type="http://schemas.openxmlformats.org/officeDocument/2006/relationships/image" Target="../media/image101.png"/></Relationships>
</file>

<file path=ppt/slides/_rels/slide116.xml.rels><?xml version="1.0" encoding="UTF-8" standalone="yes"?>
<Relationships xmlns="http://schemas.openxmlformats.org/package/2006/relationships"><Relationship Id="rId2" Type="http://schemas.openxmlformats.org/officeDocument/2006/relationships/hyperlink" Target="https://cdnjs.com/" TargetMode="Externa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6.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2.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6.xml"/><Relationship Id="rId4" Type="http://schemas.openxmlformats.org/officeDocument/2006/relationships/image" Target="../media/image13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Window"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mozilla.org/fr/docs/Web/API/Window/history"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hyperlink" Target="https://developer.mozilla.org/fr/docs/Web/API/Window/locatio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mozilla.org/fr/docs/Web/API/Window/scree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hyperlink" Target="https://developer.mozilla.org/fr/docs/Web/API/Window/document"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JavaScript Logo et symbole, sens, histoire, PNG, marque">
            <a:extLst>
              <a:ext uri="{FF2B5EF4-FFF2-40B4-BE49-F238E27FC236}">
                <a16:creationId xmlns:a16="http://schemas.microsoft.com/office/drawing/2014/main" id="{88348034-C8B5-727A-4FD8-60EF6440D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68" y="460005"/>
            <a:ext cx="3697307" cy="209117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6C2AED8F-8FA6-567B-EC91-DAA8A1AC5993}"/>
              </a:ext>
            </a:extLst>
          </p:cNvPr>
          <p:cNvSpPr txBox="1"/>
          <p:nvPr/>
        </p:nvSpPr>
        <p:spPr>
          <a:xfrm>
            <a:off x="3053594" y="3443681"/>
            <a:ext cx="5452844" cy="1446550"/>
          </a:xfrm>
          <a:prstGeom prst="rect">
            <a:avLst/>
          </a:prstGeom>
          <a:noFill/>
        </p:spPr>
        <p:txBody>
          <a:bodyPr wrap="square" rtlCol="0">
            <a:spAutoFit/>
          </a:bodyPr>
          <a:lstStyle/>
          <a:p>
            <a:r>
              <a:rPr lang="fr-FR" sz="8800" b="1" dirty="0"/>
              <a:t>Java Script</a:t>
            </a:r>
          </a:p>
        </p:txBody>
      </p:sp>
    </p:spTree>
    <p:extLst>
      <p:ext uri="{BB962C8B-B14F-4D97-AF65-F5344CB8AC3E}">
        <p14:creationId xmlns:p14="http://schemas.microsoft.com/office/powerpoint/2010/main" val="23458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Dans le menu à gauche recherchez les variables qui vous intéresses </a:t>
            </a:r>
          </a:p>
        </p:txBody>
      </p:sp>
      <p:pic>
        <p:nvPicPr>
          <p:cNvPr id="7" name="Image 6">
            <a:extLst>
              <a:ext uri="{FF2B5EF4-FFF2-40B4-BE49-F238E27FC236}">
                <a16:creationId xmlns:a16="http://schemas.microsoft.com/office/drawing/2014/main" id="{DA067686-D030-D4B9-4E4E-35822446EF29}"/>
              </a:ext>
            </a:extLst>
          </p:cNvPr>
          <p:cNvPicPr>
            <a:picLocks noChangeAspect="1"/>
          </p:cNvPicPr>
          <p:nvPr/>
        </p:nvPicPr>
        <p:blipFill>
          <a:blip r:embed="rId2"/>
          <a:stretch>
            <a:fillRect/>
          </a:stretch>
        </p:blipFill>
        <p:spPr>
          <a:xfrm>
            <a:off x="1524356" y="2508525"/>
            <a:ext cx="2160325" cy="3758268"/>
          </a:xfrm>
          <a:prstGeom prst="rect">
            <a:avLst/>
          </a:prstGeom>
        </p:spPr>
      </p:pic>
      <p:pic>
        <p:nvPicPr>
          <p:cNvPr id="11" name="Image 10">
            <a:extLst>
              <a:ext uri="{FF2B5EF4-FFF2-40B4-BE49-F238E27FC236}">
                <a16:creationId xmlns:a16="http://schemas.microsoft.com/office/drawing/2014/main" id="{A8D0CBE4-51AA-454D-9F84-A0919FFC7E3B}"/>
              </a:ext>
            </a:extLst>
          </p:cNvPr>
          <p:cNvPicPr>
            <a:picLocks noChangeAspect="1"/>
          </p:cNvPicPr>
          <p:nvPr/>
        </p:nvPicPr>
        <p:blipFill>
          <a:blip r:embed="rId3"/>
          <a:stretch>
            <a:fillRect/>
          </a:stretch>
        </p:blipFill>
        <p:spPr>
          <a:xfrm>
            <a:off x="5169265" y="2508525"/>
            <a:ext cx="4722780" cy="3758269"/>
          </a:xfrm>
          <a:prstGeom prst="rect">
            <a:avLst/>
          </a:prstGeom>
        </p:spPr>
      </p:pic>
      <p:pic>
        <p:nvPicPr>
          <p:cNvPr id="2" name="Picture 12" descr="JavaScript Logo et symbole, sens, histoire, PNG, marque">
            <a:extLst>
              <a:ext uri="{FF2B5EF4-FFF2-40B4-BE49-F238E27FC236}">
                <a16:creationId xmlns:a16="http://schemas.microsoft.com/office/drawing/2014/main" id="{804F2270-1905-0BAE-D896-16C3AF315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630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2. </a:t>
            </a:r>
            <a:r>
              <a:rPr lang="fr-FR" sz="3600" i="1" dirty="0" err="1"/>
              <a:t>Async</a:t>
            </a:r>
            <a:r>
              <a:rPr lang="fr-FR" sz="3600" i="1" dirty="0"/>
              <a:t> &amp; </a:t>
            </a:r>
            <a:r>
              <a:rPr lang="fr-FR" sz="3600" i="1" dirty="0" err="1"/>
              <a:t>Await</a:t>
            </a:r>
            <a:r>
              <a:rPr lang="fr-FR" sz="3600" i="1" dirty="0"/>
              <a:t> </a:t>
            </a:r>
          </a:p>
        </p:txBody>
      </p:sp>
      <p:sp>
        <p:nvSpPr>
          <p:cNvPr id="2" name="ZoneTexte 1">
            <a:extLst>
              <a:ext uri="{FF2B5EF4-FFF2-40B4-BE49-F238E27FC236}">
                <a16:creationId xmlns:a16="http://schemas.microsoft.com/office/drawing/2014/main" id="{CA7E684F-32DC-C579-C5ED-309AC5852DBB}"/>
              </a:ext>
            </a:extLst>
          </p:cNvPr>
          <p:cNvSpPr txBox="1"/>
          <p:nvPr/>
        </p:nvSpPr>
        <p:spPr>
          <a:xfrm>
            <a:off x="1325462" y="2441196"/>
            <a:ext cx="9169167" cy="3693319"/>
          </a:xfrm>
          <a:prstGeom prst="rect">
            <a:avLst/>
          </a:prstGeom>
          <a:noFill/>
        </p:spPr>
        <p:txBody>
          <a:bodyPr wrap="square" rtlCol="0">
            <a:spAutoFit/>
          </a:bodyPr>
          <a:lstStyle/>
          <a:p>
            <a:r>
              <a:rPr lang="fr-FR" b="1" dirty="0"/>
              <a:t>Sucres syntaxique </a:t>
            </a:r>
            <a:r>
              <a:rPr lang="fr-FR" dirty="0">
                <a:sym typeface="Wingdings" panose="05000000000000000000" pitchFamily="2" charset="2"/>
              </a:rPr>
              <a:t> </a:t>
            </a:r>
            <a:r>
              <a:rPr lang="fr-FR" b="1" dirty="0">
                <a:sym typeface="Wingdings" panose="05000000000000000000" pitchFamily="2" charset="2"/>
              </a:rPr>
              <a:t>n’apporte pas de nouvelles fonctionnalités </a:t>
            </a:r>
            <a:r>
              <a:rPr lang="fr-FR" dirty="0">
                <a:sym typeface="Wingdings" panose="05000000000000000000" pitchFamily="2" charset="2"/>
              </a:rPr>
              <a:t>mais permet d’utiliser les 		promesses de manière plus intuitive.</a:t>
            </a:r>
          </a:p>
          <a:p>
            <a:endParaRPr lang="fr-FR" dirty="0">
              <a:sym typeface="Wingdings" panose="05000000000000000000" pitchFamily="2" charset="2"/>
            </a:endParaRPr>
          </a:p>
          <a:p>
            <a:endParaRPr lang="fr-FR" dirty="0">
              <a:sym typeface="Wingdings" panose="05000000000000000000" pitchFamily="2" charset="2"/>
            </a:endParaRPr>
          </a:p>
          <a:p>
            <a:pPr marL="285750" indent="-285750">
              <a:buFont typeface="Arial" panose="020B0604020202020204" pitchFamily="34" charset="0"/>
              <a:buChar char="•"/>
            </a:pPr>
            <a:r>
              <a:rPr lang="fr-FR" dirty="0"/>
              <a:t> Lorsqu'une </a:t>
            </a:r>
            <a:r>
              <a:rPr lang="fr-FR" b="1" dirty="0"/>
              <a:t>fonction</a:t>
            </a:r>
            <a:r>
              <a:rPr lang="fr-FR" dirty="0"/>
              <a:t> est déclarée avec </a:t>
            </a:r>
            <a:r>
              <a:rPr lang="fr-FR" b="1" dirty="0" err="1"/>
              <a:t>async</a:t>
            </a:r>
            <a:r>
              <a:rPr lang="fr-FR" dirty="0"/>
              <a:t>, elle est </a:t>
            </a:r>
            <a:r>
              <a:rPr lang="fr-FR" b="1" dirty="0"/>
              <a:t>automatiquement enveloppée </a:t>
            </a:r>
            <a:r>
              <a:rPr lang="fr-FR" dirty="0"/>
              <a:t>dans une </a:t>
            </a:r>
            <a:r>
              <a:rPr lang="fr-FR" b="1" dirty="0"/>
              <a:t>Promesse</a:t>
            </a:r>
            <a:r>
              <a:rPr lang="fr-FR" dirty="0"/>
              <a:t>. C’est-à-dire que le </a:t>
            </a:r>
            <a:r>
              <a:rPr lang="fr-FR" b="1" dirty="0"/>
              <a:t>résultat de la fonction sera renvoyé sous forme de Promesse.</a:t>
            </a:r>
          </a:p>
          <a:p>
            <a:pPr marL="285750" indent="-285750">
              <a:buFont typeface="Arial" panose="020B0604020202020204" pitchFamily="34" charset="0"/>
              <a:buChar char="•"/>
            </a:pPr>
            <a:endParaRPr lang="fr-FR" dirty="0"/>
          </a:p>
          <a:p>
            <a:endParaRPr lang="fr-FR" dirty="0"/>
          </a:p>
          <a:p>
            <a:pPr marL="285750" indent="-285750">
              <a:buFont typeface="Arial" panose="020B0604020202020204" pitchFamily="34" charset="0"/>
              <a:buChar char="•"/>
            </a:pPr>
            <a:r>
              <a:rPr lang="fr-FR" dirty="0"/>
              <a:t> </a:t>
            </a:r>
            <a:r>
              <a:rPr lang="fr-FR" b="1" dirty="0" err="1"/>
              <a:t>Await</a:t>
            </a:r>
            <a:r>
              <a:rPr lang="fr-FR" dirty="0"/>
              <a:t> est utilisé </a:t>
            </a:r>
            <a:r>
              <a:rPr lang="fr-FR" b="1" dirty="0"/>
              <a:t>pour mettre en pause l'exécution d'une fonction asynchrone </a:t>
            </a:r>
            <a:r>
              <a:rPr lang="fr-FR" dirty="0"/>
              <a:t>jusqu'à ce que la Promesse qu'elle attend soit résolue.</a:t>
            </a:r>
          </a:p>
          <a:p>
            <a:endParaRPr lang="fr-FR" dirty="0"/>
          </a:p>
          <a:p>
            <a:endParaRPr lang="fr-FR" dirty="0"/>
          </a:p>
        </p:txBody>
      </p:sp>
      <p:pic>
        <p:nvPicPr>
          <p:cNvPr id="4" name="Picture 12" descr="JavaScript Logo et symbole, sens, histoire, PNG, marque">
            <a:extLst>
              <a:ext uri="{FF2B5EF4-FFF2-40B4-BE49-F238E27FC236}">
                <a16:creationId xmlns:a16="http://schemas.microsoft.com/office/drawing/2014/main" id="{235746C3-4EB5-0723-B67E-5075291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249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2. </a:t>
            </a:r>
            <a:r>
              <a:rPr lang="fr-FR" sz="3600" i="1" dirty="0" err="1"/>
              <a:t>Async</a:t>
            </a:r>
            <a:r>
              <a:rPr lang="fr-FR" sz="3600" i="1" dirty="0"/>
              <a:t> &amp; </a:t>
            </a:r>
            <a:r>
              <a:rPr lang="fr-FR" sz="3600" i="1" dirty="0" err="1"/>
              <a:t>Await</a:t>
            </a:r>
            <a:r>
              <a:rPr lang="fr-FR" sz="3600" i="1" dirty="0"/>
              <a:t> </a:t>
            </a:r>
          </a:p>
        </p:txBody>
      </p:sp>
      <p:pic>
        <p:nvPicPr>
          <p:cNvPr id="5" name="Image 4">
            <a:extLst>
              <a:ext uri="{FF2B5EF4-FFF2-40B4-BE49-F238E27FC236}">
                <a16:creationId xmlns:a16="http://schemas.microsoft.com/office/drawing/2014/main" id="{90212CA2-CE31-A9B0-3617-F6457C0E0B31}"/>
              </a:ext>
            </a:extLst>
          </p:cNvPr>
          <p:cNvPicPr>
            <a:picLocks noChangeAspect="1"/>
          </p:cNvPicPr>
          <p:nvPr/>
        </p:nvPicPr>
        <p:blipFill>
          <a:blip r:embed="rId2"/>
          <a:stretch>
            <a:fillRect/>
          </a:stretch>
        </p:blipFill>
        <p:spPr>
          <a:xfrm>
            <a:off x="2209208" y="2720680"/>
            <a:ext cx="6744641" cy="2781688"/>
          </a:xfrm>
          <a:prstGeom prst="rect">
            <a:avLst/>
          </a:prstGeom>
        </p:spPr>
      </p:pic>
      <p:pic>
        <p:nvPicPr>
          <p:cNvPr id="2" name="Picture 12" descr="JavaScript Logo et symbole, sens, histoire, PNG, marque">
            <a:extLst>
              <a:ext uri="{FF2B5EF4-FFF2-40B4-BE49-F238E27FC236}">
                <a16:creationId xmlns:a16="http://schemas.microsoft.com/office/drawing/2014/main" id="{939A8D5C-0636-C981-4284-9B24C9950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618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Qu’est-ce qu’une API </a:t>
            </a:r>
          </a:p>
        </p:txBody>
      </p:sp>
      <p:pic>
        <p:nvPicPr>
          <p:cNvPr id="4" name="Image 3">
            <a:extLst>
              <a:ext uri="{FF2B5EF4-FFF2-40B4-BE49-F238E27FC236}">
                <a16:creationId xmlns:a16="http://schemas.microsoft.com/office/drawing/2014/main" id="{A24D67A0-73F2-7C1D-D8AF-91AE7AC69728}"/>
              </a:ext>
            </a:extLst>
          </p:cNvPr>
          <p:cNvPicPr>
            <a:picLocks noChangeAspect="1"/>
          </p:cNvPicPr>
          <p:nvPr/>
        </p:nvPicPr>
        <p:blipFill>
          <a:blip r:embed="rId2"/>
          <a:stretch>
            <a:fillRect/>
          </a:stretch>
        </p:blipFill>
        <p:spPr>
          <a:xfrm>
            <a:off x="1711355" y="2150821"/>
            <a:ext cx="8187655" cy="4018203"/>
          </a:xfrm>
          <a:prstGeom prst="rect">
            <a:avLst/>
          </a:prstGeom>
        </p:spPr>
      </p:pic>
      <p:pic>
        <p:nvPicPr>
          <p:cNvPr id="2" name="Picture 12" descr="JavaScript Logo et symbole, sens, histoire, PNG, marque">
            <a:extLst>
              <a:ext uri="{FF2B5EF4-FFF2-40B4-BE49-F238E27FC236}">
                <a16:creationId xmlns:a16="http://schemas.microsoft.com/office/drawing/2014/main" id="{E6E784DD-6F99-94EF-A3AB-A70858A24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732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Qu’est-ce qu’une API </a:t>
            </a:r>
          </a:p>
        </p:txBody>
      </p:sp>
      <p:sp>
        <p:nvSpPr>
          <p:cNvPr id="7" name="ZoneTexte 6">
            <a:extLst>
              <a:ext uri="{FF2B5EF4-FFF2-40B4-BE49-F238E27FC236}">
                <a16:creationId xmlns:a16="http://schemas.microsoft.com/office/drawing/2014/main" id="{D3123F0C-659E-9BD9-0D69-EF4ABC95B92D}"/>
              </a:ext>
            </a:extLst>
          </p:cNvPr>
          <p:cNvSpPr txBox="1"/>
          <p:nvPr/>
        </p:nvSpPr>
        <p:spPr>
          <a:xfrm>
            <a:off x="142400" y="2735615"/>
            <a:ext cx="7021798" cy="3139321"/>
          </a:xfrm>
          <a:prstGeom prst="rect">
            <a:avLst/>
          </a:prstGeom>
          <a:noFill/>
        </p:spPr>
        <p:txBody>
          <a:bodyPr wrap="square" rtlCol="0">
            <a:spAutoFit/>
          </a:bodyPr>
          <a:lstStyle/>
          <a:p>
            <a:r>
              <a:rPr lang="fr-FR" b="0" i="0" dirty="0">
                <a:solidFill>
                  <a:srgbClr val="374151"/>
                </a:solidFill>
                <a:effectLst/>
                <a:latin typeface="Söhne"/>
              </a:rPr>
              <a:t>API signifie « Application </a:t>
            </a:r>
            <a:r>
              <a:rPr lang="fr-FR" b="0" i="0" dirty="0" err="1">
                <a:solidFill>
                  <a:srgbClr val="374151"/>
                </a:solidFill>
                <a:effectLst/>
                <a:latin typeface="Söhne"/>
              </a:rPr>
              <a:t>Programming</a:t>
            </a:r>
            <a:r>
              <a:rPr lang="fr-FR" b="0" i="0" dirty="0">
                <a:solidFill>
                  <a:srgbClr val="374151"/>
                </a:solidFill>
                <a:effectLst/>
                <a:latin typeface="Söhne"/>
              </a:rPr>
              <a:t> Interface », les Api vont nous permettre de récupérer des données provenant</a:t>
            </a:r>
            <a:r>
              <a:rPr lang="fr-FR" dirty="0">
                <a:solidFill>
                  <a:srgbClr val="374151"/>
                </a:solidFill>
                <a:latin typeface="Söhne"/>
              </a:rPr>
              <a:t> d’applications externes afin d’alimenter les nôtres.</a:t>
            </a:r>
          </a:p>
          <a:p>
            <a:endParaRPr lang="fr-FR" dirty="0">
              <a:solidFill>
                <a:srgbClr val="374151"/>
              </a:solidFill>
              <a:latin typeface="Söhne"/>
            </a:endParaRPr>
          </a:p>
          <a:p>
            <a:endParaRPr lang="fr-FR" dirty="0">
              <a:solidFill>
                <a:srgbClr val="374151"/>
              </a:solidFill>
              <a:latin typeface="Söhne"/>
            </a:endParaRPr>
          </a:p>
          <a:p>
            <a:r>
              <a:rPr lang="fr-FR" dirty="0">
                <a:solidFill>
                  <a:srgbClr val="374151"/>
                </a:solidFill>
                <a:latin typeface="Söhne"/>
              </a:rPr>
              <a:t>Les API sont basées sur des protocoles standard tels que HTTP afin d’échanger les données. L’API peut retourner les données sous différents formats, tels que : JSON, XML, CSV … </a:t>
            </a:r>
          </a:p>
          <a:p>
            <a:endParaRPr lang="fr-FR" dirty="0">
              <a:solidFill>
                <a:srgbClr val="374151"/>
              </a:solidFill>
              <a:latin typeface="Söhne"/>
            </a:endParaRPr>
          </a:p>
          <a:p>
            <a:endParaRPr lang="fr-FR" dirty="0">
              <a:solidFill>
                <a:srgbClr val="374151"/>
              </a:solidFill>
              <a:latin typeface="Söhne"/>
            </a:endParaRPr>
          </a:p>
          <a:p>
            <a:endParaRPr lang="fr-FR" dirty="0"/>
          </a:p>
        </p:txBody>
      </p:sp>
      <p:pic>
        <p:nvPicPr>
          <p:cNvPr id="10" name="Image 9">
            <a:extLst>
              <a:ext uri="{FF2B5EF4-FFF2-40B4-BE49-F238E27FC236}">
                <a16:creationId xmlns:a16="http://schemas.microsoft.com/office/drawing/2014/main" id="{D932F92B-3916-38A4-0997-FA4E2090ED16}"/>
              </a:ext>
            </a:extLst>
          </p:cNvPr>
          <p:cNvPicPr>
            <a:picLocks noChangeAspect="1"/>
          </p:cNvPicPr>
          <p:nvPr/>
        </p:nvPicPr>
        <p:blipFill>
          <a:blip r:embed="rId2"/>
          <a:stretch>
            <a:fillRect/>
          </a:stretch>
        </p:blipFill>
        <p:spPr>
          <a:xfrm>
            <a:off x="6937695" y="1963491"/>
            <a:ext cx="4513278" cy="4406570"/>
          </a:xfrm>
          <a:prstGeom prst="rect">
            <a:avLst/>
          </a:prstGeom>
        </p:spPr>
      </p:pic>
      <p:pic>
        <p:nvPicPr>
          <p:cNvPr id="2" name="Picture 12" descr="JavaScript Logo et symbole, sens, histoire, PNG, marque">
            <a:extLst>
              <a:ext uri="{FF2B5EF4-FFF2-40B4-BE49-F238E27FC236}">
                <a16:creationId xmlns:a16="http://schemas.microsoft.com/office/drawing/2014/main" id="{754909AC-0467-B26C-AE83-B3F942E5F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1484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1. Communiquer avec une API</a:t>
            </a:r>
          </a:p>
        </p:txBody>
      </p:sp>
      <p:sp>
        <p:nvSpPr>
          <p:cNvPr id="4" name="ZoneTexte 3">
            <a:extLst>
              <a:ext uri="{FF2B5EF4-FFF2-40B4-BE49-F238E27FC236}">
                <a16:creationId xmlns:a16="http://schemas.microsoft.com/office/drawing/2014/main" id="{217F1D0B-FCFA-8A70-56BD-D1A5E3A732F5}"/>
              </a:ext>
            </a:extLst>
          </p:cNvPr>
          <p:cNvSpPr txBox="1"/>
          <p:nvPr/>
        </p:nvSpPr>
        <p:spPr>
          <a:xfrm>
            <a:off x="607362" y="2596244"/>
            <a:ext cx="11355339" cy="3416320"/>
          </a:xfrm>
          <a:prstGeom prst="rect">
            <a:avLst/>
          </a:prstGeom>
          <a:noFill/>
        </p:spPr>
        <p:txBody>
          <a:bodyPr wrap="square" rtlCol="0">
            <a:spAutoFit/>
          </a:bodyPr>
          <a:lstStyle/>
          <a:p>
            <a:r>
              <a:rPr lang="fr-FR" sz="2000" dirty="0"/>
              <a:t>Il existe plusieurs méthodes pour interroger une API avec JavaScript </a:t>
            </a:r>
          </a:p>
          <a:p>
            <a:endParaRPr lang="fr-FR" sz="2000" dirty="0"/>
          </a:p>
          <a:p>
            <a:endParaRPr lang="fr-FR" sz="2000" dirty="0"/>
          </a:p>
          <a:p>
            <a:pPr marL="285750" indent="-285750">
              <a:buFont typeface="Arial" panose="020B0604020202020204" pitchFamily="34" charset="0"/>
              <a:buChar char="•"/>
            </a:pPr>
            <a:r>
              <a:rPr lang="fr-FR" sz="2000" dirty="0"/>
              <a:t>XHR : </a:t>
            </a:r>
            <a:r>
              <a:rPr lang="fr-FR" sz="2000" dirty="0" err="1"/>
              <a:t>XMLHttpRequest</a:t>
            </a:r>
            <a:r>
              <a:rPr lang="fr-FR" sz="2000" dirty="0"/>
              <a:t>, que nous n’aborderons pas car c’est l’ancienne manière d’interroger une API</a:t>
            </a:r>
          </a:p>
          <a:p>
            <a:endParaRPr lang="fr-FR" sz="2000" dirty="0"/>
          </a:p>
          <a:p>
            <a:endParaRPr lang="fr-FR" sz="2000" dirty="0"/>
          </a:p>
          <a:p>
            <a:pPr marL="285750" indent="-285750">
              <a:buFont typeface="Arial" panose="020B0604020202020204" pitchFamily="34" charset="0"/>
              <a:buChar char="•"/>
            </a:pPr>
            <a:r>
              <a:rPr lang="fr-FR" sz="2000" dirty="0"/>
              <a:t>La méthode </a:t>
            </a:r>
            <a:r>
              <a:rPr lang="fr-FR" sz="2000" dirty="0" err="1"/>
              <a:t>Fetch</a:t>
            </a:r>
            <a:r>
              <a:rPr lang="fr-FR" sz="2000" dirty="0"/>
              <a:t>(): est une méthode introduite en 2015, elle utilise la technologie AJAX (</a:t>
            </a:r>
            <a:r>
              <a:rPr lang="fr-FR" sz="2000" dirty="0" err="1"/>
              <a:t>Asynchronous</a:t>
            </a:r>
            <a:r>
              <a:rPr lang="fr-FR" sz="2000" dirty="0"/>
              <a:t> JavaScript and XML) et intègre plusieurs méthodes qui vont nous permettre de récupérer, d’insérer, de modifier ou de supprimer des données </a:t>
            </a:r>
          </a:p>
          <a:p>
            <a:endParaRPr lang="fr-FR" b="0" i="0" dirty="0">
              <a:solidFill>
                <a:srgbClr val="374151"/>
              </a:solidFill>
              <a:effectLst/>
              <a:latin typeface="Söhne"/>
            </a:endParaRPr>
          </a:p>
          <a:p>
            <a:endParaRPr lang="fr-FR" dirty="0"/>
          </a:p>
        </p:txBody>
      </p:sp>
      <p:pic>
        <p:nvPicPr>
          <p:cNvPr id="2" name="Picture 12" descr="JavaScript Logo et symbole, sens, histoire, PNG, marque">
            <a:extLst>
              <a:ext uri="{FF2B5EF4-FFF2-40B4-BE49-F238E27FC236}">
                <a16:creationId xmlns:a16="http://schemas.microsoft.com/office/drawing/2014/main" id="{BF38E34E-0171-A12C-16DE-21421E993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9358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fontScale="90000"/>
          </a:bodyPr>
          <a:lstStyle/>
          <a:p>
            <a:r>
              <a:rPr lang="fr-FR" dirty="0"/>
              <a:t>XI- API </a:t>
            </a:r>
            <a:br>
              <a:rPr lang="fr-FR" dirty="0"/>
            </a:br>
            <a:r>
              <a:rPr lang="fr-FR" dirty="0"/>
              <a:t>	</a:t>
            </a:r>
            <a:r>
              <a:rPr lang="fr-FR" sz="3600" i="1" dirty="0"/>
              <a:t>  2. Communiquer avec une API en utilisant </a:t>
            </a:r>
            <a:r>
              <a:rPr lang="fr-FR" sz="3600" i="1" dirty="0" err="1"/>
              <a:t>Fetch</a:t>
            </a:r>
            <a:r>
              <a:rPr lang="fr-FR" sz="3600" i="1" dirty="0"/>
              <a:t>()</a:t>
            </a:r>
          </a:p>
        </p:txBody>
      </p:sp>
      <p:sp>
        <p:nvSpPr>
          <p:cNvPr id="2" name="ZoneTexte 1">
            <a:extLst>
              <a:ext uri="{FF2B5EF4-FFF2-40B4-BE49-F238E27FC236}">
                <a16:creationId xmlns:a16="http://schemas.microsoft.com/office/drawing/2014/main" id="{40CB8543-8FEA-47DB-C18A-FD1304451BDC}"/>
              </a:ext>
            </a:extLst>
          </p:cNvPr>
          <p:cNvSpPr txBox="1"/>
          <p:nvPr/>
        </p:nvSpPr>
        <p:spPr>
          <a:xfrm>
            <a:off x="469784" y="4312157"/>
            <a:ext cx="8070210" cy="2308324"/>
          </a:xfrm>
          <a:prstGeom prst="rect">
            <a:avLst/>
          </a:prstGeom>
          <a:noFill/>
        </p:spPr>
        <p:txBody>
          <a:bodyPr wrap="square" rtlCol="0">
            <a:spAutoFit/>
          </a:bodyPr>
          <a:lstStyle/>
          <a:p>
            <a:r>
              <a:rPr lang="fr-FR" dirty="0"/>
              <a:t>Les méthodes associées à </a:t>
            </a:r>
            <a:r>
              <a:rPr lang="fr-FR" dirty="0" err="1"/>
              <a:t>fecth</a:t>
            </a:r>
            <a:r>
              <a:rPr lang="fr-FR" dirty="0"/>
              <a:t>():</a:t>
            </a:r>
          </a:p>
          <a:p>
            <a:endParaRPr lang="fr-FR" dirty="0"/>
          </a:p>
          <a:p>
            <a:pPr marL="285750" indent="-285750">
              <a:buFont typeface="Arial" panose="020B0604020202020204" pitchFamily="34" charset="0"/>
              <a:buChar char="•"/>
            </a:pPr>
            <a:r>
              <a:rPr lang="fr-FR" dirty="0"/>
              <a:t>GET() </a:t>
            </a:r>
            <a:r>
              <a:rPr lang="fr-FR" dirty="0">
                <a:sym typeface="Wingdings" panose="05000000000000000000" pitchFamily="2" charset="2"/>
              </a:rPr>
              <a:t> récupérer les données </a:t>
            </a:r>
            <a:endParaRPr lang="fr-FR" dirty="0"/>
          </a:p>
          <a:p>
            <a:pPr marL="285750" indent="-285750">
              <a:buFont typeface="Arial" panose="020B0604020202020204" pitchFamily="34" charset="0"/>
              <a:buChar char="•"/>
            </a:pPr>
            <a:r>
              <a:rPr lang="fr-FR" dirty="0"/>
              <a:t>POST() </a:t>
            </a:r>
            <a:r>
              <a:rPr lang="fr-FR" dirty="0">
                <a:sym typeface="Wingdings" panose="05000000000000000000" pitchFamily="2" charset="2"/>
              </a:rPr>
              <a:t> </a:t>
            </a:r>
            <a:r>
              <a:rPr lang="fr-FR" dirty="0"/>
              <a:t>insérer</a:t>
            </a:r>
            <a:r>
              <a:rPr lang="fr-FR" dirty="0">
                <a:sym typeface="Wingdings" panose="05000000000000000000" pitchFamily="2" charset="2"/>
              </a:rPr>
              <a:t> des données </a:t>
            </a:r>
            <a:endParaRPr lang="fr-FR" dirty="0"/>
          </a:p>
          <a:p>
            <a:pPr marL="285750" indent="-285750">
              <a:buFont typeface="Arial" panose="020B0604020202020204" pitchFamily="34" charset="0"/>
              <a:buChar char="•"/>
            </a:pPr>
            <a:r>
              <a:rPr lang="fr-FR" dirty="0"/>
              <a:t>PUT() </a:t>
            </a:r>
            <a:r>
              <a:rPr lang="fr-FR" dirty="0">
                <a:sym typeface="Wingdings" panose="05000000000000000000" pitchFamily="2" charset="2"/>
              </a:rPr>
              <a:t> modifier des données </a:t>
            </a:r>
          </a:p>
          <a:p>
            <a:pPr marL="285750" indent="-285750">
              <a:buFont typeface="Arial" panose="020B0604020202020204" pitchFamily="34" charset="0"/>
              <a:buChar char="•"/>
            </a:pPr>
            <a:r>
              <a:rPr lang="fr-FR" dirty="0">
                <a:sym typeface="Wingdings" panose="05000000000000000000" pitchFamily="2" charset="2"/>
              </a:rPr>
              <a:t>PATCH()  modification partielle </a:t>
            </a:r>
            <a:endParaRPr lang="fr-FR" dirty="0"/>
          </a:p>
          <a:p>
            <a:pPr marL="285750" indent="-285750">
              <a:buFont typeface="Arial" panose="020B0604020202020204" pitchFamily="34" charset="0"/>
              <a:buChar char="•"/>
            </a:pPr>
            <a:r>
              <a:rPr lang="fr-FR" dirty="0"/>
              <a:t>DELETE() </a:t>
            </a:r>
            <a:r>
              <a:rPr lang="fr-FR" dirty="0">
                <a:sym typeface="Wingdings" panose="05000000000000000000" pitchFamily="2" charset="2"/>
              </a:rPr>
              <a:t> supprimer une donnée</a:t>
            </a:r>
            <a:endParaRPr lang="fr-FR" dirty="0"/>
          </a:p>
          <a:p>
            <a:endParaRPr lang="fr-FR" dirty="0"/>
          </a:p>
        </p:txBody>
      </p:sp>
      <p:sp>
        <p:nvSpPr>
          <p:cNvPr id="4" name="ZoneTexte 3">
            <a:extLst>
              <a:ext uri="{FF2B5EF4-FFF2-40B4-BE49-F238E27FC236}">
                <a16:creationId xmlns:a16="http://schemas.microsoft.com/office/drawing/2014/main" id="{217F1D0B-FCFA-8A70-56BD-D1A5E3A732F5}"/>
              </a:ext>
            </a:extLst>
          </p:cNvPr>
          <p:cNvSpPr txBox="1"/>
          <p:nvPr/>
        </p:nvSpPr>
        <p:spPr>
          <a:xfrm>
            <a:off x="221069" y="1904003"/>
            <a:ext cx="10016455" cy="2308324"/>
          </a:xfrm>
          <a:prstGeom prst="rect">
            <a:avLst/>
          </a:prstGeom>
          <a:noFill/>
        </p:spPr>
        <p:txBody>
          <a:bodyPr wrap="square" rtlCol="0">
            <a:spAutoFit/>
          </a:bodyPr>
          <a:lstStyle/>
          <a:p>
            <a:r>
              <a:rPr lang="fr-FR" dirty="0"/>
              <a:t>La méthode </a:t>
            </a:r>
            <a:r>
              <a:rPr lang="fr-FR" dirty="0" err="1"/>
              <a:t>Fetch</a:t>
            </a:r>
            <a:r>
              <a:rPr lang="fr-FR" dirty="0"/>
              <a:t>(): prend en paramètre une URL qui représente la ressource à récupérer. Elle renvoie une promesse qui est résolue avec la réponse HTTP.</a:t>
            </a:r>
          </a:p>
          <a:p>
            <a:endParaRPr lang="fr-FR" dirty="0"/>
          </a:p>
          <a:p>
            <a:r>
              <a:rPr lang="fr-FR" dirty="0"/>
              <a:t> L'objet </a:t>
            </a:r>
            <a:r>
              <a:rPr lang="fr-FR" dirty="0" err="1"/>
              <a:t>response</a:t>
            </a:r>
            <a:r>
              <a:rPr lang="fr-FR" dirty="0"/>
              <a:t> contient des informations sur la réponse HTTP, Pour en extraire le contenu, on utilise la méthode </a:t>
            </a:r>
            <a:r>
              <a:rPr lang="fr-FR" dirty="0" err="1"/>
              <a:t>json</a:t>
            </a:r>
            <a:r>
              <a:rPr lang="fr-FR" dirty="0"/>
              <a:t>() qui va convertir la réponse HTTP JSON en un objet </a:t>
            </a:r>
            <a:r>
              <a:rPr lang="fr-FR" dirty="0" err="1"/>
              <a:t>JavaScrip</a:t>
            </a:r>
            <a:r>
              <a:rPr lang="fr-FR" dirty="0"/>
              <a:t> . </a:t>
            </a:r>
          </a:p>
          <a:p>
            <a:endParaRPr lang="fr-FR" dirty="0"/>
          </a:p>
          <a:p>
            <a:r>
              <a:rPr lang="fr-FR" dirty="0"/>
              <a:t>Si la promesse est résolue, on peut traiter les données. Si elle est rejetée, on peut gérer l'erreur.</a:t>
            </a:r>
          </a:p>
          <a:p>
            <a:endParaRPr lang="fr-FR" dirty="0"/>
          </a:p>
        </p:txBody>
      </p:sp>
      <p:pic>
        <p:nvPicPr>
          <p:cNvPr id="6" name="Image 5">
            <a:extLst>
              <a:ext uri="{FF2B5EF4-FFF2-40B4-BE49-F238E27FC236}">
                <a16:creationId xmlns:a16="http://schemas.microsoft.com/office/drawing/2014/main" id="{DFA673E6-BC82-6105-6A82-E7E300ED32B7}"/>
              </a:ext>
            </a:extLst>
          </p:cNvPr>
          <p:cNvPicPr>
            <a:picLocks noChangeAspect="1"/>
          </p:cNvPicPr>
          <p:nvPr/>
        </p:nvPicPr>
        <p:blipFill>
          <a:blip r:embed="rId2"/>
          <a:stretch>
            <a:fillRect/>
          </a:stretch>
        </p:blipFill>
        <p:spPr>
          <a:xfrm>
            <a:off x="6962704" y="3941864"/>
            <a:ext cx="5229296" cy="2553606"/>
          </a:xfrm>
          <a:prstGeom prst="rect">
            <a:avLst/>
          </a:prstGeom>
        </p:spPr>
      </p:pic>
      <p:pic>
        <p:nvPicPr>
          <p:cNvPr id="5" name="Picture 12" descr="JavaScript Logo et symbole, sens, histoire, PNG, marque">
            <a:extLst>
              <a:ext uri="{FF2B5EF4-FFF2-40B4-BE49-F238E27FC236}">
                <a16:creationId xmlns:a16="http://schemas.microsoft.com/office/drawing/2014/main" id="{02BB366D-F930-AAB1-B3C3-256E97691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545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a:t>
            </a:r>
          </a:p>
        </p:txBody>
      </p:sp>
      <p:sp>
        <p:nvSpPr>
          <p:cNvPr id="2" name="ZoneTexte 1">
            <a:extLst>
              <a:ext uri="{FF2B5EF4-FFF2-40B4-BE49-F238E27FC236}">
                <a16:creationId xmlns:a16="http://schemas.microsoft.com/office/drawing/2014/main" id="{0C3F57A4-156F-233B-CC53-01123A71E3EB}"/>
              </a:ext>
            </a:extLst>
          </p:cNvPr>
          <p:cNvSpPr txBox="1"/>
          <p:nvPr/>
        </p:nvSpPr>
        <p:spPr>
          <a:xfrm>
            <a:off x="864066" y="1960305"/>
            <a:ext cx="10967207" cy="4678204"/>
          </a:xfrm>
          <a:prstGeom prst="rect">
            <a:avLst/>
          </a:prstGeom>
          <a:noFill/>
        </p:spPr>
        <p:txBody>
          <a:bodyPr wrap="square" rtlCol="0">
            <a:spAutoFit/>
          </a:bodyPr>
          <a:lstStyle/>
          <a:p>
            <a:r>
              <a:rPr lang="fr-FR" dirty="0">
                <a:solidFill>
                  <a:srgbClr val="374151"/>
                </a:solidFill>
                <a:latin typeface="Söhne"/>
              </a:rPr>
              <a:t>Axios est une bibliothèque JavaScript qui permet d'effectuer des requêtes HTTP depuis un navigateur web ou depuis un environnement Node.js. </a:t>
            </a:r>
          </a:p>
          <a:p>
            <a:endParaRPr lang="fr-FR" dirty="0">
              <a:solidFill>
                <a:srgbClr val="374151"/>
              </a:solidFill>
              <a:latin typeface="Söhne"/>
            </a:endParaRPr>
          </a:p>
          <a:p>
            <a:r>
              <a:rPr lang="fr-FR" dirty="0">
                <a:solidFill>
                  <a:srgbClr val="374151"/>
                </a:solidFill>
                <a:latin typeface="Söhne"/>
              </a:rPr>
              <a:t>Axios prend en charge plusieurs méthodes HTTP, telles que GET, POST, PUT, DELETE, PATCH.</a:t>
            </a:r>
          </a:p>
          <a:p>
            <a:endParaRPr lang="fr-FR" dirty="0">
              <a:solidFill>
                <a:srgbClr val="374151"/>
              </a:solidFill>
              <a:latin typeface="Söhne"/>
            </a:endParaRPr>
          </a:p>
          <a:p>
            <a:r>
              <a:rPr lang="fr-FR" dirty="0">
                <a:solidFill>
                  <a:srgbClr val="374151"/>
                </a:solidFill>
                <a:latin typeface="Söhne"/>
              </a:rPr>
              <a:t>Axios fournit une syntaxe plus simple et plus facile à utiliser que l'API </a:t>
            </a:r>
            <a:r>
              <a:rPr lang="fr-FR" dirty="0" err="1">
                <a:solidFill>
                  <a:srgbClr val="374151"/>
                </a:solidFill>
                <a:latin typeface="Söhne"/>
              </a:rPr>
              <a:t>Fetch</a:t>
            </a:r>
            <a:r>
              <a:rPr lang="fr-FR" dirty="0">
                <a:solidFill>
                  <a:srgbClr val="374151"/>
                </a:solidFill>
                <a:latin typeface="Söhne"/>
              </a:rPr>
              <a:t>. Par exemple, il n'est pas nécessaire de transformer les réponses en JSON, car Axios le fait automatiquement.</a:t>
            </a:r>
          </a:p>
          <a:p>
            <a:endParaRPr lang="fr-FR" dirty="0">
              <a:solidFill>
                <a:srgbClr val="374151"/>
              </a:solidFill>
              <a:latin typeface="Söhne"/>
            </a:endParaRPr>
          </a:p>
          <a:p>
            <a:r>
              <a:rPr lang="fr-FR" dirty="0">
                <a:solidFill>
                  <a:srgbClr val="374151"/>
                </a:solidFill>
                <a:latin typeface="Söhne"/>
              </a:rPr>
              <a:t>Avant d’utiliser </a:t>
            </a:r>
            <a:r>
              <a:rPr lang="fr-FR" dirty="0" err="1">
                <a:solidFill>
                  <a:srgbClr val="374151"/>
                </a:solidFill>
                <a:latin typeface="Söhne"/>
              </a:rPr>
              <a:t>axios</a:t>
            </a:r>
            <a:r>
              <a:rPr lang="fr-FR" dirty="0">
                <a:solidFill>
                  <a:srgbClr val="374151"/>
                </a:solidFill>
                <a:latin typeface="Söhne"/>
              </a:rPr>
              <a:t> il est nécessaire de l’installer soit :</a:t>
            </a:r>
          </a:p>
          <a:p>
            <a:endParaRPr lang="fr-FR" dirty="0">
              <a:solidFill>
                <a:srgbClr val="374151"/>
              </a:solidFill>
              <a:latin typeface="Söhne"/>
            </a:endParaRPr>
          </a:p>
          <a:p>
            <a:pPr marL="285750" indent="-285750">
              <a:buFont typeface="Arial" panose="020B0604020202020204" pitchFamily="34" charset="0"/>
              <a:buChar char="•"/>
            </a:pPr>
            <a:r>
              <a:rPr lang="fr-FR" dirty="0">
                <a:solidFill>
                  <a:srgbClr val="374151"/>
                </a:solidFill>
                <a:latin typeface="Söhne"/>
              </a:rPr>
              <a:t>Par l’intermédiaire de </a:t>
            </a:r>
            <a:r>
              <a:rPr lang="fr-FR" dirty="0" err="1">
                <a:solidFill>
                  <a:srgbClr val="374151"/>
                </a:solidFill>
                <a:latin typeface="Söhne"/>
              </a:rPr>
              <a:t>npm</a:t>
            </a:r>
            <a:r>
              <a:rPr lang="fr-FR" dirty="0">
                <a:solidFill>
                  <a:srgbClr val="374151"/>
                </a:solidFill>
                <a:latin typeface="Söhne"/>
              </a:rPr>
              <a:t> </a:t>
            </a:r>
            <a:r>
              <a:rPr lang="fr-FR" dirty="0">
                <a:solidFill>
                  <a:srgbClr val="374151"/>
                </a:solidFill>
                <a:latin typeface="Söhne"/>
                <a:sym typeface="Wingdings" panose="05000000000000000000" pitchFamily="2" charset="2"/>
              </a:rPr>
              <a:t> </a:t>
            </a:r>
          </a:p>
          <a:p>
            <a:pPr marL="285750" indent="-285750">
              <a:buFont typeface="Arial" panose="020B0604020202020204" pitchFamily="34" charset="0"/>
              <a:buChar char="•"/>
            </a:pPr>
            <a:endParaRPr lang="fr-FR" dirty="0">
              <a:solidFill>
                <a:srgbClr val="374151"/>
              </a:solidFill>
              <a:latin typeface="Söhne"/>
              <a:sym typeface="Wingdings" panose="05000000000000000000" pitchFamily="2" charset="2"/>
            </a:endParaRPr>
          </a:p>
          <a:p>
            <a:pPr marL="285750" indent="-285750">
              <a:buFont typeface="Arial" panose="020B0604020202020204" pitchFamily="34" charset="0"/>
              <a:buChar char="•"/>
            </a:pPr>
            <a:r>
              <a:rPr lang="fr-FR" dirty="0">
                <a:solidFill>
                  <a:srgbClr val="374151"/>
                </a:solidFill>
                <a:latin typeface="Söhne"/>
                <a:sym typeface="Wingdings" panose="05000000000000000000" pitchFamily="2" charset="2"/>
              </a:rPr>
              <a:t>En intégrant le CDN   </a:t>
            </a:r>
            <a:r>
              <a:rPr lang="fr-FR" dirty="0">
                <a:solidFill>
                  <a:srgbClr val="374151"/>
                </a:solidFill>
                <a:latin typeface="Söhne"/>
              </a:rPr>
              <a:t>&lt;script src="https://cdn.jsdelivr.net/</a:t>
            </a:r>
            <a:r>
              <a:rPr lang="fr-FR" dirty="0" err="1">
                <a:solidFill>
                  <a:srgbClr val="374151"/>
                </a:solidFill>
                <a:latin typeface="Söhne"/>
              </a:rPr>
              <a:t>npm</a:t>
            </a:r>
            <a:r>
              <a:rPr lang="fr-FR" dirty="0">
                <a:solidFill>
                  <a:srgbClr val="374151"/>
                </a:solidFill>
                <a:latin typeface="Söhne"/>
              </a:rPr>
              <a:t>/axios@1.1.2/</a:t>
            </a:r>
            <a:r>
              <a:rPr lang="fr-FR" dirty="0" err="1">
                <a:solidFill>
                  <a:srgbClr val="374151"/>
                </a:solidFill>
                <a:latin typeface="Söhne"/>
              </a:rPr>
              <a:t>dist</a:t>
            </a:r>
            <a:r>
              <a:rPr lang="fr-FR" dirty="0">
                <a:solidFill>
                  <a:srgbClr val="374151"/>
                </a:solidFill>
                <a:latin typeface="Söhne"/>
              </a:rPr>
              <a:t>/axios.min.js"&gt;&lt;/script&gt;</a:t>
            </a:r>
          </a:p>
          <a:p>
            <a:endParaRPr lang="fr-FR" dirty="0">
              <a:solidFill>
                <a:srgbClr val="374151"/>
              </a:solidFill>
              <a:latin typeface="Söhne"/>
            </a:endParaRPr>
          </a:p>
          <a:p>
            <a:pPr algn="ctr"/>
            <a:r>
              <a:rPr lang="fr-FR" sz="2800" dirty="0">
                <a:solidFill>
                  <a:srgbClr val="374151"/>
                </a:solidFill>
                <a:latin typeface="Söhne"/>
                <a:hlinkClick r:id="rId2"/>
              </a:rPr>
              <a:t>Voir la Doc </a:t>
            </a:r>
            <a:endParaRPr lang="fr-FR" sz="2800" dirty="0">
              <a:solidFill>
                <a:srgbClr val="374151"/>
              </a:solidFill>
              <a:latin typeface="Söhne"/>
            </a:endParaRPr>
          </a:p>
          <a:p>
            <a:endParaRPr lang="fr-FR" dirty="0"/>
          </a:p>
        </p:txBody>
      </p:sp>
      <p:pic>
        <p:nvPicPr>
          <p:cNvPr id="1028" name="Picture 4" descr="Axios-logo - CarePredict">
            <a:extLst>
              <a:ext uri="{FF2B5EF4-FFF2-40B4-BE49-F238E27FC236}">
                <a16:creationId xmlns:a16="http://schemas.microsoft.com/office/drawing/2014/main" id="{BBC0BEF4-D781-31D0-8A4F-BBE15524A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DFE82C5-6BAE-9A10-E5A5-BE24D832555D}"/>
              </a:ext>
            </a:extLst>
          </p:cNvPr>
          <p:cNvPicPr>
            <a:picLocks noChangeAspect="1"/>
          </p:cNvPicPr>
          <p:nvPr/>
        </p:nvPicPr>
        <p:blipFill>
          <a:blip r:embed="rId4"/>
          <a:stretch>
            <a:fillRect/>
          </a:stretch>
        </p:blipFill>
        <p:spPr>
          <a:xfrm>
            <a:off x="4181335" y="4697836"/>
            <a:ext cx="2334485" cy="377964"/>
          </a:xfrm>
          <a:prstGeom prst="rect">
            <a:avLst/>
          </a:prstGeom>
        </p:spPr>
      </p:pic>
    </p:spTree>
    <p:extLst>
      <p:ext uri="{BB962C8B-B14F-4D97-AF65-F5344CB8AC3E}">
        <p14:creationId xmlns:p14="http://schemas.microsoft.com/office/powerpoint/2010/main" val="4242963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a:t>
            </a:r>
          </a:p>
        </p:txBody>
      </p:sp>
      <p:pic>
        <p:nvPicPr>
          <p:cNvPr id="4" name="Image 3">
            <a:extLst>
              <a:ext uri="{FF2B5EF4-FFF2-40B4-BE49-F238E27FC236}">
                <a16:creationId xmlns:a16="http://schemas.microsoft.com/office/drawing/2014/main" id="{853B4ECD-C16D-D687-4777-261A05E0393C}"/>
              </a:ext>
            </a:extLst>
          </p:cNvPr>
          <p:cNvPicPr>
            <a:picLocks noChangeAspect="1"/>
          </p:cNvPicPr>
          <p:nvPr/>
        </p:nvPicPr>
        <p:blipFill>
          <a:blip r:embed="rId2"/>
          <a:stretch>
            <a:fillRect/>
          </a:stretch>
        </p:blipFill>
        <p:spPr>
          <a:xfrm>
            <a:off x="3089989" y="1897642"/>
            <a:ext cx="5743575" cy="2171700"/>
          </a:xfrm>
          <a:prstGeom prst="rect">
            <a:avLst/>
          </a:prstGeom>
        </p:spPr>
      </p:pic>
      <p:sp>
        <p:nvSpPr>
          <p:cNvPr id="6" name="ZoneTexte 5">
            <a:extLst>
              <a:ext uri="{FF2B5EF4-FFF2-40B4-BE49-F238E27FC236}">
                <a16:creationId xmlns:a16="http://schemas.microsoft.com/office/drawing/2014/main" id="{49094D12-EB50-0791-D103-F2DDE6FBCF83}"/>
              </a:ext>
            </a:extLst>
          </p:cNvPr>
          <p:cNvSpPr txBox="1"/>
          <p:nvPr/>
        </p:nvSpPr>
        <p:spPr>
          <a:xfrm>
            <a:off x="746619" y="4069342"/>
            <a:ext cx="11167425" cy="2585323"/>
          </a:xfrm>
          <a:prstGeom prst="rect">
            <a:avLst/>
          </a:prstGeom>
          <a:noFill/>
        </p:spPr>
        <p:txBody>
          <a:bodyPr wrap="square" rtlCol="0">
            <a:spAutoFit/>
          </a:bodyPr>
          <a:lstStyle/>
          <a:p>
            <a:br>
              <a:rPr lang="fr-FR" dirty="0">
                <a:solidFill>
                  <a:srgbClr val="374151"/>
                </a:solidFill>
                <a:latin typeface="Söhne"/>
              </a:rPr>
            </a:br>
            <a:r>
              <a:rPr lang="fr-FR" dirty="0">
                <a:solidFill>
                  <a:srgbClr val="374151"/>
                </a:solidFill>
                <a:latin typeface="Söhne"/>
              </a:rPr>
              <a:t>  </a:t>
            </a:r>
            <a:r>
              <a:rPr lang="fr-FR" dirty="0"/>
              <a:t>Dans cet exemple, nous utilisons la méthode </a:t>
            </a:r>
            <a:r>
              <a:rPr lang="fr-FR" dirty="0" err="1"/>
              <a:t>get</a:t>
            </a:r>
            <a:r>
              <a:rPr lang="fr-FR" dirty="0"/>
              <a:t>() d'Axios pour récupérer les informations de l'utilisateur </a:t>
            </a:r>
          </a:p>
          <a:p>
            <a:endParaRPr lang="fr-FR" dirty="0"/>
          </a:p>
          <a:p>
            <a:r>
              <a:rPr lang="fr-FR" dirty="0"/>
              <a:t>La réponse est ensuite traitée dans la promesse </a:t>
            </a:r>
            <a:r>
              <a:rPr lang="fr-FR" dirty="0" err="1"/>
              <a:t>then</a:t>
            </a:r>
            <a:r>
              <a:rPr lang="fr-FR" dirty="0"/>
              <a:t>() pour afficher les données renvoyées par l'API. Puis les erreurs éventuelles sont gérées dans la promesse catch().</a:t>
            </a:r>
          </a:p>
          <a:p>
            <a:endParaRPr lang="fr-FR" dirty="0"/>
          </a:p>
          <a:p>
            <a:r>
              <a:rPr lang="fr-FR" dirty="0"/>
              <a:t>Notez que nous n'avons pas besoin de transformer la réponse en JSON car Axios le fait automatiquement pour nous.</a:t>
            </a: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947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 – les instances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679507" y="1595021"/>
            <a:ext cx="11167425" cy="5262979"/>
          </a:xfrm>
          <a:prstGeom prst="rect">
            <a:avLst/>
          </a:prstGeom>
          <a:noFill/>
        </p:spPr>
        <p:txBody>
          <a:bodyPr wrap="square" rtlCol="0">
            <a:spAutoFit/>
          </a:bodyPr>
          <a:lstStyle/>
          <a:p>
            <a:pPr>
              <a:lnSpc>
                <a:spcPct val="150000"/>
              </a:lnSpc>
            </a:pPr>
            <a:br>
              <a:rPr lang="fr-FR" sz="2000" dirty="0">
                <a:solidFill>
                  <a:srgbClr val="374151"/>
                </a:solidFill>
                <a:latin typeface="Söhne"/>
              </a:rPr>
            </a:br>
            <a:r>
              <a:rPr lang="fr-FR" sz="2000" dirty="0">
                <a:solidFill>
                  <a:srgbClr val="374151"/>
                </a:solidFill>
                <a:latin typeface="Söhne"/>
              </a:rPr>
              <a:t>  </a:t>
            </a:r>
            <a:r>
              <a:rPr lang="fr-FR" sz="2000" dirty="0"/>
              <a:t>Les instances d'Axios sont une fonctionnalité très utile qui permet de </a:t>
            </a:r>
            <a:r>
              <a:rPr lang="fr-FR" sz="2000" b="1" dirty="0"/>
              <a:t>créer des objets personnalisés </a:t>
            </a:r>
            <a:r>
              <a:rPr lang="fr-FR" sz="2000" dirty="0"/>
              <a:t>avec </a:t>
            </a:r>
            <a:r>
              <a:rPr lang="fr-FR" sz="2000" b="1" dirty="0"/>
              <a:t>leurs propres configurations</a:t>
            </a:r>
            <a:r>
              <a:rPr lang="fr-FR" sz="2000" dirty="0"/>
              <a:t>.</a:t>
            </a:r>
          </a:p>
          <a:p>
            <a:pPr>
              <a:lnSpc>
                <a:spcPct val="150000"/>
              </a:lnSpc>
            </a:pPr>
            <a:endParaRPr lang="fr-FR" sz="2000" dirty="0"/>
          </a:p>
          <a:p>
            <a:pPr>
              <a:lnSpc>
                <a:spcPct val="150000"/>
              </a:lnSpc>
            </a:pPr>
            <a:r>
              <a:rPr lang="fr-FR" sz="2000" dirty="0"/>
              <a:t>  Pour créer une instance d'Axios, on utilise la </a:t>
            </a:r>
            <a:r>
              <a:rPr lang="fr-FR" sz="2000" b="1" dirty="0"/>
              <a:t>méthode </a:t>
            </a:r>
            <a:r>
              <a:rPr lang="fr-FR" sz="2000" b="1" dirty="0" err="1"/>
              <a:t>axios.create</a:t>
            </a:r>
            <a:r>
              <a:rPr lang="fr-FR" sz="2000" b="1" dirty="0"/>
              <a:t>(), </a:t>
            </a:r>
            <a:r>
              <a:rPr lang="fr-FR" sz="2000" dirty="0"/>
              <a:t>qui prend en </a:t>
            </a:r>
            <a:r>
              <a:rPr lang="fr-FR" sz="2000" b="1" dirty="0"/>
              <a:t>paramètre un objet de configuration </a:t>
            </a:r>
            <a:r>
              <a:rPr lang="fr-FR" sz="2000" dirty="0"/>
              <a:t>contenant les </a:t>
            </a:r>
            <a:r>
              <a:rPr lang="fr-FR" sz="2000" b="1" dirty="0"/>
              <a:t>propriétés que l'on souhaite personnaliser</a:t>
            </a:r>
          </a:p>
          <a:p>
            <a:pPr>
              <a:lnSpc>
                <a:spcPct val="150000"/>
              </a:lnSpc>
            </a:pPr>
            <a:endParaRPr lang="fr-FR" sz="2000" dirty="0"/>
          </a:p>
          <a:p>
            <a:pPr>
              <a:lnSpc>
                <a:spcPct val="150000"/>
              </a:lnSpc>
            </a:pPr>
            <a:r>
              <a:rPr lang="fr-FR" sz="2000" dirty="0"/>
              <a:t>L'avantage des instances d'Axios est de pouvoir </a:t>
            </a:r>
            <a:r>
              <a:rPr lang="fr-FR" sz="2000" b="1" dirty="0"/>
              <a:t>définir des configurations globales </a:t>
            </a:r>
            <a:r>
              <a:rPr lang="fr-FR" sz="2000" dirty="0"/>
              <a:t>qui </a:t>
            </a:r>
            <a:r>
              <a:rPr lang="fr-FR" sz="2000" b="1" dirty="0"/>
              <a:t>s'appliqueront à toutes les requêtes </a:t>
            </a:r>
            <a:r>
              <a:rPr lang="fr-FR" sz="2000" dirty="0"/>
              <a:t>effectuées avec cette instance, sans avoir à les spécifier à chaque appel de méthode Axios.</a:t>
            </a:r>
          </a:p>
          <a:p>
            <a:endParaRPr lang="fr-FR" dirty="0">
              <a:solidFill>
                <a:srgbClr val="374151"/>
              </a:solidFill>
              <a:latin typeface="Söhne"/>
            </a:endParaRP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282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3. Axios – les instances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931736" y="1627813"/>
            <a:ext cx="11167425" cy="1538883"/>
          </a:xfrm>
          <a:prstGeom prst="rect">
            <a:avLst/>
          </a:prstGeom>
          <a:noFill/>
        </p:spPr>
        <p:txBody>
          <a:bodyPr wrap="square" rtlCol="0">
            <a:spAutoFit/>
          </a:bodyPr>
          <a:lstStyle/>
          <a:p>
            <a:br>
              <a:rPr lang="fr-FR" dirty="0">
                <a:solidFill>
                  <a:srgbClr val="374151"/>
                </a:solidFill>
                <a:latin typeface="Söhne"/>
              </a:rPr>
            </a:br>
            <a:r>
              <a:rPr lang="fr-FR" sz="2000" dirty="0"/>
              <a:t>  Ici, on crée une instance d'Axios qui va utiliser l'URL de base </a:t>
            </a:r>
            <a:r>
              <a:rPr lang="fr-FR" sz="2000" dirty="0">
                <a:hlinkClick r:id="rId2"/>
              </a:rPr>
              <a:t>https://mon-api.com/</a:t>
            </a:r>
            <a:r>
              <a:rPr lang="fr-FR" sz="2000" dirty="0"/>
              <a:t> et ajouter un header d'authentification avec un </a:t>
            </a:r>
            <a:r>
              <a:rPr lang="fr-FR" sz="2000" dirty="0" err="1"/>
              <a:t>token</a:t>
            </a:r>
            <a:r>
              <a:rPr lang="fr-FR" sz="2000" dirty="0"/>
              <a:t>.</a:t>
            </a:r>
          </a:p>
          <a:p>
            <a:endParaRPr lang="fr-FR" dirty="0">
              <a:solidFill>
                <a:srgbClr val="374151"/>
              </a:solidFill>
              <a:latin typeface="Söhne"/>
            </a:endParaRPr>
          </a:p>
          <a:p>
            <a:endParaRPr lang="fr-FR" dirty="0"/>
          </a:p>
        </p:txBody>
      </p:sp>
      <p:pic>
        <p:nvPicPr>
          <p:cNvPr id="7" name="Picture 4" descr="Axios-logo - CarePredict">
            <a:extLst>
              <a:ext uri="{FF2B5EF4-FFF2-40B4-BE49-F238E27FC236}">
                <a16:creationId xmlns:a16="http://schemas.microsoft.com/office/drawing/2014/main" id="{81D5749F-C623-D304-050E-6FA058D4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0"/>
            <a:ext cx="32004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2771D96-E273-006F-A4AF-D16EDACBBDE8}"/>
              </a:ext>
            </a:extLst>
          </p:cNvPr>
          <p:cNvPicPr>
            <a:picLocks noChangeAspect="1"/>
          </p:cNvPicPr>
          <p:nvPr/>
        </p:nvPicPr>
        <p:blipFill>
          <a:blip r:embed="rId4"/>
          <a:stretch>
            <a:fillRect/>
          </a:stretch>
        </p:blipFill>
        <p:spPr>
          <a:xfrm>
            <a:off x="3341676" y="2733909"/>
            <a:ext cx="4753638" cy="1914792"/>
          </a:xfrm>
          <a:prstGeom prst="rect">
            <a:avLst/>
          </a:prstGeom>
        </p:spPr>
      </p:pic>
      <p:pic>
        <p:nvPicPr>
          <p:cNvPr id="9" name="Image 8">
            <a:extLst>
              <a:ext uri="{FF2B5EF4-FFF2-40B4-BE49-F238E27FC236}">
                <a16:creationId xmlns:a16="http://schemas.microsoft.com/office/drawing/2014/main" id="{2EA234B4-6744-80C8-FD4C-B83CF07D9BCF}"/>
              </a:ext>
            </a:extLst>
          </p:cNvPr>
          <p:cNvPicPr>
            <a:picLocks noChangeAspect="1"/>
          </p:cNvPicPr>
          <p:nvPr/>
        </p:nvPicPr>
        <p:blipFill>
          <a:blip r:embed="rId5"/>
          <a:stretch>
            <a:fillRect/>
          </a:stretch>
        </p:blipFill>
        <p:spPr>
          <a:xfrm>
            <a:off x="3168243" y="5230187"/>
            <a:ext cx="5220429" cy="1105054"/>
          </a:xfrm>
          <a:prstGeom prst="rect">
            <a:avLst/>
          </a:prstGeom>
        </p:spPr>
      </p:pic>
      <p:sp>
        <p:nvSpPr>
          <p:cNvPr id="2" name="ZoneTexte 1">
            <a:extLst>
              <a:ext uri="{FF2B5EF4-FFF2-40B4-BE49-F238E27FC236}">
                <a16:creationId xmlns:a16="http://schemas.microsoft.com/office/drawing/2014/main" id="{5F854435-A675-F670-1243-6C0D6C4384CD}"/>
              </a:ext>
            </a:extLst>
          </p:cNvPr>
          <p:cNvSpPr txBox="1"/>
          <p:nvPr/>
        </p:nvSpPr>
        <p:spPr>
          <a:xfrm>
            <a:off x="1753857" y="4714721"/>
            <a:ext cx="10687016" cy="369332"/>
          </a:xfrm>
          <a:prstGeom prst="rect">
            <a:avLst/>
          </a:prstGeom>
          <a:noFill/>
        </p:spPr>
        <p:txBody>
          <a:bodyPr wrap="square" rtlCol="0">
            <a:spAutoFit/>
          </a:bodyPr>
          <a:lstStyle/>
          <a:p>
            <a:r>
              <a:rPr lang="fr-FR" dirty="0"/>
              <a:t>On peut ensuite utiliser cette instance comme n'importe quelle autre méthode Axios</a:t>
            </a:r>
          </a:p>
        </p:txBody>
      </p:sp>
    </p:spTree>
    <p:extLst>
      <p:ext uri="{BB962C8B-B14F-4D97-AF65-F5344CB8AC3E}">
        <p14:creationId xmlns:p14="http://schemas.microsoft.com/office/powerpoint/2010/main" val="67832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097280" y="2150286"/>
            <a:ext cx="9712774" cy="369332"/>
          </a:xfrm>
          <a:prstGeom prst="rect">
            <a:avLst/>
          </a:prstGeom>
          <a:noFill/>
        </p:spPr>
        <p:txBody>
          <a:bodyPr wrap="square" rtlCol="0">
            <a:spAutoFit/>
          </a:bodyPr>
          <a:lstStyle/>
          <a:p>
            <a:r>
              <a:rPr lang="fr-FR" dirty="0"/>
              <a:t>Les variables sont prêtes à être observées </a:t>
            </a:r>
          </a:p>
        </p:txBody>
      </p:sp>
      <p:pic>
        <p:nvPicPr>
          <p:cNvPr id="4" name="Image 3">
            <a:extLst>
              <a:ext uri="{FF2B5EF4-FFF2-40B4-BE49-F238E27FC236}">
                <a16:creationId xmlns:a16="http://schemas.microsoft.com/office/drawing/2014/main" id="{B37FC7F4-5651-FA6C-9BE4-7020B71B06BF}"/>
              </a:ext>
            </a:extLst>
          </p:cNvPr>
          <p:cNvPicPr>
            <a:picLocks noChangeAspect="1"/>
          </p:cNvPicPr>
          <p:nvPr/>
        </p:nvPicPr>
        <p:blipFill>
          <a:blip r:embed="rId2"/>
          <a:stretch>
            <a:fillRect/>
          </a:stretch>
        </p:blipFill>
        <p:spPr>
          <a:xfrm>
            <a:off x="1753299" y="2661811"/>
            <a:ext cx="5381625" cy="1952625"/>
          </a:xfrm>
          <a:prstGeom prst="rect">
            <a:avLst/>
          </a:prstGeom>
        </p:spPr>
      </p:pic>
      <p:pic>
        <p:nvPicPr>
          <p:cNvPr id="8" name="Image 7">
            <a:extLst>
              <a:ext uri="{FF2B5EF4-FFF2-40B4-BE49-F238E27FC236}">
                <a16:creationId xmlns:a16="http://schemas.microsoft.com/office/drawing/2014/main" id="{F0352D9B-9D71-DD3A-E470-0DE6AC2FEFA3}"/>
              </a:ext>
            </a:extLst>
          </p:cNvPr>
          <p:cNvPicPr>
            <a:picLocks noChangeAspect="1"/>
          </p:cNvPicPr>
          <p:nvPr/>
        </p:nvPicPr>
        <p:blipFill>
          <a:blip r:embed="rId3"/>
          <a:stretch>
            <a:fillRect/>
          </a:stretch>
        </p:blipFill>
        <p:spPr>
          <a:xfrm>
            <a:off x="7935986" y="5257228"/>
            <a:ext cx="2571750" cy="600075"/>
          </a:xfrm>
          <a:prstGeom prst="rect">
            <a:avLst/>
          </a:prstGeom>
        </p:spPr>
      </p:pic>
      <p:sp>
        <p:nvSpPr>
          <p:cNvPr id="9" name="ZoneTexte 8">
            <a:extLst>
              <a:ext uri="{FF2B5EF4-FFF2-40B4-BE49-F238E27FC236}">
                <a16:creationId xmlns:a16="http://schemas.microsoft.com/office/drawing/2014/main" id="{0A8FDF58-3C7E-0E35-16BF-23666CB9D87E}"/>
              </a:ext>
            </a:extLst>
          </p:cNvPr>
          <p:cNvSpPr txBox="1"/>
          <p:nvPr/>
        </p:nvSpPr>
        <p:spPr>
          <a:xfrm>
            <a:off x="1097280" y="5372599"/>
            <a:ext cx="9712774" cy="369332"/>
          </a:xfrm>
          <a:prstGeom prst="rect">
            <a:avLst/>
          </a:prstGeom>
          <a:noFill/>
        </p:spPr>
        <p:txBody>
          <a:bodyPr wrap="square" rtlCol="0">
            <a:spAutoFit/>
          </a:bodyPr>
          <a:lstStyle/>
          <a:p>
            <a:r>
              <a:rPr lang="fr-FR" dirty="0"/>
              <a:t>Il suffit de lancer l’exécution du script en mode pas à pas </a:t>
            </a:r>
          </a:p>
        </p:txBody>
      </p:sp>
      <p:pic>
        <p:nvPicPr>
          <p:cNvPr id="2" name="Picture 12" descr="JavaScript Logo et symbole, sens, histoire, PNG, marque">
            <a:extLst>
              <a:ext uri="{FF2B5EF4-FFF2-40B4-BE49-F238E27FC236}">
                <a16:creationId xmlns:a16="http://schemas.microsoft.com/office/drawing/2014/main" id="{B5E9B80A-4A1C-BC19-9853-37E9506A4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248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Chart.js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746619" y="4372260"/>
            <a:ext cx="11167425" cy="2585323"/>
          </a:xfrm>
          <a:prstGeom prst="rect">
            <a:avLst/>
          </a:prstGeom>
          <a:noFill/>
        </p:spPr>
        <p:txBody>
          <a:bodyPr wrap="square" rtlCol="0">
            <a:spAutoFit/>
          </a:bodyPr>
          <a:lstStyle/>
          <a:p>
            <a:r>
              <a:rPr lang="fr-FR" b="0" i="0" dirty="0">
                <a:solidFill>
                  <a:srgbClr val="374151"/>
                </a:solidFill>
                <a:effectLst/>
                <a:latin typeface="Söhne"/>
              </a:rPr>
              <a:t>Chart.js est une bibliothèque JavaScript de visualisation de données. Elle permet de créer facilement des graphiques, des tableaux et des diagrammes interactifs à partir de données dans une page web.</a:t>
            </a:r>
          </a:p>
          <a:p>
            <a:endParaRPr lang="fr-FR" b="0" i="0" dirty="0">
              <a:solidFill>
                <a:srgbClr val="374151"/>
              </a:solidFill>
              <a:effectLst/>
              <a:latin typeface="Söhne"/>
            </a:endParaRPr>
          </a:p>
          <a:p>
            <a:r>
              <a:rPr lang="fr-FR" b="0" i="0" dirty="0">
                <a:solidFill>
                  <a:srgbClr val="374151"/>
                </a:solidFill>
                <a:effectLst/>
                <a:latin typeface="Söhne"/>
              </a:rPr>
              <a:t>Chart.js utilise HTML5 </a:t>
            </a:r>
            <a:r>
              <a:rPr lang="fr-FR" b="0" i="0" dirty="0" err="1">
                <a:solidFill>
                  <a:srgbClr val="374151"/>
                </a:solidFill>
                <a:effectLst/>
                <a:latin typeface="Söhne"/>
              </a:rPr>
              <a:t>canvas</a:t>
            </a:r>
            <a:r>
              <a:rPr lang="fr-FR" b="0" i="0" dirty="0">
                <a:solidFill>
                  <a:srgbClr val="374151"/>
                </a:solidFill>
                <a:effectLst/>
                <a:latin typeface="Söhne"/>
              </a:rPr>
              <a:t> pour dessiner les graphiques et les tableaux.</a:t>
            </a:r>
          </a:p>
          <a:p>
            <a:endParaRPr lang="fr-FR" dirty="0">
              <a:solidFill>
                <a:srgbClr val="374151"/>
              </a:solidFill>
              <a:latin typeface="Söhne"/>
            </a:endParaRPr>
          </a:p>
          <a:p>
            <a:r>
              <a:rPr lang="fr-FR" b="0" i="0" dirty="0">
                <a:solidFill>
                  <a:srgbClr val="374151"/>
                </a:solidFill>
                <a:effectLst/>
                <a:latin typeface="Söhne"/>
              </a:rPr>
              <a:t>La bibliothèque prend en charge plusieurs types de graphiques, tels que les graphiques en barres, les graphiques en ligne, les graphiques circulaires, les graphiques à aires, les graphiques radar, etc. </a:t>
            </a:r>
          </a:p>
          <a:p>
            <a:endParaRPr lang="fr-FR" dirty="0">
              <a:solidFill>
                <a:srgbClr val="374151"/>
              </a:solidFill>
              <a:latin typeface="Söhne"/>
            </a:endParaRPr>
          </a:p>
          <a:p>
            <a:endParaRPr lang="fr-FR" dirty="0"/>
          </a:p>
        </p:txBody>
      </p:sp>
      <p:pic>
        <p:nvPicPr>
          <p:cNvPr id="2050" name="Picture 2" descr="Produire des graphes en Javascript - datacorner par Benoit Cayla">
            <a:extLst>
              <a:ext uri="{FF2B5EF4-FFF2-40B4-BE49-F238E27FC236}">
                <a16:creationId xmlns:a16="http://schemas.microsoft.com/office/drawing/2014/main" id="{CD3C4C6E-B6FB-7FB5-3A42-75FB5AF1A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075" y="24186"/>
            <a:ext cx="1727925" cy="140074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980B340A-DB62-BBAC-907C-1A2E8B95C1FC}"/>
              </a:ext>
            </a:extLst>
          </p:cNvPr>
          <p:cNvPicPr>
            <a:picLocks noChangeAspect="1"/>
          </p:cNvPicPr>
          <p:nvPr/>
        </p:nvPicPr>
        <p:blipFill>
          <a:blip r:embed="rId3"/>
          <a:stretch>
            <a:fillRect/>
          </a:stretch>
        </p:blipFill>
        <p:spPr>
          <a:xfrm>
            <a:off x="2106760" y="1999777"/>
            <a:ext cx="7230186" cy="2229871"/>
          </a:xfrm>
          <a:prstGeom prst="rect">
            <a:avLst/>
          </a:prstGeom>
        </p:spPr>
      </p:pic>
    </p:spTree>
    <p:extLst>
      <p:ext uri="{BB962C8B-B14F-4D97-AF65-F5344CB8AC3E}">
        <p14:creationId xmlns:p14="http://schemas.microsoft.com/office/powerpoint/2010/main" val="27017563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Chart.js</a:t>
            </a:r>
          </a:p>
        </p:txBody>
      </p:sp>
      <p:sp>
        <p:nvSpPr>
          <p:cNvPr id="6" name="ZoneTexte 5">
            <a:extLst>
              <a:ext uri="{FF2B5EF4-FFF2-40B4-BE49-F238E27FC236}">
                <a16:creationId xmlns:a16="http://schemas.microsoft.com/office/drawing/2014/main" id="{49094D12-EB50-0791-D103-F2DDE6FBCF83}"/>
              </a:ext>
            </a:extLst>
          </p:cNvPr>
          <p:cNvSpPr txBox="1"/>
          <p:nvPr/>
        </p:nvSpPr>
        <p:spPr>
          <a:xfrm>
            <a:off x="838449" y="1999777"/>
            <a:ext cx="11167425" cy="3323987"/>
          </a:xfrm>
          <a:prstGeom prst="rect">
            <a:avLst/>
          </a:prstGeom>
          <a:noFill/>
        </p:spPr>
        <p:txBody>
          <a:bodyPr wrap="square" rtlCol="0">
            <a:spAutoFit/>
          </a:bodyPr>
          <a:lstStyle/>
          <a:p>
            <a:r>
              <a:rPr lang="fr-FR" sz="2400" dirty="0"/>
              <a:t>Chart.js étant une bibliothèque externe il est nécessaire de l’installer avant de pouvoir l’utiliser: </a:t>
            </a:r>
          </a:p>
          <a:p>
            <a:endParaRPr lang="fr-FR" sz="2400" dirty="0"/>
          </a:p>
          <a:p>
            <a:r>
              <a:rPr lang="fr-FR" sz="2400" dirty="0"/>
              <a:t>CDN </a:t>
            </a:r>
            <a:r>
              <a:rPr lang="fr-FR" sz="2400" dirty="0">
                <a:sym typeface="Wingdings" panose="05000000000000000000" pitchFamily="2" charset="2"/>
              </a:rPr>
              <a:t> </a:t>
            </a:r>
            <a:r>
              <a:rPr lang="fr-FR" sz="2400" dirty="0"/>
              <a:t> &lt;script src="https://cdn.jsdelivr.net/</a:t>
            </a:r>
            <a:r>
              <a:rPr lang="fr-FR" sz="2400" dirty="0" err="1"/>
              <a:t>npm</a:t>
            </a:r>
            <a:r>
              <a:rPr lang="fr-FR" sz="2400" dirty="0"/>
              <a:t>/chart.js"&gt;&lt;/script&gt;</a:t>
            </a:r>
          </a:p>
          <a:p>
            <a:endParaRPr lang="fr-FR" sz="2400" dirty="0"/>
          </a:p>
          <a:p>
            <a:endParaRPr lang="fr-FR" sz="2400" dirty="0"/>
          </a:p>
          <a:p>
            <a:r>
              <a:rPr lang="fr-FR" sz="2400" dirty="0"/>
              <a:t>NPM </a:t>
            </a:r>
            <a:r>
              <a:rPr lang="fr-FR" sz="2400" dirty="0">
                <a:sym typeface="Wingdings" panose="05000000000000000000" pitchFamily="2" charset="2"/>
              </a:rPr>
              <a:t> </a:t>
            </a:r>
            <a:r>
              <a:rPr lang="fr-FR" dirty="0">
                <a:solidFill>
                  <a:srgbClr val="374151"/>
                </a:solidFill>
                <a:latin typeface="Söhne"/>
              </a:rPr>
              <a:t>						</a:t>
            </a:r>
          </a:p>
          <a:p>
            <a:endParaRPr lang="fr-FR" dirty="0">
              <a:solidFill>
                <a:srgbClr val="374151"/>
              </a:solidFill>
              <a:latin typeface="Söhne"/>
            </a:endParaRPr>
          </a:p>
          <a:p>
            <a:r>
              <a:rPr lang="fr-FR" dirty="0"/>
              <a:t>										</a:t>
            </a:r>
            <a:r>
              <a:rPr lang="fr-FR" sz="2400" dirty="0">
                <a:hlinkClick r:id="rId2"/>
              </a:rPr>
              <a:t>VOIR DOC </a:t>
            </a:r>
            <a:endParaRPr lang="fr-FR" dirty="0"/>
          </a:p>
        </p:txBody>
      </p:sp>
      <p:pic>
        <p:nvPicPr>
          <p:cNvPr id="2050" name="Picture 2" descr="Produire des graphes en Javascript - datacorner par Benoit Cayla">
            <a:extLst>
              <a:ext uri="{FF2B5EF4-FFF2-40B4-BE49-F238E27FC236}">
                <a16:creationId xmlns:a16="http://schemas.microsoft.com/office/drawing/2014/main" id="{CD3C4C6E-B6FB-7FB5-3A42-75FB5AF1A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4075" y="24186"/>
            <a:ext cx="1727925" cy="1400744"/>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58F59FA-684C-FBC3-3BC1-8EAF720F98DE}"/>
              </a:ext>
            </a:extLst>
          </p:cNvPr>
          <p:cNvSpPr txBox="1"/>
          <p:nvPr/>
        </p:nvSpPr>
        <p:spPr>
          <a:xfrm>
            <a:off x="2168522" y="5855732"/>
            <a:ext cx="8116381" cy="369332"/>
          </a:xfrm>
          <a:prstGeom prst="rect">
            <a:avLst/>
          </a:prstGeom>
          <a:noFill/>
        </p:spPr>
        <p:txBody>
          <a:bodyPr wrap="square" rtlCol="0">
            <a:spAutoFit/>
          </a:bodyPr>
          <a:lstStyle/>
          <a:p>
            <a:r>
              <a:rPr lang="fr-FR" dirty="0"/>
              <a:t>Exercice: récupérer et afficher dans un graphique </a:t>
            </a:r>
            <a:r>
              <a:rPr lang="fr-FR"/>
              <a:t>le cours </a:t>
            </a:r>
            <a:r>
              <a:rPr lang="fr-FR" dirty="0"/>
              <a:t>du bitcoin .</a:t>
            </a:r>
          </a:p>
        </p:txBody>
      </p:sp>
      <p:pic>
        <p:nvPicPr>
          <p:cNvPr id="4" name="Image 3">
            <a:extLst>
              <a:ext uri="{FF2B5EF4-FFF2-40B4-BE49-F238E27FC236}">
                <a16:creationId xmlns:a16="http://schemas.microsoft.com/office/drawing/2014/main" id="{7E3CC370-A39B-AA59-17A2-03F690678F60}"/>
              </a:ext>
            </a:extLst>
          </p:cNvPr>
          <p:cNvPicPr>
            <a:picLocks noChangeAspect="1"/>
          </p:cNvPicPr>
          <p:nvPr/>
        </p:nvPicPr>
        <p:blipFill>
          <a:blip r:embed="rId4"/>
          <a:stretch>
            <a:fillRect/>
          </a:stretch>
        </p:blipFill>
        <p:spPr>
          <a:xfrm>
            <a:off x="2168521" y="4218922"/>
            <a:ext cx="2159247" cy="525606"/>
          </a:xfrm>
          <a:prstGeom prst="rect">
            <a:avLst/>
          </a:prstGeom>
        </p:spPr>
      </p:pic>
    </p:spTree>
    <p:extLst>
      <p:ext uri="{BB962C8B-B14F-4D97-AF65-F5344CB8AC3E}">
        <p14:creationId xmlns:p14="http://schemas.microsoft.com/office/powerpoint/2010/main" val="2962366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AOS</a:t>
            </a:r>
          </a:p>
        </p:txBody>
      </p:sp>
      <p:pic>
        <p:nvPicPr>
          <p:cNvPr id="2054" name="Picture 6" descr="Animate On Scroll | Drupal.org">
            <a:extLst>
              <a:ext uri="{FF2B5EF4-FFF2-40B4-BE49-F238E27FC236}">
                <a16:creationId xmlns:a16="http://schemas.microsoft.com/office/drawing/2014/main" id="{946F954B-B642-16F7-5AE4-AEA8316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27" y="93906"/>
            <a:ext cx="3552516" cy="78646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56E3F30-E8FA-2147-47CB-D66E9F81E42C}"/>
              </a:ext>
            </a:extLst>
          </p:cNvPr>
          <p:cNvSpPr txBox="1"/>
          <p:nvPr/>
        </p:nvSpPr>
        <p:spPr>
          <a:xfrm>
            <a:off x="1097279" y="2085174"/>
            <a:ext cx="9943887" cy="646331"/>
          </a:xfrm>
          <a:prstGeom prst="rect">
            <a:avLst/>
          </a:prstGeom>
          <a:noFill/>
        </p:spPr>
        <p:txBody>
          <a:bodyPr wrap="square" rtlCol="0">
            <a:spAutoFit/>
          </a:bodyPr>
          <a:lstStyle/>
          <a:p>
            <a:r>
              <a:rPr lang="fr-FR" dirty="0"/>
              <a:t>AOS (</a:t>
            </a:r>
            <a:r>
              <a:rPr lang="fr-FR" dirty="0" err="1"/>
              <a:t>Animate</a:t>
            </a:r>
            <a:r>
              <a:rPr lang="fr-FR" dirty="0"/>
              <a:t> On Scroll) est une bibliothèque JavaScript open source qui permet de créer des animations lorsque l'utilisateur fait défiler la page.</a:t>
            </a:r>
          </a:p>
        </p:txBody>
      </p:sp>
      <p:sp>
        <p:nvSpPr>
          <p:cNvPr id="5" name="ZoneTexte 4">
            <a:extLst>
              <a:ext uri="{FF2B5EF4-FFF2-40B4-BE49-F238E27FC236}">
                <a16:creationId xmlns:a16="http://schemas.microsoft.com/office/drawing/2014/main" id="{8FB6ADA6-406E-4CEB-9FD0-4DE528ACD22A}"/>
              </a:ext>
            </a:extLst>
          </p:cNvPr>
          <p:cNvSpPr txBox="1"/>
          <p:nvPr/>
        </p:nvSpPr>
        <p:spPr>
          <a:xfrm>
            <a:off x="871671" y="2972334"/>
            <a:ext cx="10169495" cy="3139321"/>
          </a:xfrm>
          <a:prstGeom prst="rect">
            <a:avLst/>
          </a:prstGeom>
          <a:noFill/>
        </p:spPr>
        <p:txBody>
          <a:bodyPr wrap="square" rtlCol="0">
            <a:spAutoFit/>
          </a:bodyPr>
          <a:lstStyle/>
          <a:p>
            <a:r>
              <a:rPr lang="fr-FR" dirty="0"/>
              <a:t>Pour l’utiliser vous devrez l’installer soit:</a:t>
            </a:r>
          </a:p>
          <a:p>
            <a:r>
              <a:rPr lang="fr-FR" dirty="0"/>
              <a:t> </a:t>
            </a:r>
          </a:p>
          <a:p>
            <a:r>
              <a:rPr lang="fr-FR" dirty="0"/>
              <a:t>Avec </a:t>
            </a:r>
            <a:r>
              <a:rPr lang="fr-FR" dirty="0" err="1"/>
              <a:t>npm</a:t>
            </a:r>
            <a:r>
              <a:rPr lang="fr-FR" dirty="0"/>
              <a:t> :</a:t>
            </a:r>
          </a:p>
          <a:p>
            <a:endParaRPr lang="fr-FR" dirty="0"/>
          </a:p>
          <a:p>
            <a:r>
              <a:rPr lang="fr-FR" dirty="0"/>
              <a:t>Avec les CDN : </a:t>
            </a:r>
          </a:p>
          <a:p>
            <a:pPr marL="742950" lvl="1" indent="-285750">
              <a:buFont typeface="Arial" panose="020B0604020202020204" pitchFamily="34" charset="0"/>
              <a:buChar char="•"/>
            </a:pPr>
            <a:r>
              <a:rPr lang="en-US" dirty="0"/>
              <a:t>&lt;link </a:t>
            </a:r>
            <a:r>
              <a:rPr lang="en-US" dirty="0" err="1"/>
              <a:t>href</a:t>
            </a:r>
            <a:r>
              <a:rPr lang="en-US" dirty="0"/>
              <a:t>="https://unpkg.com/aos@2.3.1/</a:t>
            </a:r>
            <a:r>
              <a:rPr lang="en-US" dirty="0" err="1"/>
              <a:t>dist</a:t>
            </a:r>
            <a:r>
              <a:rPr lang="en-US" dirty="0"/>
              <a:t>/aos.css" </a:t>
            </a:r>
            <a:r>
              <a:rPr lang="en-US" dirty="0" err="1"/>
              <a:t>rel</a:t>
            </a:r>
            <a:r>
              <a:rPr lang="en-US" dirty="0"/>
              <a:t>="stylesheet"&gt;</a:t>
            </a:r>
            <a:endParaRPr lang="fr-FR" dirty="0"/>
          </a:p>
          <a:p>
            <a:pPr marL="742950" lvl="1" indent="-285750">
              <a:buFont typeface="Arial" panose="020B0604020202020204" pitchFamily="34" charset="0"/>
              <a:buChar char="•"/>
            </a:pPr>
            <a:r>
              <a:rPr lang="fr-FR" dirty="0"/>
              <a:t>&lt;script src="https://unpkg.com/aos@2.3.1/</a:t>
            </a:r>
            <a:r>
              <a:rPr lang="fr-FR" dirty="0" err="1"/>
              <a:t>dist</a:t>
            </a:r>
            <a:r>
              <a:rPr lang="fr-FR" dirty="0"/>
              <a:t>/aos.js"&gt;&lt;/script&gt; </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r>
              <a:rPr lang="fr-FR" dirty="0"/>
              <a:t>Il faudra également l’initialiser: </a:t>
            </a:r>
          </a:p>
          <a:p>
            <a:pPr marL="742950" lvl="1" indent="-285750">
              <a:buFont typeface="Arial" panose="020B0604020202020204" pitchFamily="34" charset="0"/>
              <a:buChar char="•"/>
            </a:pPr>
            <a:endParaRPr lang="fr-FR" dirty="0"/>
          </a:p>
        </p:txBody>
      </p:sp>
      <p:pic>
        <p:nvPicPr>
          <p:cNvPr id="10" name="Image 9">
            <a:extLst>
              <a:ext uri="{FF2B5EF4-FFF2-40B4-BE49-F238E27FC236}">
                <a16:creationId xmlns:a16="http://schemas.microsoft.com/office/drawing/2014/main" id="{2DB2D6F8-07ED-1B4A-890A-2399D565D9EE}"/>
              </a:ext>
            </a:extLst>
          </p:cNvPr>
          <p:cNvPicPr>
            <a:picLocks noChangeAspect="1"/>
          </p:cNvPicPr>
          <p:nvPr/>
        </p:nvPicPr>
        <p:blipFill>
          <a:blip r:embed="rId3"/>
          <a:stretch>
            <a:fillRect/>
          </a:stretch>
        </p:blipFill>
        <p:spPr>
          <a:xfrm>
            <a:off x="2138756" y="3542097"/>
            <a:ext cx="2667372" cy="390580"/>
          </a:xfrm>
          <a:prstGeom prst="rect">
            <a:avLst/>
          </a:prstGeom>
        </p:spPr>
      </p:pic>
      <p:pic>
        <p:nvPicPr>
          <p:cNvPr id="12" name="Image 11">
            <a:extLst>
              <a:ext uri="{FF2B5EF4-FFF2-40B4-BE49-F238E27FC236}">
                <a16:creationId xmlns:a16="http://schemas.microsoft.com/office/drawing/2014/main" id="{BED65F2B-8FAC-56BB-96AF-5727AC47B4BD}"/>
              </a:ext>
            </a:extLst>
          </p:cNvPr>
          <p:cNvPicPr>
            <a:picLocks noChangeAspect="1"/>
          </p:cNvPicPr>
          <p:nvPr/>
        </p:nvPicPr>
        <p:blipFill>
          <a:blip r:embed="rId4"/>
          <a:stretch>
            <a:fillRect/>
          </a:stretch>
        </p:blipFill>
        <p:spPr>
          <a:xfrm>
            <a:off x="4212317" y="5247430"/>
            <a:ext cx="1800476" cy="1105054"/>
          </a:xfrm>
          <a:prstGeom prst="rect">
            <a:avLst/>
          </a:prstGeom>
        </p:spPr>
      </p:pic>
    </p:spTree>
    <p:extLst>
      <p:ext uri="{BB962C8B-B14F-4D97-AF65-F5344CB8AC3E}">
        <p14:creationId xmlns:p14="http://schemas.microsoft.com/office/powerpoint/2010/main" val="2251799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AOS</a:t>
            </a:r>
          </a:p>
        </p:txBody>
      </p:sp>
      <p:pic>
        <p:nvPicPr>
          <p:cNvPr id="2054" name="Picture 6" descr="Animate On Scroll | Drupal.org">
            <a:extLst>
              <a:ext uri="{FF2B5EF4-FFF2-40B4-BE49-F238E27FC236}">
                <a16:creationId xmlns:a16="http://schemas.microsoft.com/office/drawing/2014/main" id="{946F954B-B642-16F7-5AE4-AEA8316B3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227" y="93906"/>
            <a:ext cx="3552516" cy="78646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56E3F30-E8FA-2147-47CB-D66E9F81E42C}"/>
              </a:ext>
            </a:extLst>
          </p:cNvPr>
          <p:cNvSpPr txBox="1"/>
          <p:nvPr/>
        </p:nvSpPr>
        <p:spPr>
          <a:xfrm>
            <a:off x="1097279" y="2085174"/>
            <a:ext cx="9943887" cy="3631763"/>
          </a:xfrm>
          <a:prstGeom prst="rect">
            <a:avLst/>
          </a:prstGeom>
          <a:noFill/>
        </p:spPr>
        <p:txBody>
          <a:bodyPr wrap="square" rtlCol="0">
            <a:spAutoFit/>
          </a:bodyPr>
          <a:lstStyle/>
          <a:p>
            <a:pPr>
              <a:lnSpc>
                <a:spcPct val="150000"/>
              </a:lnSpc>
            </a:pPr>
            <a:r>
              <a:rPr lang="fr-FR" sz="2400" dirty="0"/>
              <a:t>Il ne vous reste </a:t>
            </a:r>
            <a:r>
              <a:rPr lang="fr-FR" sz="2400"/>
              <a:t>plus qu’</a:t>
            </a:r>
            <a:r>
              <a:rPr lang="fr-FR" sz="2400" dirty="0"/>
              <a:t>à</a:t>
            </a:r>
            <a:r>
              <a:rPr lang="fr-FR" sz="2400"/>
              <a:t> </a:t>
            </a:r>
            <a:r>
              <a:rPr lang="fr-FR" sz="2400" dirty="0"/>
              <a:t>intégrer dans les éléments que vous souhaitez animer les propriétés et class mises à disposition par AOS, exemple: </a:t>
            </a:r>
          </a:p>
          <a:p>
            <a:endParaRPr lang="fr-FR" dirty="0"/>
          </a:p>
          <a:p>
            <a:endParaRPr lang="fr-FR" dirty="0"/>
          </a:p>
          <a:p>
            <a:endParaRPr lang="fr-FR" dirty="0"/>
          </a:p>
          <a:p>
            <a:endParaRPr lang="fr-FR" dirty="0"/>
          </a:p>
          <a:p>
            <a:endParaRPr lang="fr-FR" dirty="0"/>
          </a:p>
          <a:p>
            <a:endParaRPr lang="fr-FR" dirty="0"/>
          </a:p>
          <a:p>
            <a:endParaRPr lang="fr-FR" dirty="0"/>
          </a:p>
          <a:p>
            <a:pPr algn="ctr"/>
            <a:r>
              <a:rPr lang="fr-FR" sz="3200" dirty="0">
                <a:hlinkClick r:id="rId3"/>
              </a:rPr>
              <a:t>VOIR DOC </a:t>
            </a:r>
            <a:endParaRPr lang="fr-FR" sz="3200" dirty="0"/>
          </a:p>
        </p:txBody>
      </p:sp>
      <p:pic>
        <p:nvPicPr>
          <p:cNvPr id="6" name="Image 5">
            <a:extLst>
              <a:ext uri="{FF2B5EF4-FFF2-40B4-BE49-F238E27FC236}">
                <a16:creationId xmlns:a16="http://schemas.microsoft.com/office/drawing/2014/main" id="{4B9D55BC-0D57-FE93-C53F-1980BB9EFE45}"/>
              </a:ext>
            </a:extLst>
          </p:cNvPr>
          <p:cNvPicPr>
            <a:picLocks noChangeAspect="1"/>
          </p:cNvPicPr>
          <p:nvPr/>
        </p:nvPicPr>
        <p:blipFill>
          <a:blip r:embed="rId4"/>
          <a:stretch>
            <a:fillRect/>
          </a:stretch>
        </p:blipFill>
        <p:spPr>
          <a:xfrm>
            <a:off x="2974358" y="3574976"/>
            <a:ext cx="6243284" cy="715013"/>
          </a:xfrm>
          <a:prstGeom prst="rect">
            <a:avLst/>
          </a:prstGeom>
        </p:spPr>
      </p:pic>
    </p:spTree>
    <p:extLst>
      <p:ext uri="{BB962C8B-B14F-4D97-AF65-F5344CB8AC3E}">
        <p14:creationId xmlns:p14="http://schemas.microsoft.com/office/powerpoint/2010/main" val="34778426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Typed.js</a:t>
            </a:r>
          </a:p>
        </p:txBody>
      </p:sp>
      <p:sp>
        <p:nvSpPr>
          <p:cNvPr id="4" name="ZoneTexte 3">
            <a:extLst>
              <a:ext uri="{FF2B5EF4-FFF2-40B4-BE49-F238E27FC236}">
                <a16:creationId xmlns:a16="http://schemas.microsoft.com/office/drawing/2014/main" id="{F56E3F30-E8FA-2147-47CB-D66E9F81E42C}"/>
              </a:ext>
            </a:extLst>
          </p:cNvPr>
          <p:cNvSpPr txBox="1"/>
          <p:nvPr/>
        </p:nvSpPr>
        <p:spPr>
          <a:xfrm>
            <a:off x="196077" y="2023030"/>
            <a:ext cx="11795626" cy="4247317"/>
          </a:xfrm>
          <a:prstGeom prst="rect">
            <a:avLst/>
          </a:prstGeom>
          <a:noFill/>
        </p:spPr>
        <p:txBody>
          <a:bodyPr wrap="square" rtlCol="0">
            <a:spAutoFit/>
          </a:bodyPr>
          <a:lstStyle/>
          <a:p>
            <a:r>
              <a:rPr lang="fr-FR" sz="2400" dirty="0"/>
              <a:t>Typed.js est une bibliothèque JavaScript open source qui permet </a:t>
            </a:r>
            <a:r>
              <a:rPr lang="fr-FR" sz="2400" b="1" dirty="0"/>
              <a:t>d'animer l'écriture de texte dans une page web</a:t>
            </a:r>
            <a:r>
              <a:rPr lang="fr-FR" sz="2400" dirty="0"/>
              <a:t>. Elle permet de créer des animations d'écriture de texte de manière dynamique.</a:t>
            </a:r>
          </a:p>
          <a:p>
            <a:endParaRPr lang="fr-FR" sz="2400" dirty="0"/>
          </a:p>
          <a:p>
            <a:r>
              <a:rPr lang="fr-FR" sz="2800" b="1" dirty="0"/>
              <a:t>Installation: </a:t>
            </a:r>
          </a:p>
          <a:p>
            <a:endParaRPr lang="fr-FR" sz="2400" dirty="0"/>
          </a:p>
          <a:p>
            <a:r>
              <a:rPr lang="fr-FR" sz="2400" dirty="0"/>
              <a:t>NPM </a:t>
            </a:r>
            <a:r>
              <a:rPr lang="fr-FR" sz="2400" dirty="0">
                <a:sym typeface="Wingdings" panose="05000000000000000000" pitchFamily="2" charset="2"/>
              </a:rPr>
              <a:t> </a:t>
            </a:r>
          </a:p>
          <a:p>
            <a:endParaRPr lang="fr-FR" sz="2400" dirty="0">
              <a:sym typeface="Wingdings" panose="05000000000000000000" pitchFamily="2" charset="2"/>
            </a:endParaRPr>
          </a:p>
          <a:p>
            <a:r>
              <a:rPr lang="fr-FR" sz="2400" dirty="0">
                <a:sym typeface="Wingdings" panose="05000000000000000000" pitchFamily="2" charset="2"/>
              </a:rPr>
              <a:t>CDN </a:t>
            </a:r>
            <a:r>
              <a:rPr lang="fr-FR" sz="2000" dirty="0">
                <a:sym typeface="Wingdings" panose="05000000000000000000" pitchFamily="2" charset="2"/>
              </a:rPr>
              <a:t> </a:t>
            </a:r>
            <a:r>
              <a:rPr lang="fr-FR" sz="2000" dirty="0"/>
              <a:t>&lt;script src="https://cdnjs.cloudflare.com/ajax/</a:t>
            </a:r>
            <a:r>
              <a:rPr lang="fr-FR" sz="2000" dirty="0" err="1"/>
              <a:t>libs</a:t>
            </a:r>
            <a:r>
              <a:rPr lang="fr-FR" sz="2000" dirty="0"/>
              <a:t>/typed.js/2.0.12/typed.min.js" &gt;&lt;/script</a:t>
            </a:r>
            <a:r>
              <a:rPr lang="fr-FR" sz="2400" dirty="0"/>
              <a:t>&gt;</a:t>
            </a:r>
          </a:p>
          <a:p>
            <a:endParaRPr lang="fr-FR" dirty="0"/>
          </a:p>
          <a:p>
            <a:pPr algn="ctr"/>
            <a:r>
              <a:rPr lang="fr-FR" sz="3200" dirty="0">
                <a:hlinkClick r:id="rId2"/>
              </a:rPr>
              <a:t>VOIR DOC </a:t>
            </a:r>
            <a:endParaRPr lang="fr-FR" sz="3200" dirty="0"/>
          </a:p>
        </p:txBody>
      </p:sp>
      <p:pic>
        <p:nvPicPr>
          <p:cNvPr id="5" name="Image 4">
            <a:extLst>
              <a:ext uri="{FF2B5EF4-FFF2-40B4-BE49-F238E27FC236}">
                <a16:creationId xmlns:a16="http://schemas.microsoft.com/office/drawing/2014/main" id="{F6B3016C-3CD9-0583-D9A9-F4A6EE6D1E43}"/>
              </a:ext>
            </a:extLst>
          </p:cNvPr>
          <p:cNvPicPr>
            <a:picLocks noChangeAspect="1"/>
          </p:cNvPicPr>
          <p:nvPr/>
        </p:nvPicPr>
        <p:blipFill>
          <a:blip r:embed="rId3"/>
          <a:stretch>
            <a:fillRect/>
          </a:stretch>
        </p:blipFill>
        <p:spPr>
          <a:xfrm>
            <a:off x="1515799" y="4242849"/>
            <a:ext cx="2907313" cy="493906"/>
          </a:xfrm>
          <a:prstGeom prst="rect">
            <a:avLst/>
          </a:prstGeom>
        </p:spPr>
      </p:pic>
      <p:pic>
        <p:nvPicPr>
          <p:cNvPr id="1026" name="Picture 2" descr="GitHub - mattboldt/typed.js: A JavaScript Typing Animation Library">
            <a:extLst>
              <a:ext uri="{FF2B5EF4-FFF2-40B4-BE49-F238E27FC236}">
                <a16:creationId xmlns:a16="http://schemas.microsoft.com/office/drawing/2014/main" id="{23D2E7DA-21A2-9A3D-604F-30177F1A0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7391" y="67628"/>
            <a:ext cx="2907313" cy="79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191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 tilt.js</a:t>
            </a:r>
          </a:p>
        </p:txBody>
      </p:sp>
      <p:sp>
        <p:nvSpPr>
          <p:cNvPr id="4" name="ZoneTexte 3">
            <a:extLst>
              <a:ext uri="{FF2B5EF4-FFF2-40B4-BE49-F238E27FC236}">
                <a16:creationId xmlns:a16="http://schemas.microsoft.com/office/drawing/2014/main" id="{F56E3F30-E8FA-2147-47CB-D66E9F81E42C}"/>
              </a:ext>
            </a:extLst>
          </p:cNvPr>
          <p:cNvSpPr txBox="1"/>
          <p:nvPr/>
        </p:nvSpPr>
        <p:spPr>
          <a:xfrm>
            <a:off x="196076" y="2023030"/>
            <a:ext cx="11995923" cy="4278094"/>
          </a:xfrm>
          <a:prstGeom prst="rect">
            <a:avLst/>
          </a:prstGeom>
          <a:noFill/>
        </p:spPr>
        <p:txBody>
          <a:bodyPr wrap="square" rtlCol="0">
            <a:spAutoFit/>
          </a:bodyPr>
          <a:lstStyle/>
          <a:p>
            <a:r>
              <a:rPr lang="fr-FR" sz="2400" dirty="0"/>
              <a:t>Tilt.js est une bibliothèque qui permet de créer des </a:t>
            </a:r>
            <a:r>
              <a:rPr lang="fr-FR" sz="2400" b="1" dirty="0"/>
              <a:t>effets de basculement 3D </a:t>
            </a:r>
            <a:r>
              <a:rPr lang="fr-FR" sz="2400" dirty="0"/>
              <a:t>interactifs sur les éléments HTML. Elle est souvent utilisée pour </a:t>
            </a:r>
            <a:r>
              <a:rPr lang="fr-FR" sz="2400" b="1" dirty="0"/>
              <a:t>animer des cartes</a:t>
            </a:r>
            <a:r>
              <a:rPr lang="fr-FR" sz="2400" dirty="0"/>
              <a:t>, </a:t>
            </a:r>
            <a:r>
              <a:rPr lang="fr-FR" sz="2400" b="1" dirty="0"/>
              <a:t>des images </a:t>
            </a:r>
            <a:r>
              <a:rPr lang="fr-FR" sz="2400" dirty="0"/>
              <a:t>ou d'autres éléments d'interface utilisateur.</a:t>
            </a:r>
          </a:p>
          <a:p>
            <a:endParaRPr lang="fr-FR" sz="2400" dirty="0"/>
          </a:p>
          <a:p>
            <a:r>
              <a:rPr lang="fr-FR" sz="2800" b="1" dirty="0"/>
              <a:t>Installation: </a:t>
            </a:r>
          </a:p>
          <a:p>
            <a:endParaRPr lang="fr-FR" sz="2400" dirty="0"/>
          </a:p>
          <a:p>
            <a:r>
              <a:rPr lang="fr-FR" sz="2400" dirty="0"/>
              <a:t>NPM </a:t>
            </a:r>
            <a:r>
              <a:rPr lang="fr-FR" sz="2400" dirty="0">
                <a:sym typeface="Wingdings" panose="05000000000000000000" pitchFamily="2" charset="2"/>
              </a:rPr>
              <a:t> </a:t>
            </a:r>
          </a:p>
          <a:p>
            <a:endParaRPr lang="fr-FR" sz="2400" dirty="0">
              <a:sym typeface="Wingdings" panose="05000000000000000000" pitchFamily="2" charset="2"/>
            </a:endParaRPr>
          </a:p>
          <a:p>
            <a:r>
              <a:rPr lang="fr-FR" sz="2400" dirty="0">
                <a:sym typeface="Wingdings" panose="05000000000000000000" pitchFamily="2" charset="2"/>
              </a:rPr>
              <a:t>CDN </a:t>
            </a:r>
            <a:r>
              <a:rPr lang="fr-FR" sz="2000" dirty="0">
                <a:sym typeface="Wingdings" panose="05000000000000000000" pitchFamily="2" charset="2"/>
              </a:rPr>
              <a:t> </a:t>
            </a:r>
            <a:r>
              <a:rPr lang="fr-FR" sz="2000" dirty="0"/>
              <a:t>  &lt;script src="https://code.jquery.com/jquery-3.6.0.min.js"&gt;&lt;/script&gt;</a:t>
            </a:r>
          </a:p>
          <a:p>
            <a:r>
              <a:rPr lang="fr-FR" sz="2000" dirty="0"/>
              <a:t> 	   &lt;script src="https://cdnjs.cloudflare.com/ajax/</a:t>
            </a:r>
            <a:r>
              <a:rPr lang="fr-FR" sz="2000" dirty="0" err="1"/>
              <a:t>libs</a:t>
            </a:r>
            <a:r>
              <a:rPr lang="fr-FR" sz="2000" dirty="0"/>
              <a:t>/tilt.js/1.2.1/tilt.jquery.min.js"&gt;&lt;/script&gt;</a:t>
            </a:r>
            <a:endParaRPr lang="fr-FR" dirty="0"/>
          </a:p>
          <a:p>
            <a:pPr algn="ctr"/>
            <a:r>
              <a:rPr lang="fr-FR" sz="3200" dirty="0">
                <a:hlinkClick r:id="rId2"/>
              </a:rPr>
              <a:t>VOIR DOC </a:t>
            </a:r>
            <a:endParaRPr lang="fr-FR" sz="3200" dirty="0"/>
          </a:p>
        </p:txBody>
      </p:sp>
      <p:pic>
        <p:nvPicPr>
          <p:cNvPr id="5" name="Image 4">
            <a:extLst>
              <a:ext uri="{FF2B5EF4-FFF2-40B4-BE49-F238E27FC236}">
                <a16:creationId xmlns:a16="http://schemas.microsoft.com/office/drawing/2014/main" id="{AFA3F7B2-2737-B334-6312-9D602FE6D71E}"/>
              </a:ext>
            </a:extLst>
          </p:cNvPr>
          <p:cNvPicPr>
            <a:picLocks noChangeAspect="1"/>
          </p:cNvPicPr>
          <p:nvPr/>
        </p:nvPicPr>
        <p:blipFill>
          <a:blip r:embed="rId3"/>
          <a:stretch>
            <a:fillRect/>
          </a:stretch>
        </p:blipFill>
        <p:spPr>
          <a:xfrm>
            <a:off x="10782103" y="0"/>
            <a:ext cx="1409897" cy="1390844"/>
          </a:xfrm>
          <a:prstGeom prst="rect">
            <a:avLst/>
          </a:prstGeom>
        </p:spPr>
      </p:pic>
      <p:pic>
        <p:nvPicPr>
          <p:cNvPr id="6" name="Image 5">
            <a:extLst>
              <a:ext uri="{FF2B5EF4-FFF2-40B4-BE49-F238E27FC236}">
                <a16:creationId xmlns:a16="http://schemas.microsoft.com/office/drawing/2014/main" id="{CFD575C9-81E4-F063-D4C1-6EA57BB54367}"/>
              </a:ext>
            </a:extLst>
          </p:cNvPr>
          <p:cNvPicPr>
            <a:picLocks noChangeAspect="1"/>
          </p:cNvPicPr>
          <p:nvPr/>
        </p:nvPicPr>
        <p:blipFill>
          <a:blip r:embed="rId4"/>
          <a:stretch>
            <a:fillRect/>
          </a:stretch>
        </p:blipFill>
        <p:spPr>
          <a:xfrm>
            <a:off x="1458769" y="4327837"/>
            <a:ext cx="3167292" cy="304547"/>
          </a:xfrm>
          <a:prstGeom prst="rect">
            <a:avLst/>
          </a:prstGeom>
        </p:spPr>
      </p:pic>
    </p:spTree>
    <p:extLst>
      <p:ext uri="{BB962C8B-B14F-4D97-AF65-F5344CB8AC3E}">
        <p14:creationId xmlns:p14="http://schemas.microsoft.com/office/powerpoint/2010/main" val="26499192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 API </a:t>
            </a:r>
            <a:br>
              <a:rPr lang="fr-FR" dirty="0"/>
            </a:br>
            <a:r>
              <a:rPr lang="fr-FR" dirty="0"/>
              <a:t>	</a:t>
            </a:r>
            <a:r>
              <a:rPr lang="fr-FR" sz="3600" i="1" dirty="0"/>
              <a:t>  4. Bibliothèques </a:t>
            </a:r>
            <a:r>
              <a:rPr lang="fr-FR" sz="3600" i="1" dirty="0" err="1"/>
              <a:t>Js</a:t>
            </a:r>
            <a:r>
              <a:rPr lang="fr-FR" sz="3600" i="1" dirty="0"/>
              <a:t> &amp; CDN</a:t>
            </a:r>
          </a:p>
        </p:txBody>
      </p:sp>
      <p:sp>
        <p:nvSpPr>
          <p:cNvPr id="4" name="ZoneTexte 3">
            <a:extLst>
              <a:ext uri="{FF2B5EF4-FFF2-40B4-BE49-F238E27FC236}">
                <a16:creationId xmlns:a16="http://schemas.microsoft.com/office/drawing/2014/main" id="{F56E3F30-E8FA-2147-47CB-D66E9F81E42C}"/>
              </a:ext>
            </a:extLst>
          </p:cNvPr>
          <p:cNvSpPr txBox="1"/>
          <p:nvPr/>
        </p:nvSpPr>
        <p:spPr>
          <a:xfrm>
            <a:off x="1834754" y="3136606"/>
            <a:ext cx="8268913" cy="2923877"/>
          </a:xfrm>
          <a:prstGeom prst="rect">
            <a:avLst/>
          </a:prstGeom>
          <a:noFill/>
        </p:spPr>
        <p:txBody>
          <a:bodyPr wrap="square" rtlCol="0">
            <a:spAutoFit/>
          </a:bodyPr>
          <a:lstStyle/>
          <a:p>
            <a:pPr algn="ctr"/>
            <a:r>
              <a:rPr lang="fr-FR" sz="2400" dirty="0"/>
              <a:t>Trouver des CDN facilement pour vos librairies JavaScript : </a:t>
            </a:r>
            <a:r>
              <a:rPr lang="fr-FR" sz="2400" b="1" u="sng" dirty="0"/>
              <a:t>cdnjs.com</a:t>
            </a:r>
          </a:p>
          <a:p>
            <a:endParaRPr lang="fr-FR" sz="2400" dirty="0"/>
          </a:p>
          <a:p>
            <a:endParaRPr lang="fr-FR" sz="2400" dirty="0"/>
          </a:p>
          <a:p>
            <a:endParaRPr lang="fr-FR" sz="2400" dirty="0"/>
          </a:p>
          <a:p>
            <a:pPr algn="ctr"/>
            <a:r>
              <a:rPr lang="fr-FR" sz="3200" dirty="0">
                <a:hlinkClick r:id="rId2"/>
              </a:rPr>
              <a:t>VOIR DOC </a:t>
            </a:r>
            <a:endParaRPr lang="fr-FR" sz="3200" dirty="0"/>
          </a:p>
          <a:p>
            <a:endParaRPr lang="fr-FR" sz="3200" dirty="0"/>
          </a:p>
        </p:txBody>
      </p:sp>
    </p:spTree>
    <p:extLst>
      <p:ext uri="{BB962C8B-B14F-4D97-AF65-F5344CB8AC3E}">
        <p14:creationId xmlns:p14="http://schemas.microsoft.com/office/powerpoint/2010/main" val="37783360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338916" y="154731"/>
            <a:ext cx="11167425" cy="1450757"/>
          </a:xfrm>
        </p:spPr>
        <p:txBody>
          <a:bodyPr>
            <a:normAutofit/>
          </a:bodyPr>
          <a:lstStyle/>
          <a:p>
            <a:r>
              <a:rPr lang="fr-FR" dirty="0"/>
              <a:t>XII- Stocker des données  </a:t>
            </a:r>
            <a:br>
              <a:rPr lang="fr-FR" dirty="0"/>
            </a:br>
            <a:r>
              <a:rPr lang="fr-FR" dirty="0"/>
              <a:t>	</a:t>
            </a:r>
            <a:r>
              <a:rPr lang="fr-FR" sz="3600" i="1" dirty="0"/>
              <a:t>  1. Les cookies </a:t>
            </a:r>
          </a:p>
        </p:txBody>
      </p:sp>
      <p:sp>
        <p:nvSpPr>
          <p:cNvPr id="2" name="ZoneTexte 1">
            <a:extLst>
              <a:ext uri="{FF2B5EF4-FFF2-40B4-BE49-F238E27FC236}">
                <a16:creationId xmlns:a16="http://schemas.microsoft.com/office/drawing/2014/main" id="{345E95FA-EC7D-B2BB-355B-4A4B552582E2}"/>
              </a:ext>
            </a:extLst>
          </p:cNvPr>
          <p:cNvSpPr txBox="1"/>
          <p:nvPr/>
        </p:nvSpPr>
        <p:spPr>
          <a:xfrm>
            <a:off x="1182849" y="2374083"/>
            <a:ext cx="10167456" cy="4062651"/>
          </a:xfrm>
          <a:prstGeom prst="rect">
            <a:avLst/>
          </a:prstGeom>
          <a:noFill/>
        </p:spPr>
        <p:txBody>
          <a:bodyPr wrap="square" rtlCol="0">
            <a:spAutoFit/>
          </a:bodyPr>
          <a:lstStyle/>
          <a:p>
            <a:pPr>
              <a:lnSpc>
                <a:spcPct val="200000"/>
              </a:lnSpc>
            </a:pPr>
            <a:r>
              <a:rPr lang="fr-FR" sz="2400" dirty="0">
                <a:solidFill>
                  <a:srgbClr val="374151"/>
                </a:solidFill>
                <a:latin typeface="Söhne"/>
              </a:rPr>
              <a:t>Les cookies vont nous permettre de </a:t>
            </a:r>
            <a:r>
              <a:rPr lang="fr-FR" sz="2400" b="1" dirty="0">
                <a:solidFill>
                  <a:srgbClr val="374151"/>
                </a:solidFill>
                <a:latin typeface="Söhne"/>
              </a:rPr>
              <a:t>stocker des informations sur le navigateur </a:t>
            </a:r>
            <a:r>
              <a:rPr lang="fr-FR" sz="2400" dirty="0">
                <a:solidFill>
                  <a:srgbClr val="374151"/>
                </a:solidFill>
                <a:latin typeface="Söhne"/>
              </a:rPr>
              <a:t>de l'utilisateur, les cookies sont envoyés au serveur web à chaque requête HTTP. Les cookies sont donc </a:t>
            </a:r>
            <a:r>
              <a:rPr lang="fr-FR" sz="2400" b="1" dirty="0">
                <a:solidFill>
                  <a:srgbClr val="374151"/>
                </a:solidFill>
                <a:latin typeface="Söhne"/>
              </a:rPr>
              <a:t>plus lents que le </a:t>
            </a:r>
            <a:r>
              <a:rPr lang="fr-FR" sz="2400" b="1" dirty="0" err="1">
                <a:solidFill>
                  <a:srgbClr val="374151"/>
                </a:solidFill>
                <a:latin typeface="Söhne"/>
              </a:rPr>
              <a:t>localStorage</a:t>
            </a:r>
            <a:r>
              <a:rPr lang="fr-FR" sz="2400" b="1" dirty="0">
                <a:solidFill>
                  <a:srgbClr val="374151"/>
                </a:solidFill>
                <a:latin typeface="Söhne"/>
              </a:rPr>
              <a:t> </a:t>
            </a:r>
            <a:r>
              <a:rPr lang="fr-FR" sz="2400" dirty="0">
                <a:solidFill>
                  <a:srgbClr val="374151"/>
                </a:solidFill>
                <a:latin typeface="Söhne"/>
              </a:rPr>
              <a:t>mais ils permettent de stocker des </a:t>
            </a:r>
            <a:r>
              <a:rPr lang="fr-FR" sz="2400" b="1" dirty="0">
                <a:solidFill>
                  <a:srgbClr val="374151"/>
                </a:solidFill>
                <a:latin typeface="Söhne"/>
              </a:rPr>
              <a:t>informations plus importantes</a:t>
            </a:r>
            <a:r>
              <a:rPr lang="fr-FR" sz="2400" dirty="0">
                <a:solidFill>
                  <a:srgbClr val="374151"/>
                </a:solidFill>
                <a:latin typeface="Söhne"/>
              </a:rPr>
              <a:t>, tels que des informations d'identification.</a:t>
            </a:r>
          </a:p>
          <a:p>
            <a:endParaRPr lang="fr-FR" dirty="0"/>
          </a:p>
        </p:txBody>
      </p:sp>
      <p:pic>
        <p:nvPicPr>
          <p:cNvPr id="1028" name="Picture 4" descr="MATRIX: Why Did The Oracle Give Neo a Cookie? - YouTube">
            <a:extLst>
              <a:ext uri="{FF2B5EF4-FFF2-40B4-BE49-F238E27FC236}">
                <a16:creationId xmlns:a16="http://schemas.microsoft.com/office/drawing/2014/main" id="{F2B847B1-B711-5982-510F-96B381A30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385" y="22858"/>
            <a:ext cx="3327635" cy="187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005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24575" y="259443"/>
            <a:ext cx="11167425" cy="1450757"/>
          </a:xfrm>
        </p:spPr>
        <p:txBody>
          <a:bodyPr>
            <a:normAutofit/>
          </a:bodyPr>
          <a:lstStyle/>
          <a:p>
            <a:r>
              <a:rPr lang="fr-FR" dirty="0"/>
              <a:t>XII- Stocker des données  </a:t>
            </a:r>
            <a:br>
              <a:rPr lang="fr-FR" dirty="0"/>
            </a:br>
            <a:r>
              <a:rPr lang="fr-FR" dirty="0"/>
              <a:t>	</a:t>
            </a:r>
            <a:r>
              <a:rPr lang="fr-FR" sz="3600" i="1" dirty="0"/>
              <a:t>  1. Les cookies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843782" y="1906930"/>
            <a:ext cx="10855354" cy="5078313"/>
          </a:xfrm>
          <a:prstGeom prst="rect">
            <a:avLst/>
          </a:prstGeom>
          <a:noFill/>
        </p:spPr>
        <p:txBody>
          <a:bodyPr wrap="square" rtlCol="0">
            <a:spAutoFit/>
          </a:bodyPr>
          <a:lstStyle/>
          <a:p>
            <a:r>
              <a:rPr lang="fr-FR" b="0" dirty="0">
                <a:effectLst/>
              </a:rPr>
              <a:t>Voici les paramètres que vous pouvez appliquer sur les cookies pour les sécuriser :</a:t>
            </a:r>
          </a:p>
          <a:p>
            <a:endParaRPr lang="fr-FR" b="0" dirty="0">
              <a:effectLst/>
            </a:endParaRPr>
          </a:p>
          <a:p>
            <a:pPr marL="285750" indent="-285750">
              <a:buFont typeface="Arial" panose="020B0604020202020204" pitchFamily="34" charset="0"/>
              <a:buChar char="•"/>
            </a:pPr>
            <a:r>
              <a:rPr lang="fr-FR" b="1" dirty="0">
                <a:effectLst/>
              </a:rPr>
              <a:t>Path</a:t>
            </a:r>
            <a:r>
              <a:rPr lang="fr-FR" b="0" dirty="0">
                <a:effectLst/>
              </a:rPr>
              <a:t> - Permet de préciser sur quel répertoire (dossier) est disponible le cookie</a:t>
            </a:r>
          </a:p>
          <a:p>
            <a:endParaRPr lang="fr-FR" b="0" dirty="0">
              <a:effectLst/>
            </a:endParaRPr>
          </a:p>
          <a:p>
            <a:pPr marL="285750" indent="-285750">
              <a:buFont typeface="Arial" panose="020B0604020202020204" pitchFamily="34" charset="0"/>
              <a:buChar char="•"/>
            </a:pPr>
            <a:r>
              <a:rPr lang="fr-FR" b="1" dirty="0"/>
              <a:t>D</a:t>
            </a:r>
            <a:r>
              <a:rPr lang="fr-FR" b="1" dirty="0">
                <a:effectLst/>
              </a:rPr>
              <a:t>omain</a:t>
            </a:r>
            <a:r>
              <a:rPr lang="fr-FR" b="0" dirty="0">
                <a:effectLst/>
              </a:rPr>
              <a:t> - Permet de préciser sur quel nom de domaine est disponible le cookie</a:t>
            </a:r>
          </a:p>
          <a:p>
            <a:pPr marL="285750" indent="-285750">
              <a:buFont typeface="Arial" panose="020B0604020202020204" pitchFamily="34" charset="0"/>
              <a:buChar char="•"/>
            </a:pPr>
            <a:endParaRPr lang="fr-FR" b="0" dirty="0">
              <a:effectLst/>
            </a:endParaRPr>
          </a:p>
          <a:p>
            <a:pPr marL="285750" indent="-285750">
              <a:buFont typeface="Arial" panose="020B0604020202020204" pitchFamily="34" charset="0"/>
              <a:buChar char="•"/>
            </a:pPr>
            <a:r>
              <a:rPr lang="fr-FR" b="1" dirty="0"/>
              <a:t>E</a:t>
            </a:r>
            <a:r>
              <a:rPr lang="fr-FR" b="1" dirty="0">
                <a:effectLst/>
              </a:rPr>
              <a:t>xpires</a:t>
            </a:r>
            <a:r>
              <a:rPr lang="fr-FR" b="0" dirty="0">
                <a:effectLst/>
              </a:rPr>
              <a:t> - Permet de donner une date </a:t>
            </a:r>
            <a:r>
              <a:rPr lang="fr-FR" b="1" dirty="0">
                <a:effectLst/>
              </a:rPr>
              <a:t>UTC</a:t>
            </a:r>
            <a:r>
              <a:rPr lang="fr-FR" b="0" dirty="0">
                <a:effectLst/>
              </a:rPr>
              <a:t> jusqu'à laquelle le cookie est disponible, après cette date, il expirera ( se base sur l’horloge du client, ce qui peut entrainer des problèmes ) </a:t>
            </a:r>
          </a:p>
          <a:p>
            <a:pPr marL="285750" indent="-285750">
              <a:buFont typeface="Arial" panose="020B0604020202020204" pitchFamily="34" charset="0"/>
              <a:buChar char="•"/>
            </a:pPr>
            <a:endParaRPr lang="fr-FR" b="0" dirty="0">
              <a:effectLst/>
            </a:endParaRPr>
          </a:p>
          <a:p>
            <a:pPr marL="285750" indent="-285750">
              <a:buFont typeface="Arial" panose="020B0604020202020204" pitchFamily="34" charset="0"/>
              <a:buChar char="•"/>
            </a:pPr>
            <a:r>
              <a:rPr lang="fr-FR" b="1" dirty="0"/>
              <a:t>M</a:t>
            </a:r>
            <a:r>
              <a:rPr lang="fr-FR" b="1" dirty="0">
                <a:effectLst/>
              </a:rPr>
              <a:t>ax-</a:t>
            </a:r>
            <a:r>
              <a:rPr lang="fr-FR" b="1" dirty="0" err="1">
                <a:effectLst/>
              </a:rPr>
              <a:t>age</a:t>
            </a:r>
            <a:r>
              <a:rPr lang="fr-FR" b="0" dirty="0">
                <a:effectLst/>
              </a:rPr>
              <a:t> - Se substitue à </a:t>
            </a:r>
            <a:r>
              <a:rPr lang="fr-FR" b="0" i="1" dirty="0">
                <a:effectLst/>
              </a:rPr>
              <a:t>expires</a:t>
            </a:r>
            <a:r>
              <a:rPr lang="fr-FR" b="0" dirty="0">
                <a:effectLst/>
              </a:rPr>
              <a:t>, permet de donner une durée en </a:t>
            </a:r>
            <a:r>
              <a:rPr lang="fr-FR" b="1" dirty="0">
                <a:effectLst/>
              </a:rPr>
              <a:t>secondes</a:t>
            </a:r>
            <a:r>
              <a:rPr lang="fr-FR" b="0" dirty="0">
                <a:effectLst/>
              </a:rPr>
              <a:t> jusqu'à laquelle le cookie est disponible. Après cette date, il expirera ( basé sur le temps écoulé depuis la création du cookie)</a:t>
            </a:r>
          </a:p>
          <a:p>
            <a:pPr marL="285750" indent="-285750">
              <a:buFont typeface="Arial" panose="020B0604020202020204" pitchFamily="34" charset="0"/>
              <a:buChar char="•"/>
            </a:pPr>
            <a:endParaRPr lang="fr-FR" b="0" dirty="0">
              <a:effectLst/>
            </a:endParaRPr>
          </a:p>
          <a:p>
            <a:pPr marL="285750" indent="-285750">
              <a:buFont typeface="Arial" panose="020B0604020202020204" pitchFamily="34" charset="0"/>
              <a:buChar char="•"/>
            </a:pPr>
            <a:r>
              <a:rPr lang="fr-FR" b="1" dirty="0"/>
              <a:t>S</a:t>
            </a:r>
            <a:r>
              <a:rPr lang="fr-FR" b="1" dirty="0">
                <a:effectLst/>
              </a:rPr>
              <a:t>ecure</a:t>
            </a:r>
            <a:r>
              <a:rPr lang="fr-FR" b="0" dirty="0">
                <a:effectLst/>
              </a:rPr>
              <a:t> - Permet de n'autoriser l'utilisation du cookie que sur les sites sécurisés (https)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0" dirty="0">
                <a:solidFill>
                  <a:srgbClr val="FF0000"/>
                </a:solidFill>
                <a:effectLst/>
              </a:rPr>
              <a:t> ! Uniquement coté serveur </a:t>
            </a:r>
            <a:r>
              <a:rPr lang="fr-FR" b="0" dirty="0">
                <a:effectLst/>
                <a:sym typeface="Wingdings" panose="05000000000000000000" pitchFamily="2" charset="2"/>
              </a:rPr>
              <a:t> </a:t>
            </a:r>
            <a:r>
              <a:rPr lang="fr-FR" b="1" dirty="0" err="1">
                <a:effectLst/>
                <a:sym typeface="Wingdings" panose="05000000000000000000" pitchFamily="2" charset="2"/>
              </a:rPr>
              <a:t>HttpOnly</a:t>
            </a:r>
            <a:r>
              <a:rPr lang="fr-FR" b="0" dirty="0">
                <a:effectLst/>
                <a:sym typeface="Wingdings" panose="05000000000000000000" pitchFamily="2" charset="2"/>
              </a:rPr>
              <a:t> restreint l’accès au cookie de sorte qu’il ne soit pas accessible via JavaScript coté client  protection contre les attaques XSS</a:t>
            </a:r>
            <a:endParaRPr lang="fr-FR" b="0" dirty="0">
              <a:effectLst/>
            </a:endParaRPr>
          </a:p>
          <a:p>
            <a:br>
              <a:rPr lang="fr-FR" b="0" dirty="0">
                <a:effectLst/>
              </a:rPr>
            </a:br>
            <a:endParaRPr lang="fr-FR" dirty="0"/>
          </a:p>
        </p:txBody>
      </p:sp>
    </p:spTree>
    <p:extLst>
      <p:ext uri="{BB962C8B-B14F-4D97-AF65-F5344CB8AC3E}">
        <p14:creationId xmlns:p14="http://schemas.microsoft.com/office/powerpoint/2010/main" val="14437110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2. </a:t>
            </a:r>
            <a:r>
              <a:rPr lang="fr-FR" sz="3600" i="1" dirty="0" err="1"/>
              <a:t>LocalStorage</a:t>
            </a:r>
            <a:r>
              <a:rPr lang="fr-FR" sz="3600" i="1" dirty="0"/>
              <a:t> &amp; </a:t>
            </a:r>
            <a:r>
              <a:rPr lang="fr-FR" sz="3600" i="1" dirty="0" err="1"/>
              <a:t>SessionStorage</a:t>
            </a:r>
            <a:r>
              <a:rPr lang="fr-FR" sz="3600" i="1" dirty="0"/>
              <a:t>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1097279" y="2232855"/>
            <a:ext cx="10855354" cy="646331"/>
          </a:xfrm>
          <a:prstGeom prst="rect">
            <a:avLst/>
          </a:prstGeom>
          <a:noFill/>
        </p:spPr>
        <p:txBody>
          <a:bodyPr wrap="square" rtlCol="0">
            <a:spAutoFit/>
          </a:bodyPr>
          <a:lstStyle/>
          <a:p>
            <a:br>
              <a:rPr lang="fr-FR" b="0" dirty="0">
                <a:effectLst/>
              </a:rPr>
            </a:br>
            <a:endParaRPr lang="fr-FR" dirty="0"/>
          </a:p>
        </p:txBody>
      </p:sp>
      <p:sp>
        <p:nvSpPr>
          <p:cNvPr id="2" name="ZoneTexte 1">
            <a:extLst>
              <a:ext uri="{FF2B5EF4-FFF2-40B4-BE49-F238E27FC236}">
                <a16:creationId xmlns:a16="http://schemas.microsoft.com/office/drawing/2014/main" id="{E5C88D58-4711-A120-876A-E55C385CB91A}"/>
              </a:ext>
            </a:extLst>
          </p:cNvPr>
          <p:cNvSpPr txBox="1"/>
          <p:nvPr/>
        </p:nvSpPr>
        <p:spPr>
          <a:xfrm>
            <a:off x="1359017" y="2114026"/>
            <a:ext cx="9735704" cy="4524315"/>
          </a:xfrm>
          <a:prstGeom prst="rect">
            <a:avLst/>
          </a:prstGeom>
          <a:noFill/>
        </p:spPr>
        <p:txBody>
          <a:bodyPr wrap="square" rtlCol="0">
            <a:spAutoFit/>
          </a:bodyPr>
          <a:lstStyle/>
          <a:p>
            <a:r>
              <a:rPr lang="fr-FR" b="1" dirty="0" err="1"/>
              <a:t>LocalStorage</a:t>
            </a:r>
            <a:r>
              <a:rPr lang="fr-FR" dirty="0"/>
              <a:t> : Stocké dans le navigateur même après sa fermeture.</a:t>
            </a:r>
          </a:p>
          <a:p>
            <a:r>
              <a:rPr lang="fr-FR" b="1" dirty="0" err="1"/>
              <a:t>SessionStorage</a:t>
            </a:r>
            <a:r>
              <a:rPr lang="fr-FR" dirty="0"/>
              <a:t> : Stocké dans le navigateur uniquement pendant la session.</a:t>
            </a:r>
          </a:p>
          <a:p>
            <a:endParaRPr lang="fr-FR" dirty="0"/>
          </a:p>
          <a:p>
            <a:r>
              <a:rPr lang="fr-FR" dirty="0"/>
              <a:t>Quelle différence avec les cookies ? </a:t>
            </a:r>
          </a:p>
          <a:p>
            <a:endParaRPr lang="fr-FR" dirty="0"/>
          </a:p>
          <a:p>
            <a:r>
              <a:rPr lang="fr-FR" dirty="0"/>
              <a:t>Les cookies sont utilisés pour stocker de petits nombres de données importantes, qui doivent être </a:t>
            </a:r>
            <a:r>
              <a:rPr lang="fr-FR" b="1" dirty="0"/>
              <a:t>envoyé au serveur </a:t>
            </a:r>
            <a:r>
              <a:rPr lang="fr-FR" dirty="0"/>
              <a:t>comme les identifiants de connexion</a:t>
            </a:r>
          </a:p>
          <a:p>
            <a:r>
              <a:rPr lang="fr-FR" dirty="0"/>
              <a:t>A l’inverse </a:t>
            </a:r>
            <a:r>
              <a:rPr lang="fr-FR" dirty="0" err="1"/>
              <a:t>LocalStorage</a:t>
            </a:r>
            <a:r>
              <a:rPr lang="fr-FR" dirty="0"/>
              <a:t> et </a:t>
            </a:r>
            <a:r>
              <a:rPr lang="fr-FR" dirty="0" err="1"/>
              <a:t>SessionStorage</a:t>
            </a:r>
            <a:r>
              <a:rPr lang="fr-FR" dirty="0"/>
              <a:t> ne sont </a:t>
            </a:r>
            <a:r>
              <a:rPr lang="fr-FR" b="1" dirty="0"/>
              <a:t>jamais envoyés au serveur</a:t>
            </a:r>
            <a:r>
              <a:rPr lang="fr-FR" dirty="0"/>
              <a:t>. </a:t>
            </a:r>
          </a:p>
          <a:p>
            <a:endParaRPr lang="fr-FR" dirty="0"/>
          </a:p>
          <a:p>
            <a:r>
              <a:rPr lang="fr-FR" dirty="0"/>
              <a:t>De plus les informations stockées avec ces méthodes sont accessibles uniquement sur la même origine, si les données sont créées sur monSite.com, ces données ne seront accessibles que sur cette origine, ce qui le rend plus sécure que les cookies. </a:t>
            </a:r>
          </a:p>
          <a:p>
            <a:endParaRPr lang="fr-FR" dirty="0"/>
          </a:p>
          <a:p>
            <a:r>
              <a:rPr lang="fr-FR" dirty="0"/>
              <a:t>NB: </a:t>
            </a:r>
            <a:r>
              <a:rPr lang="fr-FR" dirty="0" err="1"/>
              <a:t>LocalStorage</a:t>
            </a:r>
            <a:r>
              <a:rPr lang="fr-FR" dirty="0"/>
              <a:t> &amp; </a:t>
            </a:r>
            <a:r>
              <a:rPr lang="fr-FR" dirty="0" err="1"/>
              <a:t>SessionStorage</a:t>
            </a:r>
            <a:r>
              <a:rPr lang="fr-FR" dirty="0"/>
              <a:t> utilisent les mêmes méthodes.	</a:t>
            </a:r>
          </a:p>
          <a:p>
            <a:r>
              <a:rPr lang="fr-FR" dirty="0"/>
              <a:t>       </a:t>
            </a:r>
            <a:r>
              <a:rPr lang="fr-FR" dirty="0" err="1"/>
              <a:t>LocalStorage</a:t>
            </a:r>
            <a:r>
              <a:rPr lang="fr-FR" dirty="0"/>
              <a:t> ne peut stocker que des données sous forme de chaînes de caractères.</a:t>
            </a:r>
          </a:p>
          <a:p>
            <a:r>
              <a:rPr lang="fr-FR" dirty="0"/>
              <a:t> </a:t>
            </a:r>
          </a:p>
        </p:txBody>
      </p:sp>
    </p:spTree>
    <p:extLst>
      <p:ext uri="{BB962C8B-B14F-4D97-AF65-F5344CB8AC3E}">
        <p14:creationId xmlns:p14="http://schemas.microsoft.com/office/powerpoint/2010/main" val="3126748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5. opérateurs arithmétiques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3273104" y="2300481"/>
            <a:ext cx="8630874" cy="3600986"/>
          </a:xfrm>
          <a:prstGeom prst="rect">
            <a:avLst/>
          </a:prstGeom>
          <a:noFill/>
        </p:spPr>
        <p:txBody>
          <a:bodyPr wrap="square" rtlCol="0">
            <a:spAutoFit/>
          </a:bodyPr>
          <a:lstStyle/>
          <a:p>
            <a:r>
              <a:rPr lang="fr-FR" sz="3200" b="1" dirty="0"/>
              <a:t>+</a:t>
            </a:r>
            <a:r>
              <a:rPr lang="fr-FR" sz="3200" dirty="0"/>
              <a:t> 	</a:t>
            </a:r>
            <a:r>
              <a:rPr lang="fr-FR" sz="3200" dirty="0">
                <a:sym typeface="Wingdings" panose="05000000000000000000" pitchFamily="2" charset="2"/>
              </a:rPr>
              <a:t> Addition </a:t>
            </a:r>
          </a:p>
          <a:p>
            <a:r>
              <a:rPr lang="fr-FR" sz="3200" b="1" dirty="0">
                <a:sym typeface="Wingdings" panose="05000000000000000000" pitchFamily="2" charset="2"/>
              </a:rPr>
              <a:t>- </a:t>
            </a:r>
            <a:r>
              <a:rPr lang="fr-FR" sz="3200" dirty="0">
                <a:sym typeface="Wingdings" panose="05000000000000000000" pitchFamily="2" charset="2"/>
              </a:rPr>
              <a:t>	 Soustraction </a:t>
            </a:r>
          </a:p>
          <a:p>
            <a:r>
              <a:rPr lang="fr-FR" sz="3200" b="1" dirty="0">
                <a:sym typeface="Wingdings" panose="05000000000000000000" pitchFamily="2" charset="2"/>
              </a:rPr>
              <a:t>*</a:t>
            </a:r>
            <a:r>
              <a:rPr lang="fr-FR" sz="3200" dirty="0">
                <a:sym typeface="Wingdings" panose="05000000000000000000" pitchFamily="2" charset="2"/>
              </a:rPr>
              <a:t>	 multiplication</a:t>
            </a:r>
          </a:p>
          <a:p>
            <a:r>
              <a:rPr lang="fr-FR" sz="3200" b="1" dirty="0">
                <a:sym typeface="Wingdings" panose="05000000000000000000" pitchFamily="2" charset="2"/>
              </a:rPr>
              <a:t>/ </a:t>
            </a:r>
            <a:r>
              <a:rPr lang="fr-FR" sz="3200" dirty="0">
                <a:sym typeface="Wingdings" panose="05000000000000000000" pitchFamily="2" charset="2"/>
              </a:rPr>
              <a:t>	 division </a:t>
            </a:r>
          </a:p>
          <a:p>
            <a:r>
              <a:rPr lang="fr-FR" sz="3200" b="1" dirty="0">
                <a:sym typeface="Wingdings" panose="05000000000000000000" pitchFamily="2" charset="2"/>
              </a:rPr>
              <a:t>% </a:t>
            </a:r>
            <a:r>
              <a:rPr lang="fr-FR" sz="3200" dirty="0">
                <a:sym typeface="Wingdings" panose="05000000000000000000" pitchFamily="2" charset="2"/>
              </a:rPr>
              <a:t>	 modulo ( restant d’une division)</a:t>
            </a:r>
          </a:p>
          <a:p>
            <a:r>
              <a:rPr lang="fr-FR" sz="3200" b="1" dirty="0">
                <a:sym typeface="Wingdings" panose="05000000000000000000" pitchFamily="2" charset="2"/>
              </a:rPr>
              <a:t>**</a:t>
            </a:r>
            <a:r>
              <a:rPr lang="fr-FR" sz="3200" dirty="0">
                <a:sym typeface="Wingdings" panose="05000000000000000000" pitchFamily="2" charset="2"/>
              </a:rPr>
              <a:t> 	 carré d’un nombre  </a:t>
            </a:r>
          </a:p>
          <a:p>
            <a:pPr marL="571500" indent="-571500">
              <a:buFont typeface="Arial" panose="020B0604020202020204" pitchFamily="34" charset="0"/>
              <a:buChar char="•"/>
            </a:pPr>
            <a:endParaRPr lang="fr-FR" sz="3600" dirty="0"/>
          </a:p>
        </p:txBody>
      </p:sp>
      <p:pic>
        <p:nvPicPr>
          <p:cNvPr id="2" name="Picture 12" descr="JavaScript Logo et symbole, sens, histoire, PNG, marque">
            <a:extLst>
              <a:ext uri="{FF2B5EF4-FFF2-40B4-BE49-F238E27FC236}">
                <a16:creationId xmlns:a16="http://schemas.microsoft.com/office/drawing/2014/main" id="{B7312A3C-8C58-7AD5-85F3-883A12B06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725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2. </a:t>
            </a:r>
            <a:r>
              <a:rPr lang="fr-FR" sz="3600" i="1" dirty="0" err="1"/>
              <a:t>LocalStorage</a:t>
            </a:r>
            <a:r>
              <a:rPr lang="fr-FR" sz="3600" i="1" dirty="0"/>
              <a:t> &amp; </a:t>
            </a:r>
            <a:r>
              <a:rPr lang="fr-FR" sz="3600" i="1" dirty="0" err="1"/>
              <a:t>SessionStorage</a:t>
            </a:r>
            <a:r>
              <a:rPr lang="fr-FR" sz="3600" i="1" dirty="0"/>
              <a:t>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239367" y="3861024"/>
            <a:ext cx="10855354" cy="646331"/>
          </a:xfrm>
          <a:prstGeom prst="rect">
            <a:avLst/>
          </a:prstGeom>
          <a:noFill/>
        </p:spPr>
        <p:txBody>
          <a:bodyPr wrap="square" rtlCol="0">
            <a:spAutoFit/>
          </a:bodyPr>
          <a:lstStyle/>
          <a:p>
            <a:br>
              <a:rPr lang="fr-FR" b="0" dirty="0">
                <a:effectLst/>
              </a:rPr>
            </a:br>
            <a:endParaRPr lang="fr-FR" dirty="0"/>
          </a:p>
        </p:txBody>
      </p:sp>
      <p:pic>
        <p:nvPicPr>
          <p:cNvPr id="6" name="Image 5">
            <a:extLst>
              <a:ext uri="{FF2B5EF4-FFF2-40B4-BE49-F238E27FC236}">
                <a16:creationId xmlns:a16="http://schemas.microsoft.com/office/drawing/2014/main" id="{5FCDE9DB-6D12-EEC5-A9A8-78AC63A9A647}"/>
              </a:ext>
            </a:extLst>
          </p:cNvPr>
          <p:cNvPicPr>
            <a:picLocks noChangeAspect="1"/>
          </p:cNvPicPr>
          <p:nvPr/>
        </p:nvPicPr>
        <p:blipFill>
          <a:blip r:embed="rId2"/>
          <a:stretch>
            <a:fillRect/>
          </a:stretch>
        </p:blipFill>
        <p:spPr>
          <a:xfrm>
            <a:off x="1287991" y="2133595"/>
            <a:ext cx="4324954" cy="543001"/>
          </a:xfrm>
          <a:prstGeom prst="rect">
            <a:avLst/>
          </a:prstGeom>
        </p:spPr>
      </p:pic>
      <p:pic>
        <p:nvPicPr>
          <p:cNvPr id="8" name="Image 7">
            <a:extLst>
              <a:ext uri="{FF2B5EF4-FFF2-40B4-BE49-F238E27FC236}">
                <a16:creationId xmlns:a16="http://schemas.microsoft.com/office/drawing/2014/main" id="{4CEE66F6-0DC3-BF24-8CF4-39398DF59549}"/>
              </a:ext>
            </a:extLst>
          </p:cNvPr>
          <p:cNvPicPr>
            <a:picLocks noChangeAspect="1"/>
          </p:cNvPicPr>
          <p:nvPr/>
        </p:nvPicPr>
        <p:blipFill>
          <a:blip r:embed="rId3"/>
          <a:stretch>
            <a:fillRect/>
          </a:stretch>
        </p:blipFill>
        <p:spPr>
          <a:xfrm>
            <a:off x="2526414" y="2834800"/>
            <a:ext cx="3086531" cy="457264"/>
          </a:xfrm>
          <a:prstGeom prst="rect">
            <a:avLst/>
          </a:prstGeom>
        </p:spPr>
      </p:pic>
      <p:pic>
        <p:nvPicPr>
          <p:cNvPr id="10" name="Image 9">
            <a:extLst>
              <a:ext uri="{FF2B5EF4-FFF2-40B4-BE49-F238E27FC236}">
                <a16:creationId xmlns:a16="http://schemas.microsoft.com/office/drawing/2014/main" id="{0939E290-9210-9779-A68E-730F635AD689}"/>
              </a:ext>
            </a:extLst>
          </p:cNvPr>
          <p:cNvPicPr>
            <a:picLocks noChangeAspect="1"/>
          </p:cNvPicPr>
          <p:nvPr/>
        </p:nvPicPr>
        <p:blipFill>
          <a:blip r:embed="rId4"/>
          <a:stretch>
            <a:fillRect/>
          </a:stretch>
        </p:blipFill>
        <p:spPr>
          <a:xfrm>
            <a:off x="1878624" y="3450269"/>
            <a:ext cx="3734321" cy="514422"/>
          </a:xfrm>
          <a:prstGeom prst="rect">
            <a:avLst/>
          </a:prstGeom>
        </p:spPr>
      </p:pic>
      <p:pic>
        <p:nvPicPr>
          <p:cNvPr id="12" name="Image 11">
            <a:extLst>
              <a:ext uri="{FF2B5EF4-FFF2-40B4-BE49-F238E27FC236}">
                <a16:creationId xmlns:a16="http://schemas.microsoft.com/office/drawing/2014/main" id="{74734E7E-6DA5-23B0-B205-6B34436A2E70}"/>
              </a:ext>
            </a:extLst>
          </p:cNvPr>
          <p:cNvPicPr>
            <a:picLocks noChangeAspect="1"/>
          </p:cNvPicPr>
          <p:nvPr/>
        </p:nvPicPr>
        <p:blipFill>
          <a:blip r:embed="rId5"/>
          <a:stretch>
            <a:fillRect/>
          </a:stretch>
        </p:blipFill>
        <p:spPr>
          <a:xfrm>
            <a:off x="2774099" y="4236543"/>
            <a:ext cx="2838846" cy="523948"/>
          </a:xfrm>
          <a:prstGeom prst="rect">
            <a:avLst/>
          </a:prstGeom>
        </p:spPr>
      </p:pic>
      <p:pic>
        <p:nvPicPr>
          <p:cNvPr id="14" name="Image 13">
            <a:extLst>
              <a:ext uri="{FF2B5EF4-FFF2-40B4-BE49-F238E27FC236}">
                <a16:creationId xmlns:a16="http://schemas.microsoft.com/office/drawing/2014/main" id="{03A6E402-A2C2-4955-D336-8D7E39589F9A}"/>
              </a:ext>
            </a:extLst>
          </p:cNvPr>
          <p:cNvPicPr>
            <a:picLocks noChangeAspect="1"/>
          </p:cNvPicPr>
          <p:nvPr/>
        </p:nvPicPr>
        <p:blipFill>
          <a:blip r:embed="rId6"/>
          <a:stretch>
            <a:fillRect/>
          </a:stretch>
        </p:blipFill>
        <p:spPr>
          <a:xfrm>
            <a:off x="2755046" y="4925783"/>
            <a:ext cx="2857899" cy="552527"/>
          </a:xfrm>
          <a:prstGeom prst="rect">
            <a:avLst/>
          </a:prstGeom>
        </p:spPr>
      </p:pic>
      <p:pic>
        <p:nvPicPr>
          <p:cNvPr id="16" name="Image 15">
            <a:extLst>
              <a:ext uri="{FF2B5EF4-FFF2-40B4-BE49-F238E27FC236}">
                <a16:creationId xmlns:a16="http://schemas.microsoft.com/office/drawing/2014/main" id="{1814FA3F-C470-02CC-502D-8974E75EE6B8}"/>
              </a:ext>
            </a:extLst>
          </p:cNvPr>
          <p:cNvPicPr>
            <a:picLocks noChangeAspect="1"/>
          </p:cNvPicPr>
          <p:nvPr/>
        </p:nvPicPr>
        <p:blipFill>
          <a:blip r:embed="rId7"/>
          <a:stretch>
            <a:fillRect/>
          </a:stretch>
        </p:blipFill>
        <p:spPr>
          <a:xfrm>
            <a:off x="3259942" y="5643602"/>
            <a:ext cx="2353003" cy="562053"/>
          </a:xfrm>
          <a:prstGeom prst="rect">
            <a:avLst/>
          </a:prstGeom>
        </p:spPr>
      </p:pic>
      <p:sp>
        <p:nvSpPr>
          <p:cNvPr id="19" name="ZoneTexte 18">
            <a:extLst>
              <a:ext uri="{FF2B5EF4-FFF2-40B4-BE49-F238E27FC236}">
                <a16:creationId xmlns:a16="http://schemas.microsoft.com/office/drawing/2014/main" id="{FC03B0FC-7449-9DC7-B0B0-07F41E61DB60}"/>
              </a:ext>
            </a:extLst>
          </p:cNvPr>
          <p:cNvSpPr txBox="1"/>
          <p:nvPr/>
        </p:nvSpPr>
        <p:spPr>
          <a:xfrm>
            <a:off x="6405725" y="2200412"/>
            <a:ext cx="2928014" cy="646331"/>
          </a:xfrm>
          <a:prstGeom prst="rect">
            <a:avLst/>
          </a:prstGeom>
          <a:noFill/>
        </p:spPr>
        <p:txBody>
          <a:bodyPr wrap="square" rtlCol="0">
            <a:spAutoFit/>
          </a:bodyPr>
          <a:lstStyle/>
          <a:p>
            <a:r>
              <a:rPr lang="fr-FR" dirty="0"/>
              <a:t>Définir un nouvel élément </a:t>
            </a:r>
          </a:p>
          <a:p>
            <a:endParaRPr lang="fr-FR" dirty="0"/>
          </a:p>
        </p:txBody>
      </p:sp>
      <p:sp>
        <p:nvSpPr>
          <p:cNvPr id="20" name="ZoneTexte 19">
            <a:extLst>
              <a:ext uri="{FF2B5EF4-FFF2-40B4-BE49-F238E27FC236}">
                <a16:creationId xmlns:a16="http://schemas.microsoft.com/office/drawing/2014/main" id="{92764046-22BF-D252-BCE8-D1EAC58492EB}"/>
              </a:ext>
            </a:extLst>
          </p:cNvPr>
          <p:cNvSpPr txBox="1"/>
          <p:nvPr/>
        </p:nvSpPr>
        <p:spPr>
          <a:xfrm>
            <a:off x="6437429" y="2847253"/>
            <a:ext cx="2928014" cy="646331"/>
          </a:xfrm>
          <a:prstGeom prst="rect">
            <a:avLst/>
          </a:prstGeom>
          <a:noFill/>
        </p:spPr>
        <p:txBody>
          <a:bodyPr wrap="square" rtlCol="0">
            <a:spAutoFit/>
          </a:bodyPr>
          <a:lstStyle/>
          <a:p>
            <a:r>
              <a:rPr lang="fr-FR" dirty="0"/>
              <a:t>Récupéré un élément </a:t>
            </a:r>
          </a:p>
          <a:p>
            <a:endParaRPr lang="fr-FR" dirty="0"/>
          </a:p>
        </p:txBody>
      </p:sp>
      <p:sp>
        <p:nvSpPr>
          <p:cNvPr id="21" name="ZoneTexte 20">
            <a:extLst>
              <a:ext uri="{FF2B5EF4-FFF2-40B4-BE49-F238E27FC236}">
                <a16:creationId xmlns:a16="http://schemas.microsoft.com/office/drawing/2014/main" id="{294424EA-7BBD-230B-4C7B-381BAAE3078E}"/>
              </a:ext>
            </a:extLst>
          </p:cNvPr>
          <p:cNvSpPr txBox="1"/>
          <p:nvPr/>
        </p:nvSpPr>
        <p:spPr>
          <a:xfrm>
            <a:off x="6405725" y="3486730"/>
            <a:ext cx="2928014" cy="646331"/>
          </a:xfrm>
          <a:prstGeom prst="rect">
            <a:avLst/>
          </a:prstGeom>
          <a:noFill/>
        </p:spPr>
        <p:txBody>
          <a:bodyPr wrap="square" rtlCol="0">
            <a:spAutoFit/>
          </a:bodyPr>
          <a:lstStyle/>
          <a:p>
            <a:r>
              <a:rPr lang="fr-FR" dirty="0"/>
              <a:t>Supprimer un élément </a:t>
            </a:r>
          </a:p>
          <a:p>
            <a:endParaRPr lang="fr-FR" dirty="0"/>
          </a:p>
        </p:txBody>
      </p:sp>
      <p:sp>
        <p:nvSpPr>
          <p:cNvPr id="22" name="ZoneTexte 21">
            <a:extLst>
              <a:ext uri="{FF2B5EF4-FFF2-40B4-BE49-F238E27FC236}">
                <a16:creationId xmlns:a16="http://schemas.microsoft.com/office/drawing/2014/main" id="{2232AB52-ACD2-3B78-5D83-12B6DBF9D35D}"/>
              </a:ext>
            </a:extLst>
          </p:cNvPr>
          <p:cNvSpPr txBox="1"/>
          <p:nvPr/>
        </p:nvSpPr>
        <p:spPr>
          <a:xfrm>
            <a:off x="6405725" y="4279452"/>
            <a:ext cx="2928014" cy="646331"/>
          </a:xfrm>
          <a:prstGeom prst="rect">
            <a:avLst/>
          </a:prstGeom>
          <a:noFill/>
        </p:spPr>
        <p:txBody>
          <a:bodyPr wrap="square" rtlCol="0">
            <a:spAutoFit/>
          </a:bodyPr>
          <a:lstStyle/>
          <a:p>
            <a:r>
              <a:rPr lang="fr-FR" dirty="0"/>
              <a:t>Supprimer tout le </a:t>
            </a:r>
            <a:r>
              <a:rPr lang="fr-FR" dirty="0" err="1"/>
              <a:t>storage</a:t>
            </a:r>
            <a:r>
              <a:rPr lang="fr-FR" dirty="0"/>
              <a:t> </a:t>
            </a:r>
          </a:p>
          <a:p>
            <a:endParaRPr lang="fr-FR" dirty="0"/>
          </a:p>
        </p:txBody>
      </p:sp>
      <p:sp>
        <p:nvSpPr>
          <p:cNvPr id="23" name="ZoneTexte 22">
            <a:extLst>
              <a:ext uri="{FF2B5EF4-FFF2-40B4-BE49-F238E27FC236}">
                <a16:creationId xmlns:a16="http://schemas.microsoft.com/office/drawing/2014/main" id="{398E6A3E-8B75-98D5-9AD4-6324E3232B42}"/>
              </a:ext>
            </a:extLst>
          </p:cNvPr>
          <p:cNvSpPr txBox="1"/>
          <p:nvPr/>
        </p:nvSpPr>
        <p:spPr>
          <a:xfrm>
            <a:off x="6437429" y="4997271"/>
            <a:ext cx="3469713" cy="646331"/>
          </a:xfrm>
          <a:prstGeom prst="rect">
            <a:avLst/>
          </a:prstGeom>
          <a:noFill/>
        </p:spPr>
        <p:txBody>
          <a:bodyPr wrap="square" rtlCol="0">
            <a:spAutoFit/>
          </a:bodyPr>
          <a:lstStyle/>
          <a:p>
            <a:r>
              <a:rPr lang="fr-FR" dirty="0"/>
              <a:t>Récupérer la valeur d’une clé </a:t>
            </a:r>
          </a:p>
          <a:p>
            <a:endParaRPr lang="fr-FR" dirty="0"/>
          </a:p>
        </p:txBody>
      </p:sp>
      <p:sp>
        <p:nvSpPr>
          <p:cNvPr id="24" name="ZoneTexte 23">
            <a:extLst>
              <a:ext uri="{FF2B5EF4-FFF2-40B4-BE49-F238E27FC236}">
                <a16:creationId xmlns:a16="http://schemas.microsoft.com/office/drawing/2014/main" id="{FBD221B5-AE0F-E057-6BDE-7874AB66C144}"/>
              </a:ext>
            </a:extLst>
          </p:cNvPr>
          <p:cNvSpPr txBox="1"/>
          <p:nvPr/>
        </p:nvSpPr>
        <p:spPr>
          <a:xfrm>
            <a:off x="6405725" y="5745859"/>
            <a:ext cx="4567549" cy="646331"/>
          </a:xfrm>
          <a:prstGeom prst="rect">
            <a:avLst/>
          </a:prstGeom>
          <a:noFill/>
        </p:spPr>
        <p:txBody>
          <a:bodyPr wrap="square" rtlCol="0">
            <a:spAutoFit/>
          </a:bodyPr>
          <a:lstStyle/>
          <a:p>
            <a:r>
              <a:rPr lang="fr-FR" dirty="0"/>
              <a:t>Obtenir le nombre d’éléments stockés </a:t>
            </a:r>
          </a:p>
          <a:p>
            <a:endParaRPr lang="fr-FR" dirty="0"/>
          </a:p>
        </p:txBody>
      </p:sp>
    </p:spTree>
    <p:extLst>
      <p:ext uri="{BB962C8B-B14F-4D97-AF65-F5344CB8AC3E}">
        <p14:creationId xmlns:p14="http://schemas.microsoft.com/office/powerpoint/2010/main" val="27286332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3. En résumé</a:t>
            </a:r>
          </a:p>
        </p:txBody>
      </p:sp>
      <p:cxnSp>
        <p:nvCxnSpPr>
          <p:cNvPr id="4" name="Connecteur droit 3">
            <a:extLst>
              <a:ext uri="{FF2B5EF4-FFF2-40B4-BE49-F238E27FC236}">
                <a16:creationId xmlns:a16="http://schemas.microsoft.com/office/drawing/2014/main" id="{0F978538-C635-CB70-AC30-844A56484754}"/>
              </a:ext>
            </a:extLst>
          </p:cNvPr>
          <p:cNvCxnSpPr>
            <a:cxnSpLocks/>
          </p:cNvCxnSpPr>
          <p:nvPr/>
        </p:nvCxnSpPr>
        <p:spPr>
          <a:xfrm>
            <a:off x="3874241" y="2127564"/>
            <a:ext cx="0" cy="4164594"/>
          </a:xfrm>
          <a:prstGeom prst="line">
            <a:avLst/>
          </a:prstGeom>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77793B4-577D-E4B1-E32A-BC2460F878DE}"/>
              </a:ext>
            </a:extLst>
          </p:cNvPr>
          <p:cNvCxnSpPr>
            <a:cxnSpLocks/>
          </p:cNvCxnSpPr>
          <p:nvPr/>
        </p:nvCxnSpPr>
        <p:spPr>
          <a:xfrm>
            <a:off x="8136915" y="2127564"/>
            <a:ext cx="0" cy="4164594"/>
          </a:xfrm>
          <a:prstGeom prst="line">
            <a:avLst/>
          </a:prstGeom>
        </p:spPr>
        <p:style>
          <a:lnRef idx="2">
            <a:schemeClr val="dk1"/>
          </a:lnRef>
          <a:fillRef idx="0">
            <a:schemeClr val="dk1"/>
          </a:fillRef>
          <a:effectRef idx="1">
            <a:schemeClr val="dk1"/>
          </a:effectRef>
          <a:fontRef idx="minor">
            <a:schemeClr val="tx1"/>
          </a:fontRef>
        </p:style>
      </p:cxnSp>
      <p:sp>
        <p:nvSpPr>
          <p:cNvPr id="13" name="ZoneTexte 12">
            <a:extLst>
              <a:ext uri="{FF2B5EF4-FFF2-40B4-BE49-F238E27FC236}">
                <a16:creationId xmlns:a16="http://schemas.microsoft.com/office/drawing/2014/main" id="{C5794159-F218-B93F-C986-40C82EB19328}"/>
              </a:ext>
            </a:extLst>
          </p:cNvPr>
          <p:cNvSpPr txBox="1"/>
          <p:nvPr/>
        </p:nvSpPr>
        <p:spPr>
          <a:xfrm>
            <a:off x="1564168" y="1861551"/>
            <a:ext cx="954107" cy="369332"/>
          </a:xfrm>
          <a:prstGeom prst="rect">
            <a:avLst/>
          </a:prstGeom>
          <a:noFill/>
        </p:spPr>
        <p:txBody>
          <a:bodyPr wrap="none" rtlCol="0">
            <a:spAutoFit/>
          </a:bodyPr>
          <a:lstStyle/>
          <a:p>
            <a:r>
              <a:rPr lang="fr-FR" b="1" u="sng" dirty="0"/>
              <a:t>Cookies</a:t>
            </a:r>
          </a:p>
        </p:txBody>
      </p:sp>
      <p:sp>
        <p:nvSpPr>
          <p:cNvPr id="15" name="ZoneTexte 14">
            <a:extLst>
              <a:ext uri="{FF2B5EF4-FFF2-40B4-BE49-F238E27FC236}">
                <a16:creationId xmlns:a16="http://schemas.microsoft.com/office/drawing/2014/main" id="{C548A19B-8A8D-4674-33DC-5CDD453D435C}"/>
              </a:ext>
            </a:extLst>
          </p:cNvPr>
          <p:cNvSpPr txBox="1"/>
          <p:nvPr/>
        </p:nvSpPr>
        <p:spPr>
          <a:xfrm>
            <a:off x="5230208" y="1855171"/>
            <a:ext cx="1450782" cy="369332"/>
          </a:xfrm>
          <a:prstGeom prst="rect">
            <a:avLst/>
          </a:prstGeom>
          <a:noFill/>
        </p:spPr>
        <p:txBody>
          <a:bodyPr wrap="none" rtlCol="0">
            <a:spAutoFit/>
          </a:bodyPr>
          <a:lstStyle/>
          <a:p>
            <a:r>
              <a:rPr lang="fr-FR" b="1" u="sng" dirty="0" err="1"/>
              <a:t>LocalStorage</a:t>
            </a:r>
            <a:endParaRPr lang="fr-FR" b="1" u="sng" dirty="0"/>
          </a:p>
        </p:txBody>
      </p:sp>
      <p:sp>
        <p:nvSpPr>
          <p:cNvPr id="17" name="ZoneTexte 16">
            <a:extLst>
              <a:ext uri="{FF2B5EF4-FFF2-40B4-BE49-F238E27FC236}">
                <a16:creationId xmlns:a16="http://schemas.microsoft.com/office/drawing/2014/main" id="{60A0C096-1C81-CFCA-6BE5-7C97EA2F9019}"/>
              </a:ext>
            </a:extLst>
          </p:cNvPr>
          <p:cNvSpPr txBox="1"/>
          <p:nvPr/>
        </p:nvSpPr>
        <p:spPr>
          <a:xfrm>
            <a:off x="8980249" y="1861551"/>
            <a:ext cx="1699248" cy="369332"/>
          </a:xfrm>
          <a:prstGeom prst="rect">
            <a:avLst/>
          </a:prstGeom>
          <a:noFill/>
        </p:spPr>
        <p:txBody>
          <a:bodyPr wrap="none" rtlCol="0">
            <a:spAutoFit/>
          </a:bodyPr>
          <a:lstStyle/>
          <a:p>
            <a:r>
              <a:rPr lang="fr-FR" b="1" u="sng" dirty="0" err="1"/>
              <a:t>SessionStorage</a:t>
            </a:r>
            <a:endParaRPr lang="fr-FR" b="1" u="sng" dirty="0"/>
          </a:p>
        </p:txBody>
      </p:sp>
      <p:sp>
        <p:nvSpPr>
          <p:cNvPr id="18" name="ZoneTexte 17">
            <a:extLst>
              <a:ext uri="{FF2B5EF4-FFF2-40B4-BE49-F238E27FC236}">
                <a16:creationId xmlns:a16="http://schemas.microsoft.com/office/drawing/2014/main" id="{FC6D1065-B061-01E6-3218-302195D8020A}"/>
              </a:ext>
            </a:extLst>
          </p:cNvPr>
          <p:cNvSpPr txBox="1"/>
          <p:nvPr/>
        </p:nvSpPr>
        <p:spPr>
          <a:xfrm>
            <a:off x="696319" y="2249217"/>
            <a:ext cx="3087499" cy="369332"/>
          </a:xfrm>
          <a:prstGeom prst="rect">
            <a:avLst/>
          </a:prstGeom>
          <a:noFill/>
        </p:spPr>
        <p:txBody>
          <a:bodyPr wrap="square" rtlCol="0">
            <a:spAutoFit/>
          </a:bodyPr>
          <a:lstStyle/>
          <a:p>
            <a:r>
              <a:rPr lang="fr-FR" dirty="0"/>
              <a:t>Stockage limité environs 4Ko</a:t>
            </a:r>
          </a:p>
        </p:txBody>
      </p:sp>
      <p:sp>
        <p:nvSpPr>
          <p:cNvPr id="25" name="ZoneTexte 24">
            <a:extLst>
              <a:ext uri="{FF2B5EF4-FFF2-40B4-BE49-F238E27FC236}">
                <a16:creationId xmlns:a16="http://schemas.microsoft.com/office/drawing/2014/main" id="{372BE74A-4175-3594-5ED0-285435A60EFA}"/>
              </a:ext>
            </a:extLst>
          </p:cNvPr>
          <p:cNvSpPr txBox="1"/>
          <p:nvPr/>
        </p:nvSpPr>
        <p:spPr>
          <a:xfrm>
            <a:off x="4055087" y="2249217"/>
            <a:ext cx="4011552" cy="369332"/>
          </a:xfrm>
          <a:prstGeom prst="rect">
            <a:avLst/>
          </a:prstGeom>
          <a:noFill/>
        </p:spPr>
        <p:txBody>
          <a:bodyPr wrap="square" rtlCol="0">
            <a:spAutoFit/>
          </a:bodyPr>
          <a:lstStyle/>
          <a:p>
            <a:r>
              <a:rPr lang="fr-FR" dirty="0"/>
              <a:t>Stockage jusqu’à plusieurs mégaoctets.</a:t>
            </a:r>
          </a:p>
        </p:txBody>
      </p:sp>
      <p:sp>
        <p:nvSpPr>
          <p:cNvPr id="26" name="ZoneTexte 25">
            <a:extLst>
              <a:ext uri="{FF2B5EF4-FFF2-40B4-BE49-F238E27FC236}">
                <a16:creationId xmlns:a16="http://schemas.microsoft.com/office/drawing/2014/main" id="{ADE84EE2-1CBB-A86A-316D-8D7F2A9E9D2D}"/>
              </a:ext>
            </a:extLst>
          </p:cNvPr>
          <p:cNvSpPr txBox="1"/>
          <p:nvPr/>
        </p:nvSpPr>
        <p:spPr>
          <a:xfrm>
            <a:off x="8207192" y="2260717"/>
            <a:ext cx="4055081" cy="369332"/>
          </a:xfrm>
          <a:prstGeom prst="rect">
            <a:avLst/>
          </a:prstGeom>
          <a:noFill/>
        </p:spPr>
        <p:txBody>
          <a:bodyPr wrap="square" rtlCol="0">
            <a:spAutoFit/>
          </a:bodyPr>
          <a:lstStyle/>
          <a:p>
            <a:r>
              <a:rPr lang="fr-FR" dirty="0"/>
              <a:t>Stockage jusqu’à plusieurs mégaoctets.</a:t>
            </a:r>
          </a:p>
        </p:txBody>
      </p:sp>
      <p:sp>
        <p:nvSpPr>
          <p:cNvPr id="27" name="ZoneTexte 26">
            <a:extLst>
              <a:ext uri="{FF2B5EF4-FFF2-40B4-BE49-F238E27FC236}">
                <a16:creationId xmlns:a16="http://schemas.microsoft.com/office/drawing/2014/main" id="{91D711DB-F6FA-46D1-D92E-03F672C085B2}"/>
              </a:ext>
            </a:extLst>
          </p:cNvPr>
          <p:cNvSpPr txBox="1"/>
          <p:nvPr/>
        </p:nvSpPr>
        <p:spPr>
          <a:xfrm>
            <a:off x="593109" y="3130406"/>
            <a:ext cx="3156318" cy="646331"/>
          </a:xfrm>
          <a:prstGeom prst="rect">
            <a:avLst/>
          </a:prstGeom>
          <a:noFill/>
        </p:spPr>
        <p:txBody>
          <a:bodyPr wrap="square" rtlCol="0">
            <a:spAutoFit/>
          </a:bodyPr>
          <a:lstStyle/>
          <a:p>
            <a:pPr algn="ctr"/>
            <a:r>
              <a:rPr lang="fr-FR" dirty="0"/>
              <a:t>Durée de vie définie lors de la création (expires).</a:t>
            </a:r>
          </a:p>
        </p:txBody>
      </p:sp>
      <p:sp>
        <p:nvSpPr>
          <p:cNvPr id="28" name="ZoneTexte 27">
            <a:extLst>
              <a:ext uri="{FF2B5EF4-FFF2-40B4-BE49-F238E27FC236}">
                <a16:creationId xmlns:a16="http://schemas.microsoft.com/office/drawing/2014/main" id="{1257C5D0-55F2-BB55-CBD9-6BBB031A1228}"/>
              </a:ext>
            </a:extLst>
          </p:cNvPr>
          <p:cNvSpPr txBox="1"/>
          <p:nvPr/>
        </p:nvSpPr>
        <p:spPr>
          <a:xfrm>
            <a:off x="3936657" y="3039759"/>
            <a:ext cx="4248411" cy="646331"/>
          </a:xfrm>
          <a:prstGeom prst="rect">
            <a:avLst/>
          </a:prstGeom>
          <a:noFill/>
        </p:spPr>
        <p:txBody>
          <a:bodyPr wrap="square" rtlCol="0">
            <a:spAutoFit/>
          </a:bodyPr>
          <a:lstStyle/>
          <a:p>
            <a:r>
              <a:rPr lang="fr-FR" dirty="0"/>
              <a:t>Persiste après la fermeture du navigateur, jusqu’à ce qu’il soit explicitement effacé.</a:t>
            </a:r>
          </a:p>
        </p:txBody>
      </p:sp>
      <p:sp>
        <p:nvSpPr>
          <p:cNvPr id="29" name="ZoneTexte 28">
            <a:extLst>
              <a:ext uri="{FF2B5EF4-FFF2-40B4-BE49-F238E27FC236}">
                <a16:creationId xmlns:a16="http://schemas.microsoft.com/office/drawing/2014/main" id="{15EFFD1A-94D7-0786-27D5-63302948BA78}"/>
              </a:ext>
            </a:extLst>
          </p:cNvPr>
          <p:cNvSpPr txBox="1"/>
          <p:nvPr/>
        </p:nvSpPr>
        <p:spPr>
          <a:xfrm>
            <a:off x="8483410" y="3153406"/>
            <a:ext cx="3592357" cy="369332"/>
          </a:xfrm>
          <a:prstGeom prst="rect">
            <a:avLst/>
          </a:prstGeom>
          <a:noFill/>
        </p:spPr>
        <p:txBody>
          <a:bodyPr wrap="square" rtlCol="0">
            <a:spAutoFit/>
          </a:bodyPr>
          <a:lstStyle/>
          <a:p>
            <a:r>
              <a:rPr lang="fr-FR" dirty="0"/>
              <a:t>Limité à la durée de vie de l’onglet. </a:t>
            </a:r>
          </a:p>
        </p:txBody>
      </p:sp>
      <p:sp>
        <p:nvSpPr>
          <p:cNvPr id="30" name="ZoneTexte 29">
            <a:extLst>
              <a:ext uri="{FF2B5EF4-FFF2-40B4-BE49-F238E27FC236}">
                <a16:creationId xmlns:a16="http://schemas.microsoft.com/office/drawing/2014/main" id="{A49E7A1A-FE09-BE12-A797-ACC67AD83BEC}"/>
              </a:ext>
            </a:extLst>
          </p:cNvPr>
          <p:cNvSpPr txBox="1"/>
          <p:nvPr/>
        </p:nvSpPr>
        <p:spPr>
          <a:xfrm>
            <a:off x="454659" y="4132620"/>
            <a:ext cx="3329159" cy="369332"/>
          </a:xfrm>
          <a:prstGeom prst="rect">
            <a:avLst/>
          </a:prstGeom>
          <a:noFill/>
        </p:spPr>
        <p:txBody>
          <a:bodyPr wrap="square" rtlCol="0">
            <a:spAutoFit/>
          </a:bodyPr>
          <a:lstStyle/>
          <a:p>
            <a:r>
              <a:rPr lang="fr-FR" dirty="0"/>
              <a:t>Accessible coté client et serveur. </a:t>
            </a:r>
          </a:p>
        </p:txBody>
      </p:sp>
      <p:sp>
        <p:nvSpPr>
          <p:cNvPr id="31" name="ZoneTexte 30">
            <a:extLst>
              <a:ext uri="{FF2B5EF4-FFF2-40B4-BE49-F238E27FC236}">
                <a16:creationId xmlns:a16="http://schemas.microsoft.com/office/drawing/2014/main" id="{016EE445-98CA-956E-A418-3C8F50AD66D0}"/>
              </a:ext>
            </a:extLst>
          </p:cNvPr>
          <p:cNvSpPr txBox="1"/>
          <p:nvPr/>
        </p:nvSpPr>
        <p:spPr>
          <a:xfrm>
            <a:off x="4216330" y="4154358"/>
            <a:ext cx="3574091" cy="646331"/>
          </a:xfrm>
          <a:prstGeom prst="rect">
            <a:avLst/>
          </a:prstGeom>
          <a:noFill/>
        </p:spPr>
        <p:txBody>
          <a:bodyPr wrap="square" rtlCol="0">
            <a:spAutoFit/>
          </a:bodyPr>
          <a:lstStyle/>
          <a:p>
            <a:r>
              <a:rPr lang="fr-FR" dirty="0"/>
              <a:t>Accessible uniquement  coté client. </a:t>
            </a:r>
          </a:p>
        </p:txBody>
      </p:sp>
      <p:sp>
        <p:nvSpPr>
          <p:cNvPr id="32" name="ZoneTexte 31">
            <a:extLst>
              <a:ext uri="{FF2B5EF4-FFF2-40B4-BE49-F238E27FC236}">
                <a16:creationId xmlns:a16="http://schemas.microsoft.com/office/drawing/2014/main" id="{2B807861-D057-48A2-42E3-F22654ACDEB6}"/>
              </a:ext>
            </a:extLst>
          </p:cNvPr>
          <p:cNvSpPr txBox="1"/>
          <p:nvPr/>
        </p:nvSpPr>
        <p:spPr>
          <a:xfrm>
            <a:off x="8426625" y="4154358"/>
            <a:ext cx="3835648" cy="369332"/>
          </a:xfrm>
          <a:prstGeom prst="rect">
            <a:avLst/>
          </a:prstGeom>
          <a:noFill/>
        </p:spPr>
        <p:txBody>
          <a:bodyPr wrap="square" rtlCol="0">
            <a:spAutoFit/>
          </a:bodyPr>
          <a:lstStyle/>
          <a:p>
            <a:r>
              <a:rPr lang="fr-FR" dirty="0"/>
              <a:t>Accessible uniquement  coté client. </a:t>
            </a:r>
          </a:p>
        </p:txBody>
      </p:sp>
      <p:sp>
        <p:nvSpPr>
          <p:cNvPr id="33" name="ZoneTexte 32">
            <a:extLst>
              <a:ext uri="{FF2B5EF4-FFF2-40B4-BE49-F238E27FC236}">
                <a16:creationId xmlns:a16="http://schemas.microsoft.com/office/drawing/2014/main" id="{0DAA4D47-B260-8C75-E88C-0C0D03F57F37}"/>
              </a:ext>
            </a:extLst>
          </p:cNvPr>
          <p:cNvSpPr txBox="1"/>
          <p:nvPr/>
        </p:nvSpPr>
        <p:spPr>
          <a:xfrm>
            <a:off x="82358" y="5120641"/>
            <a:ext cx="3791883" cy="646331"/>
          </a:xfrm>
          <a:prstGeom prst="rect">
            <a:avLst/>
          </a:prstGeom>
          <a:noFill/>
        </p:spPr>
        <p:txBody>
          <a:bodyPr wrap="square" rtlCol="0">
            <a:spAutoFit/>
          </a:bodyPr>
          <a:lstStyle/>
          <a:p>
            <a:pPr algn="ctr"/>
            <a:r>
              <a:rPr lang="fr-FR" dirty="0"/>
              <a:t>Accessible sur tous les onglets d’une même origine. </a:t>
            </a:r>
          </a:p>
        </p:txBody>
      </p:sp>
      <p:sp>
        <p:nvSpPr>
          <p:cNvPr id="34" name="ZoneTexte 33">
            <a:extLst>
              <a:ext uri="{FF2B5EF4-FFF2-40B4-BE49-F238E27FC236}">
                <a16:creationId xmlns:a16="http://schemas.microsoft.com/office/drawing/2014/main" id="{04F360E5-F156-FBDF-2B8A-7EB4A5EE6E27}"/>
              </a:ext>
            </a:extLst>
          </p:cNvPr>
          <p:cNvSpPr txBox="1"/>
          <p:nvPr/>
        </p:nvSpPr>
        <p:spPr>
          <a:xfrm>
            <a:off x="4055086" y="5120640"/>
            <a:ext cx="4197389" cy="646331"/>
          </a:xfrm>
          <a:prstGeom prst="rect">
            <a:avLst/>
          </a:prstGeom>
          <a:noFill/>
        </p:spPr>
        <p:txBody>
          <a:bodyPr wrap="square" rtlCol="0">
            <a:spAutoFit/>
          </a:bodyPr>
          <a:lstStyle/>
          <a:p>
            <a:pPr algn="ctr"/>
            <a:r>
              <a:rPr lang="fr-FR" dirty="0"/>
              <a:t>Accessible sur tous les onglets d’une même origine. </a:t>
            </a:r>
          </a:p>
        </p:txBody>
      </p:sp>
      <p:sp>
        <p:nvSpPr>
          <p:cNvPr id="35" name="ZoneTexte 34">
            <a:extLst>
              <a:ext uri="{FF2B5EF4-FFF2-40B4-BE49-F238E27FC236}">
                <a16:creationId xmlns:a16="http://schemas.microsoft.com/office/drawing/2014/main" id="{A7A30F07-E02E-6CE8-32CD-5933A25E64D8}"/>
              </a:ext>
            </a:extLst>
          </p:cNvPr>
          <p:cNvSpPr txBox="1"/>
          <p:nvPr/>
        </p:nvSpPr>
        <p:spPr>
          <a:xfrm>
            <a:off x="8980249" y="5147900"/>
            <a:ext cx="2897105" cy="369332"/>
          </a:xfrm>
          <a:prstGeom prst="rect">
            <a:avLst/>
          </a:prstGeom>
          <a:noFill/>
        </p:spPr>
        <p:txBody>
          <a:bodyPr wrap="square" rtlCol="0">
            <a:spAutoFit/>
          </a:bodyPr>
          <a:lstStyle/>
          <a:p>
            <a:r>
              <a:rPr lang="fr-FR" dirty="0"/>
              <a:t>Limité à un seul onglet. </a:t>
            </a:r>
          </a:p>
        </p:txBody>
      </p:sp>
    </p:spTree>
    <p:extLst>
      <p:ext uri="{BB962C8B-B14F-4D97-AF65-F5344CB8AC3E}">
        <p14:creationId xmlns:p14="http://schemas.microsoft.com/office/powerpoint/2010/main" val="10983823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 Stocker des données  </a:t>
            </a:r>
            <a:br>
              <a:rPr lang="fr-FR" dirty="0"/>
            </a:br>
            <a:r>
              <a:rPr lang="fr-FR" dirty="0"/>
              <a:t>	</a:t>
            </a:r>
            <a:r>
              <a:rPr lang="fr-FR" sz="3600" i="1" dirty="0"/>
              <a:t>  2. </a:t>
            </a:r>
            <a:r>
              <a:rPr lang="fr-FR" sz="3600" i="1" dirty="0" err="1"/>
              <a:t>LocalStorage</a:t>
            </a:r>
            <a:r>
              <a:rPr lang="fr-FR" sz="3600" i="1" dirty="0"/>
              <a:t> &amp; </a:t>
            </a:r>
            <a:r>
              <a:rPr lang="fr-FR" sz="3600" i="1" dirty="0" err="1"/>
              <a:t>SessionStorage</a:t>
            </a:r>
            <a:r>
              <a:rPr lang="fr-FR" sz="3600" i="1" dirty="0"/>
              <a:t> </a:t>
            </a:r>
          </a:p>
        </p:txBody>
      </p:sp>
      <p:sp>
        <p:nvSpPr>
          <p:cNvPr id="5" name="ZoneTexte 4">
            <a:extLst>
              <a:ext uri="{FF2B5EF4-FFF2-40B4-BE49-F238E27FC236}">
                <a16:creationId xmlns:a16="http://schemas.microsoft.com/office/drawing/2014/main" id="{ABC507A4-5782-8551-CCC2-B957C6BF7E2B}"/>
              </a:ext>
            </a:extLst>
          </p:cNvPr>
          <p:cNvSpPr txBox="1"/>
          <p:nvPr/>
        </p:nvSpPr>
        <p:spPr>
          <a:xfrm>
            <a:off x="239367" y="3861024"/>
            <a:ext cx="10855354" cy="646331"/>
          </a:xfrm>
          <a:prstGeom prst="rect">
            <a:avLst/>
          </a:prstGeom>
          <a:noFill/>
        </p:spPr>
        <p:txBody>
          <a:bodyPr wrap="square" rtlCol="0">
            <a:spAutoFit/>
          </a:bodyPr>
          <a:lstStyle/>
          <a:p>
            <a:br>
              <a:rPr lang="fr-FR" b="0" dirty="0">
                <a:effectLst/>
              </a:rPr>
            </a:br>
            <a:endParaRPr lang="fr-FR" dirty="0"/>
          </a:p>
        </p:txBody>
      </p:sp>
      <p:sp>
        <p:nvSpPr>
          <p:cNvPr id="25" name="ZoneTexte 24">
            <a:extLst>
              <a:ext uri="{FF2B5EF4-FFF2-40B4-BE49-F238E27FC236}">
                <a16:creationId xmlns:a16="http://schemas.microsoft.com/office/drawing/2014/main" id="{ABF1DF41-853A-1226-A4B2-1047A425F682}"/>
              </a:ext>
            </a:extLst>
          </p:cNvPr>
          <p:cNvSpPr txBox="1"/>
          <p:nvPr/>
        </p:nvSpPr>
        <p:spPr>
          <a:xfrm>
            <a:off x="1097279" y="2996976"/>
            <a:ext cx="10284902" cy="1815882"/>
          </a:xfrm>
          <a:prstGeom prst="rect">
            <a:avLst/>
          </a:prstGeom>
          <a:noFill/>
        </p:spPr>
        <p:txBody>
          <a:bodyPr wrap="square" rtlCol="0">
            <a:spAutoFit/>
          </a:bodyPr>
          <a:lstStyle/>
          <a:p>
            <a:r>
              <a:rPr lang="fr-FR" sz="2800" dirty="0"/>
              <a:t>Exercice: </a:t>
            </a:r>
          </a:p>
          <a:p>
            <a:endParaRPr lang="fr-FR" sz="2800" dirty="0"/>
          </a:p>
          <a:p>
            <a:r>
              <a:rPr lang="fr-FR" sz="2800" dirty="0"/>
              <a:t>Réaliser un bouton qui permet de passer en mode sombre et qui se souvient de la dernière préférence choisie</a:t>
            </a:r>
          </a:p>
        </p:txBody>
      </p:sp>
    </p:spTree>
    <p:extLst>
      <p:ext uri="{BB962C8B-B14F-4D97-AF65-F5344CB8AC3E}">
        <p14:creationId xmlns:p14="http://schemas.microsoft.com/office/powerpoint/2010/main" val="31354821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 Valeur primitive / Référence</a:t>
            </a:r>
          </a:p>
        </p:txBody>
      </p:sp>
      <p:sp>
        <p:nvSpPr>
          <p:cNvPr id="2" name="ZoneTexte 1">
            <a:extLst>
              <a:ext uri="{FF2B5EF4-FFF2-40B4-BE49-F238E27FC236}">
                <a16:creationId xmlns:a16="http://schemas.microsoft.com/office/drawing/2014/main" id="{6D25AF9A-6BCC-11CA-CB4E-C0E2BE0C1A81}"/>
              </a:ext>
            </a:extLst>
          </p:cNvPr>
          <p:cNvSpPr txBox="1"/>
          <p:nvPr/>
        </p:nvSpPr>
        <p:spPr>
          <a:xfrm>
            <a:off x="1097280" y="2592198"/>
            <a:ext cx="10177523" cy="2554545"/>
          </a:xfrm>
          <a:prstGeom prst="rect">
            <a:avLst/>
          </a:prstGeom>
          <a:noFill/>
        </p:spPr>
        <p:txBody>
          <a:bodyPr wrap="square" rtlCol="0">
            <a:spAutoFit/>
          </a:bodyPr>
          <a:lstStyle/>
          <a:p>
            <a:r>
              <a:rPr lang="fr-FR" sz="2000" b="1" dirty="0"/>
              <a:t>Valeur primitive: string, </a:t>
            </a:r>
            <a:r>
              <a:rPr lang="fr-FR" sz="2000" b="1" dirty="0" err="1"/>
              <a:t>number</a:t>
            </a:r>
            <a:r>
              <a:rPr lang="fr-FR" sz="2000" b="1" dirty="0"/>
              <a:t>, </a:t>
            </a:r>
            <a:r>
              <a:rPr lang="fr-FR" sz="2000" b="1" dirty="0" err="1"/>
              <a:t>boolean</a:t>
            </a:r>
            <a:r>
              <a:rPr lang="fr-FR" sz="2000" b="1" dirty="0"/>
              <a:t>, </a:t>
            </a:r>
            <a:r>
              <a:rPr lang="fr-FR" sz="2000" b="1" dirty="0" err="1"/>
              <a:t>undefined</a:t>
            </a:r>
            <a:r>
              <a:rPr lang="fr-FR" sz="2000" b="1" dirty="0"/>
              <a:t> </a:t>
            </a:r>
            <a:r>
              <a:rPr lang="fr-FR" sz="2000" dirty="0">
                <a:sym typeface="Wingdings" panose="05000000000000000000" pitchFamily="2" charset="2"/>
              </a:rPr>
              <a:t> les valeurs primitives sont indépendante de leur référence, elles </a:t>
            </a:r>
            <a:r>
              <a:rPr lang="fr-FR" sz="2000" b="1" dirty="0">
                <a:sym typeface="Wingdings" panose="05000000000000000000" pitchFamily="2" charset="2"/>
              </a:rPr>
              <a:t>créer une nouvelle </a:t>
            </a:r>
            <a:r>
              <a:rPr lang="fr-FR" sz="2000" dirty="0">
                <a:sym typeface="Wingdings" panose="05000000000000000000" pitchFamily="2" charset="2"/>
              </a:rPr>
              <a:t>place dans la mémoire, le seul moyen de les modifier et donc de les modifier directement.</a:t>
            </a:r>
            <a:endParaRPr lang="fr-FR" sz="2000" dirty="0"/>
          </a:p>
          <a:p>
            <a:endParaRPr lang="fr-FR" sz="2000" dirty="0"/>
          </a:p>
          <a:p>
            <a:endParaRPr lang="fr-FR" sz="2000" dirty="0"/>
          </a:p>
          <a:p>
            <a:r>
              <a:rPr lang="fr-FR" sz="2000" b="1" dirty="0"/>
              <a:t>Valeur de référence: Tableaux, objets </a:t>
            </a:r>
            <a:r>
              <a:rPr lang="fr-FR" sz="2000" dirty="0">
                <a:sym typeface="Wingdings" panose="05000000000000000000" pitchFamily="2" charset="2"/>
              </a:rPr>
              <a:t> un objet faisant référence à un autre objet, pointe vers le </a:t>
            </a:r>
            <a:r>
              <a:rPr lang="fr-FR" sz="2000" b="1" dirty="0">
                <a:sym typeface="Wingdings" panose="05000000000000000000" pitchFamily="2" charset="2"/>
              </a:rPr>
              <a:t>même espace dans la mémoire </a:t>
            </a:r>
            <a:r>
              <a:rPr lang="fr-FR" sz="2000" dirty="0">
                <a:sym typeface="Wingdings" panose="05000000000000000000" pitchFamily="2" charset="2"/>
              </a:rPr>
              <a:t>que son objet de référence. En modifiant l’objet référant, tous ceux faisant référence à lui seront changé. </a:t>
            </a:r>
            <a:endParaRPr lang="fr-FR" sz="2000" dirty="0"/>
          </a:p>
        </p:txBody>
      </p:sp>
      <p:sp>
        <p:nvSpPr>
          <p:cNvPr id="6" name="Flèche : droite 5">
            <a:extLst>
              <a:ext uri="{FF2B5EF4-FFF2-40B4-BE49-F238E27FC236}">
                <a16:creationId xmlns:a16="http://schemas.microsoft.com/office/drawing/2014/main" id="{EBD196A8-585A-D7D5-ABF7-1376AFD0DD46}"/>
              </a:ext>
            </a:extLst>
          </p:cNvPr>
          <p:cNvSpPr/>
          <p:nvPr/>
        </p:nvSpPr>
        <p:spPr>
          <a:xfrm>
            <a:off x="671120" y="5473075"/>
            <a:ext cx="1098958" cy="52850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9D4B7CA-D4F1-51DD-CB62-5E671BD28018}"/>
              </a:ext>
            </a:extLst>
          </p:cNvPr>
          <p:cNvSpPr txBox="1"/>
          <p:nvPr/>
        </p:nvSpPr>
        <p:spPr>
          <a:xfrm>
            <a:off x="2097248" y="5549209"/>
            <a:ext cx="9580227" cy="369332"/>
          </a:xfrm>
          <a:prstGeom prst="rect">
            <a:avLst/>
          </a:prstGeom>
          <a:noFill/>
        </p:spPr>
        <p:txBody>
          <a:bodyPr wrap="square" rtlCol="0">
            <a:spAutoFit/>
          </a:bodyPr>
          <a:lstStyle/>
          <a:p>
            <a:r>
              <a:rPr lang="fr-FR" b="1" dirty="0"/>
              <a:t>On ne peut donc pas parler de référence pour les valeurs primitives</a:t>
            </a:r>
            <a:r>
              <a:rPr lang="fr-FR" dirty="0"/>
              <a:t>. </a:t>
            </a:r>
          </a:p>
        </p:txBody>
      </p:sp>
    </p:spTree>
    <p:extLst>
      <p:ext uri="{BB962C8B-B14F-4D97-AF65-F5344CB8AC3E}">
        <p14:creationId xmlns:p14="http://schemas.microsoft.com/office/powerpoint/2010/main" val="28723329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368175" y="184053"/>
            <a:ext cx="13346884" cy="1450757"/>
          </a:xfrm>
        </p:spPr>
        <p:txBody>
          <a:bodyPr>
            <a:normAutofit/>
          </a:bodyPr>
          <a:lstStyle/>
          <a:p>
            <a:r>
              <a:rPr lang="fr-FR" dirty="0"/>
              <a:t>XIII- Les Objets</a:t>
            </a:r>
            <a:br>
              <a:rPr lang="fr-FR" dirty="0"/>
            </a:br>
            <a:r>
              <a:rPr lang="fr-FR" dirty="0"/>
              <a:t>	</a:t>
            </a:r>
            <a:r>
              <a:rPr lang="fr-FR" sz="3600" i="1" dirty="0"/>
              <a:t>  2. Déstructuration – </a:t>
            </a:r>
            <a:r>
              <a:rPr lang="fr-FR" sz="3600" i="1" dirty="0" err="1"/>
              <a:t>Destructuring</a:t>
            </a:r>
            <a:r>
              <a:rPr lang="fr-FR" sz="3600" i="1" dirty="0"/>
              <a:t> 		</a:t>
            </a:r>
          </a:p>
        </p:txBody>
      </p:sp>
      <p:sp>
        <p:nvSpPr>
          <p:cNvPr id="2" name="ZoneTexte 1">
            <a:extLst>
              <a:ext uri="{FF2B5EF4-FFF2-40B4-BE49-F238E27FC236}">
                <a16:creationId xmlns:a16="http://schemas.microsoft.com/office/drawing/2014/main" id="{9A69D42D-DD8B-AD9E-2109-E33EBFCA85B1}"/>
              </a:ext>
            </a:extLst>
          </p:cNvPr>
          <p:cNvSpPr txBox="1"/>
          <p:nvPr/>
        </p:nvSpPr>
        <p:spPr>
          <a:xfrm>
            <a:off x="1187625" y="5027265"/>
            <a:ext cx="10280590" cy="830997"/>
          </a:xfrm>
          <a:prstGeom prst="rect">
            <a:avLst/>
          </a:prstGeom>
          <a:noFill/>
        </p:spPr>
        <p:txBody>
          <a:bodyPr wrap="square" rtlCol="0">
            <a:spAutoFit/>
          </a:bodyPr>
          <a:lstStyle/>
          <a:p>
            <a:r>
              <a:rPr lang="fr-FR" sz="2400" dirty="0"/>
              <a:t>La déstructuration permet </a:t>
            </a:r>
            <a:r>
              <a:rPr lang="fr-FR" sz="2400" b="1" dirty="0"/>
              <a:t>d'extraire des valeurs </a:t>
            </a:r>
            <a:r>
              <a:rPr lang="fr-FR" sz="2400" dirty="0"/>
              <a:t>d'un </a:t>
            </a:r>
            <a:r>
              <a:rPr lang="fr-FR" sz="2400" b="1" dirty="0"/>
              <a:t>objet ou d'un tableau </a:t>
            </a:r>
            <a:r>
              <a:rPr lang="fr-FR" sz="2400" dirty="0"/>
              <a:t>et de les </a:t>
            </a:r>
            <a:r>
              <a:rPr lang="fr-FR" sz="2400" b="1" dirty="0"/>
              <a:t>stocker</a:t>
            </a:r>
            <a:r>
              <a:rPr lang="fr-FR" sz="2400" dirty="0"/>
              <a:t> dans des </a:t>
            </a:r>
            <a:r>
              <a:rPr lang="fr-FR" sz="2400" b="1" dirty="0"/>
              <a:t>variables distinctes</a:t>
            </a:r>
            <a:r>
              <a:rPr lang="fr-FR" sz="2400" dirty="0"/>
              <a:t>. </a:t>
            </a:r>
          </a:p>
        </p:txBody>
      </p:sp>
      <p:pic>
        <p:nvPicPr>
          <p:cNvPr id="5" name="Image 4">
            <a:extLst>
              <a:ext uri="{FF2B5EF4-FFF2-40B4-BE49-F238E27FC236}">
                <a16:creationId xmlns:a16="http://schemas.microsoft.com/office/drawing/2014/main" id="{B3F7DBA8-D763-53BB-CF37-4481ADDFFF71}"/>
              </a:ext>
            </a:extLst>
          </p:cNvPr>
          <p:cNvPicPr>
            <a:picLocks noChangeAspect="1"/>
          </p:cNvPicPr>
          <p:nvPr/>
        </p:nvPicPr>
        <p:blipFill>
          <a:blip r:embed="rId2"/>
          <a:stretch>
            <a:fillRect/>
          </a:stretch>
        </p:blipFill>
        <p:spPr>
          <a:xfrm>
            <a:off x="3541798" y="2623126"/>
            <a:ext cx="3968178" cy="1853984"/>
          </a:xfrm>
          <a:prstGeom prst="rect">
            <a:avLst/>
          </a:prstGeom>
        </p:spPr>
      </p:pic>
    </p:spTree>
    <p:extLst>
      <p:ext uri="{BB962C8B-B14F-4D97-AF65-F5344CB8AC3E}">
        <p14:creationId xmlns:p14="http://schemas.microsoft.com/office/powerpoint/2010/main" val="2287935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3. Décomposition (SPREAD </a:t>
            </a:r>
            <a:r>
              <a:rPr lang="fr-FR" sz="3600" i="1" dirty="0" err="1"/>
              <a:t>operator</a:t>
            </a:r>
            <a:r>
              <a:rPr lang="fr-FR" sz="3600" i="1" dirty="0"/>
              <a:t>)</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696213" y="3879055"/>
            <a:ext cx="9160778" cy="2893100"/>
          </a:xfrm>
          <a:prstGeom prst="rect">
            <a:avLst/>
          </a:prstGeom>
          <a:noFill/>
        </p:spPr>
        <p:txBody>
          <a:bodyPr wrap="square" rtlCol="0">
            <a:spAutoFit/>
          </a:bodyPr>
          <a:lstStyle/>
          <a:p>
            <a:r>
              <a:rPr lang="fr-FR" b="0" i="0" dirty="0">
                <a:solidFill>
                  <a:srgbClr val="1C1D1F"/>
                </a:solidFill>
                <a:effectLst/>
                <a:latin typeface="udemy sans"/>
              </a:rPr>
              <a:t>La décomposition aussi appelé spread </a:t>
            </a:r>
            <a:r>
              <a:rPr lang="fr-FR" b="0" i="0" dirty="0" err="1">
                <a:solidFill>
                  <a:srgbClr val="1C1D1F"/>
                </a:solidFill>
                <a:effectLst/>
                <a:latin typeface="udemy sans"/>
              </a:rPr>
              <a:t>operator</a:t>
            </a:r>
            <a:r>
              <a:rPr lang="fr-FR" b="0" i="0" dirty="0">
                <a:solidFill>
                  <a:srgbClr val="1C1D1F"/>
                </a:solidFill>
                <a:effectLst/>
                <a:latin typeface="udemy sans"/>
              </a:rPr>
              <a:t> </a:t>
            </a:r>
            <a:r>
              <a:rPr lang="fr-FR" dirty="0"/>
              <a:t>permet de </a:t>
            </a:r>
            <a:r>
              <a:rPr lang="fr-FR" b="1" dirty="0"/>
              <a:t>décomposer une expression en plusieurs éléments</a:t>
            </a:r>
            <a:r>
              <a:rPr lang="fr-FR" dirty="0"/>
              <a:t>, il est représenté avec </a:t>
            </a:r>
            <a:r>
              <a:rPr lang="fr-FR" sz="2000" b="1" dirty="0"/>
              <a:t>« … ».</a:t>
            </a:r>
            <a:endParaRPr lang="fr-FR" b="1" dirty="0"/>
          </a:p>
          <a:p>
            <a:endParaRPr lang="fr-FR" b="0" i="0" dirty="0">
              <a:solidFill>
                <a:srgbClr val="1C1D1F"/>
              </a:solidFill>
              <a:effectLst/>
              <a:latin typeface="udemy sans"/>
            </a:endParaRPr>
          </a:p>
          <a:p>
            <a:r>
              <a:rPr lang="fr-FR" dirty="0">
                <a:solidFill>
                  <a:srgbClr val="1C1D1F"/>
                </a:solidFill>
                <a:latin typeface="udemy sans"/>
              </a:rPr>
              <a:t>Il peut être utilisé pour </a:t>
            </a:r>
            <a:r>
              <a:rPr lang="fr-FR" b="1" dirty="0">
                <a:solidFill>
                  <a:srgbClr val="1C1D1F"/>
                </a:solidFill>
                <a:latin typeface="udemy sans"/>
              </a:rPr>
              <a:t>le tableau, les objets ou les chaînes de caractères </a:t>
            </a:r>
          </a:p>
          <a:p>
            <a:endParaRPr lang="fr-FR" b="0" i="0" dirty="0">
              <a:solidFill>
                <a:srgbClr val="1C1D1F"/>
              </a:solidFill>
              <a:effectLst/>
              <a:latin typeface="udemy sans"/>
            </a:endParaRPr>
          </a:p>
          <a:p>
            <a:r>
              <a:rPr lang="fr-FR" b="0" i="0" dirty="0">
                <a:solidFill>
                  <a:srgbClr val="1C1D1F"/>
                </a:solidFill>
                <a:effectLst/>
                <a:latin typeface="udemy sans"/>
              </a:rPr>
              <a:t>Il est utilisé pour :</a:t>
            </a:r>
          </a:p>
          <a:p>
            <a:pPr marL="285750" indent="-285750">
              <a:buFont typeface="Arial" panose="020B0604020202020204" pitchFamily="34" charset="0"/>
              <a:buChar char="•"/>
            </a:pPr>
            <a:r>
              <a:rPr lang="fr-FR" b="1" i="0" dirty="0">
                <a:solidFill>
                  <a:srgbClr val="1C1D1F"/>
                </a:solidFill>
                <a:effectLst/>
                <a:latin typeface="udemy sans"/>
              </a:rPr>
              <a:t>Combiner des tableaux ou objets en un seul</a:t>
            </a:r>
          </a:p>
          <a:p>
            <a:pPr marL="285750" indent="-285750">
              <a:buFont typeface="Arial" panose="020B0604020202020204" pitchFamily="34" charset="0"/>
              <a:buChar char="•"/>
            </a:pPr>
            <a:r>
              <a:rPr lang="fr-FR" dirty="0">
                <a:solidFill>
                  <a:srgbClr val="1C1D1F"/>
                </a:solidFill>
                <a:latin typeface="udemy sans"/>
              </a:rPr>
              <a:t>Créer </a:t>
            </a:r>
            <a:r>
              <a:rPr lang="fr-FR" b="1" dirty="0">
                <a:solidFill>
                  <a:srgbClr val="1C1D1F"/>
                </a:solidFill>
                <a:latin typeface="udemy sans"/>
              </a:rPr>
              <a:t>une copie superficielle </a:t>
            </a:r>
            <a:r>
              <a:rPr lang="fr-FR" dirty="0">
                <a:solidFill>
                  <a:srgbClr val="1C1D1F"/>
                </a:solidFill>
                <a:latin typeface="udemy sans"/>
              </a:rPr>
              <a:t>d’un objet ou d’un tableau </a:t>
            </a:r>
            <a:endParaRPr lang="fr-FR" b="0" i="0" dirty="0">
              <a:solidFill>
                <a:srgbClr val="1C1D1F"/>
              </a:solidFill>
              <a:effectLst/>
              <a:latin typeface="udemy sans"/>
            </a:endParaRPr>
          </a:p>
          <a:p>
            <a:endParaRPr lang="fr-FR" dirty="0">
              <a:solidFill>
                <a:srgbClr val="1C1D1F"/>
              </a:solidFill>
              <a:latin typeface="udemy sans"/>
            </a:endParaRPr>
          </a:p>
          <a:p>
            <a:endParaRPr lang="fr-FR" dirty="0"/>
          </a:p>
        </p:txBody>
      </p:sp>
      <p:pic>
        <p:nvPicPr>
          <p:cNvPr id="5" name="Image 4">
            <a:extLst>
              <a:ext uri="{FF2B5EF4-FFF2-40B4-BE49-F238E27FC236}">
                <a16:creationId xmlns:a16="http://schemas.microsoft.com/office/drawing/2014/main" id="{29F7EB02-DC53-D749-695F-4A49F87A5EC7}"/>
              </a:ext>
            </a:extLst>
          </p:cNvPr>
          <p:cNvPicPr>
            <a:picLocks noChangeAspect="1"/>
          </p:cNvPicPr>
          <p:nvPr/>
        </p:nvPicPr>
        <p:blipFill>
          <a:blip r:embed="rId2"/>
          <a:stretch>
            <a:fillRect/>
          </a:stretch>
        </p:blipFill>
        <p:spPr>
          <a:xfrm>
            <a:off x="5824347" y="1962313"/>
            <a:ext cx="5296639" cy="1590897"/>
          </a:xfrm>
          <a:prstGeom prst="rect">
            <a:avLst/>
          </a:prstGeom>
        </p:spPr>
      </p:pic>
      <p:pic>
        <p:nvPicPr>
          <p:cNvPr id="6" name="Image 5">
            <a:extLst>
              <a:ext uri="{FF2B5EF4-FFF2-40B4-BE49-F238E27FC236}">
                <a16:creationId xmlns:a16="http://schemas.microsoft.com/office/drawing/2014/main" id="{434E5ECE-1E23-A663-316B-87E5F423E459}"/>
              </a:ext>
            </a:extLst>
          </p:cNvPr>
          <p:cNvPicPr>
            <a:picLocks noChangeAspect="1"/>
          </p:cNvPicPr>
          <p:nvPr/>
        </p:nvPicPr>
        <p:blipFill>
          <a:blip r:embed="rId3"/>
          <a:stretch>
            <a:fillRect/>
          </a:stretch>
        </p:blipFill>
        <p:spPr>
          <a:xfrm>
            <a:off x="826725" y="2134415"/>
            <a:ext cx="4423547" cy="1090398"/>
          </a:xfrm>
          <a:prstGeom prst="rect">
            <a:avLst/>
          </a:prstGeom>
        </p:spPr>
      </p:pic>
    </p:spTree>
    <p:extLst>
      <p:ext uri="{BB962C8B-B14F-4D97-AF65-F5344CB8AC3E}">
        <p14:creationId xmlns:p14="http://schemas.microsoft.com/office/powerpoint/2010/main" val="465299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4. le REST </a:t>
            </a:r>
            <a:r>
              <a:rPr lang="fr-FR" sz="3600" i="1" dirty="0" err="1"/>
              <a:t>parameter</a:t>
            </a:r>
            <a:endParaRPr lang="fr-FR" sz="3600" i="1" dirty="0"/>
          </a:p>
        </p:txBody>
      </p:sp>
      <p:sp>
        <p:nvSpPr>
          <p:cNvPr id="2" name="ZoneTexte 1">
            <a:extLst>
              <a:ext uri="{FF2B5EF4-FFF2-40B4-BE49-F238E27FC236}">
                <a16:creationId xmlns:a16="http://schemas.microsoft.com/office/drawing/2014/main" id="{95848615-2D10-A715-EE88-208588A68CBB}"/>
              </a:ext>
            </a:extLst>
          </p:cNvPr>
          <p:cNvSpPr txBox="1"/>
          <p:nvPr/>
        </p:nvSpPr>
        <p:spPr>
          <a:xfrm>
            <a:off x="880533" y="4965740"/>
            <a:ext cx="10735733" cy="830997"/>
          </a:xfrm>
          <a:prstGeom prst="rect">
            <a:avLst/>
          </a:prstGeom>
          <a:noFill/>
        </p:spPr>
        <p:txBody>
          <a:bodyPr wrap="square" rtlCol="0">
            <a:spAutoFit/>
          </a:bodyPr>
          <a:lstStyle/>
          <a:p>
            <a:r>
              <a:rPr lang="fr-FR" sz="2400" dirty="0"/>
              <a:t>Le REST </a:t>
            </a:r>
            <a:r>
              <a:rPr lang="fr-FR" sz="2400" dirty="0" err="1"/>
              <a:t>parameter</a:t>
            </a:r>
            <a:r>
              <a:rPr lang="fr-FR" sz="2400" dirty="0"/>
              <a:t> permet à une fonction de </a:t>
            </a:r>
            <a:r>
              <a:rPr lang="fr-FR" sz="2400" b="1" dirty="0"/>
              <a:t>recevoir un nombre variable </a:t>
            </a:r>
            <a:r>
              <a:rPr lang="fr-FR" sz="2400" dirty="0"/>
              <a:t>de </a:t>
            </a:r>
            <a:r>
              <a:rPr lang="fr-FR" sz="2400" b="1" dirty="0"/>
              <a:t>paramètres</a:t>
            </a:r>
            <a:r>
              <a:rPr lang="fr-FR" sz="2400" dirty="0"/>
              <a:t>. Pour se faire il suffit d’ajouter « … » avant le nom du paramètre. </a:t>
            </a:r>
          </a:p>
        </p:txBody>
      </p:sp>
      <p:pic>
        <p:nvPicPr>
          <p:cNvPr id="5" name="Image 4">
            <a:extLst>
              <a:ext uri="{FF2B5EF4-FFF2-40B4-BE49-F238E27FC236}">
                <a16:creationId xmlns:a16="http://schemas.microsoft.com/office/drawing/2014/main" id="{7F11CBC3-2E02-5AA2-62A6-4653C4ABE943}"/>
              </a:ext>
            </a:extLst>
          </p:cNvPr>
          <p:cNvPicPr>
            <a:picLocks noChangeAspect="1"/>
          </p:cNvPicPr>
          <p:nvPr/>
        </p:nvPicPr>
        <p:blipFill>
          <a:blip r:embed="rId2"/>
          <a:stretch>
            <a:fillRect/>
          </a:stretch>
        </p:blipFill>
        <p:spPr>
          <a:xfrm>
            <a:off x="2827786" y="2481152"/>
            <a:ext cx="5047841" cy="1895696"/>
          </a:xfrm>
          <a:prstGeom prst="rect">
            <a:avLst/>
          </a:prstGeom>
        </p:spPr>
      </p:pic>
    </p:spTree>
    <p:extLst>
      <p:ext uri="{BB962C8B-B14F-4D97-AF65-F5344CB8AC3E}">
        <p14:creationId xmlns:p14="http://schemas.microsoft.com/office/powerpoint/2010/main" val="4264445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5. Les objets littéraux </a:t>
            </a:r>
          </a:p>
        </p:txBody>
      </p:sp>
      <p:sp>
        <p:nvSpPr>
          <p:cNvPr id="2" name="ZoneTexte 1">
            <a:extLst>
              <a:ext uri="{FF2B5EF4-FFF2-40B4-BE49-F238E27FC236}">
                <a16:creationId xmlns:a16="http://schemas.microsoft.com/office/drawing/2014/main" id="{36B396C5-269C-E848-C9C9-D4879DEB30AD}"/>
              </a:ext>
            </a:extLst>
          </p:cNvPr>
          <p:cNvSpPr txBox="1"/>
          <p:nvPr/>
        </p:nvSpPr>
        <p:spPr>
          <a:xfrm>
            <a:off x="2027548" y="5120641"/>
            <a:ext cx="8492325" cy="830997"/>
          </a:xfrm>
          <a:prstGeom prst="rect">
            <a:avLst/>
          </a:prstGeom>
          <a:noFill/>
        </p:spPr>
        <p:txBody>
          <a:bodyPr wrap="square" rtlCol="0">
            <a:spAutoFit/>
          </a:bodyPr>
          <a:lstStyle/>
          <a:p>
            <a:r>
              <a:rPr lang="fr-FR" sz="2400" dirty="0"/>
              <a:t>Une paire clé/valeur dans un objet est appelé </a:t>
            </a:r>
            <a:r>
              <a:rPr lang="fr-FR" sz="2400" b="1" dirty="0"/>
              <a:t>propriété</a:t>
            </a:r>
            <a:r>
              <a:rPr lang="fr-FR" sz="2400" dirty="0"/>
              <a:t> </a:t>
            </a:r>
          </a:p>
          <a:p>
            <a:r>
              <a:rPr lang="fr-FR" sz="2400" dirty="0"/>
              <a:t>Une </a:t>
            </a:r>
            <a:r>
              <a:rPr lang="fr-FR" sz="2400" b="1" dirty="0"/>
              <a:t>fonction dans </a:t>
            </a:r>
            <a:r>
              <a:rPr lang="fr-FR" sz="2400" dirty="0"/>
              <a:t>un objet est appelée une </a:t>
            </a:r>
            <a:r>
              <a:rPr lang="fr-FR" sz="2400" b="1" dirty="0"/>
              <a:t>méthode</a:t>
            </a:r>
            <a:r>
              <a:rPr lang="fr-FR" sz="2400" dirty="0"/>
              <a:t> </a:t>
            </a:r>
          </a:p>
        </p:txBody>
      </p:sp>
      <p:pic>
        <p:nvPicPr>
          <p:cNvPr id="9" name="Image 8">
            <a:extLst>
              <a:ext uri="{FF2B5EF4-FFF2-40B4-BE49-F238E27FC236}">
                <a16:creationId xmlns:a16="http://schemas.microsoft.com/office/drawing/2014/main" id="{A35A0399-BA03-CEE3-DB48-E8F6AFB1E243}"/>
              </a:ext>
            </a:extLst>
          </p:cNvPr>
          <p:cNvPicPr>
            <a:picLocks noChangeAspect="1"/>
          </p:cNvPicPr>
          <p:nvPr/>
        </p:nvPicPr>
        <p:blipFill>
          <a:blip r:embed="rId2"/>
          <a:stretch>
            <a:fillRect/>
          </a:stretch>
        </p:blipFill>
        <p:spPr>
          <a:xfrm>
            <a:off x="2514658" y="2347762"/>
            <a:ext cx="6820852" cy="2162477"/>
          </a:xfrm>
          <a:prstGeom prst="rect">
            <a:avLst/>
          </a:prstGeom>
        </p:spPr>
      </p:pic>
    </p:spTree>
    <p:extLst>
      <p:ext uri="{BB962C8B-B14F-4D97-AF65-F5344CB8AC3E}">
        <p14:creationId xmlns:p14="http://schemas.microsoft.com/office/powerpoint/2010/main" val="32499928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5. Les objets littéraux </a:t>
            </a:r>
          </a:p>
        </p:txBody>
      </p:sp>
      <p:sp>
        <p:nvSpPr>
          <p:cNvPr id="6" name="ZoneTexte 5">
            <a:extLst>
              <a:ext uri="{FF2B5EF4-FFF2-40B4-BE49-F238E27FC236}">
                <a16:creationId xmlns:a16="http://schemas.microsoft.com/office/drawing/2014/main" id="{B4BE7796-5092-3447-7FAF-2178EE7A6832}"/>
              </a:ext>
            </a:extLst>
          </p:cNvPr>
          <p:cNvSpPr txBox="1"/>
          <p:nvPr/>
        </p:nvSpPr>
        <p:spPr>
          <a:xfrm>
            <a:off x="906570" y="4359448"/>
            <a:ext cx="10378860" cy="2308324"/>
          </a:xfrm>
          <a:prstGeom prst="rect">
            <a:avLst/>
          </a:prstGeom>
          <a:noFill/>
        </p:spPr>
        <p:txBody>
          <a:bodyPr wrap="square" rtlCol="0">
            <a:spAutoFit/>
          </a:bodyPr>
          <a:lstStyle/>
          <a:p>
            <a:r>
              <a:rPr lang="fr-FR" dirty="0"/>
              <a:t>En programmation, le mot clé </a:t>
            </a:r>
            <a:r>
              <a:rPr lang="fr-FR" dirty="0" err="1"/>
              <a:t>this</a:t>
            </a:r>
            <a:r>
              <a:rPr lang="fr-FR" dirty="0"/>
              <a:t> est souvent appelé une "</a:t>
            </a:r>
            <a:r>
              <a:rPr lang="fr-FR" b="1" dirty="0"/>
              <a:t>référence</a:t>
            </a:r>
            <a:r>
              <a:rPr lang="fr-FR" dirty="0"/>
              <a:t>" à l'objet courant. Son comportement dépend donc </a:t>
            </a:r>
            <a:r>
              <a:rPr lang="fr-FR" b="1" dirty="0"/>
              <a:t>du contexte dans lequel il est appelé, </a:t>
            </a:r>
            <a:r>
              <a:rPr lang="fr-FR" dirty="0"/>
              <a:t>Dans notre exemple </a:t>
            </a:r>
            <a:r>
              <a:rPr lang="fr-FR" dirty="0" err="1"/>
              <a:t>this</a:t>
            </a:r>
            <a:r>
              <a:rPr lang="fr-FR" dirty="0"/>
              <a:t> fera référence à </a:t>
            </a:r>
            <a:r>
              <a:rPr lang="fr-FR" dirty="0" err="1"/>
              <a:t>myObject</a:t>
            </a:r>
            <a:r>
              <a:rPr lang="fr-FR" dirty="0"/>
              <a:t>.</a:t>
            </a:r>
          </a:p>
          <a:p>
            <a:endParaRPr lang="fr-FR" dirty="0"/>
          </a:p>
          <a:p>
            <a:r>
              <a:rPr lang="fr-FR" dirty="0" err="1"/>
              <a:t>this</a:t>
            </a:r>
            <a:r>
              <a:rPr lang="fr-FR" dirty="0"/>
              <a:t> est un concept clé dans la </a:t>
            </a:r>
            <a:r>
              <a:rPr lang="fr-FR" b="1" dirty="0"/>
              <a:t>programmation orientée objet </a:t>
            </a:r>
            <a:r>
              <a:rPr lang="fr-FR" dirty="0"/>
              <a:t>car il permet d'accéder aux propriétés et aux méthodes de l'objet sur lequel il est appelé, </a:t>
            </a:r>
            <a:r>
              <a:rPr lang="fr-FR" b="1" dirty="0"/>
              <a:t>sans avoir besoin de connaître le nom de l'objet </a:t>
            </a:r>
            <a:r>
              <a:rPr lang="fr-FR" dirty="0"/>
              <a:t>en question.</a:t>
            </a:r>
          </a:p>
          <a:p>
            <a:endParaRPr lang="fr-FR" dirty="0"/>
          </a:p>
        </p:txBody>
      </p:sp>
      <p:pic>
        <p:nvPicPr>
          <p:cNvPr id="5" name="Image 4">
            <a:extLst>
              <a:ext uri="{FF2B5EF4-FFF2-40B4-BE49-F238E27FC236}">
                <a16:creationId xmlns:a16="http://schemas.microsoft.com/office/drawing/2014/main" id="{682FEB2F-BF6B-AFD4-224C-0C301A1D4734}"/>
              </a:ext>
            </a:extLst>
          </p:cNvPr>
          <p:cNvPicPr>
            <a:picLocks noChangeAspect="1"/>
          </p:cNvPicPr>
          <p:nvPr/>
        </p:nvPicPr>
        <p:blipFill>
          <a:blip r:embed="rId2"/>
          <a:stretch>
            <a:fillRect/>
          </a:stretch>
        </p:blipFill>
        <p:spPr>
          <a:xfrm>
            <a:off x="3023335" y="1892129"/>
            <a:ext cx="5820587" cy="2467319"/>
          </a:xfrm>
          <a:prstGeom prst="rect">
            <a:avLst/>
          </a:prstGeom>
        </p:spPr>
      </p:pic>
    </p:spTree>
    <p:extLst>
      <p:ext uri="{BB962C8B-B14F-4D97-AF65-F5344CB8AC3E}">
        <p14:creationId xmlns:p14="http://schemas.microsoft.com/office/powerpoint/2010/main" val="537061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5. Les objets littéraux </a:t>
            </a:r>
          </a:p>
        </p:txBody>
      </p:sp>
      <p:sp>
        <p:nvSpPr>
          <p:cNvPr id="6" name="ZoneTexte 5">
            <a:extLst>
              <a:ext uri="{FF2B5EF4-FFF2-40B4-BE49-F238E27FC236}">
                <a16:creationId xmlns:a16="http://schemas.microsoft.com/office/drawing/2014/main" id="{B4BE7796-5092-3447-7FAF-2178EE7A6832}"/>
              </a:ext>
            </a:extLst>
          </p:cNvPr>
          <p:cNvSpPr txBox="1"/>
          <p:nvPr/>
        </p:nvSpPr>
        <p:spPr>
          <a:xfrm>
            <a:off x="1097279" y="5120641"/>
            <a:ext cx="10378860" cy="1200329"/>
          </a:xfrm>
          <a:prstGeom prst="rect">
            <a:avLst/>
          </a:prstGeom>
          <a:noFill/>
        </p:spPr>
        <p:txBody>
          <a:bodyPr wrap="square" rtlCol="0">
            <a:spAutoFit/>
          </a:bodyPr>
          <a:lstStyle/>
          <a:p>
            <a:r>
              <a:rPr lang="fr-FR" dirty="0"/>
              <a:t>Cependant, si une fonction est appelée </a:t>
            </a:r>
            <a:r>
              <a:rPr lang="fr-FR" b="1" dirty="0"/>
              <a:t>sans contexte </a:t>
            </a:r>
            <a:r>
              <a:rPr lang="fr-FR" dirty="0"/>
              <a:t>d'objet, </a:t>
            </a:r>
            <a:r>
              <a:rPr lang="fr-FR" dirty="0" err="1"/>
              <a:t>this</a:t>
            </a:r>
            <a:r>
              <a:rPr lang="fr-FR" dirty="0"/>
              <a:t> fera référence à </a:t>
            </a:r>
            <a:r>
              <a:rPr lang="fr-FR" b="1" dirty="0"/>
              <a:t>l'objet global </a:t>
            </a:r>
            <a:r>
              <a:rPr lang="fr-FR" dirty="0"/>
              <a:t>(dans un navigateur, cela sera </a:t>
            </a:r>
            <a:r>
              <a:rPr lang="fr-FR" dirty="0" err="1"/>
              <a:t>window</a:t>
            </a:r>
            <a:r>
              <a:rPr lang="fr-FR" dirty="0"/>
              <a:t>). </a:t>
            </a:r>
          </a:p>
          <a:p>
            <a:endParaRPr lang="fr-FR" dirty="0"/>
          </a:p>
          <a:p>
            <a:endParaRPr lang="fr-FR" dirty="0"/>
          </a:p>
        </p:txBody>
      </p:sp>
      <p:pic>
        <p:nvPicPr>
          <p:cNvPr id="4" name="Image 3">
            <a:extLst>
              <a:ext uri="{FF2B5EF4-FFF2-40B4-BE49-F238E27FC236}">
                <a16:creationId xmlns:a16="http://schemas.microsoft.com/office/drawing/2014/main" id="{FFD2CB6E-BB58-7148-60D5-FF1A6E456FDC}"/>
              </a:ext>
            </a:extLst>
          </p:cNvPr>
          <p:cNvPicPr>
            <a:picLocks noChangeAspect="1"/>
          </p:cNvPicPr>
          <p:nvPr/>
        </p:nvPicPr>
        <p:blipFill>
          <a:blip r:embed="rId2"/>
          <a:stretch>
            <a:fillRect/>
          </a:stretch>
        </p:blipFill>
        <p:spPr>
          <a:xfrm>
            <a:off x="3229834" y="2425231"/>
            <a:ext cx="5544324" cy="1819529"/>
          </a:xfrm>
          <a:prstGeom prst="rect">
            <a:avLst/>
          </a:prstGeom>
        </p:spPr>
      </p:pic>
    </p:spTree>
    <p:extLst>
      <p:ext uri="{BB962C8B-B14F-4D97-AF65-F5344CB8AC3E}">
        <p14:creationId xmlns:p14="http://schemas.microsoft.com/office/powerpoint/2010/main" val="300380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6. Questions /exercices</a:t>
            </a:r>
          </a:p>
        </p:txBody>
      </p:sp>
      <p:sp>
        <p:nvSpPr>
          <p:cNvPr id="2" name="ZoneTexte 1">
            <a:extLst>
              <a:ext uri="{FF2B5EF4-FFF2-40B4-BE49-F238E27FC236}">
                <a16:creationId xmlns:a16="http://schemas.microsoft.com/office/drawing/2014/main" id="{86CDD71B-23E9-1886-1D9C-D39903E5224F}"/>
              </a:ext>
            </a:extLst>
          </p:cNvPr>
          <p:cNvSpPr txBox="1"/>
          <p:nvPr/>
        </p:nvSpPr>
        <p:spPr>
          <a:xfrm>
            <a:off x="1005001" y="2080433"/>
            <a:ext cx="10135579"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ne devra pas être modifiée par la suite, quel mot-clé devons-nous utiliser ?</a:t>
            </a:r>
          </a:p>
          <a:p>
            <a:pPr marL="342900" indent="-342900">
              <a:buAutoNum type="arabicPeriod"/>
            </a:pPr>
            <a:r>
              <a:rPr lang="fr-FR" dirty="0">
                <a:solidFill>
                  <a:srgbClr val="1C1D1F"/>
                </a:solidFill>
                <a:latin typeface="udemy sans"/>
              </a:rPr>
              <a:t>VAR </a:t>
            </a:r>
          </a:p>
          <a:p>
            <a:pPr marL="342900" indent="-342900">
              <a:buAutoNum type="arabicPeriod"/>
            </a:pPr>
            <a:r>
              <a:rPr lang="fr-FR" dirty="0">
                <a:solidFill>
                  <a:srgbClr val="1C1D1F"/>
                </a:solidFill>
                <a:latin typeface="udemy sans"/>
              </a:rPr>
              <a:t>LET </a:t>
            </a:r>
          </a:p>
          <a:p>
            <a:pPr marL="342900" indent="-342900">
              <a:buAutoNum type="arabicPeriod"/>
            </a:pPr>
            <a:r>
              <a:rPr lang="fr-FR" dirty="0">
                <a:solidFill>
                  <a:srgbClr val="0070C0"/>
                </a:solidFill>
                <a:latin typeface="udemy sans"/>
              </a:rPr>
              <a:t>CONST </a:t>
            </a:r>
            <a:endParaRPr lang="fr-FR" dirty="0">
              <a:solidFill>
                <a:srgbClr val="0070C0"/>
              </a:solidFill>
            </a:endParaRPr>
          </a:p>
        </p:txBody>
      </p:sp>
      <p:sp>
        <p:nvSpPr>
          <p:cNvPr id="4" name="ZoneTexte 3">
            <a:extLst>
              <a:ext uri="{FF2B5EF4-FFF2-40B4-BE49-F238E27FC236}">
                <a16:creationId xmlns:a16="http://schemas.microsoft.com/office/drawing/2014/main" id="{B96B1C9D-3FF8-2617-BB34-7FAF5E59085B}"/>
              </a:ext>
            </a:extLst>
          </p:cNvPr>
          <p:cNvSpPr txBox="1"/>
          <p:nvPr/>
        </p:nvSpPr>
        <p:spPr>
          <a:xfrm>
            <a:off x="1005001" y="3577238"/>
            <a:ext cx="9875520"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pourra être modifiée par la suite, quel mot-clé </a:t>
            </a:r>
            <a:r>
              <a:rPr lang="fr-FR" b="1" i="0" dirty="0">
                <a:solidFill>
                  <a:srgbClr val="1C1D1F"/>
                </a:solidFill>
                <a:effectLst/>
                <a:latin typeface="udemy sans"/>
              </a:rPr>
              <a:t>privilégier</a:t>
            </a:r>
            <a:r>
              <a:rPr lang="fr-FR" b="0" i="0" dirty="0">
                <a:solidFill>
                  <a:srgbClr val="1C1D1F"/>
                </a:solidFill>
                <a:effectLst/>
                <a:latin typeface="udemy sans"/>
              </a:rPr>
              <a:t> ?</a:t>
            </a:r>
          </a:p>
          <a:p>
            <a:pPr marL="342900" indent="-342900">
              <a:buAutoNum type="arabicPeriod"/>
            </a:pPr>
            <a:r>
              <a:rPr lang="fr-FR" dirty="0">
                <a:solidFill>
                  <a:schemeClr val="tx1">
                    <a:lumMod val="95000"/>
                    <a:lumOff val="5000"/>
                  </a:schemeClr>
                </a:solidFill>
                <a:latin typeface="udemy sans"/>
              </a:rPr>
              <a:t>VAR </a:t>
            </a:r>
          </a:p>
          <a:p>
            <a:pPr marL="342900" indent="-342900">
              <a:buAutoNum type="arabicPeriod"/>
            </a:pPr>
            <a:r>
              <a:rPr lang="fr-FR" dirty="0">
                <a:solidFill>
                  <a:srgbClr val="0070C0"/>
                </a:solidFill>
                <a:latin typeface="udemy sans"/>
              </a:rPr>
              <a:t>LET </a:t>
            </a:r>
          </a:p>
          <a:p>
            <a:pPr marL="342900" indent="-342900">
              <a:buAutoNum type="arabicPeriod"/>
            </a:pPr>
            <a:r>
              <a:rPr lang="fr-FR" dirty="0">
                <a:solidFill>
                  <a:srgbClr val="1C1D1F"/>
                </a:solidFill>
                <a:latin typeface="udemy sans"/>
              </a:rPr>
              <a:t>CONST </a:t>
            </a:r>
            <a:endParaRPr lang="fr-FR" dirty="0"/>
          </a:p>
        </p:txBody>
      </p:sp>
      <p:sp>
        <p:nvSpPr>
          <p:cNvPr id="5" name="ZoneTexte 4">
            <a:extLst>
              <a:ext uri="{FF2B5EF4-FFF2-40B4-BE49-F238E27FC236}">
                <a16:creationId xmlns:a16="http://schemas.microsoft.com/office/drawing/2014/main" id="{1D680D4E-EED6-8063-FE34-F6D5572A5C19}"/>
              </a:ext>
            </a:extLst>
          </p:cNvPr>
          <p:cNvSpPr txBox="1"/>
          <p:nvPr/>
        </p:nvSpPr>
        <p:spPr>
          <a:xfrm>
            <a:off x="1005001" y="4976624"/>
            <a:ext cx="9875520" cy="1477328"/>
          </a:xfrm>
          <a:prstGeom prst="rect">
            <a:avLst/>
          </a:prstGeom>
          <a:noFill/>
        </p:spPr>
        <p:txBody>
          <a:bodyPr wrap="square" rtlCol="0">
            <a:spAutoFit/>
          </a:bodyPr>
          <a:lstStyle/>
          <a:p>
            <a:r>
              <a:rPr lang="fr-FR" b="0" i="0" dirty="0">
                <a:solidFill>
                  <a:srgbClr val="1C1D1F"/>
                </a:solidFill>
                <a:effectLst/>
                <a:latin typeface="udemy sans"/>
              </a:rPr>
              <a:t>Qu'est-ce que la concaténation ?</a:t>
            </a:r>
          </a:p>
          <a:p>
            <a:r>
              <a:rPr lang="fr-FR" dirty="0">
                <a:solidFill>
                  <a:srgbClr val="1C1D1F"/>
                </a:solidFill>
                <a:latin typeface="udemy sans"/>
              </a:rPr>
              <a:t>1.   Permet de créer des variables non-modifiables </a:t>
            </a:r>
          </a:p>
          <a:p>
            <a:r>
              <a:rPr lang="fr-FR" dirty="0">
                <a:solidFill>
                  <a:srgbClr val="1C1D1F"/>
                </a:solidFill>
                <a:latin typeface="udemy sans"/>
              </a:rPr>
              <a:t>2</a:t>
            </a:r>
            <a:r>
              <a:rPr lang="fr-FR" dirty="0">
                <a:solidFill>
                  <a:srgbClr val="0070C0"/>
                </a:solidFill>
                <a:latin typeface="udemy sans"/>
              </a:rPr>
              <a:t>.   Permet d’afficher plusieurs variables et chaînes de caractères à la fois  </a:t>
            </a:r>
          </a:p>
          <a:p>
            <a:pPr marL="342900" indent="-342900">
              <a:buAutoNum type="arabicPeriod" startAt="3"/>
            </a:pPr>
            <a:r>
              <a:rPr lang="fr-FR" dirty="0">
                <a:solidFill>
                  <a:srgbClr val="1C1D1F"/>
                </a:solidFill>
                <a:latin typeface="udemy sans"/>
              </a:rPr>
              <a:t>Permet de faire des additions </a:t>
            </a:r>
          </a:p>
          <a:p>
            <a:r>
              <a:rPr lang="fr-FR" dirty="0">
                <a:solidFill>
                  <a:srgbClr val="1C1D1F"/>
                </a:solidFill>
                <a:latin typeface="udemy sans"/>
              </a:rPr>
              <a:t>								</a:t>
            </a:r>
          </a:p>
        </p:txBody>
      </p:sp>
      <p:pic>
        <p:nvPicPr>
          <p:cNvPr id="6" name="Picture 12" descr="JavaScript Logo et symbole, sens, histoire, PNG, marque">
            <a:extLst>
              <a:ext uri="{FF2B5EF4-FFF2-40B4-BE49-F238E27FC236}">
                <a16:creationId xmlns:a16="http://schemas.microsoft.com/office/drawing/2014/main" id="{79084019-B6B0-06CF-9DA3-47E8CD4B8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8023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6. Quelques constructeurs innée </a:t>
            </a:r>
          </a:p>
        </p:txBody>
      </p:sp>
      <p:sp>
        <p:nvSpPr>
          <p:cNvPr id="2" name="ZoneTexte 1">
            <a:extLst>
              <a:ext uri="{FF2B5EF4-FFF2-40B4-BE49-F238E27FC236}">
                <a16:creationId xmlns:a16="http://schemas.microsoft.com/office/drawing/2014/main" id="{16AD23E7-B504-7549-98AC-D8240627AC5F}"/>
              </a:ext>
            </a:extLst>
          </p:cNvPr>
          <p:cNvSpPr txBox="1"/>
          <p:nvPr/>
        </p:nvSpPr>
        <p:spPr>
          <a:xfrm>
            <a:off x="1097280" y="1862416"/>
            <a:ext cx="10476653" cy="4708981"/>
          </a:xfrm>
          <a:prstGeom prst="rect">
            <a:avLst/>
          </a:prstGeom>
          <a:noFill/>
        </p:spPr>
        <p:txBody>
          <a:bodyPr wrap="square" rtlCol="0">
            <a:spAutoFit/>
          </a:bodyPr>
          <a:lstStyle/>
          <a:p>
            <a:pPr algn="ctr"/>
            <a:endParaRPr lang="fr-FR" sz="2400" b="1" dirty="0">
              <a:solidFill>
                <a:srgbClr val="1C1D1F"/>
              </a:solidFill>
              <a:latin typeface="udemy sans"/>
            </a:endParaRPr>
          </a:p>
          <a:p>
            <a:pPr algn="ctr">
              <a:lnSpc>
                <a:spcPct val="150000"/>
              </a:lnSpc>
            </a:pPr>
            <a:r>
              <a:rPr lang="fr-FR" sz="2400" b="1" dirty="0">
                <a:solidFill>
                  <a:srgbClr val="1C1D1F"/>
                </a:solidFill>
                <a:latin typeface="udemy sans"/>
              </a:rPr>
              <a:t>Set()</a:t>
            </a:r>
            <a:r>
              <a:rPr lang="fr-FR" sz="2400" dirty="0">
                <a:solidFill>
                  <a:srgbClr val="1C1D1F"/>
                </a:solidFill>
                <a:latin typeface="udemy sans"/>
              </a:rPr>
              <a:t> </a:t>
            </a:r>
          </a:p>
          <a:p>
            <a:pPr algn="ctr">
              <a:lnSpc>
                <a:spcPct val="150000"/>
              </a:lnSpc>
            </a:pPr>
            <a:r>
              <a:rPr lang="fr-FR" sz="2400" b="1" i="0" dirty="0" err="1">
                <a:solidFill>
                  <a:srgbClr val="1C1D1F"/>
                </a:solidFill>
                <a:effectLst/>
                <a:latin typeface="udemy sans"/>
              </a:rPr>
              <a:t>Map</a:t>
            </a:r>
            <a:r>
              <a:rPr lang="fr-FR" sz="2400" b="1" i="0" dirty="0">
                <a:solidFill>
                  <a:srgbClr val="1C1D1F"/>
                </a:solidFill>
                <a:effectLst/>
                <a:latin typeface="udemy sans"/>
              </a:rPr>
              <a:t>()</a:t>
            </a:r>
          </a:p>
          <a:p>
            <a:pPr algn="ctr">
              <a:lnSpc>
                <a:spcPct val="150000"/>
              </a:lnSpc>
            </a:pPr>
            <a:r>
              <a:rPr lang="fr-FR" sz="2400" b="1" dirty="0">
                <a:solidFill>
                  <a:srgbClr val="1C1D1F"/>
                </a:solidFill>
                <a:latin typeface="udemy sans"/>
              </a:rPr>
              <a:t>Object() </a:t>
            </a:r>
          </a:p>
          <a:p>
            <a:pPr algn="ctr">
              <a:lnSpc>
                <a:spcPct val="150000"/>
              </a:lnSpc>
            </a:pPr>
            <a:r>
              <a:rPr lang="fr-FR" sz="2400" b="1" dirty="0">
                <a:solidFill>
                  <a:srgbClr val="1C1D1F"/>
                </a:solidFill>
                <a:latin typeface="udemy sans"/>
              </a:rPr>
              <a:t>JSON()</a:t>
            </a:r>
          </a:p>
          <a:p>
            <a:pPr algn="ctr">
              <a:lnSpc>
                <a:spcPct val="150000"/>
              </a:lnSpc>
            </a:pPr>
            <a:r>
              <a:rPr lang="fr-FR" sz="2400" b="1" i="0" dirty="0">
                <a:solidFill>
                  <a:srgbClr val="1C1D1F"/>
                </a:solidFill>
                <a:effectLst/>
                <a:latin typeface="udemy sans"/>
              </a:rPr>
              <a:t>Date()</a:t>
            </a:r>
          </a:p>
          <a:p>
            <a:pPr algn="ctr">
              <a:lnSpc>
                <a:spcPct val="150000"/>
              </a:lnSpc>
            </a:pPr>
            <a:r>
              <a:rPr lang="fr-FR" sz="2400" b="1" dirty="0">
                <a:solidFill>
                  <a:srgbClr val="1C1D1F"/>
                </a:solidFill>
                <a:latin typeface="udemy sans"/>
              </a:rPr>
              <a:t>Math()</a:t>
            </a:r>
            <a:r>
              <a:rPr lang="fr-FR" sz="2400" b="1" i="0" dirty="0">
                <a:solidFill>
                  <a:srgbClr val="1C1D1F"/>
                </a:solidFill>
                <a:effectLst/>
                <a:latin typeface="udemy sans"/>
              </a:rPr>
              <a:t> </a:t>
            </a:r>
          </a:p>
          <a:p>
            <a:pPr algn="ctr"/>
            <a:endParaRPr lang="fr-FR" sz="2400" b="1" i="0" dirty="0">
              <a:solidFill>
                <a:srgbClr val="1C1D1F"/>
              </a:solidFill>
              <a:effectLst/>
              <a:latin typeface="udemy sans"/>
            </a:endParaRPr>
          </a:p>
          <a:p>
            <a:endParaRPr lang="fr-FR" b="1" dirty="0">
              <a:solidFill>
                <a:srgbClr val="1C1D1F"/>
              </a:solidFill>
              <a:latin typeface="udemy sans"/>
            </a:endParaRPr>
          </a:p>
          <a:p>
            <a:endParaRPr lang="fr-FR" b="0" i="0" dirty="0">
              <a:solidFill>
                <a:srgbClr val="1C1D1F"/>
              </a:solidFill>
              <a:effectLst/>
              <a:latin typeface="udemy sans"/>
            </a:endParaRPr>
          </a:p>
        </p:txBody>
      </p:sp>
    </p:spTree>
    <p:extLst>
      <p:ext uri="{BB962C8B-B14F-4D97-AF65-F5344CB8AC3E}">
        <p14:creationId xmlns:p14="http://schemas.microsoft.com/office/powerpoint/2010/main" val="19785851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7. L’objet Set </a:t>
            </a:r>
          </a:p>
        </p:txBody>
      </p:sp>
      <p:sp>
        <p:nvSpPr>
          <p:cNvPr id="2" name="ZoneTexte 1">
            <a:extLst>
              <a:ext uri="{FF2B5EF4-FFF2-40B4-BE49-F238E27FC236}">
                <a16:creationId xmlns:a16="http://schemas.microsoft.com/office/drawing/2014/main" id="{16AD23E7-B504-7549-98AC-D8240627AC5F}"/>
              </a:ext>
            </a:extLst>
          </p:cNvPr>
          <p:cNvSpPr txBox="1"/>
          <p:nvPr/>
        </p:nvSpPr>
        <p:spPr>
          <a:xfrm>
            <a:off x="679027" y="4211428"/>
            <a:ext cx="10476653" cy="2123658"/>
          </a:xfrm>
          <a:prstGeom prst="rect">
            <a:avLst/>
          </a:prstGeom>
          <a:noFill/>
        </p:spPr>
        <p:txBody>
          <a:bodyPr wrap="square" rtlCol="0">
            <a:spAutoFit/>
          </a:bodyPr>
          <a:lstStyle/>
          <a:p>
            <a:pPr algn="ctr"/>
            <a:r>
              <a:rPr lang="fr-FR" sz="2400" dirty="0">
                <a:solidFill>
                  <a:srgbClr val="1C1D1F"/>
                </a:solidFill>
                <a:latin typeface="udemy sans"/>
              </a:rPr>
              <a:t>L’objet Set p</a:t>
            </a:r>
            <a:r>
              <a:rPr lang="fr-FR" sz="2400" b="0" i="0" dirty="0">
                <a:solidFill>
                  <a:srgbClr val="1C1D1F"/>
                </a:solidFill>
                <a:effectLst/>
                <a:latin typeface="udemy sans"/>
              </a:rPr>
              <a:t>ermet de stocker des </a:t>
            </a:r>
            <a:r>
              <a:rPr lang="fr-FR" sz="2400" b="1" i="0" dirty="0">
                <a:solidFill>
                  <a:srgbClr val="1C1D1F"/>
                </a:solidFill>
                <a:effectLst/>
                <a:latin typeface="udemy sans"/>
              </a:rPr>
              <a:t>valeurs uniques de tout type</a:t>
            </a:r>
            <a:r>
              <a:rPr lang="fr-FR" sz="2400" b="0" i="0" dirty="0">
                <a:solidFill>
                  <a:srgbClr val="1C1D1F"/>
                </a:solidFill>
                <a:effectLst/>
                <a:latin typeface="udemy sans"/>
              </a:rPr>
              <a:t>. </a:t>
            </a:r>
          </a:p>
          <a:p>
            <a:pPr algn="ctr"/>
            <a:endParaRPr lang="fr-FR" sz="2400" b="0" i="0" dirty="0">
              <a:solidFill>
                <a:srgbClr val="1C1D1F"/>
              </a:solidFill>
              <a:effectLst/>
              <a:latin typeface="udemy sans"/>
            </a:endParaRPr>
          </a:p>
          <a:p>
            <a:pPr algn="ctr"/>
            <a:r>
              <a:rPr lang="fr-FR" sz="2400" b="0" i="0" dirty="0">
                <a:solidFill>
                  <a:srgbClr val="1C1D1F"/>
                </a:solidFill>
                <a:effectLst/>
                <a:latin typeface="udemy sans"/>
              </a:rPr>
              <a:t>Il est recommandé d'utiliser cet objet lorsque vous voulez </a:t>
            </a:r>
            <a:r>
              <a:rPr lang="fr-FR" sz="2400" b="1" i="0" dirty="0">
                <a:solidFill>
                  <a:srgbClr val="1C1D1F"/>
                </a:solidFill>
                <a:effectLst/>
                <a:latin typeface="udemy sans"/>
              </a:rPr>
              <a:t>stocker des informations qui ne doivent pas être dupliquées. </a:t>
            </a:r>
          </a:p>
          <a:p>
            <a:endParaRPr lang="fr-FR" b="1" dirty="0">
              <a:solidFill>
                <a:srgbClr val="1C1D1F"/>
              </a:solidFill>
              <a:latin typeface="udemy sans"/>
            </a:endParaRPr>
          </a:p>
          <a:p>
            <a:endParaRPr lang="fr-FR" b="0" i="0" dirty="0">
              <a:solidFill>
                <a:srgbClr val="1C1D1F"/>
              </a:solidFill>
              <a:effectLst/>
              <a:latin typeface="udemy sans"/>
            </a:endParaRPr>
          </a:p>
        </p:txBody>
      </p:sp>
      <p:pic>
        <p:nvPicPr>
          <p:cNvPr id="5" name="Image 4">
            <a:extLst>
              <a:ext uri="{FF2B5EF4-FFF2-40B4-BE49-F238E27FC236}">
                <a16:creationId xmlns:a16="http://schemas.microsoft.com/office/drawing/2014/main" id="{CAD3D4CC-17CF-0AB5-8D50-3440B43C5EA1}"/>
              </a:ext>
            </a:extLst>
          </p:cNvPr>
          <p:cNvPicPr>
            <a:picLocks noChangeAspect="1"/>
          </p:cNvPicPr>
          <p:nvPr/>
        </p:nvPicPr>
        <p:blipFill>
          <a:blip r:embed="rId2"/>
          <a:stretch>
            <a:fillRect/>
          </a:stretch>
        </p:blipFill>
        <p:spPr>
          <a:xfrm>
            <a:off x="3922083" y="2338059"/>
            <a:ext cx="3510707" cy="930075"/>
          </a:xfrm>
          <a:prstGeom prst="rect">
            <a:avLst/>
          </a:prstGeom>
        </p:spPr>
      </p:pic>
    </p:spTree>
    <p:extLst>
      <p:ext uri="{BB962C8B-B14F-4D97-AF65-F5344CB8AC3E}">
        <p14:creationId xmlns:p14="http://schemas.microsoft.com/office/powerpoint/2010/main" val="35247364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8. L’objet </a:t>
            </a:r>
            <a:r>
              <a:rPr lang="fr-FR" sz="3600" i="1" dirty="0" err="1"/>
              <a:t>Map</a:t>
            </a:r>
            <a:r>
              <a:rPr lang="fr-FR" sz="3600" i="1" dirty="0"/>
              <a:t> </a:t>
            </a:r>
          </a:p>
        </p:txBody>
      </p:sp>
      <p:sp>
        <p:nvSpPr>
          <p:cNvPr id="2" name="ZoneTexte 1">
            <a:extLst>
              <a:ext uri="{FF2B5EF4-FFF2-40B4-BE49-F238E27FC236}">
                <a16:creationId xmlns:a16="http://schemas.microsoft.com/office/drawing/2014/main" id="{FB0080D6-4663-578E-71DC-9BF02A02B010}"/>
              </a:ext>
            </a:extLst>
          </p:cNvPr>
          <p:cNvSpPr txBox="1"/>
          <p:nvPr/>
        </p:nvSpPr>
        <p:spPr>
          <a:xfrm>
            <a:off x="1562948" y="4283462"/>
            <a:ext cx="8523215" cy="1323439"/>
          </a:xfrm>
          <a:prstGeom prst="rect">
            <a:avLst/>
          </a:prstGeom>
          <a:noFill/>
        </p:spPr>
        <p:txBody>
          <a:bodyPr wrap="square" rtlCol="0">
            <a:spAutoFit/>
          </a:bodyPr>
          <a:lstStyle/>
          <a:p>
            <a:pPr algn="ctr"/>
            <a:r>
              <a:rPr lang="fr-FR" sz="2000" b="0" i="0" dirty="0">
                <a:solidFill>
                  <a:srgbClr val="1C1D1F"/>
                </a:solidFill>
                <a:effectLst/>
                <a:latin typeface="udemy sans"/>
              </a:rPr>
              <a:t>Permet de stocker des </a:t>
            </a:r>
            <a:r>
              <a:rPr lang="fr-FR" sz="2000" b="1" i="0" dirty="0">
                <a:solidFill>
                  <a:srgbClr val="1C1D1F"/>
                </a:solidFill>
                <a:effectLst/>
                <a:latin typeface="udemy sans"/>
              </a:rPr>
              <a:t>paires clé-valeur </a:t>
            </a:r>
            <a:r>
              <a:rPr lang="fr-FR" sz="2000" i="0" dirty="0">
                <a:solidFill>
                  <a:srgbClr val="1C1D1F"/>
                </a:solidFill>
                <a:effectLst/>
                <a:latin typeface="udemy sans"/>
              </a:rPr>
              <a:t>comme un tableau associatif, cependant l’objet </a:t>
            </a:r>
            <a:r>
              <a:rPr lang="fr-FR" sz="2000" i="0" dirty="0" err="1">
                <a:solidFill>
                  <a:srgbClr val="1C1D1F"/>
                </a:solidFill>
                <a:effectLst/>
                <a:latin typeface="udemy sans"/>
              </a:rPr>
              <a:t>Map</a:t>
            </a:r>
            <a:r>
              <a:rPr lang="fr-FR" sz="2000" i="0" dirty="0">
                <a:solidFill>
                  <a:srgbClr val="1C1D1F"/>
                </a:solidFill>
                <a:effectLst/>
                <a:latin typeface="udemy sans"/>
              </a:rPr>
              <a:t>() est bien plus flexible </a:t>
            </a:r>
            <a:r>
              <a:rPr lang="fr-FR" sz="2000" b="1" i="0" dirty="0">
                <a:solidFill>
                  <a:srgbClr val="1C1D1F"/>
                </a:solidFill>
                <a:effectLst/>
                <a:latin typeface="udemy sans"/>
              </a:rPr>
              <a:t>en intégrant des méthodes </a:t>
            </a:r>
            <a:r>
              <a:rPr lang="fr-FR" sz="2000" i="0" dirty="0">
                <a:solidFill>
                  <a:srgbClr val="1C1D1F"/>
                </a:solidFill>
                <a:effectLst/>
                <a:latin typeface="udemy sans"/>
              </a:rPr>
              <a:t>comme set(), </a:t>
            </a:r>
            <a:r>
              <a:rPr lang="fr-FR" sz="2000" i="0" dirty="0" err="1">
                <a:solidFill>
                  <a:srgbClr val="1C1D1F"/>
                </a:solidFill>
                <a:effectLst/>
                <a:latin typeface="udemy sans"/>
              </a:rPr>
              <a:t>delete</a:t>
            </a:r>
            <a:r>
              <a:rPr lang="fr-FR" sz="2000" i="0" dirty="0">
                <a:solidFill>
                  <a:srgbClr val="1C1D1F"/>
                </a:solidFill>
                <a:effectLst/>
                <a:latin typeface="udemy sans"/>
              </a:rPr>
              <a:t>(), </a:t>
            </a:r>
            <a:r>
              <a:rPr lang="fr-FR" sz="2000" i="0" dirty="0" err="1">
                <a:solidFill>
                  <a:srgbClr val="1C1D1F"/>
                </a:solidFill>
                <a:effectLst/>
                <a:latin typeface="udemy sans"/>
              </a:rPr>
              <a:t>get</a:t>
            </a:r>
            <a:r>
              <a:rPr lang="fr-FR" sz="2000" i="0" dirty="0">
                <a:solidFill>
                  <a:srgbClr val="1C1D1F"/>
                </a:solidFill>
                <a:effectLst/>
                <a:latin typeface="udemy sans"/>
              </a:rPr>
              <a:t>, </a:t>
            </a:r>
            <a:r>
              <a:rPr lang="fr-FR" sz="2000" i="0">
                <a:solidFill>
                  <a:srgbClr val="1C1D1F"/>
                </a:solidFill>
                <a:effectLst/>
                <a:latin typeface="udemy sans"/>
              </a:rPr>
              <a:t>has(),size() </a:t>
            </a:r>
            <a:r>
              <a:rPr lang="fr-FR" sz="2000" i="0" dirty="0">
                <a:solidFill>
                  <a:srgbClr val="1C1D1F"/>
                </a:solidFill>
                <a:effectLst/>
                <a:latin typeface="udemy sans"/>
              </a:rPr>
              <a:t>.</a:t>
            </a:r>
          </a:p>
          <a:p>
            <a:pPr algn="ctr"/>
            <a:endParaRPr lang="fr-FR" sz="2000" dirty="0"/>
          </a:p>
        </p:txBody>
      </p:sp>
      <p:pic>
        <p:nvPicPr>
          <p:cNvPr id="5" name="Image 4">
            <a:extLst>
              <a:ext uri="{FF2B5EF4-FFF2-40B4-BE49-F238E27FC236}">
                <a16:creationId xmlns:a16="http://schemas.microsoft.com/office/drawing/2014/main" id="{07C614D7-F8F8-A4F5-C92E-E333DFE7C871}"/>
              </a:ext>
            </a:extLst>
          </p:cNvPr>
          <p:cNvPicPr>
            <a:picLocks noChangeAspect="1"/>
          </p:cNvPicPr>
          <p:nvPr/>
        </p:nvPicPr>
        <p:blipFill>
          <a:blip r:embed="rId2"/>
          <a:stretch>
            <a:fillRect/>
          </a:stretch>
        </p:blipFill>
        <p:spPr>
          <a:xfrm>
            <a:off x="3800319" y="2457092"/>
            <a:ext cx="3703760" cy="971908"/>
          </a:xfrm>
          <a:prstGeom prst="rect">
            <a:avLst/>
          </a:prstGeom>
        </p:spPr>
      </p:pic>
      <p:sp>
        <p:nvSpPr>
          <p:cNvPr id="6" name="ZoneTexte 5">
            <a:extLst>
              <a:ext uri="{FF2B5EF4-FFF2-40B4-BE49-F238E27FC236}">
                <a16:creationId xmlns:a16="http://schemas.microsoft.com/office/drawing/2014/main" id="{88F52067-C2D3-DE9C-68B5-AD5AA4209BC5}"/>
              </a:ext>
            </a:extLst>
          </p:cNvPr>
          <p:cNvSpPr txBox="1"/>
          <p:nvPr/>
        </p:nvSpPr>
        <p:spPr>
          <a:xfrm>
            <a:off x="2138875" y="5785109"/>
            <a:ext cx="7781501" cy="400110"/>
          </a:xfrm>
          <a:prstGeom prst="rect">
            <a:avLst/>
          </a:prstGeom>
          <a:noFill/>
        </p:spPr>
        <p:txBody>
          <a:bodyPr wrap="square" rtlCol="0">
            <a:spAutoFit/>
          </a:bodyPr>
          <a:lstStyle/>
          <a:p>
            <a:r>
              <a:rPr lang="fr-FR" sz="2000" dirty="0"/>
              <a:t>Mais l’intérêt premier de </a:t>
            </a:r>
            <a:r>
              <a:rPr lang="fr-FR" sz="2000" dirty="0" err="1"/>
              <a:t>Map</a:t>
            </a:r>
            <a:r>
              <a:rPr lang="fr-FR" sz="2000" dirty="0"/>
              <a:t>() est d’ajouter des </a:t>
            </a:r>
            <a:r>
              <a:rPr lang="fr-FR" sz="2000" b="1" dirty="0"/>
              <a:t>éléments complets </a:t>
            </a:r>
          </a:p>
        </p:txBody>
      </p:sp>
    </p:spTree>
    <p:extLst>
      <p:ext uri="{BB962C8B-B14F-4D97-AF65-F5344CB8AC3E}">
        <p14:creationId xmlns:p14="http://schemas.microsoft.com/office/powerpoint/2010/main" val="1034462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9. L’objet Object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578395" y="2434991"/>
            <a:ext cx="8790556" cy="4247317"/>
          </a:xfrm>
          <a:prstGeom prst="rect">
            <a:avLst/>
          </a:prstGeom>
          <a:noFill/>
        </p:spPr>
        <p:txBody>
          <a:bodyPr wrap="square" rtlCol="0">
            <a:spAutoFit/>
          </a:bodyPr>
          <a:lstStyle/>
          <a:p>
            <a:r>
              <a:rPr lang="fr-FR" b="1" dirty="0">
                <a:solidFill>
                  <a:srgbClr val="1C1D1F"/>
                </a:solidFill>
                <a:latin typeface="udemy sans"/>
              </a:rPr>
              <a:t>L'objet Objec</a:t>
            </a:r>
            <a:r>
              <a:rPr lang="fr-FR" dirty="0">
                <a:solidFill>
                  <a:srgbClr val="1C1D1F"/>
                </a:solidFill>
                <a:latin typeface="udemy sans"/>
              </a:rPr>
              <a:t>t est un </a:t>
            </a:r>
            <a:r>
              <a:rPr lang="fr-FR" b="1" dirty="0">
                <a:solidFill>
                  <a:srgbClr val="1C1D1F"/>
                </a:solidFill>
                <a:latin typeface="udemy sans"/>
              </a:rPr>
              <a:t>objet global </a:t>
            </a:r>
            <a:r>
              <a:rPr lang="fr-FR" dirty="0">
                <a:solidFill>
                  <a:srgbClr val="1C1D1F"/>
                </a:solidFill>
                <a:latin typeface="udemy sans"/>
              </a:rPr>
              <a:t>qui sert de </a:t>
            </a:r>
            <a:r>
              <a:rPr lang="fr-FR" b="1" dirty="0">
                <a:solidFill>
                  <a:srgbClr val="1C1D1F"/>
                </a:solidFill>
                <a:latin typeface="udemy sans"/>
              </a:rPr>
              <a:t>constructeur pour tous les objets</a:t>
            </a:r>
            <a:r>
              <a:rPr lang="fr-FR" dirty="0">
                <a:solidFill>
                  <a:srgbClr val="1C1D1F"/>
                </a:solidFill>
                <a:latin typeface="udemy sans"/>
              </a:rPr>
              <a:t>. Il fournit un certain nombre de </a:t>
            </a:r>
            <a:r>
              <a:rPr lang="fr-FR" b="1" dirty="0">
                <a:solidFill>
                  <a:srgbClr val="1C1D1F"/>
                </a:solidFill>
                <a:latin typeface="udemy sans"/>
              </a:rPr>
              <a:t>méthodes</a:t>
            </a:r>
            <a:r>
              <a:rPr lang="fr-FR" dirty="0">
                <a:solidFill>
                  <a:srgbClr val="1C1D1F"/>
                </a:solidFill>
                <a:latin typeface="udemy sans"/>
              </a:rPr>
              <a:t> pour manipuler les objets</a:t>
            </a:r>
          </a:p>
          <a:p>
            <a:endParaRPr lang="fr-FR" dirty="0">
              <a:solidFill>
                <a:srgbClr val="1C1D1F"/>
              </a:solidFill>
              <a:latin typeface="udemy sans"/>
            </a:endParaRPr>
          </a:p>
          <a:p>
            <a:endParaRPr lang="fr-FR" dirty="0">
              <a:solidFill>
                <a:srgbClr val="1C1D1F"/>
              </a:solidFill>
              <a:latin typeface="udemy sans"/>
            </a:endParaRPr>
          </a:p>
          <a:p>
            <a:br>
              <a:rPr lang="fr-FR" dirty="0">
                <a:solidFill>
                  <a:srgbClr val="1C1D1F"/>
                </a:solidFill>
                <a:latin typeface="udemy sans"/>
              </a:rPr>
            </a:br>
            <a:r>
              <a:rPr lang="fr-FR" b="1" dirty="0" err="1">
                <a:solidFill>
                  <a:srgbClr val="1C1D1F"/>
                </a:solidFill>
                <a:latin typeface="udemy sans"/>
              </a:rPr>
              <a:t>Object.keys</a:t>
            </a:r>
            <a:r>
              <a:rPr lang="fr-FR" b="1" dirty="0">
                <a:solidFill>
                  <a:srgbClr val="1C1D1F"/>
                </a:solidFill>
                <a:latin typeface="udemy sans"/>
              </a:rPr>
              <a:t>() </a:t>
            </a:r>
            <a:r>
              <a:rPr lang="fr-FR" dirty="0">
                <a:solidFill>
                  <a:srgbClr val="1C1D1F"/>
                </a:solidFill>
                <a:latin typeface="udemy sans"/>
              </a:rPr>
              <a:t>: Cette méthode est utilisée </a:t>
            </a:r>
            <a:r>
              <a:rPr lang="fr-FR" b="1" dirty="0">
                <a:solidFill>
                  <a:srgbClr val="1C1D1F"/>
                </a:solidFill>
                <a:latin typeface="udemy sans"/>
              </a:rPr>
              <a:t>pour renvoyer un tableau </a:t>
            </a:r>
            <a:r>
              <a:rPr lang="fr-FR" dirty="0">
                <a:solidFill>
                  <a:srgbClr val="1C1D1F"/>
                </a:solidFill>
                <a:latin typeface="udemy sans"/>
              </a:rPr>
              <a:t>contenant les </a:t>
            </a:r>
            <a:r>
              <a:rPr lang="fr-FR" b="1" dirty="0">
                <a:solidFill>
                  <a:srgbClr val="1C1D1F"/>
                </a:solidFill>
                <a:latin typeface="udemy sans"/>
              </a:rPr>
              <a:t>clés</a:t>
            </a:r>
            <a:r>
              <a:rPr lang="fr-FR" dirty="0">
                <a:solidFill>
                  <a:srgbClr val="1C1D1F"/>
                </a:solidFill>
                <a:latin typeface="udemy sans"/>
              </a:rPr>
              <a:t> de toutes les propriétés de l’objet.</a:t>
            </a:r>
          </a:p>
          <a:p>
            <a:br>
              <a:rPr lang="fr-FR" dirty="0">
                <a:solidFill>
                  <a:srgbClr val="1C1D1F"/>
                </a:solidFill>
                <a:latin typeface="udemy sans"/>
              </a:rPr>
            </a:br>
            <a:r>
              <a:rPr lang="fr-FR" b="1" dirty="0" err="1">
                <a:solidFill>
                  <a:srgbClr val="1C1D1F"/>
                </a:solidFill>
                <a:latin typeface="udemy sans"/>
              </a:rPr>
              <a:t>Object.values</a:t>
            </a:r>
            <a:r>
              <a:rPr lang="fr-FR" b="1" dirty="0">
                <a:solidFill>
                  <a:srgbClr val="1C1D1F"/>
                </a:solidFill>
                <a:latin typeface="udemy sans"/>
              </a:rPr>
              <a:t>() </a:t>
            </a:r>
            <a:r>
              <a:rPr lang="fr-FR" dirty="0">
                <a:solidFill>
                  <a:srgbClr val="1C1D1F"/>
                </a:solidFill>
                <a:latin typeface="udemy sans"/>
              </a:rPr>
              <a:t>: Cette méthode est utilisée pour </a:t>
            </a:r>
            <a:r>
              <a:rPr lang="fr-FR" b="1" dirty="0">
                <a:solidFill>
                  <a:srgbClr val="1C1D1F"/>
                </a:solidFill>
                <a:latin typeface="udemy sans"/>
              </a:rPr>
              <a:t>renvoyer un tableau </a:t>
            </a:r>
            <a:r>
              <a:rPr lang="fr-FR" dirty="0">
                <a:solidFill>
                  <a:srgbClr val="1C1D1F"/>
                </a:solidFill>
                <a:latin typeface="udemy sans"/>
              </a:rPr>
              <a:t>contenant les </a:t>
            </a:r>
            <a:r>
              <a:rPr lang="fr-FR" b="1" dirty="0">
                <a:solidFill>
                  <a:srgbClr val="1C1D1F"/>
                </a:solidFill>
                <a:latin typeface="udemy sans"/>
              </a:rPr>
              <a:t>valeurs</a:t>
            </a:r>
            <a:r>
              <a:rPr lang="fr-FR" dirty="0">
                <a:solidFill>
                  <a:srgbClr val="1C1D1F"/>
                </a:solidFill>
                <a:latin typeface="udemy sans"/>
              </a:rPr>
              <a:t> de toutes les propriétés de l’objet.</a:t>
            </a:r>
          </a:p>
          <a:p>
            <a:br>
              <a:rPr lang="fr-FR" dirty="0">
                <a:solidFill>
                  <a:srgbClr val="1C1D1F"/>
                </a:solidFill>
                <a:latin typeface="udemy sans"/>
              </a:rPr>
            </a:br>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endParaRPr lang="fr-FR" dirty="0"/>
          </a:p>
        </p:txBody>
      </p:sp>
    </p:spTree>
    <p:extLst>
      <p:ext uri="{BB962C8B-B14F-4D97-AF65-F5344CB8AC3E}">
        <p14:creationId xmlns:p14="http://schemas.microsoft.com/office/powerpoint/2010/main" val="24850395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9. L’objet Object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638781" y="2573014"/>
            <a:ext cx="8288323" cy="3416320"/>
          </a:xfrm>
          <a:prstGeom prst="rect">
            <a:avLst/>
          </a:prstGeom>
          <a:noFill/>
        </p:spPr>
        <p:txBody>
          <a:bodyPr wrap="square" rtlCol="0">
            <a:spAutoFit/>
          </a:bodyPr>
          <a:lstStyle/>
          <a:p>
            <a:br>
              <a:rPr lang="fr-FR" b="0" dirty="0">
                <a:solidFill>
                  <a:srgbClr val="D4D4D4"/>
                </a:solidFill>
                <a:effectLst/>
                <a:latin typeface="Consolas" panose="020B0609020204030204" pitchFamily="49" charset="0"/>
              </a:rPr>
            </a:br>
            <a:r>
              <a:rPr lang="fr-FR" b="1" dirty="0" err="1">
                <a:solidFill>
                  <a:srgbClr val="1C1D1F"/>
                </a:solidFill>
                <a:latin typeface="udemy sans"/>
              </a:rPr>
              <a:t>Object.assign</a:t>
            </a:r>
            <a:r>
              <a:rPr lang="fr-FR" b="1" dirty="0">
                <a:solidFill>
                  <a:srgbClr val="1C1D1F"/>
                </a:solidFill>
                <a:latin typeface="udemy sans"/>
              </a:rPr>
              <a:t>() : </a:t>
            </a:r>
            <a:r>
              <a:rPr lang="fr-FR" dirty="0">
                <a:solidFill>
                  <a:srgbClr val="1C1D1F"/>
                </a:solidFill>
                <a:latin typeface="udemy sans"/>
              </a:rPr>
              <a:t>Cette méthode est utilisée </a:t>
            </a:r>
            <a:r>
              <a:rPr lang="fr-FR" b="1" dirty="0">
                <a:solidFill>
                  <a:srgbClr val="1C1D1F"/>
                </a:solidFill>
                <a:latin typeface="udemy sans"/>
              </a:rPr>
              <a:t>pour copier les valeurs </a:t>
            </a:r>
            <a:r>
              <a:rPr lang="fr-FR" dirty="0">
                <a:solidFill>
                  <a:srgbClr val="1C1D1F"/>
                </a:solidFill>
                <a:latin typeface="udemy sans"/>
              </a:rPr>
              <a:t>de toutes les propriétés d'un ou plusieurs objets source dans un objet cible. Cette méthode est souvent utilisée pour </a:t>
            </a:r>
            <a:r>
              <a:rPr lang="fr-FR" b="1" dirty="0">
                <a:solidFill>
                  <a:srgbClr val="1C1D1F"/>
                </a:solidFill>
                <a:latin typeface="udemy sans"/>
              </a:rPr>
              <a:t>fusionner plusieurs objets en un seul.</a:t>
            </a:r>
          </a:p>
          <a:p>
            <a:endParaRPr lang="fr-FR" dirty="0">
              <a:solidFill>
                <a:srgbClr val="1C1D1F"/>
              </a:solidFill>
              <a:latin typeface="udemy sans"/>
            </a:endParaRPr>
          </a:p>
          <a:p>
            <a:endParaRPr lang="fr-FR" dirty="0">
              <a:solidFill>
                <a:srgbClr val="1C1D1F"/>
              </a:solidFill>
              <a:latin typeface="udemy sans"/>
            </a:endParaRPr>
          </a:p>
          <a:p>
            <a:r>
              <a:rPr lang="fr-FR" b="1" dirty="0" err="1">
                <a:solidFill>
                  <a:srgbClr val="1C1D1F"/>
                </a:solidFill>
                <a:latin typeface="udemy sans"/>
              </a:rPr>
              <a:t>Object.entries</a:t>
            </a:r>
            <a:r>
              <a:rPr lang="fr-FR" b="1" dirty="0">
                <a:solidFill>
                  <a:srgbClr val="1C1D1F"/>
                </a:solidFill>
                <a:latin typeface="udemy sans"/>
              </a:rPr>
              <a:t>() </a:t>
            </a:r>
            <a:r>
              <a:rPr lang="fr-FR" dirty="0">
                <a:solidFill>
                  <a:srgbClr val="1C1D1F"/>
                </a:solidFill>
                <a:latin typeface="udemy sans"/>
              </a:rPr>
              <a:t>: Cette méthode est utilisée pour </a:t>
            </a:r>
            <a:r>
              <a:rPr lang="fr-FR" b="1" dirty="0">
                <a:solidFill>
                  <a:srgbClr val="1C1D1F"/>
                </a:solidFill>
                <a:latin typeface="udemy sans"/>
              </a:rPr>
              <a:t>renvoyer un tableau </a:t>
            </a:r>
            <a:r>
              <a:rPr lang="fr-FR" dirty="0">
                <a:solidFill>
                  <a:srgbClr val="1C1D1F"/>
                </a:solidFill>
                <a:latin typeface="udemy sans"/>
              </a:rPr>
              <a:t>contenant des paires [clé, valeur] </a:t>
            </a:r>
            <a:r>
              <a:rPr lang="fr-FR" b="1" dirty="0">
                <a:solidFill>
                  <a:srgbClr val="1C1D1F"/>
                </a:solidFill>
                <a:latin typeface="udemy sans"/>
              </a:rPr>
              <a:t>pour toutes les propriétés</a:t>
            </a:r>
            <a:r>
              <a:rPr lang="fr-FR" dirty="0">
                <a:solidFill>
                  <a:srgbClr val="1C1D1F"/>
                </a:solidFill>
                <a:latin typeface="udemy sans"/>
              </a:rPr>
              <a:t> de l’objet.</a:t>
            </a:r>
          </a:p>
          <a:p>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endParaRPr lang="fr-FR" dirty="0"/>
          </a:p>
        </p:txBody>
      </p:sp>
    </p:spTree>
    <p:extLst>
      <p:ext uri="{BB962C8B-B14F-4D97-AF65-F5344CB8AC3E}">
        <p14:creationId xmlns:p14="http://schemas.microsoft.com/office/powerpoint/2010/main" val="38701152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9. L’objet Object()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690539" y="2486750"/>
            <a:ext cx="8288323" cy="3416320"/>
          </a:xfrm>
          <a:prstGeom prst="rect">
            <a:avLst/>
          </a:prstGeom>
          <a:noFill/>
        </p:spPr>
        <p:txBody>
          <a:bodyPr wrap="square" rtlCol="0">
            <a:spAutoFit/>
          </a:bodyPr>
          <a:lstStyle/>
          <a:p>
            <a:br>
              <a:rPr lang="fr-FR" dirty="0">
                <a:solidFill>
                  <a:srgbClr val="1C1D1F"/>
                </a:solidFill>
                <a:latin typeface="udemy sans"/>
              </a:rPr>
            </a:br>
            <a:r>
              <a:rPr lang="fr-FR" b="1" dirty="0" err="1">
                <a:solidFill>
                  <a:srgbClr val="1C1D1F"/>
                </a:solidFill>
                <a:latin typeface="udemy sans"/>
              </a:rPr>
              <a:t>Object.freeze</a:t>
            </a:r>
            <a:r>
              <a:rPr lang="fr-FR" b="1" dirty="0">
                <a:solidFill>
                  <a:srgbClr val="1C1D1F"/>
                </a:solidFill>
                <a:latin typeface="udemy sans"/>
              </a:rPr>
              <a:t>() </a:t>
            </a:r>
            <a:r>
              <a:rPr lang="fr-FR" dirty="0">
                <a:solidFill>
                  <a:srgbClr val="1C1D1F"/>
                </a:solidFill>
                <a:latin typeface="udemy sans"/>
              </a:rPr>
              <a:t>: Cette méthode est utilisée pour rendre un </a:t>
            </a:r>
            <a:r>
              <a:rPr lang="fr-FR" b="1" dirty="0">
                <a:solidFill>
                  <a:srgbClr val="1C1D1F"/>
                </a:solidFill>
                <a:latin typeface="udemy sans"/>
              </a:rPr>
              <a:t>objet immuable</a:t>
            </a:r>
            <a:r>
              <a:rPr lang="fr-FR" dirty="0">
                <a:solidFill>
                  <a:srgbClr val="1C1D1F"/>
                </a:solidFill>
                <a:latin typeface="udemy sans"/>
              </a:rPr>
              <a:t>, c'est-à-dire </a:t>
            </a:r>
            <a:r>
              <a:rPr lang="fr-FR" dirty="0"/>
              <a:t>que toutes </a:t>
            </a:r>
            <a:r>
              <a:rPr lang="fr-FR" b="1" dirty="0"/>
              <a:t>les propriétés </a:t>
            </a:r>
            <a:r>
              <a:rPr lang="fr-FR" dirty="0"/>
              <a:t>de l'objet deviennent en </a:t>
            </a:r>
            <a:r>
              <a:rPr lang="fr-FR" b="1" dirty="0"/>
              <a:t>lecture seule </a:t>
            </a:r>
            <a:r>
              <a:rPr lang="fr-FR" dirty="0"/>
              <a:t>(non modifiables)</a:t>
            </a:r>
            <a:r>
              <a:rPr lang="fr-FR" dirty="0">
                <a:solidFill>
                  <a:srgbClr val="1C1D1F"/>
                </a:solidFill>
                <a:latin typeface="udemy sans"/>
              </a:rPr>
              <a:t>.</a:t>
            </a:r>
          </a:p>
          <a:p>
            <a:endParaRPr lang="fr-FR" dirty="0">
              <a:solidFill>
                <a:srgbClr val="1C1D1F"/>
              </a:solidFill>
              <a:latin typeface="udemy sans"/>
            </a:endParaRPr>
          </a:p>
          <a:p>
            <a:br>
              <a:rPr lang="fr-FR" dirty="0">
                <a:solidFill>
                  <a:srgbClr val="1C1D1F"/>
                </a:solidFill>
                <a:latin typeface="udemy sans"/>
              </a:rPr>
            </a:br>
            <a:r>
              <a:rPr lang="fr-FR" b="1" dirty="0" err="1">
                <a:solidFill>
                  <a:srgbClr val="1C1D1F"/>
                </a:solidFill>
                <a:latin typeface="udemy sans"/>
              </a:rPr>
              <a:t>Object.seal</a:t>
            </a:r>
            <a:r>
              <a:rPr lang="fr-FR" b="1" dirty="0">
                <a:solidFill>
                  <a:srgbClr val="1C1D1F"/>
                </a:solidFill>
                <a:latin typeface="udemy sans"/>
              </a:rPr>
              <a:t>() : </a:t>
            </a:r>
            <a:r>
              <a:rPr lang="fr-FR" dirty="0">
                <a:solidFill>
                  <a:srgbClr val="1C1D1F"/>
                </a:solidFill>
                <a:latin typeface="udemy sans"/>
              </a:rPr>
              <a:t>Cette méthode </a:t>
            </a:r>
            <a:r>
              <a:rPr lang="fr-FR" dirty="0"/>
              <a:t>crée un </a:t>
            </a:r>
            <a:r>
              <a:rPr lang="fr-FR" b="1" dirty="0"/>
              <a:t>objet scellé</a:t>
            </a:r>
            <a:r>
              <a:rPr lang="fr-FR" dirty="0"/>
              <a:t>, propriétés de l'objet </a:t>
            </a:r>
            <a:r>
              <a:rPr lang="fr-FR" b="1" dirty="0"/>
              <a:t>peuvent être modifiées</a:t>
            </a:r>
            <a:r>
              <a:rPr lang="fr-FR" dirty="0"/>
              <a:t>, mais on </a:t>
            </a:r>
            <a:r>
              <a:rPr lang="fr-FR" b="1" dirty="0"/>
              <a:t>ne peut pas ajouter ou supprimer de nouvelles propriétés</a:t>
            </a:r>
            <a:r>
              <a:rPr lang="fr-FR" dirty="0"/>
              <a:t> à l'objet.</a:t>
            </a:r>
            <a:endParaRPr lang="fr-FR" dirty="0">
              <a:solidFill>
                <a:srgbClr val="1C1D1F"/>
              </a:solidFill>
              <a:latin typeface="udemy sans"/>
            </a:endParaRPr>
          </a:p>
          <a:p>
            <a:br>
              <a:rPr lang="fr-FR" dirty="0">
                <a:solidFill>
                  <a:srgbClr val="1C1D1F"/>
                </a:solidFill>
                <a:latin typeface="udemy sans"/>
              </a:rPr>
            </a:br>
            <a:endParaRPr lang="fr-FR" dirty="0">
              <a:solidFill>
                <a:srgbClr val="1C1D1F"/>
              </a:solidFill>
              <a:latin typeface="udemy sans"/>
            </a:endParaRPr>
          </a:p>
          <a:p>
            <a:endParaRPr lang="fr-FR" dirty="0"/>
          </a:p>
        </p:txBody>
      </p:sp>
    </p:spTree>
    <p:extLst>
      <p:ext uri="{BB962C8B-B14F-4D97-AF65-F5344CB8AC3E}">
        <p14:creationId xmlns:p14="http://schemas.microsoft.com/office/powerpoint/2010/main" val="24308209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10. L’objet JSON()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888947" y="2828835"/>
            <a:ext cx="8288323" cy="3693319"/>
          </a:xfrm>
          <a:prstGeom prst="rect">
            <a:avLst/>
          </a:prstGeom>
          <a:noFill/>
        </p:spPr>
        <p:txBody>
          <a:bodyPr wrap="square" rtlCol="0">
            <a:spAutoFit/>
          </a:bodyPr>
          <a:lstStyle/>
          <a:p>
            <a:r>
              <a:rPr lang="fr-FR" b="1" dirty="0" err="1">
                <a:solidFill>
                  <a:srgbClr val="1C1D1F"/>
                </a:solidFill>
                <a:latin typeface="udemy sans"/>
              </a:rPr>
              <a:t>JSON.parse</a:t>
            </a:r>
            <a:r>
              <a:rPr lang="fr-FR" b="1" dirty="0">
                <a:solidFill>
                  <a:srgbClr val="1C1D1F"/>
                </a:solidFill>
                <a:latin typeface="udemy sans"/>
              </a:rPr>
              <a:t>() </a:t>
            </a:r>
            <a:r>
              <a:rPr lang="fr-FR" dirty="0">
                <a:solidFill>
                  <a:srgbClr val="1C1D1F"/>
                </a:solidFill>
                <a:latin typeface="udemy sans"/>
              </a:rPr>
              <a:t>: Cette méthode est utilisée pour convertir une </a:t>
            </a:r>
            <a:r>
              <a:rPr lang="fr-FR" b="1" dirty="0">
                <a:solidFill>
                  <a:srgbClr val="1C1D1F"/>
                </a:solidFill>
                <a:latin typeface="udemy sans"/>
              </a:rPr>
              <a:t>chaîne JSON en un objet JavaScript.</a:t>
            </a:r>
            <a:r>
              <a:rPr lang="fr-FR" dirty="0">
                <a:solidFill>
                  <a:srgbClr val="1C1D1F"/>
                </a:solidFill>
                <a:latin typeface="udemy sans"/>
              </a:rPr>
              <a:t> Elle prend en entrée une chaîne JSON et retourne l'objet JavaScript correspondant.</a:t>
            </a:r>
          </a:p>
          <a:p>
            <a:br>
              <a:rPr lang="fr-FR" dirty="0">
                <a:solidFill>
                  <a:srgbClr val="1C1D1F"/>
                </a:solidFill>
                <a:latin typeface="udemy sans"/>
              </a:rPr>
            </a:br>
            <a:r>
              <a:rPr lang="fr-FR" b="1" dirty="0" err="1">
                <a:solidFill>
                  <a:srgbClr val="1C1D1F"/>
                </a:solidFill>
                <a:latin typeface="udemy sans"/>
              </a:rPr>
              <a:t>JSON.stringify</a:t>
            </a:r>
            <a:r>
              <a:rPr lang="fr-FR" b="1" dirty="0">
                <a:solidFill>
                  <a:srgbClr val="1C1D1F"/>
                </a:solidFill>
                <a:latin typeface="udemy sans"/>
              </a:rPr>
              <a:t>() </a:t>
            </a:r>
            <a:r>
              <a:rPr lang="fr-FR" dirty="0">
                <a:solidFill>
                  <a:srgbClr val="1C1D1F"/>
                </a:solidFill>
                <a:latin typeface="udemy sans"/>
              </a:rPr>
              <a:t>: Cette méthode est utilisée pour convertir</a:t>
            </a:r>
            <a:r>
              <a:rPr lang="fr-FR" b="1" dirty="0">
                <a:solidFill>
                  <a:srgbClr val="1C1D1F"/>
                </a:solidFill>
                <a:latin typeface="udemy sans"/>
              </a:rPr>
              <a:t> un objet JavaScript en une chaîne JSON.</a:t>
            </a:r>
            <a:r>
              <a:rPr lang="fr-FR" dirty="0">
                <a:solidFill>
                  <a:srgbClr val="1C1D1F"/>
                </a:solidFill>
                <a:latin typeface="udemy sans"/>
              </a:rPr>
              <a:t> Elle prend en entrée un objet JavaScript et retourne la chaîne JSON correspondante</a:t>
            </a:r>
          </a:p>
          <a:p>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3106131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10. L’objet JSON()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935192" y="4059647"/>
            <a:ext cx="8288323" cy="3416320"/>
          </a:xfrm>
          <a:prstGeom prst="rect">
            <a:avLst/>
          </a:prstGeom>
          <a:noFill/>
        </p:spPr>
        <p:txBody>
          <a:bodyPr wrap="square" rtlCol="0">
            <a:spAutoFit/>
          </a:bodyPr>
          <a:lstStyle/>
          <a:p>
            <a:br>
              <a:rPr lang="fr-FR" b="0" dirty="0">
                <a:solidFill>
                  <a:srgbClr val="D4D4D4"/>
                </a:solidFill>
                <a:effectLst/>
                <a:latin typeface="Consolas" panose="020B0609020204030204" pitchFamily="49" charset="0"/>
              </a:rPr>
            </a:br>
            <a:r>
              <a:rPr lang="fr-FR" dirty="0">
                <a:solidFill>
                  <a:srgbClr val="1C1D1F"/>
                </a:solidFill>
                <a:latin typeface="udemy sans"/>
              </a:rPr>
              <a:t>La différence majeure entre les objets JavaScript et l’objet JSON réside dans le fait que </a:t>
            </a:r>
            <a:r>
              <a:rPr lang="fr-FR" b="1" dirty="0">
                <a:solidFill>
                  <a:srgbClr val="1C1D1F"/>
                </a:solidFill>
                <a:latin typeface="udemy sans"/>
              </a:rPr>
              <a:t>les objets Javascript ont des méthodes associées</a:t>
            </a:r>
            <a:r>
              <a:rPr lang="fr-FR" dirty="0">
                <a:solidFill>
                  <a:srgbClr val="1C1D1F"/>
                </a:solidFill>
                <a:latin typeface="udemy sans"/>
              </a:rPr>
              <a:t>, on les utilise donc pour stocker des données et </a:t>
            </a:r>
            <a:r>
              <a:rPr lang="fr-FR" b="1" dirty="0">
                <a:solidFill>
                  <a:srgbClr val="1C1D1F"/>
                </a:solidFill>
                <a:latin typeface="udemy sans"/>
              </a:rPr>
              <a:t>exécuter des opérations complexes</a:t>
            </a:r>
            <a:r>
              <a:rPr lang="fr-FR" dirty="0">
                <a:solidFill>
                  <a:srgbClr val="1C1D1F"/>
                </a:solidFill>
                <a:latin typeface="udemy sans"/>
              </a:rPr>
              <a:t>.</a:t>
            </a:r>
          </a:p>
          <a:p>
            <a:endParaRPr lang="fr-FR" dirty="0">
              <a:solidFill>
                <a:srgbClr val="1C1D1F"/>
              </a:solidFill>
              <a:latin typeface="udemy sans"/>
            </a:endParaRPr>
          </a:p>
          <a:p>
            <a:r>
              <a:rPr lang="fr-FR" dirty="0">
                <a:solidFill>
                  <a:srgbClr val="1C1D1F"/>
                </a:solidFill>
                <a:latin typeface="udemy sans"/>
              </a:rPr>
              <a:t>Alors que les objets JSON sont </a:t>
            </a:r>
            <a:r>
              <a:rPr lang="fr-FR" b="1" dirty="0">
                <a:solidFill>
                  <a:srgbClr val="1C1D1F"/>
                </a:solidFill>
                <a:latin typeface="udemy sans"/>
              </a:rPr>
              <a:t>des chaînes de caractères </a:t>
            </a:r>
            <a:r>
              <a:rPr lang="fr-FR" dirty="0">
                <a:solidFill>
                  <a:srgbClr val="1C1D1F"/>
                </a:solidFill>
                <a:latin typeface="udemy sans"/>
              </a:rPr>
              <a:t>de noms de propriétés et de valeurs</a:t>
            </a:r>
            <a:r>
              <a:rPr lang="fr-FR" b="1" dirty="0">
                <a:solidFill>
                  <a:srgbClr val="1C1D1F"/>
                </a:solidFill>
                <a:latin typeface="udemy sans"/>
              </a:rPr>
              <a:t>, moins lourds en termes de stockage </a:t>
            </a:r>
            <a:r>
              <a:rPr lang="fr-FR" dirty="0">
                <a:solidFill>
                  <a:srgbClr val="1C1D1F"/>
                </a:solidFill>
                <a:latin typeface="udemy sans"/>
              </a:rPr>
              <a:t>en mémoire que les objets JavaScript, ont les utilisent surtout </a:t>
            </a:r>
            <a:r>
              <a:rPr lang="fr-FR" b="1" dirty="0">
                <a:solidFill>
                  <a:srgbClr val="1C1D1F"/>
                </a:solidFill>
                <a:latin typeface="udemy sans"/>
              </a:rPr>
              <a:t>pour transférer des données entre applications web et serveurs .</a:t>
            </a:r>
            <a:br>
              <a:rPr lang="fr-FR" b="1" dirty="0">
                <a:solidFill>
                  <a:srgbClr val="D4D4D4"/>
                </a:solidFill>
                <a:effectLst/>
                <a:latin typeface="Consolas" panose="020B0609020204030204" pitchFamily="49" charset="0"/>
              </a:rPr>
            </a:br>
            <a:br>
              <a:rPr lang="fr-FR" b="1" dirty="0">
                <a:solidFill>
                  <a:srgbClr val="D4D4D4"/>
                </a:solidFill>
                <a:effectLst/>
                <a:latin typeface="Consolas" panose="020B0609020204030204" pitchFamily="49" charset="0"/>
              </a:rPr>
            </a:br>
            <a:br>
              <a:rPr lang="fr-FR" b="0" dirty="0">
                <a:solidFill>
                  <a:srgbClr val="D4D4D4"/>
                </a:solidFill>
                <a:effectLst/>
                <a:latin typeface="Consolas" panose="020B0609020204030204" pitchFamily="49" charset="0"/>
              </a:rPr>
            </a:br>
            <a:endParaRPr lang="fr-FR" b="0" dirty="0">
              <a:solidFill>
                <a:srgbClr val="D4D4D4"/>
              </a:solidFill>
              <a:effectLst/>
              <a:latin typeface="Consolas" panose="020B0609020204030204" pitchFamily="49" charset="0"/>
            </a:endParaRPr>
          </a:p>
          <a:p>
            <a:endParaRPr lang="fr-FR" dirty="0"/>
          </a:p>
        </p:txBody>
      </p:sp>
      <p:pic>
        <p:nvPicPr>
          <p:cNvPr id="5" name="Image 4">
            <a:extLst>
              <a:ext uri="{FF2B5EF4-FFF2-40B4-BE49-F238E27FC236}">
                <a16:creationId xmlns:a16="http://schemas.microsoft.com/office/drawing/2014/main" id="{515A67C6-4BF8-D6A0-29F4-C255CFECE919}"/>
              </a:ext>
            </a:extLst>
          </p:cNvPr>
          <p:cNvPicPr>
            <a:picLocks noChangeAspect="1"/>
          </p:cNvPicPr>
          <p:nvPr/>
        </p:nvPicPr>
        <p:blipFill>
          <a:blip r:embed="rId2"/>
          <a:stretch>
            <a:fillRect/>
          </a:stretch>
        </p:blipFill>
        <p:spPr>
          <a:xfrm>
            <a:off x="781500" y="1972947"/>
            <a:ext cx="3186651" cy="2161243"/>
          </a:xfrm>
          <a:prstGeom prst="rect">
            <a:avLst/>
          </a:prstGeom>
        </p:spPr>
      </p:pic>
      <p:pic>
        <p:nvPicPr>
          <p:cNvPr id="7" name="Image 6">
            <a:extLst>
              <a:ext uri="{FF2B5EF4-FFF2-40B4-BE49-F238E27FC236}">
                <a16:creationId xmlns:a16="http://schemas.microsoft.com/office/drawing/2014/main" id="{01811114-4E7F-62FC-ED1D-7EFE44208D5E}"/>
              </a:ext>
            </a:extLst>
          </p:cNvPr>
          <p:cNvPicPr>
            <a:picLocks noChangeAspect="1"/>
          </p:cNvPicPr>
          <p:nvPr/>
        </p:nvPicPr>
        <p:blipFill>
          <a:blip r:embed="rId3"/>
          <a:stretch>
            <a:fillRect/>
          </a:stretch>
        </p:blipFill>
        <p:spPr>
          <a:xfrm>
            <a:off x="7393307" y="1972947"/>
            <a:ext cx="2863501" cy="2086700"/>
          </a:xfrm>
          <a:prstGeom prst="rect">
            <a:avLst/>
          </a:prstGeom>
        </p:spPr>
      </p:pic>
    </p:spTree>
    <p:extLst>
      <p:ext uri="{BB962C8B-B14F-4D97-AF65-F5344CB8AC3E}">
        <p14:creationId xmlns:p14="http://schemas.microsoft.com/office/powerpoint/2010/main" val="6805585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XIII- Les Objets</a:t>
            </a:r>
            <a:br>
              <a:rPr lang="fr-FR" dirty="0"/>
            </a:br>
            <a:r>
              <a:rPr lang="fr-FR" dirty="0"/>
              <a:t>	</a:t>
            </a:r>
            <a:r>
              <a:rPr lang="fr-FR" sz="3600" i="1" dirty="0"/>
              <a:t>  11. L’objet Date()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742297" y="2467392"/>
            <a:ext cx="8288323" cy="5078313"/>
          </a:xfrm>
          <a:prstGeom prst="rect">
            <a:avLst/>
          </a:prstGeom>
          <a:noFill/>
        </p:spPr>
        <p:txBody>
          <a:bodyPr wrap="square" rtlCol="0">
            <a:spAutoFit/>
          </a:bodyPr>
          <a:lstStyle/>
          <a:p>
            <a:br>
              <a:rPr lang="fr-FR" dirty="0">
                <a:solidFill>
                  <a:srgbClr val="1C1D1F"/>
                </a:solidFill>
                <a:latin typeface="udemy sans"/>
              </a:rPr>
            </a:br>
            <a:r>
              <a:rPr lang="fr-FR" b="1" dirty="0" err="1">
                <a:solidFill>
                  <a:srgbClr val="1C1D1F"/>
                </a:solidFill>
                <a:latin typeface="udemy sans"/>
              </a:rPr>
              <a:t>Date.getTime</a:t>
            </a:r>
            <a:r>
              <a:rPr lang="fr-FR" b="1" dirty="0">
                <a:solidFill>
                  <a:srgbClr val="1C1D1F"/>
                </a:solidFill>
                <a:latin typeface="udemy sans"/>
              </a:rPr>
              <a:t>() </a:t>
            </a:r>
            <a:r>
              <a:rPr lang="fr-FR" dirty="0">
                <a:solidFill>
                  <a:srgbClr val="1C1D1F"/>
                </a:solidFill>
                <a:latin typeface="udemy sans"/>
              </a:rPr>
              <a:t>: Cette méthode est utilisée pour renvoyer le nombre de millisecondes depuis le 1er janvier 1970 pour la date spécifiée.</a:t>
            </a:r>
          </a:p>
          <a:p>
            <a:endParaRPr lang="fr-FR" dirty="0">
              <a:solidFill>
                <a:srgbClr val="1C1D1F"/>
              </a:solidFill>
              <a:latin typeface="udemy sans"/>
            </a:endParaRPr>
          </a:p>
          <a:p>
            <a:r>
              <a:rPr lang="fr-FR" b="1" dirty="0" err="1">
                <a:solidFill>
                  <a:srgbClr val="1C1D1F"/>
                </a:solidFill>
                <a:latin typeface="udemy sans"/>
              </a:rPr>
              <a:t>Date.toLocaleString</a:t>
            </a:r>
            <a:r>
              <a:rPr lang="fr-FR" b="1" dirty="0">
                <a:solidFill>
                  <a:srgbClr val="1C1D1F"/>
                </a:solidFill>
                <a:latin typeface="udemy sans"/>
              </a:rPr>
              <a:t>() </a:t>
            </a:r>
            <a:r>
              <a:rPr lang="fr-FR" dirty="0">
                <a:solidFill>
                  <a:srgbClr val="1C1D1F"/>
                </a:solidFill>
                <a:latin typeface="udemy sans"/>
              </a:rPr>
              <a:t>: Cette méthode est utilisée pour renvoyer une chaine de caractère représentant </a:t>
            </a:r>
            <a:r>
              <a:rPr lang="fr-FR" b="1" dirty="0">
                <a:solidFill>
                  <a:srgbClr val="1C1D1F"/>
                </a:solidFill>
                <a:latin typeface="udemy sans"/>
              </a:rPr>
              <a:t>la date et l’heure </a:t>
            </a:r>
            <a:r>
              <a:rPr lang="fr-FR" dirty="0">
                <a:solidFill>
                  <a:srgbClr val="1C1D1F"/>
                </a:solidFill>
                <a:latin typeface="udemy sans"/>
              </a:rPr>
              <a:t>sous forme de date locale </a:t>
            </a:r>
          </a:p>
          <a:p>
            <a:br>
              <a:rPr lang="fr-FR" dirty="0">
                <a:solidFill>
                  <a:srgbClr val="1C1D1F"/>
                </a:solidFill>
                <a:latin typeface="udemy sans"/>
              </a:rPr>
            </a:br>
            <a:r>
              <a:rPr lang="fr-FR" b="1" dirty="0" err="1">
                <a:solidFill>
                  <a:srgbClr val="1C1D1F"/>
                </a:solidFill>
                <a:latin typeface="udemy sans"/>
              </a:rPr>
              <a:t>Date.toLocaleDateString</a:t>
            </a:r>
            <a:r>
              <a:rPr lang="fr-FR" b="1" dirty="0">
                <a:solidFill>
                  <a:srgbClr val="1C1D1F"/>
                </a:solidFill>
                <a:latin typeface="udemy sans"/>
              </a:rPr>
              <a:t>() </a:t>
            </a:r>
            <a:r>
              <a:rPr lang="fr-FR" dirty="0">
                <a:solidFill>
                  <a:srgbClr val="1C1D1F"/>
                </a:solidFill>
                <a:latin typeface="udemy sans"/>
              </a:rPr>
              <a:t>: Cette méthode est utilisée pour</a:t>
            </a:r>
            <a:r>
              <a:rPr lang="fr-FR" b="1" dirty="0">
                <a:solidFill>
                  <a:srgbClr val="1C1D1F"/>
                </a:solidFill>
                <a:latin typeface="udemy sans"/>
              </a:rPr>
              <a:t> renvoyer une chaîne de caractères </a:t>
            </a:r>
            <a:r>
              <a:rPr lang="fr-FR" dirty="0">
                <a:solidFill>
                  <a:srgbClr val="1C1D1F"/>
                </a:solidFill>
                <a:latin typeface="udemy sans"/>
              </a:rPr>
              <a:t>représentant </a:t>
            </a:r>
            <a:r>
              <a:rPr lang="fr-FR" b="1" dirty="0">
                <a:solidFill>
                  <a:srgbClr val="1C1D1F"/>
                </a:solidFill>
                <a:latin typeface="udemy sans"/>
              </a:rPr>
              <a:t>la date </a:t>
            </a:r>
            <a:r>
              <a:rPr lang="fr-FR" dirty="0">
                <a:solidFill>
                  <a:srgbClr val="1C1D1F"/>
                </a:solidFill>
                <a:latin typeface="udemy sans"/>
              </a:rPr>
              <a:t>spécifiée sous forme de date locale.</a:t>
            </a:r>
          </a:p>
          <a:p>
            <a:br>
              <a:rPr lang="fr-FR" dirty="0">
                <a:solidFill>
                  <a:srgbClr val="1C1D1F"/>
                </a:solidFill>
                <a:latin typeface="udemy sans"/>
              </a:rPr>
            </a:br>
            <a:r>
              <a:rPr lang="fr-FR" b="1" dirty="0" err="1">
                <a:solidFill>
                  <a:srgbClr val="1C1D1F"/>
                </a:solidFill>
                <a:latin typeface="udemy sans"/>
              </a:rPr>
              <a:t>Date.toLocaleTimeString</a:t>
            </a:r>
            <a:r>
              <a:rPr lang="fr-FR" b="1" dirty="0">
                <a:solidFill>
                  <a:srgbClr val="1C1D1F"/>
                </a:solidFill>
                <a:latin typeface="udemy sans"/>
              </a:rPr>
              <a:t>() </a:t>
            </a:r>
            <a:r>
              <a:rPr lang="fr-FR" dirty="0">
                <a:solidFill>
                  <a:srgbClr val="1C1D1F"/>
                </a:solidFill>
                <a:latin typeface="udemy sans"/>
              </a:rPr>
              <a:t>: Cette méthode est utilisée pour renvoyer une chaîne de caractères représentant</a:t>
            </a:r>
            <a:r>
              <a:rPr lang="fr-FR" b="1" dirty="0">
                <a:solidFill>
                  <a:srgbClr val="1C1D1F"/>
                </a:solidFill>
                <a:latin typeface="udemy sans"/>
              </a:rPr>
              <a:t> l’heure </a:t>
            </a:r>
            <a:r>
              <a:rPr lang="fr-FR" dirty="0">
                <a:solidFill>
                  <a:srgbClr val="1C1D1F"/>
                </a:solidFill>
                <a:latin typeface="udemy sans"/>
              </a:rPr>
              <a:t>spécifiée sous forme de temps local.</a:t>
            </a:r>
          </a:p>
          <a:p>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r>
              <a:rPr lang="fr-FR" dirty="0">
                <a:solidFill>
                  <a:srgbClr val="1C1D1F"/>
                </a:solidFill>
                <a:latin typeface="udemy sans"/>
              </a:rPr>
              <a:t> </a:t>
            </a:r>
          </a:p>
          <a:p>
            <a:r>
              <a:rPr lang="fr-FR" dirty="0">
                <a:solidFill>
                  <a:srgbClr val="1C1D1F"/>
                </a:solidFill>
                <a:latin typeface="udemy sans"/>
              </a:rPr>
              <a:t> </a:t>
            </a:r>
            <a:endParaRPr lang="fr-FR" dirty="0"/>
          </a:p>
          <a:p>
            <a:endParaRPr lang="fr-FR" dirty="0"/>
          </a:p>
        </p:txBody>
      </p:sp>
    </p:spTree>
    <p:extLst>
      <p:ext uri="{BB962C8B-B14F-4D97-AF65-F5344CB8AC3E}">
        <p14:creationId xmlns:p14="http://schemas.microsoft.com/office/powerpoint/2010/main" val="26088983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66800" y="260723"/>
            <a:ext cx="10058400" cy="1450757"/>
          </a:xfrm>
        </p:spPr>
        <p:txBody>
          <a:bodyPr>
            <a:normAutofit/>
          </a:bodyPr>
          <a:lstStyle/>
          <a:p>
            <a:r>
              <a:rPr lang="fr-FR" dirty="0"/>
              <a:t>XIII- Les Objets</a:t>
            </a:r>
            <a:br>
              <a:rPr lang="fr-FR" dirty="0"/>
            </a:br>
            <a:r>
              <a:rPr lang="fr-FR" dirty="0"/>
              <a:t>	</a:t>
            </a:r>
            <a:r>
              <a:rPr lang="fr-FR" sz="3600" i="1" dirty="0"/>
              <a:t>  11. L’objet Math() </a:t>
            </a:r>
          </a:p>
        </p:txBody>
      </p:sp>
      <p:sp>
        <p:nvSpPr>
          <p:cNvPr id="2" name="ZoneTexte 1">
            <a:extLst>
              <a:ext uri="{FF2B5EF4-FFF2-40B4-BE49-F238E27FC236}">
                <a16:creationId xmlns:a16="http://schemas.microsoft.com/office/drawing/2014/main" id="{95848615-2D10-A715-EE88-208588A68CBB}"/>
              </a:ext>
            </a:extLst>
          </p:cNvPr>
          <p:cNvSpPr txBox="1"/>
          <p:nvPr/>
        </p:nvSpPr>
        <p:spPr>
          <a:xfrm>
            <a:off x="1379987" y="2079204"/>
            <a:ext cx="10274300" cy="5909310"/>
          </a:xfrm>
          <a:prstGeom prst="rect">
            <a:avLst/>
          </a:prstGeom>
          <a:noFill/>
        </p:spPr>
        <p:txBody>
          <a:bodyPr wrap="square" rtlCol="0">
            <a:spAutoFit/>
          </a:bodyPr>
          <a:lstStyle/>
          <a:p>
            <a:pPr>
              <a:lnSpc>
                <a:spcPct val="150000"/>
              </a:lnSpc>
            </a:pPr>
            <a:r>
              <a:rPr lang="fr-FR" sz="2000" dirty="0">
                <a:solidFill>
                  <a:srgbClr val="1C1D1F"/>
                </a:solidFill>
                <a:latin typeface="udemy sans"/>
              </a:rPr>
              <a:t>  </a:t>
            </a:r>
            <a:r>
              <a:rPr lang="fr-FR" sz="2000" b="1" dirty="0">
                <a:solidFill>
                  <a:srgbClr val="1C1D1F"/>
                </a:solidFill>
                <a:latin typeface="udemy sans"/>
              </a:rPr>
              <a:t>  </a:t>
            </a:r>
            <a:r>
              <a:rPr lang="fr-FR" sz="2000" b="1" dirty="0" err="1">
                <a:solidFill>
                  <a:srgbClr val="1C1D1F"/>
                </a:solidFill>
                <a:latin typeface="udemy sans"/>
              </a:rPr>
              <a:t>Math.abs</a:t>
            </a:r>
            <a:r>
              <a:rPr lang="fr-FR" sz="2000" b="1" dirty="0">
                <a:solidFill>
                  <a:srgbClr val="1C1D1F"/>
                </a:solidFill>
                <a:latin typeface="udemy sans"/>
              </a:rPr>
              <a:t>(x) </a:t>
            </a:r>
            <a:r>
              <a:rPr lang="fr-FR" sz="2000" dirty="0">
                <a:solidFill>
                  <a:srgbClr val="1C1D1F"/>
                </a:solidFill>
                <a:latin typeface="udemy sans"/>
              </a:rPr>
              <a:t>: renvoie la val</a:t>
            </a:r>
            <a:r>
              <a:rPr lang="fr-FR" sz="2000" b="1" dirty="0">
                <a:solidFill>
                  <a:srgbClr val="1C1D1F"/>
                </a:solidFill>
                <a:latin typeface="udemy sans"/>
              </a:rPr>
              <a:t>eur absolue </a:t>
            </a:r>
            <a:r>
              <a:rPr lang="fr-FR" sz="2000" dirty="0">
                <a:solidFill>
                  <a:srgbClr val="1C1D1F"/>
                </a:solidFill>
                <a:latin typeface="udemy sans"/>
              </a:rPr>
              <a:t>de x.</a:t>
            </a:r>
          </a:p>
          <a:p>
            <a:pPr>
              <a:lnSpc>
                <a:spcPct val="150000"/>
              </a:lnSpc>
            </a:pPr>
            <a:r>
              <a:rPr lang="fr-FR" sz="2000" b="1" dirty="0">
                <a:solidFill>
                  <a:srgbClr val="1C1D1F"/>
                </a:solidFill>
                <a:latin typeface="udemy sans"/>
              </a:rPr>
              <a:t>    </a:t>
            </a:r>
            <a:r>
              <a:rPr lang="fr-FR" sz="2000" b="1" dirty="0" err="1">
                <a:solidFill>
                  <a:srgbClr val="1C1D1F"/>
                </a:solidFill>
                <a:latin typeface="udemy sans"/>
              </a:rPr>
              <a:t>Math.ceil</a:t>
            </a:r>
            <a:r>
              <a:rPr lang="fr-FR" sz="2000" b="1" dirty="0">
                <a:solidFill>
                  <a:srgbClr val="1C1D1F"/>
                </a:solidFill>
                <a:latin typeface="udemy sans"/>
              </a:rPr>
              <a:t>(x) </a:t>
            </a:r>
            <a:r>
              <a:rPr lang="fr-FR" sz="2000" dirty="0">
                <a:solidFill>
                  <a:srgbClr val="1C1D1F"/>
                </a:solidFill>
                <a:latin typeface="udemy sans"/>
              </a:rPr>
              <a:t>: renvoie </a:t>
            </a:r>
            <a:r>
              <a:rPr lang="fr-FR" sz="2000" b="1" dirty="0">
                <a:solidFill>
                  <a:srgbClr val="1C1D1F"/>
                </a:solidFill>
                <a:latin typeface="udemy sans"/>
              </a:rPr>
              <a:t>l’entier supérieur </a:t>
            </a:r>
            <a:r>
              <a:rPr lang="fr-FR" sz="2000" dirty="0">
                <a:solidFill>
                  <a:srgbClr val="1C1D1F"/>
                </a:solidFill>
                <a:latin typeface="udemy sans"/>
              </a:rPr>
              <a:t>le plus proche de x.</a:t>
            </a:r>
          </a:p>
          <a:p>
            <a:pPr>
              <a:lnSpc>
                <a:spcPct val="150000"/>
              </a:lnSpc>
            </a:pPr>
            <a:r>
              <a:rPr lang="fr-FR" sz="2000" b="1" dirty="0">
                <a:solidFill>
                  <a:srgbClr val="1C1D1F"/>
                </a:solidFill>
                <a:latin typeface="udemy sans"/>
              </a:rPr>
              <a:t>    </a:t>
            </a:r>
            <a:r>
              <a:rPr lang="fr-FR" sz="2000" b="1" dirty="0" err="1">
                <a:solidFill>
                  <a:srgbClr val="1C1D1F"/>
                </a:solidFill>
                <a:latin typeface="udemy sans"/>
              </a:rPr>
              <a:t>Math.floor</a:t>
            </a:r>
            <a:r>
              <a:rPr lang="fr-FR" sz="2000" b="1" dirty="0">
                <a:solidFill>
                  <a:srgbClr val="1C1D1F"/>
                </a:solidFill>
                <a:latin typeface="udemy sans"/>
              </a:rPr>
              <a:t>(x) </a:t>
            </a:r>
            <a:r>
              <a:rPr lang="fr-FR" sz="2000" dirty="0">
                <a:solidFill>
                  <a:srgbClr val="1C1D1F"/>
                </a:solidFill>
                <a:latin typeface="udemy sans"/>
              </a:rPr>
              <a:t>: renvoie </a:t>
            </a:r>
            <a:r>
              <a:rPr lang="fr-FR" sz="2000" b="1" dirty="0">
                <a:solidFill>
                  <a:srgbClr val="1C1D1F"/>
                </a:solidFill>
                <a:latin typeface="udemy sans"/>
              </a:rPr>
              <a:t>l’entier inférieur </a:t>
            </a:r>
            <a:r>
              <a:rPr lang="fr-FR" sz="2000" dirty="0">
                <a:solidFill>
                  <a:srgbClr val="1C1D1F"/>
                </a:solidFill>
                <a:latin typeface="udemy sans"/>
              </a:rPr>
              <a:t>le plus proche de x.</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Math.round</a:t>
            </a:r>
            <a:r>
              <a:rPr lang="fr-FR" sz="2000" b="1" dirty="0">
                <a:solidFill>
                  <a:srgbClr val="1C1D1F"/>
                </a:solidFill>
                <a:latin typeface="udemy sans"/>
              </a:rPr>
              <a:t>(x) </a:t>
            </a:r>
            <a:r>
              <a:rPr lang="fr-FR" sz="2000" dirty="0">
                <a:solidFill>
                  <a:srgbClr val="1C1D1F"/>
                </a:solidFill>
                <a:latin typeface="udemy sans"/>
              </a:rPr>
              <a:t>: renvoie la </a:t>
            </a:r>
            <a:r>
              <a:rPr lang="fr-FR" sz="2000" b="1" dirty="0">
                <a:solidFill>
                  <a:srgbClr val="1C1D1F"/>
                </a:solidFill>
                <a:latin typeface="udemy sans"/>
              </a:rPr>
              <a:t>valeur arrondie </a:t>
            </a:r>
            <a:r>
              <a:rPr lang="fr-FR" sz="2000" dirty="0">
                <a:solidFill>
                  <a:srgbClr val="1C1D1F"/>
                </a:solidFill>
                <a:latin typeface="udemy sans"/>
              </a:rPr>
              <a:t>de x à l'entier le plus proche.</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Math.max</a:t>
            </a:r>
            <a:r>
              <a:rPr lang="fr-FR" sz="2000" b="1" dirty="0">
                <a:solidFill>
                  <a:srgbClr val="1C1D1F"/>
                </a:solidFill>
                <a:latin typeface="udemy sans"/>
              </a:rPr>
              <a:t>(x1, x2, ..., </a:t>
            </a:r>
            <a:r>
              <a:rPr lang="fr-FR" sz="2000" b="1" dirty="0" err="1">
                <a:solidFill>
                  <a:srgbClr val="1C1D1F"/>
                </a:solidFill>
                <a:latin typeface="udemy sans"/>
              </a:rPr>
              <a:t>xn</a:t>
            </a:r>
            <a:r>
              <a:rPr lang="fr-FR" sz="2000" b="1" dirty="0">
                <a:solidFill>
                  <a:srgbClr val="1C1D1F"/>
                </a:solidFill>
                <a:latin typeface="udemy sans"/>
              </a:rPr>
              <a:t>) </a:t>
            </a:r>
            <a:r>
              <a:rPr lang="fr-FR" sz="2000" dirty="0">
                <a:solidFill>
                  <a:srgbClr val="1C1D1F"/>
                </a:solidFill>
                <a:latin typeface="udemy sans"/>
              </a:rPr>
              <a:t>: renvoie la </a:t>
            </a:r>
            <a:r>
              <a:rPr lang="fr-FR" sz="2000" b="1" dirty="0">
                <a:solidFill>
                  <a:srgbClr val="1C1D1F"/>
                </a:solidFill>
                <a:latin typeface="udemy sans"/>
              </a:rPr>
              <a:t>valeur maximale </a:t>
            </a:r>
            <a:r>
              <a:rPr lang="fr-FR" sz="2000" dirty="0">
                <a:solidFill>
                  <a:srgbClr val="1C1D1F"/>
                </a:solidFill>
                <a:latin typeface="udemy sans"/>
              </a:rPr>
              <a:t>parmi les arguments x1, x2, ..., </a:t>
            </a:r>
            <a:r>
              <a:rPr lang="fr-FR" sz="2000" dirty="0" err="1">
                <a:solidFill>
                  <a:srgbClr val="1C1D1F"/>
                </a:solidFill>
                <a:latin typeface="udemy sans"/>
              </a:rPr>
              <a:t>xn</a:t>
            </a:r>
            <a:r>
              <a:rPr lang="fr-FR" sz="2000" dirty="0">
                <a:solidFill>
                  <a:srgbClr val="1C1D1F"/>
                </a:solidFill>
                <a:latin typeface="udemy sans"/>
              </a:rPr>
              <a:t>.</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Math.min</a:t>
            </a:r>
            <a:r>
              <a:rPr lang="fr-FR" sz="2000" b="1" dirty="0">
                <a:solidFill>
                  <a:srgbClr val="1C1D1F"/>
                </a:solidFill>
                <a:latin typeface="udemy sans"/>
              </a:rPr>
              <a:t>(x1, x2, ..., </a:t>
            </a:r>
            <a:r>
              <a:rPr lang="fr-FR" sz="2000" b="1" dirty="0" err="1">
                <a:solidFill>
                  <a:srgbClr val="1C1D1F"/>
                </a:solidFill>
                <a:latin typeface="udemy sans"/>
              </a:rPr>
              <a:t>xn</a:t>
            </a:r>
            <a:r>
              <a:rPr lang="fr-FR" sz="2000" b="1" dirty="0">
                <a:solidFill>
                  <a:srgbClr val="1C1D1F"/>
                </a:solidFill>
                <a:latin typeface="udemy sans"/>
              </a:rPr>
              <a:t>) </a:t>
            </a:r>
            <a:r>
              <a:rPr lang="fr-FR" sz="2000" dirty="0">
                <a:solidFill>
                  <a:srgbClr val="1C1D1F"/>
                </a:solidFill>
                <a:latin typeface="udemy sans"/>
              </a:rPr>
              <a:t>: renvoie la </a:t>
            </a:r>
            <a:r>
              <a:rPr lang="fr-FR" sz="2000" b="1" dirty="0">
                <a:solidFill>
                  <a:srgbClr val="1C1D1F"/>
                </a:solidFill>
                <a:latin typeface="udemy sans"/>
              </a:rPr>
              <a:t>valeur minimale </a:t>
            </a:r>
            <a:r>
              <a:rPr lang="fr-FR" sz="2000" dirty="0">
                <a:solidFill>
                  <a:srgbClr val="1C1D1F"/>
                </a:solidFill>
                <a:latin typeface="udemy sans"/>
              </a:rPr>
              <a:t>parmi les arguments x1, x2, ..., </a:t>
            </a:r>
            <a:r>
              <a:rPr lang="fr-FR" sz="2000" dirty="0" err="1">
                <a:solidFill>
                  <a:srgbClr val="1C1D1F"/>
                </a:solidFill>
                <a:latin typeface="udemy sans"/>
              </a:rPr>
              <a:t>xn</a:t>
            </a:r>
            <a:r>
              <a:rPr lang="fr-FR" sz="2000" dirty="0">
                <a:solidFill>
                  <a:srgbClr val="1C1D1F"/>
                </a:solidFill>
                <a:latin typeface="udemy sans"/>
              </a:rPr>
              <a:t>.</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Math.pow</a:t>
            </a:r>
            <a:r>
              <a:rPr lang="fr-FR" sz="2000" b="1" dirty="0">
                <a:solidFill>
                  <a:srgbClr val="1C1D1F"/>
                </a:solidFill>
                <a:latin typeface="udemy sans"/>
              </a:rPr>
              <a:t>(x, y) </a:t>
            </a:r>
            <a:r>
              <a:rPr lang="fr-FR" sz="2000" dirty="0">
                <a:solidFill>
                  <a:srgbClr val="1C1D1F"/>
                </a:solidFill>
                <a:latin typeface="udemy sans"/>
              </a:rPr>
              <a:t>: renvoie la valeur de </a:t>
            </a:r>
            <a:r>
              <a:rPr lang="fr-FR" sz="2000" b="1" dirty="0">
                <a:solidFill>
                  <a:srgbClr val="1C1D1F"/>
                </a:solidFill>
                <a:latin typeface="udemy sans"/>
              </a:rPr>
              <a:t>x élevée à la puissance y.</a:t>
            </a:r>
          </a:p>
          <a:p>
            <a:pPr>
              <a:lnSpc>
                <a:spcPct val="150000"/>
              </a:lnSpc>
            </a:pPr>
            <a:r>
              <a:rPr lang="fr-FR" sz="2000" dirty="0">
                <a:solidFill>
                  <a:srgbClr val="1C1D1F"/>
                </a:solidFill>
                <a:latin typeface="udemy sans"/>
              </a:rPr>
              <a:t>  </a:t>
            </a:r>
            <a:r>
              <a:rPr lang="fr-FR" sz="2000" b="1" dirty="0">
                <a:solidFill>
                  <a:srgbClr val="1C1D1F"/>
                </a:solidFill>
                <a:latin typeface="udemy sans"/>
              </a:rPr>
              <a:t>  </a:t>
            </a:r>
            <a:r>
              <a:rPr lang="fr-FR" sz="2000" b="1" dirty="0" err="1">
                <a:solidFill>
                  <a:srgbClr val="1C1D1F"/>
                </a:solidFill>
                <a:latin typeface="udemy sans"/>
              </a:rPr>
              <a:t>Math.sqrt</a:t>
            </a:r>
            <a:r>
              <a:rPr lang="fr-FR" sz="2000" b="1" dirty="0">
                <a:solidFill>
                  <a:srgbClr val="1C1D1F"/>
                </a:solidFill>
                <a:latin typeface="udemy sans"/>
              </a:rPr>
              <a:t>(x) </a:t>
            </a:r>
            <a:r>
              <a:rPr lang="fr-FR" sz="2000" dirty="0">
                <a:solidFill>
                  <a:srgbClr val="1C1D1F"/>
                </a:solidFill>
                <a:latin typeface="udemy sans"/>
              </a:rPr>
              <a:t>: renvoie la </a:t>
            </a:r>
            <a:r>
              <a:rPr lang="fr-FR" sz="2000" b="1" dirty="0">
                <a:solidFill>
                  <a:srgbClr val="1C1D1F"/>
                </a:solidFill>
                <a:latin typeface="udemy sans"/>
              </a:rPr>
              <a:t>racine carrée </a:t>
            </a:r>
            <a:r>
              <a:rPr lang="fr-FR" sz="2000" dirty="0">
                <a:solidFill>
                  <a:srgbClr val="1C1D1F"/>
                </a:solidFill>
                <a:latin typeface="udemy sans"/>
              </a:rPr>
              <a:t>de x.</a:t>
            </a:r>
          </a:p>
          <a:p>
            <a:pPr>
              <a:lnSpc>
                <a:spcPct val="150000"/>
              </a:lnSpc>
            </a:pPr>
            <a:r>
              <a:rPr lang="fr-FR" sz="2000" dirty="0">
                <a:solidFill>
                  <a:srgbClr val="1C1D1F"/>
                </a:solidFill>
                <a:latin typeface="udemy sans"/>
              </a:rPr>
              <a:t>    </a:t>
            </a:r>
            <a:r>
              <a:rPr lang="fr-FR" sz="2000" b="1" dirty="0" err="1">
                <a:solidFill>
                  <a:srgbClr val="1C1D1F"/>
                </a:solidFill>
                <a:latin typeface="udemy sans"/>
              </a:rPr>
              <a:t>Math.random</a:t>
            </a:r>
            <a:r>
              <a:rPr lang="fr-FR" sz="2000" b="1" dirty="0">
                <a:solidFill>
                  <a:srgbClr val="1C1D1F"/>
                </a:solidFill>
                <a:latin typeface="udemy sans"/>
              </a:rPr>
              <a:t>() </a:t>
            </a:r>
            <a:r>
              <a:rPr lang="fr-FR" sz="2000" dirty="0">
                <a:solidFill>
                  <a:srgbClr val="1C1D1F"/>
                </a:solidFill>
                <a:latin typeface="udemy sans"/>
              </a:rPr>
              <a:t>: renvoie un </a:t>
            </a:r>
            <a:r>
              <a:rPr lang="fr-FR" sz="2000" b="1" dirty="0">
                <a:solidFill>
                  <a:srgbClr val="1C1D1F"/>
                </a:solidFill>
                <a:latin typeface="udemy sans"/>
              </a:rPr>
              <a:t>nombre aléatoire </a:t>
            </a:r>
            <a:r>
              <a:rPr lang="fr-FR" sz="2000" dirty="0">
                <a:solidFill>
                  <a:srgbClr val="1C1D1F"/>
                </a:solidFill>
                <a:latin typeface="udemy sans"/>
              </a:rPr>
              <a:t>compris entre 0 (inclus) et 1 (exclus).</a:t>
            </a:r>
          </a:p>
          <a:p>
            <a:br>
              <a:rPr lang="fr-FR" dirty="0">
                <a:solidFill>
                  <a:srgbClr val="1C1D1F"/>
                </a:solidFill>
                <a:latin typeface="udemy sans"/>
              </a:rPr>
            </a:br>
            <a:br>
              <a:rPr lang="fr-FR" dirty="0">
                <a:solidFill>
                  <a:srgbClr val="1C1D1F"/>
                </a:solidFill>
                <a:latin typeface="udemy sans"/>
              </a:rPr>
            </a:br>
            <a:endParaRPr lang="fr-FR" dirty="0">
              <a:solidFill>
                <a:srgbClr val="1C1D1F"/>
              </a:solidFill>
              <a:latin typeface="udemy sans"/>
            </a:endParaRPr>
          </a:p>
          <a:p>
            <a:r>
              <a:rPr lang="fr-FR" dirty="0">
                <a:solidFill>
                  <a:srgbClr val="1C1D1F"/>
                </a:solidFill>
                <a:latin typeface="udemy sans"/>
              </a:rPr>
              <a:t> </a:t>
            </a:r>
          </a:p>
          <a:p>
            <a:r>
              <a:rPr lang="fr-FR" dirty="0">
                <a:solidFill>
                  <a:srgbClr val="1C1D1F"/>
                </a:solidFill>
                <a:latin typeface="udemy sans"/>
              </a:rPr>
              <a:t> </a:t>
            </a:r>
            <a:endParaRPr lang="fr-FR" dirty="0"/>
          </a:p>
          <a:p>
            <a:endParaRPr lang="fr-FR" dirty="0"/>
          </a:p>
        </p:txBody>
      </p:sp>
    </p:spTree>
    <p:extLst>
      <p:ext uri="{BB962C8B-B14F-4D97-AF65-F5344CB8AC3E}">
        <p14:creationId xmlns:p14="http://schemas.microsoft.com/office/powerpoint/2010/main" val="148755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Définition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67405" y="3229761"/>
            <a:ext cx="9202723" cy="1200329"/>
          </a:xfrm>
          <a:prstGeom prst="rect">
            <a:avLst/>
          </a:prstGeom>
          <a:noFill/>
        </p:spPr>
        <p:txBody>
          <a:bodyPr wrap="square" rtlCol="0">
            <a:spAutoFit/>
          </a:bodyPr>
          <a:lstStyle/>
          <a:p>
            <a:r>
              <a:rPr lang="fr-FR" sz="3600" dirty="0"/>
              <a:t>Permet d’afficher un message à l’utilisateur et/ou demander une information.</a:t>
            </a:r>
          </a:p>
        </p:txBody>
      </p:sp>
      <p:pic>
        <p:nvPicPr>
          <p:cNvPr id="2" name="Picture 12" descr="JavaScript Logo et symbole, sens, histoire, PNG, marque">
            <a:extLst>
              <a:ext uri="{FF2B5EF4-FFF2-40B4-BE49-F238E27FC236}">
                <a16:creationId xmlns:a16="http://schemas.microsoft.com/office/drawing/2014/main" id="{1B750E26-E1EC-42B4-5DAB-A5B62216E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5033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fontScale="90000"/>
          </a:bodyPr>
          <a:lstStyle/>
          <a:p>
            <a:r>
              <a:rPr lang="fr-FR" dirty="0"/>
              <a:t>XIII- Les Objets</a:t>
            </a:r>
            <a:br>
              <a:rPr lang="fr-FR" dirty="0"/>
            </a:br>
            <a:r>
              <a:rPr lang="fr-FR" dirty="0"/>
              <a:t>	</a:t>
            </a:r>
            <a:r>
              <a:rPr lang="fr-FR" sz="3600" i="1" dirty="0"/>
              <a:t>  12. Les fonctions constructeur, usines à objets </a:t>
            </a:r>
          </a:p>
        </p:txBody>
      </p:sp>
      <p:sp>
        <p:nvSpPr>
          <p:cNvPr id="2" name="ZoneTexte 1">
            <a:extLst>
              <a:ext uri="{FF2B5EF4-FFF2-40B4-BE49-F238E27FC236}">
                <a16:creationId xmlns:a16="http://schemas.microsoft.com/office/drawing/2014/main" id="{46B1A4FF-21EE-84CE-3B1C-489FD9E5A1DE}"/>
              </a:ext>
            </a:extLst>
          </p:cNvPr>
          <p:cNvSpPr txBox="1"/>
          <p:nvPr/>
        </p:nvSpPr>
        <p:spPr>
          <a:xfrm>
            <a:off x="309138" y="4102702"/>
            <a:ext cx="11955566" cy="2308324"/>
          </a:xfrm>
          <a:prstGeom prst="rect">
            <a:avLst/>
          </a:prstGeom>
          <a:noFill/>
        </p:spPr>
        <p:txBody>
          <a:bodyPr wrap="square" rtlCol="0">
            <a:spAutoFit/>
          </a:bodyPr>
          <a:lstStyle/>
          <a:p>
            <a:r>
              <a:rPr lang="fr-FR" dirty="0"/>
              <a:t>En JavaScript, une fonction constructeur est une fonction qui est utilisée pour </a:t>
            </a:r>
            <a:r>
              <a:rPr lang="fr-FR" b="1" dirty="0"/>
              <a:t>créer des objets. </a:t>
            </a:r>
            <a:r>
              <a:rPr lang="fr-FR" dirty="0"/>
              <a:t>Elle est appelée "constructeur" car elle </a:t>
            </a:r>
            <a:r>
              <a:rPr lang="fr-FR" b="1" dirty="0"/>
              <a:t>construit un nouvel objet </a:t>
            </a:r>
            <a:r>
              <a:rPr lang="fr-FR" dirty="0"/>
              <a:t>avec les </a:t>
            </a:r>
            <a:r>
              <a:rPr lang="fr-FR" b="1" dirty="0"/>
              <a:t>propriétés et les méthodes définies dans cette fonction</a:t>
            </a:r>
            <a:r>
              <a:rPr lang="fr-FR" dirty="0"/>
              <a:t>.</a:t>
            </a:r>
          </a:p>
          <a:p>
            <a:endParaRPr lang="fr-FR" dirty="0"/>
          </a:p>
          <a:p>
            <a:r>
              <a:rPr lang="fr-FR" dirty="0"/>
              <a:t>Les fonctions constructeur sont utiles car elles permettent de </a:t>
            </a:r>
            <a:r>
              <a:rPr lang="fr-FR" b="1" dirty="0"/>
              <a:t>créer facilement plusieurs objets avec les mêmes propriétés et méthodes, sans avoir à répéter le code pour chaque objet</a:t>
            </a:r>
            <a:r>
              <a:rPr lang="fr-FR" b="1" dirty="0">
                <a:solidFill>
                  <a:srgbClr val="D4D4D4"/>
                </a:solidFill>
                <a:effectLst/>
                <a:latin typeface="Consolas" panose="020B0609020204030204" pitchFamily="49" charset="0"/>
              </a:rPr>
              <a:t>.</a:t>
            </a:r>
          </a:p>
          <a:p>
            <a:endParaRPr lang="fr-FR" b="1" dirty="0">
              <a:solidFill>
                <a:srgbClr val="D4D4D4"/>
              </a:solidFill>
              <a:latin typeface="Consolas" panose="020B0609020204030204" pitchFamily="49" charset="0"/>
            </a:endParaRPr>
          </a:p>
          <a:p>
            <a:r>
              <a:rPr lang="fr-FR" dirty="0"/>
              <a:t>NB : Par convention le nom des constructeurs est écrit en </a:t>
            </a:r>
            <a:r>
              <a:rPr lang="fr-FR" dirty="0" err="1"/>
              <a:t>PascalCase</a:t>
            </a:r>
            <a:r>
              <a:rPr lang="fr-FR" dirty="0"/>
              <a:t> (Majuscule pour la première lettre et les espaces remplacé par des majuscules).</a:t>
            </a:r>
          </a:p>
        </p:txBody>
      </p:sp>
      <p:pic>
        <p:nvPicPr>
          <p:cNvPr id="6" name="Image 5">
            <a:extLst>
              <a:ext uri="{FF2B5EF4-FFF2-40B4-BE49-F238E27FC236}">
                <a16:creationId xmlns:a16="http://schemas.microsoft.com/office/drawing/2014/main" id="{539B7783-3241-73EE-1484-F6D774C34AC4}"/>
              </a:ext>
            </a:extLst>
          </p:cNvPr>
          <p:cNvPicPr>
            <a:picLocks noChangeAspect="1"/>
          </p:cNvPicPr>
          <p:nvPr/>
        </p:nvPicPr>
        <p:blipFill>
          <a:blip r:embed="rId2"/>
          <a:stretch>
            <a:fillRect/>
          </a:stretch>
        </p:blipFill>
        <p:spPr>
          <a:xfrm>
            <a:off x="3242145" y="1895950"/>
            <a:ext cx="5468113" cy="2048161"/>
          </a:xfrm>
          <a:prstGeom prst="rect">
            <a:avLst/>
          </a:prstGeom>
        </p:spPr>
      </p:pic>
    </p:spTree>
    <p:extLst>
      <p:ext uri="{BB962C8B-B14F-4D97-AF65-F5344CB8AC3E}">
        <p14:creationId xmlns:p14="http://schemas.microsoft.com/office/powerpoint/2010/main" val="30891432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fontScale="90000"/>
          </a:bodyPr>
          <a:lstStyle/>
          <a:p>
            <a:r>
              <a:rPr lang="fr-FR" dirty="0"/>
              <a:t>XIII- Les Objets</a:t>
            </a:r>
            <a:br>
              <a:rPr lang="fr-FR" dirty="0"/>
            </a:br>
            <a:r>
              <a:rPr lang="fr-FR" dirty="0"/>
              <a:t>	</a:t>
            </a:r>
            <a:r>
              <a:rPr lang="fr-FR" sz="3600" i="1" dirty="0"/>
              <a:t>  12. Les fonctions constructeur, usines à objets </a:t>
            </a:r>
          </a:p>
        </p:txBody>
      </p:sp>
      <p:sp>
        <p:nvSpPr>
          <p:cNvPr id="2" name="ZoneTexte 1">
            <a:extLst>
              <a:ext uri="{FF2B5EF4-FFF2-40B4-BE49-F238E27FC236}">
                <a16:creationId xmlns:a16="http://schemas.microsoft.com/office/drawing/2014/main" id="{46B1A4FF-21EE-84CE-3B1C-489FD9E5A1DE}"/>
              </a:ext>
            </a:extLst>
          </p:cNvPr>
          <p:cNvSpPr txBox="1"/>
          <p:nvPr/>
        </p:nvSpPr>
        <p:spPr>
          <a:xfrm>
            <a:off x="512287" y="4436661"/>
            <a:ext cx="11167425" cy="1200329"/>
          </a:xfrm>
          <a:prstGeom prst="rect">
            <a:avLst/>
          </a:prstGeom>
          <a:noFill/>
        </p:spPr>
        <p:txBody>
          <a:bodyPr wrap="square" rtlCol="0">
            <a:spAutoFit/>
          </a:bodyPr>
          <a:lstStyle/>
          <a:p>
            <a:r>
              <a:rPr lang="fr-FR" sz="2400" dirty="0"/>
              <a:t>Une fois la fonction constructeur créée il nous suffit de créer </a:t>
            </a:r>
            <a:r>
              <a:rPr lang="fr-FR" sz="2400" b="1" dirty="0"/>
              <a:t>une nouvelle instance </a:t>
            </a:r>
            <a:r>
              <a:rPr lang="fr-FR" sz="2400" dirty="0"/>
              <a:t>de cet objet avec le mot-clé </a:t>
            </a:r>
            <a:r>
              <a:rPr lang="fr-FR" sz="2400" b="1" dirty="0"/>
              <a:t>new</a:t>
            </a:r>
            <a:r>
              <a:rPr lang="fr-FR" sz="2400" dirty="0"/>
              <a:t>, ce qui va générer un </a:t>
            </a:r>
            <a:r>
              <a:rPr lang="fr-FR" sz="2400" b="1" dirty="0"/>
              <a:t>nouvel objet </a:t>
            </a:r>
            <a:r>
              <a:rPr lang="fr-FR" sz="2400" dirty="0"/>
              <a:t>qui aura pour nom </a:t>
            </a:r>
            <a:r>
              <a:rPr lang="fr-FR" sz="2400" dirty="0" err="1"/>
              <a:t>monInstance</a:t>
            </a:r>
            <a:r>
              <a:rPr lang="fr-FR" sz="2400" dirty="0"/>
              <a:t> et aura </a:t>
            </a:r>
            <a:r>
              <a:rPr lang="fr-FR" sz="2400" b="1" dirty="0"/>
              <a:t>les mêmes propriétés et méthodes</a:t>
            </a:r>
            <a:r>
              <a:rPr lang="fr-FR" sz="2400" dirty="0"/>
              <a:t> que </a:t>
            </a:r>
            <a:r>
              <a:rPr lang="fr-FR" sz="2400" dirty="0" err="1"/>
              <a:t>MonObjet</a:t>
            </a:r>
            <a:r>
              <a:rPr lang="fr-FR" sz="2400" dirty="0"/>
              <a:t>  </a:t>
            </a:r>
            <a:endParaRPr lang="fr-FR" sz="2400" b="1" dirty="0">
              <a:solidFill>
                <a:srgbClr val="D4D4D4"/>
              </a:solidFill>
              <a:effectLst/>
              <a:latin typeface="Consolas" panose="020B0609020204030204" pitchFamily="49" charset="0"/>
            </a:endParaRPr>
          </a:p>
        </p:txBody>
      </p:sp>
      <p:pic>
        <p:nvPicPr>
          <p:cNvPr id="5" name="Image 4">
            <a:extLst>
              <a:ext uri="{FF2B5EF4-FFF2-40B4-BE49-F238E27FC236}">
                <a16:creationId xmlns:a16="http://schemas.microsoft.com/office/drawing/2014/main" id="{BEBE320D-03E1-2EC6-0707-9F1176DA8445}"/>
              </a:ext>
            </a:extLst>
          </p:cNvPr>
          <p:cNvPicPr>
            <a:picLocks noChangeAspect="1"/>
          </p:cNvPicPr>
          <p:nvPr/>
        </p:nvPicPr>
        <p:blipFill>
          <a:blip r:embed="rId2"/>
          <a:stretch>
            <a:fillRect/>
          </a:stretch>
        </p:blipFill>
        <p:spPr>
          <a:xfrm>
            <a:off x="2329292" y="2809473"/>
            <a:ext cx="7533416" cy="778918"/>
          </a:xfrm>
          <a:prstGeom prst="rect">
            <a:avLst/>
          </a:prstGeom>
        </p:spPr>
      </p:pic>
    </p:spTree>
    <p:extLst>
      <p:ext uri="{BB962C8B-B14F-4D97-AF65-F5344CB8AC3E}">
        <p14:creationId xmlns:p14="http://schemas.microsoft.com/office/powerpoint/2010/main" val="11767655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13. Les prototypes</a:t>
            </a:r>
          </a:p>
        </p:txBody>
      </p:sp>
      <p:sp>
        <p:nvSpPr>
          <p:cNvPr id="6" name="ZoneTexte 5">
            <a:extLst>
              <a:ext uri="{FF2B5EF4-FFF2-40B4-BE49-F238E27FC236}">
                <a16:creationId xmlns:a16="http://schemas.microsoft.com/office/drawing/2014/main" id="{816FE684-B0B4-642C-BF31-29B25E708ADA}"/>
              </a:ext>
            </a:extLst>
          </p:cNvPr>
          <p:cNvSpPr txBox="1"/>
          <p:nvPr/>
        </p:nvSpPr>
        <p:spPr>
          <a:xfrm>
            <a:off x="1097279" y="2004969"/>
            <a:ext cx="10251347" cy="4339650"/>
          </a:xfrm>
          <a:prstGeom prst="rect">
            <a:avLst/>
          </a:prstGeom>
          <a:noFill/>
        </p:spPr>
        <p:txBody>
          <a:bodyPr wrap="square" rtlCol="0">
            <a:spAutoFit/>
          </a:bodyPr>
          <a:lstStyle/>
          <a:p>
            <a:endParaRPr lang="fr-FR" dirty="0"/>
          </a:p>
          <a:p>
            <a:r>
              <a:rPr lang="fr-FR" sz="2400" b="1" dirty="0"/>
              <a:t>Lorsqu'un objet est créé à partir d'une fonction constructeur</a:t>
            </a:r>
            <a:r>
              <a:rPr lang="fr-FR" sz="2400" dirty="0"/>
              <a:t>, le prototype de cette fonction constructeur est automatiquement associé à l'objet. Cela signifie que </a:t>
            </a:r>
            <a:r>
              <a:rPr lang="fr-FR" sz="2400" b="1" dirty="0"/>
              <a:t>l'objet hérite des propriétés et des méthodes définies sur le prototype de la fonction constructeur</a:t>
            </a:r>
            <a:r>
              <a:rPr lang="fr-FR" sz="2400" dirty="0"/>
              <a:t>.</a:t>
            </a:r>
          </a:p>
          <a:p>
            <a:endParaRPr lang="fr-FR" sz="2400" dirty="0"/>
          </a:p>
          <a:p>
            <a:endParaRPr lang="fr-FR" sz="2400" dirty="0"/>
          </a:p>
          <a:p>
            <a:r>
              <a:rPr lang="fr-FR" sz="2400" dirty="0"/>
              <a:t>Nb: JavaScript est un langage qui utilise </a:t>
            </a:r>
            <a:r>
              <a:rPr lang="fr-FR" sz="2400" b="1" dirty="0"/>
              <a:t>les prototypes </a:t>
            </a:r>
            <a:r>
              <a:rPr lang="fr-FR" sz="2400" dirty="0"/>
              <a:t>alors que la plupart des langages </a:t>
            </a:r>
            <a:r>
              <a:rPr lang="fr-FR" sz="2400" b="1" dirty="0"/>
              <a:t>utilisent les classes</a:t>
            </a:r>
            <a:r>
              <a:rPr lang="fr-FR" sz="2400" dirty="0"/>
              <a:t>, mais nous verrons que depuis l’ES6 nous pouvons également utiliser des classes qui seront automatiquement convertis en prototypes.</a:t>
            </a:r>
          </a:p>
          <a:p>
            <a:endParaRPr lang="fr-FR" dirty="0"/>
          </a:p>
        </p:txBody>
      </p:sp>
    </p:spTree>
    <p:extLst>
      <p:ext uri="{BB962C8B-B14F-4D97-AF65-F5344CB8AC3E}">
        <p14:creationId xmlns:p14="http://schemas.microsoft.com/office/powerpoint/2010/main" val="4036859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13. Les prototypes</a:t>
            </a:r>
          </a:p>
        </p:txBody>
      </p:sp>
      <p:pic>
        <p:nvPicPr>
          <p:cNvPr id="6" name="Image 5">
            <a:extLst>
              <a:ext uri="{FF2B5EF4-FFF2-40B4-BE49-F238E27FC236}">
                <a16:creationId xmlns:a16="http://schemas.microsoft.com/office/drawing/2014/main" id="{90A859A7-26BD-99EC-7735-B63812DC4604}"/>
              </a:ext>
            </a:extLst>
          </p:cNvPr>
          <p:cNvPicPr>
            <a:picLocks noChangeAspect="1"/>
          </p:cNvPicPr>
          <p:nvPr/>
        </p:nvPicPr>
        <p:blipFill>
          <a:blip r:embed="rId2"/>
          <a:stretch>
            <a:fillRect/>
          </a:stretch>
        </p:blipFill>
        <p:spPr>
          <a:xfrm>
            <a:off x="478260" y="2165264"/>
            <a:ext cx="5010849" cy="2057687"/>
          </a:xfrm>
          <a:prstGeom prst="rect">
            <a:avLst/>
          </a:prstGeom>
        </p:spPr>
      </p:pic>
      <p:sp>
        <p:nvSpPr>
          <p:cNvPr id="7" name="Rectangle 6">
            <a:extLst>
              <a:ext uri="{FF2B5EF4-FFF2-40B4-BE49-F238E27FC236}">
                <a16:creationId xmlns:a16="http://schemas.microsoft.com/office/drawing/2014/main" id="{B9CE1A64-D8F9-0192-5DC8-594D9AB62D01}"/>
              </a:ext>
            </a:extLst>
          </p:cNvPr>
          <p:cNvSpPr/>
          <p:nvPr/>
        </p:nvSpPr>
        <p:spPr>
          <a:xfrm>
            <a:off x="914400" y="3582099"/>
            <a:ext cx="3858936" cy="22650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8" name="Rectangle 7">
            <a:extLst>
              <a:ext uri="{FF2B5EF4-FFF2-40B4-BE49-F238E27FC236}">
                <a16:creationId xmlns:a16="http://schemas.microsoft.com/office/drawing/2014/main" id="{5491197C-A5E2-E3FA-7960-932B76AFA393}"/>
              </a:ext>
            </a:extLst>
          </p:cNvPr>
          <p:cNvSpPr/>
          <p:nvPr/>
        </p:nvSpPr>
        <p:spPr>
          <a:xfrm>
            <a:off x="914400" y="3996448"/>
            <a:ext cx="3858936" cy="22650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cxnSp>
        <p:nvCxnSpPr>
          <p:cNvPr id="10" name="Connecteur droit avec flèche 9">
            <a:extLst>
              <a:ext uri="{FF2B5EF4-FFF2-40B4-BE49-F238E27FC236}">
                <a16:creationId xmlns:a16="http://schemas.microsoft.com/office/drawing/2014/main" id="{49E19D4B-180C-A08C-B70B-AFE3F3797F20}"/>
              </a:ext>
            </a:extLst>
          </p:cNvPr>
          <p:cNvCxnSpPr/>
          <p:nvPr/>
        </p:nvCxnSpPr>
        <p:spPr>
          <a:xfrm>
            <a:off x="4773336" y="3695350"/>
            <a:ext cx="190765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Connecteur droit avec flèche 10">
            <a:extLst>
              <a:ext uri="{FF2B5EF4-FFF2-40B4-BE49-F238E27FC236}">
                <a16:creationId xmlns:a16="http://schemas.microsoft.com/office/drawing/2014/main" id="{B9AE3458-6347-7DE0-4DE8-3FE3A1930000}"/>
              </a:ext>
            </a:extLst>
          </p:cNvPr>
          <p:cNvCxnSpPr/>
          <p:nvPr/>
        </p:nvCxnSpPr>
        <p:spPr>
          <a:xfrm>
            <a:off x="4773335" y="4109699"/>
            <a:ext cx="190765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ZoneTexte 11">
            <a:extLst>
              <a:ext uri="{FF2B5EF4-FFF2-40B4-BE49-F238E27FC236}">
                <a16:creationId xmlns:a16="http://schemas.microsoft.com/office/drawing/2014/main" id="{DC6C8A28-52FC-DBE8-74F9-8162683030C5}"/>
              </a:ext>
            </a:extLst>
          </p:cNvPr>
          <p:cNvSpPr txBox="1"/>
          <p:nvPr/>
        </p:nvSpPr>
        <p:spPr>
          <a:xfrm>
            <a:off x="6828639" y="3510684"/>
            <a:ext cx="3405930" cy="369332"/>
          </a:xfrm>
          <a:prstGeom prst="rect">
            <a:avLst/>
          </a:prstGeom>
          <a:noFill/>
        </p:spPr>
        <p:txBody>
          <a:bodyPr wrap="square" rtlCol="0">
            <a:spAutoFit/>
          </a:bodyPr>
          <a:lstStyle/>
          <a:p>
            <a:r>
              <a:rPr lang="fr-FR" dirty="0"/>
              <a:t>constructeur de notre utilisateur </a:t>
            </a:r>
          </a:p>
        </p:txBody>
      </p:sp>
      <p:sp>
        <p:nvSpPr>
          <p:cNvPr id="13" name="ZoneTexte 12">
            <a:extLst>
              <a:ext uri="{FF2B5EF4-FFF2-40B4-BE49-F238E27FC236}">
                <a16:creationId xmlns:a16="http://schemas.microsoft.com/office/drawing/2014/main" id="{697CD721-67DC-E967-4AFC-FC1722E54305}"/>
              </a:ext>
            </a:extLst>
          </p:cNvPr>
          <p:cNvSpPr txBox="1"/>
          <p:nvPr/>
        </p:nvSpPr>
        <p:spPr>
          <a:xfrm>
            <a:off x="6828639" y="3901096"/>
            <a:ext cx="3405930" cy="923330"/>
          </a:xfrm>
          <a:prstGeom prst="rect">
            <a:avLst/>
          </a:prstGeom>
          <a:noFill/>
        </p:spPr>
        <p:txBody>
          <a:bodyPr wrap="square" rtlCol="0">
            <a:spAutoFit/>
          </a:bodyPr>
          <a:lstStyle/>
          <a:p>
            <a:r>
              <a:rPr lang="fr-FR" dirty="0"/>
              <a:t>constructeur du constructeur utilisé pour créer notre objet utilisateur </a:t>
            </a:r>
          </a:p>
        </p:txBody>
      </p:sp>
      <p:sp>
        <p:nvSpPr>
          <p:cNvPr id="14" name="ZoneTexte 13">
            <a:extLst>
              <a:ext uri="{FF2B5EF4-FFF2-40B4-BE49-F238E27FC236}">
                <a16:creationId xmlns:a16="http://schemas.microsoft.com/office/drawing/2014/main" id="{03511D65-49EA-91D9-51E6-AC5881B4A5C5}"/>
              </a:ext>
            </a:extLst>
          </p:cNvPr>
          <p:cNvSpPr txBox="1"/>
          <p:nvPr/>
        </p:nvSpPr>
        <p:spPr>
          <a:xfrm>
            <a:off x="998289" y="4954712"/>
            <a:ext cx="10612073" cy="1477328"/>
          </a:xfrm>
          <a:prstGeom prst="rect">
            <a:avLst/>
          </a:prstGeom>
          <a:noFill/>
        </p:spPr>
        <p:txBody>
          <a:bodyPr wrap="square" rtlCol="0">
            <a:spAutoFit/>
          </a:bodyPr>
          <a:lstStyle/>
          <a:p>
            <a:r>
              <a:rPr lang="fr-FR" dirty="0"/>
              <a:t>Ici nous voyons que le constructeur utilisé pour créer notre utilisateur à lui-même un constructeur, celui-ci est en fait le constructeur de </a:t>
            </a:r>
            <a:r>
              <a:rPr lang="fr-FR" b="1" dirty="0"/>
              <a:t>l’objet Object </a:t>
            </a:r>
            <a:r>
              <a:rPr lang="fr-FR" dirty="0"/>
              <a:t>qui est un </a:t>
            </a:r>
            <a:r>
              <a:rPr lang="fr-FR" b="1" dirty="0"/>
              <a:t>objet global </a:t>
            </a:r>
            <a:r>
              <a:rPr lang="fr-FR" dirty="0"/>
              <a:t>utilisé comme </a:t>
            </a:r>
            <a:r>
              <a:rPr lang="fr-FR" b="1" dirty="0"/>
              <a:t>prototype</a:t>
            </a:r>
            <a:r>
              <a:rPr lang="fr-FR" dirty="0"/>
              <a:t> pour </a:t>
            </a:r>
            <a:r>
              <a:rPr lang="fr-FR" b="1" dirty="0"/>
              <a:t>tous les autres objets</a:t>
            </a:r>
            <a:r>
              <a:rPr lang="fr-FR" dirty="0"/>
              <a:t>. Cela signifie que </a:t>
            </a:r>
            <a:r>
              <a:rPr lang="fr-FR" b="1" dirty="0"/>
              <a:t>toutes les instances </a:t>
            </a:r>
            <a:r>
              <a:rPr lang="fr-FR" dirty="0"/>
              <a:t>d'objets JavaScript ont des </a:t>
            </a:r>
            <a:r>
              <a:rPr lang="fr-FR" b="1" dirty="0"/>
              <a:t>propriétés et des méthodes héritées de l'objet Object.</a:t>
            </a:r>
          </a:p>
          <a:p>
            <a:endParaRPr lang="fr-FR" dirty="0"/>
          </a:p>
        </p:txBody>
      </p:sp>
    </p:spTree>
    <p:extLst>
      <p:ext uri="{BB962C8B-B14F-4D97-AF65-F5344CB8AC3E}">
        <p14:creationId xmlns:p14="http://schemas.microsoft.com/office/powerpoint/2010/main" val="13778524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14. La chaîne des prototypes</a:t>
            </a:r>
          </a:p>
        </p:txBody>
      </p:sp>
      <p:sp>
        <p:nvSpPr>
          <p:cNvPr id="2" name="ZoneTexte 1">
            <a:extLst>
              <a:ext uri="{FF2B5EF4-FFF2-40B4-BE49-F238E27FC236}">
                <a16:creationId xmlns:a16="http://schemas.microsoft.com/office/drawing/2014/main" id="{EE104FBF-539F-22A0-06B7-E28B2C58C81C}"/>
              </a:ext>
            </a:extLst>
          </p:cNvPr>
          <p:cNvSpPr txBox="1"/>
          <p:nvPr/>
        </p:nvSpPr>
        <p:spPr>
          <a:xfrm>
            <a:off x="989901" y="2055303"/>
            <a:ext cx="10368793" cy="1200329"/>
          </a:xfrm>
          <a:prstGeom prst="rect">
            <a:avLst/>
          </a:prstGeom>
          <a:noFill/>
        </p:spPr>
        <p:txBody>
          <a:bodyPr wrap="square" rtlCol="0">
            <a:spAutoFit/>
          </a:bodyPr>
          <a:lstStyle/>
          <a:p>
            <a:r>
              <a:rPr lang="fr-FR" dirty="0"/>
              <a:t>En JavaScript il est recommandé de placé nos </a:t>
            </a:r>
            <a:r>
              <a:rPr lang="fr-FR" b="1" dirty="0"/>
              <a:t>méthodes dans le prototype</a:t>
            </a:r>
            <a:r>
              <a:rPr lang="fr-FR" dirty="0"/>
              <a:t> plutôt que directement dans le constructeur, cela permet :</a:t>
            </a:r>
          </a:p>
          <a:p>
            <a:pPr marL="285750" indent="-285750">
              <a:buFont typeface="Arial" panose="020B0604020202020204" pitchFamily="34" charset="0"/>
              <a:buChar char="•"/>
            </a:pPr>
            <a:r>
              <a:rPr lang="fr-FR" dirty="0"/>
              <a:t>D’économiser de la mémoire </a:t>
            </a:r>
          </a:p>
          <a:p>
            <a:pPr marL="285750" indent="-285750">
              <a:buFont typeface="Arial" panose="020B0604020202020204" pitchFamily="34" charset="0"/>
              <a:buChar char="•"/>
            </a:pPr>
            <a:r>
              <a:rPr lang="fr-FR" dirty="0"/>
              <a:t>De faciliter l’héritage de nos méthodes </a:t>
            </a:r>
          </a:p>
        </p:txBody>
      </p:sp>
      <p:pic>
        <p:nvPicPr>
          <p:cNvPr id="4" name="Image 3">
            <a:extLst>
              <a:ext uri="{FF2B5EF4-FFF2-40B4-BE49-F238E27FC236}">
                <a16:creationId xmlns:a16="http://schemas.microsoft.com/office/drawing/2014/main" id="{C37F4277-37AC-7508-BAA4-93951EDBF9A6}"/>
              </a:ext>
            </a:extLst>
          </p:cNvPr>
          <p:cNvPicPr>
            <a:picLocks noChangeAspect="1"/>
          </p:cNvPicPr>
          <p:nvPr/>
        </p:nvPicPr>
        <p:blipFill>
          <a:blip r:embed="rId2"/>
          <a:stretch>
            <a:fillRect/>
          </a:stretch>
        </p:blipFill>
        <p:spPr>
          <a:xfrm>
            <a:off x="2986569" y="3255632"/>
            <a:ext cx="5010849" cy="2057687"/>
          </a:xfrm>
          <a:prstGeom prst="rect">
            <a:avLst/>
          </a:prstGeom>
        </p:spPr>
      </p:pic>
      <p:sp>
        <p:nvSpPr>
          <p:cNvPr id="5" name="ZoneTexte 4">
            <a:extLst>
              <a:ext uri="{FF2B5EF4-FFF2-40B4-BE49-F238E27FC236}">
                <a16:creationId xmlns:a16="http://schemas.microsoft.com/office/drawing/2014/main" id="{0A518D16-A434-AA38-AC57-928BD1B28F3B}"/>
              </a:ext>
            </a:extLst>
          </p:cNvPr>
          <p:cNvSpPr txBox="1"/>
          <p:nvPr/>
        </p:nvSpPr>
        <p:spPr>
          <a:xfrm>
            <a:off x="989901" y="5617336"/>
            <a:ext cx="10519794" cy="369332"/>
          </a:xfrm>
          <a:prstGeom prst="rect">
            <a:avLst/>
          </a:prstGeom>
          <a:noFill/>
        </p:spPr>
        <p:txBody>
          <a:bodyPr wrap="square" rtlCol="0">
            <a:spAutoFit/>
          </a:bodyPr>
          <a:lstStyle/>
          <a:p>
            <a:r>
              <a:rPr lang="fr-FR" dirty="0"/>
              <a:t>Or nous voyons dans notre exemple que la méthode se présenter est définit dans le constructeur </a:t>
            </a:r>
          </a:p>
        </p:txBody>
      </p:sp>
    </p:spTree>
    <p:extLst>
      <p:ext uri="{BB962C8B-B14F-4D97-AF65-F5344CB8AC3E}">
        <p14:creationId xmlns:p14="http://schemas.microsoft.com/office/powerpoint/2010/main" val="276795730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14. La chaîne des prototypes</a:t>
            </a:r>
          </a:p>
        </p:txBody>
      </p:sp>
      <p:pic>
        <p:nvPicPr>
          <p:cNvPr id="7" name="Image 6">
            <a:extLst>
              <a:ext uri="{FF2B5EF4-FFF2-40B4-BE49-F238E27FC236}">
                <a16:creationId xmlns:a16="http://schemas.microsoft.com/office/drawing/2014/main" id="{E166C751-20AC-1639-C612-5E1662BB3A54}"/>
              </a:ext>
            </a:extLst>
          </p:cNvPr>
          <p:cNvPicPr>
            <a:picLocks noChangeAspect="1"/>
          </p:cNvPicPr>
          <p:nvPr/>
        </p:nvPicPr>
        <p:blipFill>
          <a:blip r:embed="rId2"/>
          <a:stretch>
            <a:fillRect/>
          </a:stretch>
        </p:blipFill>
        <p:spPr>
          <a:xfrm>
            <a:off x="1016464" y="3673832"/>
            <a:ext cx="10298885" cy="713399"/>
          </a:xfrm>
          <a:prstGeom prst="rect">
            <a:avLst/>
          </a:prstGeom>
        </p:spPr>
      </p:pic>
      <p:sp>
        <p:nvSpPr>
          <p:cNvPr id="8" name="ZoneTexte 7">
            <a:extLst>
              <a:ext uri="{FF2B5EF4-FFF2-40B4-BE49-F238E27FC236}">
                <a16:creationId xmlns:a16="http://schemas.microsoft.com/office/drawing/2014/main" id="{A6AD96DA-0DEB-61DC-AD65-A7F07BA03D6E}"/>
              </a:ext>
            </a:extLst>
          </p:cNvPr>
          <p:cNvSpPr txBox="1"/>
          <p:nvPr/>
        </p:nvSpPr>
        <p:spPr>
          <a:xfrm>
            <a:off x="1409350" y="2466363"/>
            <a:ext cx="9513115" cy="646331"/>
          </a:xfrm>
          <a:prstGeom prst="rect">
            <a:avLst/>
          </a:prstGeom>
          <a:noFill/>
        </p:spPr>
        <p:txBody>
          <a:bodyPr wrap="square" rtlCol="0">
            <a:spAutoFit/>
          </a:bodyPr>
          <a:lstStyle/>
          <a:p>
            <a:r>
              <a:rPr lang="fr-FR" dirty="0"/>
              <a:t>Pour ce faire nous déclarons la méthode hors de notre constructeur, et grâce à la syntaxe suivante nous le déclarons dans le prototype </a:t>
            </a:r>
          </a:p>
        </p:txBody>
      </p:sp>
      <p:sp>
        <p:nvSpPr>
          <p:cNvPr id="9" name="ZoneTexte 8">
            <a:extLst>
              <a:ext uri="{FF2B5EF4-FFF2-40B4-BE49-F238E27FC236}">
                <a16:creationId xmlns:a16="http://schemas.microsoft.com/office/drawing/2014/main" id="{3DFEE742-B543-7509-5107-76509B70D567}"/>
              </a:ext>
            </a:extLst>
          </p:cNvPr>
          <p:cNvSpPr txBox="1"/>
          <p:nvPr/>
        </p:nvSpPr>
        <p:spPr>
          <a:xfrm>
            <a:off x="1409350" y="5049166"/>
            <a:ext cx="9999677" cy="923330"/>
          </a:xfrm>
          <a:prstGeom prst="rect">
            <a:avLst/>
          </a:prstGeom>
          <a:noFill/>
        </p:spPr>
        <p:txBody>
          <a:bodyPr wrap="square" rtlCol="0">
            <a:spAutoFit/>
          </a:bodyPr>
          <a:lstStyle/>
          <a:p>
            <a:pPr marL="285750" indent="-285750">
              <a:buFont typeface="Arial" panose="020B0604020202020204" pitchFamily="34" charset="0"/>
              <a:buChar char="•"/>
            </a:pPr>
            <a:r>
              <a:rPr lang="fr-FR" dirty="0"/>
              <a:t>Utilisateur fais référence à notre constructeur.</a:t>
            </a:r>
          </a:p>
          <a:p>
            <a:pPr marL="285750" indent="-285750">
              <a:buFont typeface="Arial" panose="020B0604020202020204" pitchFamily="34" charset="0"/>
              <a:buChar char="•"/>
            </a:pPr>
            <a:r>
              <a:rPr lang="fr-FR" dirty="0"/>
              <a:t>Prototype permet de faire passer la méthode dans le prototype du constructeur spécifié.</a:t>
            </a:r>
          </a:p>
          <a:p>
            <a:pPr marL="285750" indent="-285750">
              <a:buFont typeface="Arial" panose="020B0604020202020204" pitchFamily="34" charset="0"/>
              <a:buChar char="•"/>
            </a:pPr>
            <a:r>
              <a:rPr lang="fr-FR" dirty="0" err="1"/>
              <a:t>sePresenter</a:t>
            </a:r>
            <a:r>
              <a:rPr lang="fr-FR" dirty="0"/>
              <a:t> est le nom de la méthode à faire passer dans le prototype </a:t>
            </a:r>
          </a:p>
        </p:txBody>
      </p:sp>
    </p:spTree>
    <p:extLst>
      <p:ext uri="{BB962C8B-B14F-4D97-AF65-F5344CB8AC3E}">
        <p14:creationId xmlns:p14="http://schemas.microsoft.com/office/powerpoint/2010/main" val="24238835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14. La chaîne des prototypes</a:t>
            </a:r>
          </a:p>
        </p:txBody>
      </p:sp>
      <p:sp>
        <p:nvSpPr>
          <p:cNvPr id="9" name="ZoneTexte 8">
            <a:extLst>
              <a:ext uri="{FF2B5EF4-FFF2-40B4-BE49-F238E27FC236}">
                <a16:creationId xmlns:a16="http://schemas.microsoft.com/office/drawing/2014/main" id="{3DFEE742-B543-7509-5107-76509B70D567}"/>
              </a:ext>
            </a:extLst>
          </p:cNvPr>
          <p:cNvSpPr txBox="1"/>
          <p:nvPr/>
        </p:nvSpPr>
        <p:spPr>
          <a:xfrm>
            <a:off x="1409350" y="5049166"/>
            <a:ext cx="9999677" cy="369332"/>
          </a:xfrm>
          <a:prstGeom prst="rect">
            <a:avLst/>
          </a:prstGeom>
          <a:noFill/>
        </p:spPr>
        <p:txBody>
          <a:bodyPr wrap="square" rtlCol="0">
            <a:spAutoFit/>
          </a:bodyPr>
          <a:lstStyle/>
          <a:p>
            <a:r>
              <a:rPr lang="fr-FR" dirty="0"/>
              <a:t>On observe ici que le méthode </a:t>
            </a:r>
            <a:r>
              <a:rPr lang="fr-FR" dirty="0" err="1"/>
              <a:t>sePresenter</a:t>
            </a:r>
            <a:r>
              <a:rPr lang="fr-FR" dirty="0"/>
              <a:t>() est bien passé du constructeur au prototype </a:t>
            </a:r>
          </a:p>
        </p:txBody>
      </p:sp>
      <p:pic>
        <p:nvPicPr>
          <p:cNvPr id="2" name="Image 1">
            <a:extLst>
              <a:ext uri="{FF2B5EF4-FFF2-40B4-BE49-F238E27FC236}">
                <a16:creationId xmlns:a16="http://schemas.microsoft.com/office/drawing/2014/main" id="{0938147A-403A-B0A0-638F-6A336D3BA42D}"/>
              </a:ext>
            </a:extLst>
          </p:cNvPr>
          <p:cNvPicPr>
            <a:picLocks noChangeAspect="1"/>
          </p:cNvPicPr>
          <p:nvPr/>
        </p:nvPicPr>
        <p:blipFill>
          <a:blip r:embed="rId2"/>
          <a:stretch>
            <a:fillRect/>
          </a:stretch>
        </p:blipFill>
        <p:spPr>
          <a:xfrm>
            <a:off x="562151" y="2364419"/>
            <a:ext cx="5010849" cy="2057687"/>
          </a:xfrm>
          <a:prstGeom prst="rect">
            <a:avLst/>
          </a:prstGeom>
        </p:spPr>
      </p:pic>
      <p:pic>
        <p:nvPicPr>
          <p:cNvPr id="5" name="Image 4">
            <a:extLst>
              <a:ext uri="{FF2B5EF4-FFF2-40B4-BE49-F238E27FC236}">
                <a16:creationId xmlns:a16="http://schemas.microsoft.com/office/drawing/2014/main" id="{CD0B38D8-2ACE-CF41-6D35-D3B25D76F0CF}"/>
              </a:ext>
            </a:extLst>
          </p:cNvPr>
          <p:cNvPicPr>
            <a:picLocks noChangeAspect="1"/>
          </p:cNvPicPr>
          <p:nvPr/>
        </p:nvPicPr>
        <p:blipFill>
          <a:blip r:embed="rId3"/>
          <a:stretch>
            <a:fillRect/>
          </a:stretch>
        </p:blipFill>
        <p:spPr>
          <a:xfrm>
            <a:off x="6177283" y="2263752"/>
            <a:ext cx="5511289" cy="2057686"/>
          </a:xfrm>
          <a:prstGeom prst="rect">
            <a:avLst/>
          </a:prstGeom>
        </p:spPr>
      </p:pic>
    </p:spTree>
    <p:extLst>
      <p:ext uri="{BB962C8B-B14F-4D97-AF65-F5344CB8AC3E}">
        <p14:creationId xmlns:p14="http://schemas.microsoft.com/office/powerpoint/2010/main" val="308765085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15. L’héritage</a:t>
            </a:r>
          </a:p>
        </p:txBody>
      </p:sp>
      <p:sp>
        <p:nvSpPr>
          <p:cNvPr id="6" name="ZoneTexte 5">
            <a:extLst>
              <a:ext uri="{FF2B5EF4-FFF2-40B4-BE49-F238E27FC236}">
                <a16:creationId xmlns:a16="http://schemas.microsoft.com/office/drawing/2014/main" id="{A19CECCA-49AC-4B15-1257-0963EDFE39CF}"/>
              </a:ext>
            </a:extLst>
          </p:cNvPr>
          <p:cNvSpPr txBox="1"/>
          <p:nvPr/>
        </p:nvSpPr>
        <p:spPr>
          <a:xfrm>
            <a:off x="444617" y="2144619"/>
            <a:ext cx="10905688" cy="3693319"/>
          </a:xfrm>
          <a:prstGeom prst="rect">
            <a:avLst/>
          </a:prstGeom>
          <a:noFill/>
        </p:spPr>
        <p:txBody>
          <a:bodyPr wrap="square" rtlCol="0">
            <a:spAutoFit/>
          </a:bodyPr>
          <a:lstStyle/>
          <a:p>
            <a:r>
              <a:rPr lang="fr-FR" sz="2400" dirty="0"/>
              <a:t>L'héritage en JavaScript permet de créer des </a:t>
            </a:r>
            <a:r>
              <a:rPr lang="fr-FR" sz="2400" b="1" dirty="0"/>
              <a:t>relations entre les objets</a:t>
            </a:r>
            <a:r>
              <a:rPr lang="fr-FR" sz="2400" dirty="0"/>
              <a:t>, c’est-à-dire qu’un objet peut </a:t>
            </a:r>
            <a:r>
              <a:rPr lang="fr-FR" sz="2400" b="1" dirty="0"/>
              <a:t>hériter les propriétés et méthodes </a:t>
            </a:r>
            <a:r>
              <a:rPr lang="fr-FR" sz="2400" dirty="0"/>
              <a:t>d'un autre objet. Cette relation est mise en place à travers </a:t>
            </a:r>
            <a:r>
              <a:rPr lang="fr-FR" sz="2400" b="1" dirty="0"/>
              <a:t>les prototypes</a:t>
            </a:r>
            <a:r>
              <a:rPr lang="fr-FR" sz="2400" dirty="0"/>
              <a:t>.</a:t>
            </a:r>
          </a:p>
          <a:p>
            <a:endParaRPr lang="fr-FR" sz="2400" dirty="0"/>
          </a:p>
          <a:p>
            <a:r>
              <a:rPr lang="fr-FR" sz="2400" dirty="0"/>
              <a:t>Ainsi nous pourrons créer des </a:t>
            </a:r>
            <a:r>
              <a:rPr lang="fr-FR" sz="2400" b="1" dirty="0"/>
              <a:t>constructeurs généralistes </a:t>
            </a:r>
            <a:r>
              <a:rPr lang="fr-FR" sz="2400" dirty="0"/>
              <a:t>et des constructeurs </a:t>
            </a:r>
            <a:r>
              <a:rPr lang="fr-FR" sz="2400" b="1" dirty="0"/>
              <a:t>plus spécifiques</a:t>
            </a:r>
            <a:r>
              <a:rPr lang="fr-FR" sz="2400" dirty="0"/>
              <a:t> qui hériteront  des méthodes et propriétés du constructeur parent.</a:t>
            </a:r>
          </a:p>
          <a:p>
            <a:endParaRPr lang="fr-FR" sz="2400" dirty="0"/>
          </a:p>
          <a:p>
            <a:r>
              <a:rPr lang="fr-FR" sz="2400" dirty="0"/>
              <a:t>Ceci permet d’éviter les </a:t>
            </a:r>
            <a:r>
              <a:rPr lang="fr-FR" sz="2400" b="1" dirty="0"/>
              <a:t>répétitions</a:t>
            </a:r>
            <a:r>
              <a:rPr lang="fr-FR" sz="2400" dirty="0"/>
              <a:t> et de créer un code plus </a:t>
            </a:r>
            <a:r>
              <a:rPr lang="fr-FR" sz="2400" b="1" dirty="0"/>
              <a:t>modulable</a:t>
            </a:r>
            <a:r>
              <a:rPr lang="fr-FR" sz="2400" dirty="0"/>
              <a:t> qui sera donc plus facilement  </a:t>
            </a:r>
            <a:r>
              <a:rPr lang="fr-FR" sz="2400" b="1" dirty="0"/>
              <a:t>maintenable</a:t>
            </a:r>
            <a:r>
              <a:rPr lang="fr-FR" sz="2400" dirty="0"/>
              <a:t>.</a:t>
            </a:r>
          </a:p>
          <a:p>
            <a:endParaRPr lang="fr-FR" dirty="0"/>
          </a:p>
        </p:txBody>
      </p:sp>
    </p:spTree>
    <p:extLst>
      <p:ext uri="{BB962C8B-B14F-4D97-AF65-F5344CB8AC3E}">
        <p14:creationId xmlns:p14="http://schemas.microsoft.com/office/powerpoint/2010/main" val="11214112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15. L’héritage</a:t>
            </a:r>
          </a:p>
        </p:txBody>
      </p:sp>
      <p:pic>
        <p:nvPicPr>
          <p:cNvPr id="7" name="Image 6">
            <a:extLst>
              <a:ext uri="{FF2B5EF4-FFF2-40B4-BE49-F238E27FC236}">
                <a16:creationId xmlns:a16="http://schemas.microsoft.com/office/drawing/2014/main" id="{0EDD9238-550D-8C50-AEBB-058C0D765C74}"/>
              </a:ext>
            </a:extLst>
          </p:cNvPr>
          <p:cNvPicPr>
            <a:picLocks noChangeAspect="1"/>
          </p:cNvPicPr>
          <p:nvPr/>
        </p:nvPicPr>
        <p:blipFill>
          <a:blip r:embed="rId2"/>
          <a:stretch>
            <a:fillRect/>
          </a:stretch>
        </p:blipFill>
        <p:spPr>
          <a:xfrm>
            <a:off x="6846564" y="2237918"/>
            <a:ext cx="4220164" cy="1448002"/>
          </a:xfrm>
          <a:prstGeom prst="rect">
            <a:avLst/>
          </a:prstGeom>
        </p:spPr>
      </p:pic>
      <p:sp>
        <p:nvSpPr>
          <p:cNvPr id="10" name="ZoneTexte 9">
            <a:extLst>
              <a:ext uri="{FF2B5EF4-FFF2-40B4-BE49-F238E27FC236}">
                <a16:creationId xmlns:a16="http://schemas.microsoft.com/office/drawing/2014/main" id="{A92756DF-BF55-5D2F-7719-50B50EE8AFDA}"/>
              </a:ext>
            </a:extLst>
          </p:cNvPr>
          <p:cNvSpPr txBox="1"/>
          <p:nvPr/>
        </p:nvSpPr>
        <p:spPr>
          <a:xfrm>
            <a:off x="1711354" y="4444975"/>
            <a:ext cx="10100345" cy="1477328"/>
          </a:xfrm>
          <a:prstGeom prst="rect">
            <a:avLst/>
          </a:prstGeom>
          <a:noFill/>
        </p:spPr>
        <p:txBody>
          <a:bodyPr wrap="square" rtlCol="0">
            <a:spAutoFit/>
          </a:bodyPr>
          <a:lstStyle/>
          <a:p>
            <a:r>
              <a:rPr lang="fr-FR" dirty="0"/>
              <a:t>Dans cet exemple le constructeur Chat hérite des propriétés de Animal(</a:t>
            </a:r>
            <a:r>
              <a:rPr lang="fr-FR" dirty="0" err="1"/>
              <a:t>nom,espece</a:t>
            </a:r>
            <a:r>
              <a:rPr lang="fr-FR" dirty="0"/>
              <a:t>) grâce à la méthode call() qui prend en paramètre:</a:t>
            </a:r>
          </a:p>
          <a:p>
            <a:endParaRPr lang="fr-FR" dirty="0"/>
          </a:p>
          <a:p>
            <a:pPr marL="285750" indent="-285750">
              <a:buFont typeface="Arial" panose="020B0604020202020204" pitchFamily="34" charset="0"/>
              <a:buChar char="•"/>
            </a:pPr>
            <a:r>
              <a:rPr lang="fr-FR" dirty="0"/>
              <a:t>This: qui fait référence au propriété déjà existantes dans Chat </a:t>
            </a:r>
          </a:p>
          <a:p>
            <a:pPr marL="285750" indent="-285750">
              <a:buFont typeface="Arial" panose="020B0604020202020204" pitchFamily="34" charset="0"/>
              <a:buChar char="•"/>
            </a:pPr>
            <a:r>
              <a:rPr lang="fr-FR" dirty="0"/>
              <a:t>Les propriétés hérités de Animal </a:t>
            </a:r>
          </a:p>
        </p:txBody>
      </p:sp>
      <p:pic>
        <p:nvPicPr>
          <p:cNvPr id="12" name="Image 11">
            <a:extLst>
              <a:ext uri="{FF2B5EF4-FFF2-40B4-BE49-F238E27FC236}">
                <a16:creationId xmlns:a16="http://schemas.microsoft.com/office/drawing/2014/main" id="{3C9315A0-0334-FF5C-067C-D688A36EC7DE}"/>
              </a:ext>
            </a:extLst>
          </p:cNvPr>
          <p:cNvPicPr>
            <a:picLocks noChangeAspect="1"/>
          </p:cNvPicPr>
          <p:nvPr/>
        </p:nvPicPr>
        <p:blipFill>
          <a:blip r:embed="rId3"/>
          <a:stretch>
            <a:fillRect/>
          </a:stretch>
        </p:blipFill>
        <p:spPr>
          <a:xfrm>
            <a:off x="1440993" y="2237918"/>
            <a:ext cx="3639058" cy="1381318"/>
          </a:xfrm>
          <a:prstGeom prst="rect">
            <a:avLst/>
          </a:prstGeom>
        </p:spPr>
      </p:pic>
    </p:spTree>
    <p:extLst>
      <p:ext uri="{BB962C8B-B14F-4D97-AF65-F5344CB8AC3E}">
        <p14:creationId xmlns:p14="http://schemas.microsoft.com/office/powerpoint/2010/main" val="3491791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15. L’héritage</a:t>
            </a:r>
          </a:p>
        </p:txBody>
      </p:sp>
      <p:sp>
        <p:nvSpPr>
          <p:cNvPr id="10" name="ZoneTexte 9">
            <a:extLst>
              <a:ext uri="{FF2B5EF4-FFF2-40B4-BE49-F238E27FC236}">
                <a16:creationId xmlns:a16="http://schemas.microsoft.com/office/drawing/2014/main" id="{A92756DF-BF55-5D2F-7719-50B50EE8AFDA}"/>
              </a:ext>
            </a:extLst>
          </p:cNvPr>
          <p:cNvSpPr txBox="1"/>
          <p:nvPr/>
        </p:nvSpPr>
        <p:spPr>
          <a:xfrm>
            <a:off x="1216404" y="4697835"/>
            <a:ext cx="10100345" cy="1477328"/>
          </a:xfrm>
          <a:prstGeom prst="rect">
            <a:avLst/>
          </a:prstGeom>
          <a:noFill/>
        </p:spPr>
        <p:txBody>
          <a:bodyPr wrap="square" rtlCol="0">
            <a:spAutoFit/>
          </a:bodyPr>
          <a:lstStyle/>
          <a:p>
            <a:r>
              <a:rPr lang="fr-FR" dirty="0"/>
              <a:t>Cependant le méthode </a:t>
            </a:r>
            <a:r>
              <a:rPr lang="fr-FR" b="1" dirty="0"/>
              <a:t>call() </a:t>
            </a:r>
            <a:r>
              <a:rPr lang="fr-FR" dirty="0"/>
              <a:t>permet uniquement de faire </a:t>
            </a:r>
            <a:r>
              <a:rPr lang="fr-FR" b="1" dirty="0"/>
              <a:t>hériter les propriétés </a:t>
            </a:r>
            <a:r>
              <a:rPr lang="fr-FR" dirty="0"/>
              <a:t>mais </a:t>
            </a:r>
            <a:r>
              <a:rPr lang="fr-FR" b="1" dirty="0"/>
              <a:t>pas les méthodes </a:t>
            </a:r>
            <a:r>
              <a:rPr lang="fr-FR" dirty="0"/>
              <a:t>qui se trouvent dans le prototype de Animal .</a:t>
            </a:r>
          </a:p>
          <a:p>
            <a:endParaRPr lang="fr-FR" dirty="0"/>
          </a:p>
          <a:p>
            <a:r>
              <a:rPr lang="fr-FR" dirty="0"/>
              <a:t>Pour ce faire nous utilisons la méthode </a:t>
            </a:r>
            <a:r>
              <a:rPr lang="fr-FR" b="1" dirty="0" err="1"/>
              <a:t>Object.create</a:t>
            </a:r>
            <a:r>
              <a:rPr lang="fr-FR" b="1" dirty="0"/>
              <a:t> </a:t>
            </a:r>
            <a:r>
              <a:rPr lang="fr-FR" dirty="0"/>
              <a:t>qui nous permet de </a:t>
            </a:r>
            <a:r>
              <a:rPr lang="fr-FR" b="1" dirty="0"/>
              <a:t>faire hériter les méthodes contenues dans le prototype de Animal vers le prototype de Chat.</a:t>
            </a:r>
          </a:p>
        </p:txBody>
      </p:sp>
      <p:pic>
        <p:nvPicPr>
          <p:cNvPr id="4" name="Image 3">
            <a:extLst>
              <a:ext uri="{FF2B5EF4-FFF2-40B4-BE49-F238E27FC236}">
                <a16:creationId xmlns:a16="http://schemas.microsoft.com/office/drawing/2014/main" id="{1B9F2479-571E-26E7-9B14-23550A9FC404}"/>
              </a:ext>
            </a:extLst>
          </p:cNvPr>
          <p:cNvPicPr>
            <a:picLocks noChangeAspect="1"/>
          </p:cNvPicPr>
          <p:nvPr/>
        </p:nvPicPr>
        <p:blipFill>
          <a:blip r:embed="rId2"/>
          <a:stretch>
            <a:fillRect/>
          </a:stretch>
        </p:blipFill>
        <p:spPr>
          <a:xfrm>
            <a:off x="2208548" y="2116123"/>
            <a:ext cx="7925906" cy="1152686"/>
          </a:xfrm>
          <a:prstGeom prst="rect">
            <a:avLst/>
          </a:prstGeom>
        </p:spPr>
      </p:pic>
      <p:pic>
        <p:nvPicPr>
          <p:cNvPr id="6" name="Image 5">
            <a:extLst>
              <a:ext uri="{FF2B5EF4-FFF2-40B4-BE49-F238E27FC236}">
                <a16:creationId xmlns:a16="http://schemas.microsoft.com/office/drawing/2014/main" id="{C8C4F749-806C-2A60-FAF4-E99AD6B7F4CB}"/>
              </a:ext>
            </a:extLst>
          </p:cNvPr>
          <p:cNvPicPr>
            <a:picLocks noChangeAspect="1"/>
          </p:cNvPicPr>
          <p:nvPr/>
        </p:nvPicPr>
        <p:blipFill>
          <a:blip r:embed="rId3"/>
          <a:stretch>
            <a:fillRect/>
          </a:stretch>
        </p:blipFill>
        <p:spPr>
          <a:xfrm>
            <a:off x="2608080" y="3283490"/>
            <a:ext cx="6573167" cy="971686"/>
          </a:xfrm>
          <a:prstGeom prst="rect">
            <a:avLst/>
          </a:prstGeom>
        </p:spPr>
      </p:pic>
    </p:spTree>
    <p:extLst>
      <p:ext uri="{BB962C8B-B14F-4D97-AF65-F5344CB8AC3E}">
        <p14:creationId xmlns:p14="http://schemas.microsoft.com/office/powerpoint/2010/main" val="133199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afficher une information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754326"/>
          </a:xfrm>
          <a:prstGeom prst="rect">
            <a:avLst/>
          </a:prstGeom>
          <a:noFill/>
        </p:spPr>
        <p:txBody>
          <a:bodyPr wrap="square" rtlCol="0">
            <a:spAutoFit/>
          </a:bodyPr>
          <a:lstStyle/>
          <a:p>
            <a:r>
              <a:rPr lang="fr-FR" sz="3600" dirty="0"/>
              <a:t>Pour afficher un message dans une pop-up on utilise la fonction </a:t>
            </a:r>
            <a:r>
              <a:rPr lang="fr-FR" sz="3600" dirty="0" err="1"/>
              <a:t>Alert</a:t>
            </a:r>
            <a:r>
              <a:rPr lang="fr-FR" sz="3600" dirty="0"/>
              <a:t>(), cette fonction prend en paramètre le message à envoyer </a:t>
            </a:r>
          </a:p>
        </p:txBody>
      </p:sp>
      <p:pic>
        <p:nvPicPr>
          <p:cNvPr id="11" name="Image 10">
            <a:extLst>
              <a:ext uri="{FF2B5EF4-FFF2-40B4-BE49-F238E27FC236}">
                <a16:creationId xmlns:a16="http://schemas.microsoft.com/office/drawing/2014/main" id="{4C3AE904-F7A1-97B1-F268-E605031DE701}"/>
              </a:ext>
            </a:extLst>
          </p:cNvPr>
          <p:cNvPicPr>
            <a:picLocks noChangeAspect="1"/>
          </p:cNvPicPr>
          <p:nvPr/>
        </p:nvPicPr>
        <p:blipFill>
          <a:blip r:embed="rId2"/>
          <a:stretch>
            <a:fillRect/>
          </a:stretch>
        </p:blipFill>
        <p:spPr>
          <a:xfrm>
            <a:off x="1937499" y="4563611"/>
            <a:ext cx="7932715" cy="862252"/>
          </a:xfrm>
          <a:prstGeom prst="rect">
            <a:avLst/>
          </a:prstGeom>
        </p:spPr>
      </p:pic>
      <p:pic>
        <p:nvPicPr>
          <p:cNvPr id="2" name="Picture 12" descr="JavaScript Logo et symbole, sens, histoire, PNG, marque">
            <a:extLst>
              <a:ext uri="{FF2B5EF4-FFF2-40B4-BE49-F238E27FC236}">
                <a16:creationId xmlns:a16="http://schemas.microsoft.com/office/drawing/2014/main" id="{CE1A5C1C-1F85-B489-C8A4-19B61643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045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sp>
        <p:nvSpPr>
          <p:cNvPr id="7" name="ZoneTexte 6">
            <a:extLst>
              <a:ext uri="{FF2B5EF4-FFF2-40B4-BE49-F238E27FC236}">
                <a16:creationId xmlns:a16="http://schemas.microsoft.com/office/drawing/2014/main" id="{4ACC87A0-02DB-9767-4B52-4AA01917A977}"/>
              </a:ext>
            </a:extLst>
          </p:cNvPr>
          <p:cNvSpPr txBox="1"/>
          <p:nvPr/>
        </p:nvSpPr>
        <p:spPr>
          <a:xfrm>
            <a:off x="771788" y="2660654"/>
            <a:ext cx="11090246" cy="2677656"/>
          </a:xfrm>
          <a:prstGeom prst="rect">
            <a:avLst/>
          </a:prstGeom>
          <a:noFill/>
        </p:spPr>
        <p:txBody>
          <a:bodyPr wrap="square" rtlCol="0">
            <a:spAutoFit/>
          </a:bodyPr>
          <a:lstStyle/>
          <a:p>
            <a:r>
              <a:rPr lang="fr-FR" sz="2400" dirty="0"/>
              <a:t>En JavaScript, les classes sont des </a:t>
            </a:r>
            <a:r>
              <a:rPr lang="fr-FR" sz="2400" b="1" dirty="0"/>
              <a:t>sucres syntaxiques</a:t>
            </a:r>
            <a:r>
              <a:rPr lang="fr-FR" sz="2400" dirty="0"/>
              <a:t>, qui permettent de définir des objets avec </a:t>
            </a:r>
            <a:r>
              <a:rPr lang="fr-FR" sz="2400" b="1" dirty="0"/>
              <a:t>une syntaxe plus proche de celle des langages orientés </a:t>
            </a:r>
            <a:r>
              <a:rPr lang="fr-FR" sz="2400" dirty="0"/>
              <a:t>objet comme C# ou Python. En réalité, les </a:t>
            </a:r>
            <a:r>
              <a:rPr lang="fr-FR" sz="2400" b="1" dirty="0"/>
              <a:t>classes en JavaScript sont basées sur le prototype</a:t>
            </a:r>
            <a:r>
              <a:rPr lang="fr-FR" sz="2400" dirty="0"/>
              <a:t>.</a:t>
            </a:r>
          </a:p>
          <a:p>
            <a:endParaRPr lang="fr-FR" sz="2400" dirty="0"/>
          </a:p>
          <a:p>
            <a:endParaRPr lang="fr-FR" sz="2400" dirty="0"/>
          </a:p>
          <a:p>
            <a:r>
              <a:rPr lang="fr-FR" sz="2400" dirty="0"/>
              <a:t>Nb: Les classes vont être </a:t>
            </a:r>
            <a:r>
              <a:rPr lang="fr-FR" sz="2400" b="1" dirty="0"/>
              <a:t>converties en prototype </a:t>
            </a:r>
            <a:r>
              <a:rPr lang="fr-FR" sz="2400" dirty="0"/>
              <a:t>car JavaScript est un </a:t>
            </a:r>
            <a:r>
              <a:rPr lang="fr-FR" sz="2400" b="1" dirty="0"/>
              <a:t>langage orienté prototype </a:t>
            </a:r>
          </a:p>
        </p:txBody>
      </p:sp>
    </p:spTree>
    <p:extLst>
      <p:ext uri="{BB962C8B-B14F-4D97-AF65-F5344CB8AC3E}">
        <p14:creationId xmlns:p14="http://schemas.microsoft.com/office/powerpoint/2010/main" val="6913857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sp>
        <p:nvSpPr>
          <p:cNvPr id="5" name="ZoneTexte 4">
            <a:extLst>
              <a:ext uri="{FF2B5EF4-FFF2-40B4-BE49-F238E27FC236}">
                <a16:creationId xmlns:a16="http://schemas.microsoft.com/office/drawing/2014/main" id="{18A00B93-080F-5A50-463F-81CF9B243BF1}"/>
              </a:ext>
            </a:extLst>
          </p:cNvPr>
          <p:cNvSpPr txBox="1"/>
          <p:nvPr/>
        </p:nvSpPr>
        <p:spPr>
          <a:xfrm>
            <a:off x="1840543" y="4923310"/>
            <a:ext cx="8326913" cy="707886"/>
          </a:xfrm>
          <a:prstGeom prst="rect">
            <a:avLst/>
          </a:prstGeom>
          <a:noFill/>
        </p:spPr>
        <p:txBody>
          <a:bodyPr wrap="square" rtlCol="0">
            <a:spAutoFit/>
          </a:bodyPr>
          <a:lstStyle/>
          <a:p>
            <a:r>
              <a:rPr lang="fr-FR" sz="2000" dirty="0"/>
              <a:t>Pour définir une </a:t>
            </a:r>
            <a:r>
              <a:rPr lang="fr-FR" sz="2000" b="1" dirty="0"/>
              <a:t>classe</a:t>
            </a:r>
            <a:r>
              <a:rPr lang="fr-FR" sz="2000" dirty="0"/>
              <a:t> en JavaScript, on utilise le mot clé « </a:t>
            </a:r>
            <a:r>
              <a:rPr lang="fr-FR" sz="2000" b="1" dirty="0"/>
              <a:t>class</a:t>
            </a:r>
            <a:r>
              <a:rPr lang="fr-FR" sz="2000" dirty="0"/>
              <a:t> » </a:t>
            </a:r>
          </a:p>
          <a:p>
            <a:r>
              <a:rPr lang="fr-FR" sz="2000" dirty="0"/>
              <a:t>Pour définir le </a:t>
            </a:r>
            <a:r>
              <a:rPr lang="fr-FR" sz="2000" b="1" dirty="0"/>
              <a:t>constructeur</a:t>
            </a:r>
            <a:r>
              <a:rPr lang="fr-FR" sz="2000" dirty="0"/>
              <a:t> de la classe, on utilise le mot clé « </a:t>
            </a:r>
            <a:r>
              <a:rPr lang="fr-FR" sz="2000" b="1" dirty="0" err="1"/>
              <a:t>constructor</a:t>
            </a:r>
            <a:r>
              <a:rPr lang="fr-FR" sz="2000" dirty="0"/>
              <a:t> » </a:t>
            </a:r>
          </a:p>
        </p:txBody>
      </p:sp>
      <p:pic>
        <p:nvPicPr>
          <p:cNvPr id="6" name="Image 5">
            <a:extLst>
              <a:ext uri="{FF2B5EF4-FFF2-40B4-BE49-F238E27FC236}">
                <a16:creationId xmlns:a16="http://schemas.microsoft.com/office/drawing/2014/main" id="{952EDD6F-F930-8B71-982A-A0C75F805F49}"/>
              </a:ext>
            </a:extLst>
          </p:cNvPr>
          <p:cNvPicPr>
            <a:picLocks noChangeAspect="1"/>
          </p:cNvPicPr>
          <p:nvPr/>
        </p:nvPicPr>
        <p:blipFill>
          <a:blip r:embed="rId2"/>
          <a:stretch>
            <a:fillRect/>
          </a:stretch>
        </p:blipFill>
        <p:spPr>
          <a:xfrm>
            <a:off x="3422656" y="2093360"/>
            <a:ext cx="4639322" cy="2343477"/>
          </a:xfrm>
          <a:prstGeom prst="rect">
            <a:avLst/>
          </a:prstGeom>
        </p:spPr>
      </p:pic>
    </p:spTree>
    <p:extLst>
      <p:ext uri="{BB962C8B-B14F-4D97-AF65-F5344CB8AC3E}">
        <p14:creationId xmlns:p14="http://schemas.microsoft.com/office/powerpoint/2010/main" val="54298987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sp>
        <p:nvSpPr>
          <p:cNvPr id="5" name="ZoneTexte 4">
            <a:extLst>
              <a:ext uri="{FF2B5EF4-FFF2-40B4-BE49-F238E27FC236}">
                <a16:creationId xmlns:a16="http://schemas.microsoft.com/office/drawing/2014/main" id="{18A00B93-080F-5A50-463F-81CF9B243BF1}"/>
              </a:ext>
            </a:extLst>
          </p:cNvPr>
          <p:cNvSpPr txBox="1"/>
          <p:nvPr/>
        </p:nvSpPr>
        <p:spPr>
          <a:xfrm>
            <a:off x="2392634" y="5009575"/>
            <a:ext cx="8873464" cy="1323439"/>
          </a:xfrm>
          <a:prstGeom prst="rect">
            <a:avLst/>
          </a:prstGeom>
          <a:noFill/>
        </p:spPr>
        <p:txBody>
          <a:bodyPr wrap="square" rtlCol="0">
            <a:spAutoFit/>
          </a:bodyPr>
          <a:lstStyle/>
          <a:p>
            <a:r>
              <a:rPr lang="fr-FR" sz="2000" dirty="0"/>
              <a:t>Il existe deux types de méthodes en JavaScript :</a:t>
            </a:r>
          </a:p>
          <a:p>
            <a:endParaRPr lang="fr-FR" sz="2000" dirty="0"/>
          </a:p>
          <a:p>
            <a:pPr marL="342900" indent="-342900">
              <a:buFont typeface="Arial" panose="020B0604020202020204" pitchFamily="34" charset="0"/>
              <a:buChar char="•"/>
            </a:pPr>
            <a:r>
              <a:rPr lang="fr-FR" sz="2000" dirty="0"/>
              <a:t>Classique : doit être appeler à travers une instance</a:t>
            </a:r>
          </a:p>
          <a:p>
            <a:pPr marL="342900" indent="-342900">
              <a:buFont typeface="Arial" panose="020B0604020202020204" pitchFamily="34" charset="0"/>
              <a:buChar char="•"/>
            </a:pPr>
            <a:r>
              <a:rPr lang="fr-FR" sz="2000" dirty="0" err="1"/>
              <a:t>Static</a:t>
            </a:r>
            <a:r>
              <a:rPr lang="fr-FR" sz="2000" dirty="0"/>
              <a:t>: méthode liée à la classe et pas à l’objet(instance de la classe).</a:t>
            </a:r>
          </a:p>
        </p:txBody>
      </p:sp>
      <p:pic>
        <p:nvPicPr>
          <p:cNvPr id="8" name="Image 7">
            <a:extLst>
              <a:ext uri="{FF2B5EF4-FFF2-40B4-BE49-F238E27FC236}">
                <a16:creationId xmlns:a16="http://schemas.microsoft.com/office/drawing/2014/main" id="{3E6385CA-89B3-3010-8B9E-329323FDD6CA}"/>
              </a:ext>
            </a:extLst>
          </p:cNvPr>
          <p:cNvPicPr>
            <a:picLocks noChangeAspect="1"/>
          </p:cNvPicPr>
          <p:nvPr/>
        </p:nvPicPr>
        <p:blipFill>
          <a:blip r:embed="rId2"/>
          <a:stretch>
            <a:fillRect/>
          </a:stretch>
        </p:blipFill>
        <p:spPr>
          <a:xfrm>
            <a:off x="3149093" y="3419433"/>
            <a:ext cx="4830341" cy="1254634"/>
          </a:xfrm>
          <a:prstGeom prst="rect">
            <a:avLst/>
          </a:prstGeom>
        </p:spPr>
      </p:pic>
      <p:pic>
        <p:nvPicPr>
          <p:cNvPr id="10" name="Image 9">
            <a:extLst>
              <a:ext uri="{FF2B5EF4-FFF2-40B4-BE49-F238E27FC236}">
                <a16:creationId xmlns:a16="http://schemas.microsoft.com/office/drawing/2014/main" id="{289255FB-912C-893A-8757-88D8A96E19A0}"/>
              </a:ext>
            </a:extLst>
          </p:cNvPr>
          <p:cNvPicPr>
            <a:picLocks noChangeAspect="1"/>
          </p:cNvPicPr>
          <p:nvPr/>
        </p:nvPicPr>
        <p:blipFill>
          <a:blip r:embed="rId3"/>
          <a:stretch>
            <a:fillRect/>
          </a:stretch>
        </p:blipFill>
        <p:spPr>
          <a:xfrm>
            <a:off x="2048369" y="2072868"/>
            <a:ext cx="7829272" cy="1245067"/>
          </a:xfrm>
          <a:prstGeom prst="rect">
            <a:avLst/>
          </a:prstGeom>
        </p:spPr>
      </p:pic>
    </p:spTree>
    <p:extLst>
      <p:ext uri="{BB962C8B-B14F-4D97-AF65-F5344CB8AC3E}">
        <p14:creationId xmlns:p14="http://schemas.microsoft.com/office/powerpoint/2010/main" val="28547516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16. Les classes </a:t>
            </a:r>
          </a:p>
        </p:txBody>
      </p:sp>
      <p:pic>
        <p:nvPicPr>
          <p:cNvPr id="4" name="Image 3">
            <a:extLst>
              <a:ext uri="{FF2B5EF4-FFF2-40B4-BE49-F238E27FC236}">
                <a16:creationId xmlns:a16="http://schemas.microsoft.com/office/drawing/2014/main" id="{F0643D4C-505B-112F-EABA-40A041A6921E}"/>
              </a:ext>
            </a:extLst>
          </p:cNvPr>
          <p:cNvPicPr>
            <a:picLocks noChangeAspect="1"/>
          </p:cNvPicPr>
          <p:nvPr/>
        </p:nvPicPr>
        <p:blipFill>
          <a:blip r:embed="rId2"/>
          <a:stretch>
            <a:fillRect/>
          </a:stretch>
        </p:blipFill>
        <p:spPr>
          <a:xfrm>
            <a:off x="184180" y="2082058"/>
            <a:ext cx="4772691" cy="1705213"/>
          </a:xfrm>
          <a:prstGeom prst="rect">
            <a:avLst/>
          </a:prstGeom>
        </p:spPr>
      </p:pic>
      <p:sp>
        <p:nvSpPr>
          <p:cNvPr id="5" name="ZoneTexte 4">
            <a:extLst>
              <a:ext uri="{FF2B5EF4-FFF2-40B4-BE49-F238E27FC236}">
                <a16:creationId xmlns:a16="http://schemas.microsoft.com/office/drawing/2014/main" id="{18A00B93-080F-5A50-463F-81CF9B243BF1}"/>
              </a:ext>
            </a:extLst>
          </p:cNvPr>
          <p:cNvSpPr txBox="1"/>
          <p:nvPr/>
        </p:nvSpPr>
        <p:spPr>
          <a:xfrm>
            <a:off x="903018" y="4474737"/>
            <a:ext cx="10385963" cy="1938992"/>
          </a:xfrm>
          <a:prstGeom prst="rect">
            <a:avLst/>
          </a:prstGeom>
          <a:noFill/>
        </p:spPr>
        <p:txBody>
          <a:bodyPr wrap="square" rtlCol="0">
            <a:spAutoFit/>
          </a:bodyPr>
          <a:lstStyle/>
          <a:p>
            <a:r>
              <a:rPr lang="fr-FR" sz="2000" dirty="0"/>
              <a:t>L’héritage avec les classes a été simplifier, ainsi pour faire hériter une classe sur une autre on utilise le mot clé « </a:t>
            </a:r>
            <a:r>
              <a:rPr lang="fr-FR" sz="2000" b="1" dirty="0" err="1"/>
              <a:t>extends</a:t>
            </a:r>
            <a:r>
              <a:rPr lang="fr-FR" sz="2000" dirty="0"/>
              <a:t> » suivi de la </a:t>
            </a:r>
            <a:r>
              <a:rPr lang="fr-FR" sz="2000" b="1" dirty="0"/>
              <a:t>classe à faire hériter.</a:t>
            </a:r>
          </a:p>
          <a:p>
            <a:endParaRPr lang="fr-FR" sz="2000" dirty="0"/>
          </a:p>
          <a:p>
            <a:r>
              <a:rPr lang="fr-FR" sz="2000" dirty="0"/>
              <a:t>Puis pour que toutes les propriétés soient héritées, nous utilisons la méthode </a:t>
            </a:r>
            <a:r>
              <a:rPr lang="fr-FR" sz="2000" b="1" dirty="0"/>
              <a:t>super()</a:t>
            </a:r>
            <a:r>
              <a:rPr lang="fr-FR" sz="2000" dirty="0"/>
              <a:t> qui prend en </a:t>
            </a:r>
            <a:r>
              <a:rPr lang="fr-FR" sz="2000" b="1" dirty="0"/>
              <a:t>paramètre les propriétés que l’on souhaite faire hériter.</a:t>
            </a:r>
          </a:p>
          <a:p>
            <a:endParaRPr lang="fr-FR" sz="2000" b="1" dirty="0"/>
          </a:p>
        </p:txBody>
      </p:sp>
      <p:pic>
        <p:nvPicPr>
          <p:cNvPr id="2" name="Image 1">
            <a:extLst>
              <a:ext uri="{FF2B5EF4-FFF2-40B4-BE49-F238E27FC236}">
                <a16:creationId xmlns:a16="http://schemas.microsoft.com/office/drawing/2014/main" id="{AE72E879-019A-BB7E-29CA-31B70109941A}"/>
              </a:ext>
            </a:extLst>
          </p:cNvPr>
          <p:cNvPicPr>
            <a:picLocks noChangeAspect="1"/>
          </p:cNvPicPr>
          <p:nvPr/>
        </p:nvPicPr>
        <p:blipFill>
          <a:blip r:embed="rId3"/>
          <a:stretch>
            <a:fillRect/>
          </a:stretch>
        </p:blipFill>
        <p:spPr>
          <a:xfrm>
            <a:off x="5581290" y="2082058"/>
            <a:ext cx="6426530" cy="1672765"/>
          </a:xfrm>
          <a:prstGeom prst="rect">
            <a:avLst/>
          </a:prstGeom>
        </p:spPr>
      </p:pic>
    </p:spTree>
    <p:extLst>
      <p:ext uri="{BB962C8B-B14F-4D97-AF65-F5344CB8AC3E}">
        <p14:creationId xmlns:p14="http://schemas.microsoft.com/office/powerpoint/2010/main" val="186117453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XIII- Les Objets</a:t>
            </a:r>
            <a:br>
              <a:rPr lang="fr-FR" dirty="0"/>
            </a:br>
            <a:r>
              <a:rPr lang="fr-FR" dirty="0"/>
              <a:t>	</a:t>
            </a:r>
            <a:r>
              <a:rPr lang="fr-FR" sz="3600" i="1" dirty="0"/>
              <a:t> 17. L’encapsulation, les getter &amp; setter </a:t>
            </a:r>
          </a:p>
        </p:txBody>
      </p:sp>
      <p:sp>
        <p:nvSpPr>
          <p:cNvPr id="2" name="ZoneTexte 1">
            <a:extLst>
              <a:ext uri="{FF2B5EF4-FFF2-40B4-BE49-F238E27FC236}">
                <a16:creationId xmlns:a16="http://schemas.microsoft.com/office/drawing/2014/main" id="{9BF89A4B-40E6-BD32-24FB-E959057B340E}"/>
              </a:ext>
            </a:extLst>
          </p:cNvPr>
          <p:cNvSpPr txBox="1"/>
          <p:nvPr/>
        </p:nvSpPr>
        <p:spPr>
          <a:xfrm>
            <a:off x="1291905" y="2164360"/>
            <a:ext cx="9890620" cy="4062651"/>
          </a:xfrm>
          <a:prstGeom prst="rect">
            <a:avLst/>
          </a:prstGeom>
          <a:noFill/>
        </p:spPr>
        <p:txBody>
          <a:bodyPr wrap="square" rtlCol="0">
            <a:spAutoFit/>
          </a:bodyPr>
          <a:lstStyle/>
          <a:p>
            <a:pPr>
              <a:lnSpc>
                <a:spcPct val="150000"/>
              </a:lnSpc>
            </a:pPr>
            <a:r>
              <a:rPr lang="fr-FR" sz="2000" dirty="0"/>
              <a:t>En programmation orientée objet, </a:t>
            </a:r>
            <a:r>
              <a:rPr lang="fr-FR" sz="2000" b="1" dirty="0"/>
              <a:t>l'encapsulation</a:t>
            </a:r>
            <a:r>
              <a:rPr lang="fr-FR" sz="2000" dirty="0"/>
              <a:t> permet de </a:t>
            </a:r>
            <a:r>
              <a:rPr lang="fr-FR" sz="2000" b="1" dirty="0"/>
              <a:t>mieux contrôler l'accès et la modification des données</a:t>
            </a:r>
            <a:r>
              <a:rPr lang="fr-FR" sz="2000" dirty="0"/>
              <a:t>. Cela consiste à définir des </a:t>
            </a:r>
            <a:r>
              <a:rPr lang="fr-FR" sz="2000" b="1" dirty="0"/>
              <a:t>propriétés et des méthodes privées </a:t>
            </a:r>
            <a:r>
              <a:rPr lang="fr-FR" sz="2000" dirty="0"/>
              <a:t>dans une </a:t>
            </a:r>
            <a:r>
              <a:rPr lang="fr-FR" sz="2000" b="1" dirty="0"/>
              <a:t>classe</a:t>
            </a:r>
            <a:r>
              <a:rPr lang="fr-FR" sz="2000" dirty="0"/>
              <a:t>, et à fournir des </a:t>
            </a:r>
            <a:r>
              <a:rPr lang="fr-FR" sz="2000" b="1" dirty="0"/>
              <a:t>méthodes publiques</a:t>
            </a:r>
            <a:r>
              <a:rPr lang="fr-FR" sz="2000" dirty="0"/>
              <a:t>(getter, setter) pour </a:t>
            </a:r>
            <a:r>
              <a:rPr lang="fr-FR" sz="2000" b="1" dirty="0"/>
              <a:t>y accéder </a:t>
            </a:r>
            <a:r>
              <a:rPr lang="fr-FR" sz="2000" dirty="0"/>
              <a:t>et les modifier de manière contrôlée.</a:t>
            </a:r>
          </a:p>
          <a:p>
            <a:endParaRPr lang="fr-FR" sz="2000" dirty="0"/>
          </a:p>
          <a:p>
            <a:endParaRPr lang="fr-FR" sz="2000" dirty="0"/>
          </a:p>
          <a:p>
            <a:r>
              <a:rPr lang="fr-FR" sz="2000" dirty="0"/>
              <a:t>Les setters et les getters sont des </a:t>
            </a:r>
            <a:r>
              <a:rPr lang="fr-FR" sz="2000" b="1" dirty="0"/>
              <a:t>méthodes spéciales </a:t>
            </a:r>
            <a:r>
              <a:rPr lang="fr-FR" sz="2000" dirty="0"/>
              <a:t>qui permettent de contrôler l'accès aux propriétés d'un objet. </a:t>
            </a:r>
          </a:p>
          <a:p>
            <a:pPr marL="342900" indent="-342900">
              <a:buFont typeface="Arial" panose="020B0604020202020204" pitchFamily="34" charset="0"/>
              <a:buChar char="•"/>
            </a:pPr>
            <a:r>
              <a:rPr lang="fr-FR" sz="2000" dirty="0"/>
              <a:t>Les getters (accesseur) sont utilisés pour </a:t>
            </a:r>
            <a:r>
              <a:rPr lang="fr-FR" sz="2000" b="1" dirty="0"/>
              <a:t>récupérer</a:t>
            </a:r>
            <a:r>
              <a:rPr lang="fr-FR" sz="2000" dirty="0"/>
              <a:t> la valeur d'une propriété.</a:t>
            </a:r>
          </a:p>
          <a:p>
            <a:pPr marL="342900" indent="-342900">
              <a:buFont typeface="Arial" panose="020B0604020202020204" pitchFamily="34" charset="0"/>
              <a:buChar char="•"/>
            </a:pPr>
            <a:r>
              <a:rPr lang="fr-FR" sz="2000" dirty="0"/>
              <a:t>Les setters (mutateur) sont utilisés pour </a:t>
            </a:r>
            <a:r>
              <a:rPr lang="fr-FR" sz="2000" b="1" dirty="0"/>
              <a:t>modifier</a:t>
            </a:r>
            <a:r>
              <a:rPr lang="fr-FR" sz="2000" dirty="0"/>
              <a:t> la valeur d'une propriété.</a:t>
            </a:r>
          </a:p>
          <a:p>
            <a:endParaRPr lang="fr-FR" dirty="0"/>
          </a:p>
        </p:txBody>
      </p:sp>
    </p:spTree>
    <p:extLst>
      <p:ext uri="{BB962C8B-B14F-4D97-AF65-F5344CB8AC3E}">
        <p14:creationId xmlns:p14="http://schemas.microsoft.com/office/powerpoint/2010/main" val="273354985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a:t>XIII- </a:t>
            </a:r>
            <a:r>
              <a:rPr lang="fr-FR" dirty="0"/>
              <a:t>Les Objets</a:t>
            </a:r>
            <a:br>
              <a:rPr lang="fr-FR" dirty="0"/>
            </a:br>
            <a:r>
              <a:rPr lang="fr-FR" dirty="0"/>
              <a:t>	</a:t>
            </a:r>
            <a:r>
              <a:rPr lang="fr-FR" sz="3600" i="1" dirty="0"/>
              <a:t>  17. L’encapsulation, les getter &amp; setter </a:t>
            </a:r>
          </a:p>
        </p:txBody>
      </p:sp>
      <p:pic>
        <p:nvPicPr>
          <p:cNvPr id="7" name="Image 6">
            <a:extLst>
              <a:ext uri="{FF2B5EF4-FFF2-40B4-BE49-F238E27FC236}">
                <a16:creationId xmlns:a16="http://schemas.microsoft.com/office/drawing/2014/main" id="{8046308B-599E-46B5-787D-960689AF0EC8}"/>
              </a:ext>
            </a:extLst>
          </p:cNvPr>
          <p:cNvPicPr>
            <a:picLocks noChangeAspect="1"/>
          </p:cNvPicPr>
          <p:nvPr/>
        </p:nvPicPr>
        <p:blipFill>
          <a:blip r:embed="rId2"/>
          <a:stretch>
            <a:fillRect/>
          </a:stretch>
        </p:blipFill>
        <p:spPr>
          <a:xfrm>
            <a:off x="0" y="2244056"/>
            <a:ext cx="3496163" cy="1400370"/>
          </a:xfrm>
          <a:prstGeom prst="rect">
            <a:avLst/>
          </a:prstGeom>
        </p:spPr>
      </p:pic>
      <p:pic>
        <p:nvPicPr>
          <p:cNvPr id="11" name="Image 10">
            <a:extLst>
              <a:ext uri="{FF2B5EF4-FFF2-40B4-BE49-F238E27FC236}">
                <a16:creationId xmlns:a16="http://schemas.microsoft.com/office/drawing/2014/main" id="{A542DE3B-B5F2-A8DE-69C3-8AFCB2DBB249}"/>
              </a:ext>
            </a:extLst>
          </p:cNvPr>
          <p:cNvPicPr>
            <a:picLocks noChangeAspect="1"/>
          </p:cNvPicPr>
          <p:nvPr/>
        </p:nvPicPr>
        <p:blipFill>
          <a:blip r:embed="rId3"/>
          <a:stretch>
            <a:fillRect/>
          </a:stretch>
        </p:blipFill>
        <p:spPr>
          <a:xfrm>
            <a:off x="3936924" y="2244056"/>
            <a:ext cx="4261233" cy="1400370"/>
          </a:xfrm>
          <a:prstGeom prst="rect">
            <a:avLst/>
          </a:prstGeom>
        </p:spPr>
      </p:pic>
      <p:sp>
        <p:nvSpPr>
          <p:cNvPr id="19" name="ZoneTexte 18">
            <a:extLst>
              <a:ext uri="{FF2B5EF4-FFF2-40B4-BE49-F238E27FC236}">
                <a16:creationId xmlns:a16="http://schemas.microsoft.com/office/drawing/2014/main" id="{32F707FE-DDC3-B10B-036E-80C75F9BFDCA}"/>
              </a:ext>
            </a:extLst>
          </p:cNvPr>
          <p:cNvSpPr txBox="1"/>
          <p:nvPr/>
        </p:nvSpPr>
        <p:spPr>
          <a:xfrm>
            <a:off x="378543" y="4474445"/>
            <a:ext cx="11098634" cy="1892826"/>
          </a:xfrm>
          <a:prstGeom prst="rect">
            <a:avLst/>
          </a:prstGeom>
          <a:noFill/>
        </p:spPr>
        <p:txBody>
          <a:bodyPr wrap="square" rtlCol="0">
            <a:spAutoFit/>
          </a:bodyPr>
          <a:lstStyle/>
          <a:p>
            <a:pPr>
              <a:lnSpc>
                <a:spcPct val="150000"/>
              </a:lnSpc>
            </a:pPr>
            <a:r>
              <a:rPr lang="fr-FR" dirty="0"/>
              <a:t>Dans cet exemple nous définissons deux propriétés, la propriété </a:t>
            </a:r>
            <a:r>
              <a:rPr lang="fr-FR" dirty="0" err="1"/>
              <a:t>age</a:t>
            </a:r>
            <a:r>
              <a:rPr lang="fr-FR" dirty="0"/>
              <a:t> est déclaré avec </a:t>
            </a:r>
            <a:r>
              <a:rPr lang="fr-FR" b="1" dirty="0"/>
              <a:t>_</a:t>
            </a:r>
            <a:r>
              <a:rPr lang="fr-FR" b="1" dirty="0" err="1"/>
              <a:t>age</a:t>
            </a:r>
            <a:r>
              <a:rPr lang="fr-FR" dirty="0"/>
              <a:t>, ceci est une </a:t>
            </a:r>
            <a:r>
              <a:rPr lang="fr-FR" b="1" dirty="0"/>
              <a:t>convention</a:t>
            </a:r>
            <a:r>
              <a:rPr lang="fr-FR" dirty="0"/>
              <a:t> afin d’indiquer que la </a:t>
            </a:r>
            <a:r>
              <a:rPr lang="fr-FR" b="1" dirty="0"/>
              <a:t>propriété doit être considéré comme privé</a:t>
            </a:r>
            <a:r>
              <a:rPr lang="fr-FR" dirty="0"/>
              <a:t>, bien qu’en JavaScript il </a:t>
            </a:r>
            <a:r>
              <a:rPr lang="fr-FR" b="1" dirty="0"/>
              <a:t>n’existe pas réellement de propriétés privées. </a:t>
            </a:r>
          </a:p>
          <a:p>
            <a:endParaRPr lang="fr-FR" dirty="0"/>
          </a:p>
          <a:p>
            <a:endParaRPr lang="fr-FR" dirty="0"/>
          </a:p>
        </p:txBody>
      </p:sp>
      <p:pic>
        <p:nvPicPr>
          <p:cNvPr id="21" name="Image 20">
            <a:extLst>
              <a:ext uri="{FF2B5EF4-FFF2-40B4-BE49-F238E27FC236}">
                <a16:creationId xmlns:a16="http://schemas.microsoft.com/office/drawing/2014/main" id="{455B9985-78F6-9001-F3E5-18CB4B3023CA}"/>
              </a:ext>
            </a:extLst>
          </p:cNvPr>
          <p:cNvPicPr>
            <a:picLocks noChangeAspect="1"/>
          </p:cNvPicPr>
          <p:nvPr/>
        </p:nvPicPr>
        <p:blipFill>
          <a:blip r:embed="rId4"/>
          <a:stretch>
            <a:fillRect/>
          </a:stretch>
        </p:blipFill>
        <p:spPr>
          <a:xfrm>
            <a:off x="8638919" y="2247286"/>
            <a:ext cx="3553081" cy="1400370"/>
          </a:xfrm>
          <a:prstGeom prst="rect">
            <a:avLst/>
          </a:prstGeom>
        </p:spPr>
      </p:pic>
    </p:spTree>
    <p:extLst>
      <p:ext uri="{BB962C8B-B14F-4D97-AF65-F5344CB8AC3E}">
        <p14:creationId xmlns:p14="http://schemas.microsoft.com/office/powerpoint/2010/main" val="113809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2. Demander une confirmation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confirmation </a:t>
            </a:r>
          </a:p>
          <a:p>
            <a:r>
              <a:rPr lang="fr-FR" sz="3600" dirty="0">
                <a:sym typeface="Wingdings" panose="05000000000000000000" pitchFamily="2" charset="2"/>
              </a:rPr>
              <a:t> </a:t>
            </a:r>
            <a:r>
              <a:rPr lang="fr-FR" sz="3600" dirty="0" err="1">
                <a:sym typeface="Wingdings" panose="05000000000000000000" pitchFamily="2" charset="2"/>
              </a:rPr>
              <a:t>confirm</a:t>
            </a:r>
            <a:r>
              <a:rPr lang="fr-FR" sz="3600" dirty="0">
                <a:sym typeface="Wingdings" panose="05000000000000000000" pitchFamily="2" charset="2"/>
              </a:rPr>
              <a:t>()</a:t>
            </a:r>
            <a:endParaRPr lang="fr-FR" sz="3600" dirty="0"/>
          </a:p>
        </p:txBody>
      </p:sp>
      <p:pic>
        <p:nvPicPr>
          <p:cNvPr id="4" name="Image 3">
            <a:extLst>
              <a:ext uri="{FF2B5EF4-FFF2-40B4-BE49-F238E27FC236}">
                <a16:creationId xmlns:a16="http://schemas.microsoft.com/office/drawing/2014/main" id="{06B56BE1-C489-5CB3-D76C-B9B680E612C0}"/>
              </a:ext>
            </a:extLst>
          </p:cNvPr>
          <p:cNvPicPr>
            <a:picLocks noChangeAspect="1"/>
          </p:cNvPicPr>
          <p:nvPr/>
        </p:nvPicPr>
        <p:blipFill>
          <a:blip r:embed="rId2"/>
          <a:stretch>
            <a:fillRect/>
          </a:stretch>
        </p:blipFill>
        <p:spPr>
          <a:xfrm>
            <a:off x="1249959" y="3909135"/>
            <a:ext cx="10117245" cy="590960"/>
          </a:xfrm>
          <a:prstGeom prst="rect">
            <a:avLst/>
          </a:prstGeom>
        </p:spPr>
      </p:pic>
      <p:sp>
        <p:nvSpPr>
          <p:cNvPr id="5" name="ZoneTexte 4">
            <a:extLst>
              <a:ext uri="{FF2B5EF4-FFF2-40B4-BE49-F238E27FC236}">
                <a16:creationId xmlns:a16="http://schemas.microsoft.com/office/drawing/2014/main" id="{E0CED474-38A0-4D45-05F8-B71138A285D4}"/>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de valider ou non et envoyer un message différent dans les deux cas </a:t>
            </a:r>
          </a:p>
        </p:txBody>
      </p:sp>
      <p:pic>
        <p:nvPicPr>
          <p:cNvPr id="2" name="Picture 12" descr="JavaScript Logo et symbole, sens, histoire, PNG, marque">
            <a:extLst>
              <a:ext uri="{FF2B5EF4-FFF2-40B4-BE49-F238E27FC236}">
                <a16:creationId xmlns:a16="http://schemas.microsoft.com/office/drawing/2014/main" id="{66A541A1-96BE-9274-1272-9DC12F2B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7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3. Demander une information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information </a:t>
            </a:r>
          </a:p>
          <a:p>
            <a:r>
              <a:rPr lang="fr-FR" sz="3600" dirty="0">
                <a:sym typeface="Wingdings" panose="05000000000000000000" pitchFamily="2" charset="2"/>
              </a:rPr>
              <a:t> prompt()</a:t>
            </a:r>
            <a:endParaRPr lang="fr-FR" sz="3600" dirty="0"/>
          </a:p>
        </p:txBody>
      </p:sp>
      <p:sp>
        <p:nvSpPr>
          <p:cNvPr id="2" name="ZoneTexte 1">
            <a:extLst>
              <a:ext uri="{FF2B5EF4-FFF2-40B4-BE49-F238E27FC236}">
                <a16:creationId xmlns:a16="http://schemas.microsoft.com/office/drawing/2014/main" id="{AD01A576-AD38-1A80-24D4-D037FF0E4F8C}"/>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son âge puis afficher, Bonjour, vous avez … ans.</a:t>
            </a:r>
          </a:p>
        </p:txBody>
      </p:sp>
      <p:pic>
        <p:nvPicPr>
          <p:cNvPr id="7" name="Image 6">
            <a:extLst>
              <a:ext uri="{FF2B5EF4-FFF2-40B4-BE49-F238E27FC236}">
                <a16:creationId xmlns:a16="http://schemas.microsoft.com/office/drawing/2014/main" id="{449F98DC-6E0A-48F1-840A-23CDE8335236}"/>
              </a:ext>
            </a:extLst>
          </p:cNvPr>
          <p:cNvPicPr>
            <a:picLocks noChangeAspect="1"/>
          </p:cNvPicPr>
          <p:nvPr/>
        </p:nvPicPr>
        <p:blipFill>
          <a:blip r:embed="rId2"/>
          <a:stretch>
            <a:fillRect/>
          </a:stretch>
        </p:blipFill>
        <p:spPr>
          <a:xfrm>
            <a:off x="2070517" y="3765594"/>
            <a:ext cx="7184590" cy="1094795"/>
          </a:xfrm>
          <a:prstGeom prst="rect">
            <a:avLst/>
          </a:prstGeom>
        </p:spPr>
      </p:pic>
      <p:pic>
        <p:nvPicPr>
          <p:cNvPr id="4" name="Picture 12" descr="JavaScript Logo et symbole, sens, histoire, PNG, marque">
            <a:extLst>
              <a:ext uri="{FF2B5EF4-FFF2-40B4-BE49-F238E27FC236}">
                <a16:creationId xmlns:a16="http://schemas.microsoft.com/office/drawing/2014/main" id="{05559156-6551-BA90-546F-ED5491709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3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1. Opérateurs de comparaisons</a:t>
            </a:r>
          </a:p>
        </p:txBody>
      </p:sp>
      <p:sp>
        <p:nvSpPr>
          <p:cNvPr id="6" name="ZoneTexte 5">
            <a:extLst>
              <a:ext uri="{FF2B5EF4-FFF2-40B4-BE49-F238E27FC236}">
                <a16:creationId xmlns:a16="http://schemas.microsoft.com/office/drawing/2014/main" id="{C9D90B23-9001-5115-3545-13A423F1FA6A}"/>
              </a:ext>
            </a:extLst>
          </p:cNvPr>
          <p:cNvSpPr txBox="1"/>
          <p:nvPr/>
        </p:nvSpPr>
        <p:spPr>
          <a:xfrm>
            <a:off x="2818700" y="2172749"/>
            <a:ext cx="9202723" cy="4524315"/>
          </a:xfrm>
          <a:prstGeom prst="rect">
            <a:avLst/>
          </a:prstGeom>
          <a:noFill/>
        </p:spPr>
        <p:txBody>
          <a:bodyPr wrap="square" rtlCol="0">
            <a:spAutoFit/>
          </a:bodyPr>
          <a:lstStyle/>
          <a:p>
            <a:r>
              <a:rPr lang="fr-FR" sz="3600" dirty="0"/>
              <a:t>== : égal à la valeur </a:t>
            </a:r>
          </a:p>
          <a:p>
            <a:r>
              <a:rPr lang="fr-FR" sz="3600" dirty="0"/>
              <a:t>=== : égale à la valeur et au type </a:t>
            </a:r>
          </a:p>
          <a:p>
            <a:r>
              <a:rPr lang="fr-FR" sz="3600" dirty="0"/>
              <a:t>!= : différent de la valeur </a:t>
            </a:r>
          </a:p>
          <a:p>
            <a:r>
              <a:rPr lang="fr-FR" sz="3600" dirty="0"/>
              <a:t>!== : différent de la valeur et du type </a:t>
            </a:r>
          </a:p>
          <a:p>
            <a:r>
              <a:rPr lang="fr-FR" sz="3600" dirty="0"/>
              <a:t>&gt;/&lt;: supérieur / inférieur</a:t>
            </a:r>
          </a:p>
          <a:p>
            <a:r>
              <a:rPr lang="fr-FR" sz="3600" dirty="0"/>
              <a:t>&gt;= : supérieur ou égal </a:t>
            </a:r>
          </a:p>
          <a:p>
            <a:r>
              <a:rPr lang="fr-FR" sz="3600" dirty="0"/>
              <a:t>&lt;= : inférieur ou égal </a:t>
            </a:r>
          </a:p>
          <a:p>
            <a:endParaRPr lang="fr-FR" sz="3600" dirty="0"/>
          </a:p>
        </p:txBody>
      </p:sp>
      <p:pic>
        <p:nvPicPr>
          <p:cNvPr id="2" name="Picture 12" descr="JavaScript Logo et symbole, sens, histoire, PNG, marque">
            <a:extLst>
              <a:ext uri="{FF2B5EF4-FFF2-40B4-BE49-F238E27FC236}">
                <a16:creationId xmlns:a16="http://schemas.microsoft.com/office/drawing/2014/main" id="{4E77F2E2-93C1-8DDA-B1D3-3FFD56089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3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646331"/>
          </a:xfrm>
          <a:prstGeom prst="rect">
            <a:avLst/>
          </a:prstGeom>
          <a:noFill/>
        </p:spPr>
        <p:txBody>
          <a:bodyPr wrap="square" rtlCol="0">
            <a:spAutoFit/>
          </a:bodyPr>
          <a:lstStyle/>
          <a:p>
            <a:r>
              <a:rPr lang="fr-FR" sz="3600" dirty="0"/>
              <a:t>Voici les différentes structures possibles </a:t>
            </a:r>
          </a:p>
        </p:txBody>
      </p:sp>
      <p:pic>
        <p:nvPicPr>
          <p:cNvPr id="7" name="Image 6">
            <a:extLst>
              <a:ext uri="{FF2B5EF4-FFF2-40B4-BE49-F238E27FC236}">
                <a16:creationId xmlns:a16="http://schemas.microsoft.com/office/drawing/2014/main" id="{F6274314-97B9-5D0B-11DF-70DD2BD2A745}"/>
              </a:ext>
            </a:extLst>
          </p:cNvPr>
          <p:cNvPicPr>
            <a:picLocks noChangeAspect="1"/>
          </p:cNvPicPr>
          <p:nvPr/>
        </p:nvPicPr>
        <p:blipFill>
          <a:blip r:embed="rId2"/>
          <a:stretch>
            <a:fillRect/>
          </a:stretch>
        </p:blipFill>
        <p:spPr>
          <a:xfrm>
            <a:off x="935331" y="3429000"/>
            <a:ext cx="1962424" cy="1009791"/>
          </a:xfrm>
          <a:prstGeom prst="rect">
            <a:avLst/>
          </a:prstGeom>
        </p:spPr>
      </p:pic>
      <p:pic>
        <p:nvPicPr>
          <p:cNvPr id="9" name="Image 8">
            <a:extLst>
              <a:ext uri="{FF2B5EF4-FFF2-40B4-BE49-F238E27FC236}">
                <a16:creationId xmlns:a16="http://schemas.microsoft.com/office/drawing/2014/main" id="{559C2CE1-8815-49DA-DABC-AB1175D3BB80}"/>
              </a:ext>
            </a:extLst>
          </p:cNvPr>
          <p:cNvPicPr>
            <a:picLocks noChangeAspect="1"/>
          </p:cNvPicPr>
          <p:nvPr/>
        </p:nvPicPr>
        <p:blipFill>
          <a:blip r:embed="rId3"/>
          <a:stretch>
            <a:fillRect/>
          </a:stretch>
        </p:blipFill>
        <p:spPr>
          <a:xfrm>
            <a:off x="4149733" y="3429000"/>
            <a:ext cx="2248214" cy="1771897"/>
          </a:xfrm>
          <a:prstGeom prst="rect">
            <a:avLst/>
          </a:prstGeom>
        </p:spPr>
      </p:pic>
      <p:pic>
        <p:nvPicPr>
          <p:cNvPr id="11" name="Image 10">
            <a:extLst>
              <a:ext uri="{FF2B5EF4-FFF2-40B4-BE49-F238E27FC236}">
                <a16:creationId xmlns:a16="http://schemas.microsoft.com/office/drawing/2014/main" id="{7F76BE8C-F82C-DA98-BB37-BBC263FDE986}"/>
              </a:ext>
            </a:extLst>
          </p:cNvPr>
          <p:cNvPicPr>
            <a:picLocks noChangeAspect="1"/>
          </p:cNvPicPr>
          <p:nvPr/>
        </p:nvPicPr>
        <p:blipFill>
          <a:blip r:embed="rId4"/>
          <a:stretch>
            <a:fillRect/>
          </a:stretch>
        </p:blipFill>
        <p:spPr>
          <a:xfrm>
            <a:off x="7989138" y="3410742"/>
            <a:ext cx="2286319" cy="2791215"/>
          </a:xfrm>
          <a:prstGeom prst="rect">
            <a:avLst/>
          </a:prstGeom>
        </p:spPr>
      </p:pic>
      <p:pic>
        <p:nvPicPr>
          <p:cNvPr id="2" name="Picture 12" descr="JavaScript Logo et symbole, sens, histoire, PNG, marque">
            <a:extLst>
              <a:ext uri="{FF2B5EF4-FFF2-40B4-BE49-F238E27FC236}">
                <a16:creationId xmlns:a16="http://schemas.microsoft.com/office/drawing/2014/main" id="{9CA99C5E-5824-0752-069F-D1CB2EDF7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2308324"/>
          </a:xfrm>
          <a:prstGeom prst="rect">
            <a:avLst/>
          </a:prstGeom>
          <a:noFill/>
        </p:spPr>
        <p:txBody>
          <a:bodyPr wrap="square" rtlCol="0">
            <a:spAutoFit/>
          </a:bodyPr>
          <a:lstStyle/>
          <a:p>
            <a:r>
              <a:rPr lang="fr-FR" sz="2400" dirty="0"/>
              <a:t>Créé en 1995 par Netscape communication corporation</a:t>
            </a:r>
          </a:p>
          <a:p>
            <a:r>
              <a:rPr lang="fr-FR" sz="2400" dirty="0"/>
              <a:t>Originellement appelé </a:t>
            </a:r>
            <a:r>
              <a:rPr lang="fr-FR" sz="2400" dirty="0" err="1"/>
              <a:t>LiveScript</a:t>
            </a:r>
            <a:endParaRPr lang="fr-FR" sz="2400" dirty="0"/>
          </a:p>
          <a:p>
            <a:r>
              <a:rPr lang="fr-FR" sz="2400" dirty="0"/>
              <a:t>Suite à l’association entre Netscape et SUN (créateur de JAVA), </a:t>
            </a:r>
            <a:r>
              <a:rPr lang="fr-FR" sz="2400" dirty="0" err="1"/>
              <a:t>LiveScript</a:t>
            </a:r>
            <a:r>
              <a:rPr lang="fr-FR" sz="2400" dirty="0"/>
              <a:t> est rebaptisé JavaScript  </a:t>
            </a:r>
          </a:p>
          <a:p>
            <a:endParaRPr lang="fr-FR" sz="2400" dirty="0"/>
          </a:p>
          <a:p>
            <a:r>
              <a:rPr lang="fr-FR" sz="2400" dirty="0"/>
              <a:t>JavaScript est inspiré des langages C et JAVA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2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00292" y="2374084"/>
            <a:ext cx="9202723" cy="3046988"/>
          </a:xfrm>
          <a:prstGeom prst="rect">
            <a:avLst/>
          </a:prstGeom>
          <a:noFill/>
        </p:spPr>
        <p:txBody>
          <a:bodyPr wrap="square" rtlCol="0">
            <a:spAutoFit/>
          </a:bodyPr>
          <a:lstStyle/>
          <a:p>
            <a:r>
              <a:rPr lang="fr-FR" sz="3200" dirty="0"/>
              <a:t>Exercice: écrire un programme qui effectue une condition sur une variable âge et renvoi </a:t>
            </a:r>
          </a:p>
          <a:p>
            <a:endParaRPr lang="fr-FR" sz="3200" dirty="0"/>
          </a:p>
          <a:p>
            <a:pPr marL="571500" indent="-571500">
              <a:buFont typeface="Arial" panose="020B0604020202020204" pitchFamily="34" charset="0"/>
              <a:buChar char="•"/>
            </a:pPr>
            <a:r>
              <a:rPr lang="fr-FR" sz="2000" dirty="0"/>
              <a:t>-18 : Vous n'êtes pas majeur</a:t>
            </a:r>
          </a:p>
          <a:p>
            <a:pPr marL="571500" indent="-571500">
              <a:buFont typeface="Arial" panose="020B0604020202020204" pitchFamily="34" charset="0"/>
              <a:buChar char="•"/>
            </a:pPr>
            <a:r>
              <a:rPr lang="fr-FR" sz="2000" dirty="0"/>
              <a:t> 18 et 20 : Vous êtes majeur en France</a:t>
            </a:r>
          </a:p>
          <a:p>
            <a:pPr marL="571500" indent="-571500">
              <a:buFont typeface="Arial" panose="020B0604020202020204" pitchFamily="34" charset="0"/>
              <a:buChar char="•"/>
            </a:pPr>
            <a:r>
              <a:rPr lang="fr-FR" sz="2000" dirty="0"/>
              <a:t>21+ : Vous êtes majeur partout, à vous les casinos !</a:t>
            </a:r>
          </a:p>
          <a:p>
            <a:endParaRPr lang="fr-FR" sz="3600" dirty="0"/>
          </a:p>
        </p:txBody>
      </p:sp>
      <p:pic>
        <p:nvPicPr>
          <p:cNvPr id="2" name="Picture 12" descr="JavaScript Logo et symbole, sens, histoire, PNG, marque">
            <a:extLst>
              <a:ext uri="{FF2B5EF4-FFF2-40B4-BE49-F238E27FC236}">
                <a16:creationId xmlns:a16="http://schemas.microsoft.com/office/drawing/2014/main" id="{3496C8C6-846C-A3E6-7335-4DA043DFF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9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3. Conditions (switch)</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077218"/>
          </a:xfrm>
          <a:prstGeom prst="rect">
            <a:avLst/>
          </a:prstGeom>
          <a:noFill/>
        </p:spPr>
        <p:txBody>
          <a:bodyPr wrap="square" rtlCol="0">
            <a:spAutoFit/>
          </a:bodyPr>
          <a:lstStyle/>
          <a:p>
            <a:r>
              <a:rPr lang="fr-FR" sz="3200" dirty="0"/>
              <a:t>Les switch nous permettent de gérer bien plus de conditions que les if</a:t>
            </a:r>
          </a:p>
        </p:txBody>
      </p:sp>
      <p:pic>
        <p:nvPicPr>
          <p:cNvPr id="4" name="Image 3">
            <a:extLst>
              <a:ext uri="{FF2B5EF4-FFF2-40B4-BE49-F238E27FC236}">
                <a16:creationId xmlns:a16="http://schemas.microsoft.com/office/drawing/2014/main" id="{380D2CEA-5BBA-00D9-30E6-6B3D94FFD617}"/>
              </a:ext>
            </a:extLst>
          </p:cNvPr>
          <p:cNvPicPr>
            <a:picLocks noChangeAspect="1"/>
          </p:cNvPicPr>
          <p:nvPr/>
        </p:nvPicPr>
        <p:blipFill>
          <a:blip r:embed="rId2"/>
          <a:stretch>
            <a:fillRect/>
          </a:stretch>
        </p:blipFill>
        <p:spPr>
          <a:xfrm>
            <a:off x="1769857" y="3429000"/>
            <a:ext cx="8162925" cy="2876550"/>
          </a:xfrm>
          <a:prstGeom prst="rect">
            <a:avLst/>
          </a:prstGeom>
        </p:spPr>
      </p:pic>
      <p:pic>
        <p:nvPicPr>
          <p:cNvPr id="2" name="Picture 12" descr="JavaScript Logo et symbole, sens, histoire, PNG, marque">
            <a:extLst>
              <a:ext uri="{FF2B5EF4-FFF2-40B4-BE49-F238E27FC236}">
                <a16:creationId xmlns:a16="http://schemas.microsoft.com/office/drawing/2014/main" id="{32F6B0AA-AA41-EDBE-8FDE-631C0EE97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5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4. Opérateur logique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3909269" y="3058538"/>
            <a:ext cx="9202723" cy="2062103"/>
          </a:xfrm>
          <a:prstGeom prst="rect">
            <a:avLst/>
          </a:prstGeom>
          <a:noFill/>
        </p:spPr>
        <p:txBody>
          <a:bodyPr wrap="square" rtlCol="0">
            <a:spAutoFit/>
          </a:bodyPr>
          <a:lstStyle/>
          <a:p>
            <a:r>
              <a:rPr lang="fr-FR" sz="3200" dirty="0"/>
              <a:t>&amp;&amp;	 </a:t>
            </a:r>
            <a:r>
              <a:rPr lang="fr-FR" sz="3200" dirty="0">
                <a:sym typeface="Wingdings" panose="05000000000000000000" pitchFamily="2" charset="2"/>
              </a:rPr>
              <a:t> ET </a:t>
            </a:r>
          </a:p>
          <a:p>
            <a:r>
              <a:rPr lang="fr-FR" sz="3200" dirty="0">
                <a:sym typeface="Wingdings" panose="05000000000000000000" pitchFamily="2" charset="2"/>
              </a:rPr>
              <a:t>|| 	  OU </a:t>
            </a:r>
          </a:p>
          <a:p>
            <a:r>
              <a:rPr lang="fr-FR" sz="3200" dirty="0">
                <a:sym typeface="Wingdings" panose="05000000000000000000" pitchFamily="2" charset="2"/>
              </a:rPr>
              <a:t>! 	  NOT </a:t>
            </a:r>
          </a:p>
          <a:p>
            <a:r>
              <a:rPr lang="fr-FR" sz="3200" dirty="0">
                <a:sym typeface="Wingdings" panose="05000000000000000000" pitchFamily="2" charset="2"/>
              </a:rPr>
              <a:t>^ 	  XOR </a:t>
            </a:r>
            <a:endParaRPr lang="fr-FR" sz="3200" dirty="0"/>
          </a:p>
        </p:txBody>
      </p:sp>
      <p:pic>
        <p:nvPicPr>
          <p:cNvPr id="2" name="Picture 12" descr="JavaScript Logo et symbole, sens, histoire, PNG, marque">
            <a:extLst>
              <a:ext uri="{FF2B5EF4-FFF2-40B4-BE49-F238E27FC236}">
                <a16:creationId xmlns:a16="http://schemas.microsoft.com/office/drawing/2014/main" id="{97E19E68-7BF3-D308-CD6E-D6B67A715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5. Conditions ternaires</a:t>
            </a:r>
          </a:p>
        </p:txBody>
      </p:sp>
      <p:sp>
        <p:nvSpPr>
          <p:cNvPr id="2" name="ZoneTexte 1">
            <a:extLst>
              <a:ext uri="{FF2B5EF4-FFF2-40B4-BE49-F238E27FC236}">
                <a16:creationId xmlns:a16="http://schemas.microsoft.com/office/drawing/2014/main" id="{A109451E-A7FA-F0FA-0960-744D9896FC9E}"/>
              </a:ext>
            </a:extLst>
          </p:cNvPr>
          <p:cNvSpPr txBox="1"/>
          <p:nvPr/>
        </p:nvSpPr>
        <p:spPr>
          <a:xfrm>
            <a:off x="1567791" y="2818701"/>
            <a:ext cx="9412448" cy="2154436"/>
          </a:xfrm>
          <a:prstGeom prst="rect">
            <a:avLst/>
          </a:prstGeom>
          <a:noFill/>
        </p:spPr>
        <p:txBody>
          <a:bodyPr wrap="square" rtlCol="0">
            <a:spAutoFit/>
          </a:bodyPr>
          <a:lstStyle/>
          <a:p>
            <a:r>
              <a:rPr lang="fr-FR" sz="2800" i="1" dirty="0"/>
              <a:t>Permet de réaliser une condition sur une ligne</a:t>
            </a:r>
          </a:p>
          <a:p>
            <a:endParaRPr lang="fr-FR" dirty="0"/>
          </a:p>
          <a:p>
            <a:endParaRPr lang="fr-FR" dirty="0"/>
          </a:p>
          <a:p>
            <a:r>
              <a:rPr lang="fr-FR" sz="2800" dirty="0"/>
              <a:t>Structure: </a:t>
            </a:r>
          </a:p>
          <a:p>
            <a:r>
              <a:rPr lang="fr-FR" sz="2400" dirty="0"/>
              <a:t>Booléen </a:t>
            </a:r>
            <a:r>
              <a:rPr lang="fr-FR" sz="2400" dirty="0">
                <a:solidFill>
                  <a:srgbClr val="FF0000"/>
                </a:solidFill>
              </a:rPr>
              <a:t>?</a:t>
            </a:r>
            <a:r>
              <a:rPr lang="fr-FR" sz="2400" dirty="0"/>
              <a:t> Instruction si condition vraie </a:t>
            </a:r>
            <a:r>
              <a:rPr lang="fr-FR" sz="2400" b="1" dirty="0">
                <a:solidFill>
                  <a:srgbClr val="FF0000"/>
                </a:solidFill>
              </a:rPr>
              <a:t>:</a:t>
            </a:r>
            <a:r>
              <a:rPr lang="fr-FR" sz="2400" dirty="0">
                <a:solidFill>
                  <a:srgbClr val="FF0000"/>
                </a:solidFill>
              </a:rPr>
              <a:t> </a:t>
            </a:r>
            <a:r>
              <a:rPr lang="fr-FR" sz="2400" dirty="0"/>
              <a:t>instruction si condition fausse</a:t>
            </a:r>
          </a:p>
          <a:p>
            <a:endParaRPr lang="fr-FR" dirty="0"/>
          </a:p>
        </p:txBody>
      </p:sp>
      <p:pic>
        <p:nvPicPr>
          <p:cNvPr id="4" name="Picture 12" descr="JavaScript Logo et symbole, sens, histoire, PNG, marque">
            <a:extLst>
              <a:ext uri="{FF2B5EF4-FFF2-40B4-BE49-F238E27FC236}">
                <a16:creationId xmlns:a16="http://schemas.microsoft.com/office/drawing/2014/main" id="{DA9CC14B-BC23-30E1-F7C9-267294693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6. Boucles </a:t>
            </a:r>
            <a:r>
              <a:rPr lang="fr-FR" sz="3600" i="1" dirty="0" err="1"/>
              <a:t>while</a:t>
            </a:r>
            <a:endParaRPr lang="fr-FR" sz="3600" i="1" dirty="0"/>
          </a:p>
        </p:txBody>
      </p:sp>
      <p:pic>
        <p:nvPicPr>
          <p:cNvPr id="5" name="Image 4">
            <a:extLst>
              <a:ext uri="{FF2B5EF4-FFF2-40B4-BE49-F238E27FC236}">
                <a16:creationId xmlns:a16="http://schemas.microsoft.com/office/drawing/2014/main" id="{DBA3E459-9739-E3BB-8849-2447674366A2}"/>
              </a:ext>
            </a:extLst>
          </p:cNvPr>
          <p:cNvPicPr>
            <a:picLocks noChangeAspect="1"/>
          </p:cNvPicPr>
          <p:nvPr/>
        </p:nvPicPr>
        <p:blipFill>
          <a:blip r:embed="rId2"/>
          <a:stretch>
            <a:fillRect/>
          </a:stretch>
        </p:blipFill>
        <p:spPr>
          <a:xfrm>
            <a:off x="3372375" y="2025171"/>
            <a:ext cx="4897312" cy="3095470"/>
          </a:xfrm>
          <a:prstGeom prst="rect">
            <a:avLst/>
          </a:prstGeom>
        </p:spPr>
      </p:pic>
      <p:sp>
        <p:nvSpPr>
          <p:cNvPr id="2" name="ZoneTexte 1">
            <a:extLst>
              <a:ext uri="{FF2B5EF4-FFF2-40B4-BE49-F238E27FC236}">
                <a16:creationId xmlns:a16="http://schemas.microsoft.com/office/drawing/2014/main" id="{492623B3-4FD6-A862-3D2B-99633114DDB4}"/>
              </a:ext>
            </a:extLst>
          </p:cNvPr>
          <p:cNvSpPr txBox="1"/>
          <p:nvPr/>
        </p:nvSpPr>
        <p:spPr>
          <a:xfrm>
            <a:off x="1568741" y="5478011"/>
            <a:ext cx="9957732" cy="523220"/>
          </a:xfrm>
          <a:prstGeom prst="rect">
            <a:avLst/>
          </a:prstGeom>
          <a:noFill/>
        </p:spPr>
        <p:txBody>
          <a:bodyPr wrap="square" rtlCol="0">
            <a:spAutoFit/>
          </a:bodyPr>
          <a:lstStyle/>
          <a:p>
            <a:r>
              <a:rPr lang="fr-FR" sz="2800" dirty="0"/>
              <a:t>Exécute une série d’instructions </a:t>
            </a:r>
            <a:r>
              <a:rPr lang="fr-FR" sz="2800" b="1" dirty="0"/>
              <a:t>tant que </a:t>
            </a:r>
            <a:r>
              <a:rPr lang="fr-FR" sz="2800" dirty="0"/>
              <a:t>la condition est </a:t>
            </a:r>
            <a:r>
              <a:rPr lang="fr-FR" sz="2800" b="1" dirty="0"/>
              <a:t>vraie</a:t>
            </a:r>
            <a:r>
              <a:rPr lang="fr-FR" sz="2800" dirty="0"/>
              <a:t> </a:t>
            </a:r>
          </a:p>
        </p:txBody>
      </p:sp>
      <p:pic>
        <p:nvPicPr>
          <p:cNvPr id="4" name="Picture 12" descr="JavaScript Logo et symbole, sens, histoire, PNG, marque">
            <a:extLst>
              <a:ext uri="{FF2B5EF4-FFF2-40B4-BE49-F238E27FC236}">
                <a16:creationId xmlns:a16="http://schemas.microsoft.com/office/drawing/2014/main" id="{0887F59A-D9D1-E5E1-8C38-6C008A28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7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do … </a:t>
            </a:r>
            <a:r>
              <a:rPr lang="fr-FR" sz="3600" i="1" dirty="0" err="1"/>
              <a:t>while</a:t>
            </a:r>
            <a:endParaRPr lang="fr-FR" sz="3600" i="1" dirty="0"/>
          </a:p>
        </p:txBody>
      </p:sp>
      <p:pic>
        <p:nvPicPr>
          <p:cNvPr id="5" name="Image 4">
            <a:extLst>
              <a:ext uri="{FF2B5EF4-FFF2-40B4-BE49-F238E27FC236}">
                <a16:creationId xmlns:a16="http://schemas.microsoft.com/office/drawing/2014/main" id="{4FAAA601-B626-CA1A-AF97-B0CB5902A6FF}"/>
              </a:ext>
            </a:extLst>
          </p:cNvPr>
          <p:cNvPicPr>
            <a:picLocks noChangeAspect="1"/>
          </p:cNvPicPr>
          <p:nvPr/>
        </p:nvPicPr>
        <p:blipFill>
          <a:blip r:embed="rId2"/>
          <a:stretch>
            <a:fillRect/>
          </a:stretch>
        </p:blipFill>
        <p:spPr>
          <a:xfrm>
            <a:off x="3590488" y="2026438"/>
            <a:ext cx="3896006" cy="2805124"/>
          </a:xfrm>
          <a:prstGeom prst="rect">
            <a:avLst/>
          </a:prstGeom>
        </p:spPr>
      </p:pic>
      <p:sp>
        <p:nvSpPr>
          <p:cNvPr id="6" name="ZoneTexte 5">
            <a:extLst>
              <a:ext uri="{FF2B5EF4-FFF2-40B4-BE49-F238E27FC236}">
                <a16:creationId xmlns:a16="http://schemas.microsoft.com/office/drawing/2014/main" id="{802532EA-97C5-6303-D7C0-698E0C47D1DC}"/>
              </a:ext>
            </a:extLst>
          </p:cNvPr>
          <p:cNvSpPr txBox="1"/>
          <p:nvPr/>
        </p:nvSpPr>
        <p:spPr>
          <a:xfrm>
            <a:off x="1231504" y="5220282"/>
            <a:ext cx="10132223" cy="830997"/>
          </a:xfrm>
          <a:prstGeom prst="rect">
            <a:avLst/>
          </a:prstGeom>
          <a:noFill/>
        </p:spPr>
        <p:txBody>
          <a:bodyPr wrap="square" rtlCol="0">
            <a:spAutoFit/>
          </a:bodyPr>
          <a:lstStyle/>
          <a:p>
            <a:r>
              <a:rPr lang="fr-FR" sz="2400" dirty="0"/>
              <a:t>Très similaire à la boucle </a:t>
            </a:r>
            <a:r>
              <a:rPr lang="fr-FR" sz="2400" b="1" dirty="0" err="1"/>
              <a:t>While</a:t>
            </a:r>
            <a:r>
              <a:rPr lang="fr-FR" sz="2400" dirty="0"/>
              <a:t> mais permet d’exécuter </a:t>
            </a:r>
            <a:r>
              <a:rPr lang="fr-FR" sz="2400" b="1" i="1" dirty="0"/>
              <a:t>au moins une fois </a:t>
            </a:r>
            <a:r>
              <a:rPr lang="fr-FR" sz="2400" dirty="0"/>
              <a:t>les instructions avant d’effectuer la condition.</a:t>
            </a:r>
          </a:p>
        </p:txBody>
      </p:sp>
      <p:pic>
        <p:nvPicPr>
          <p:cNvPr id="2" name="Picture 12" descr="JavaScript Logo et symbole, sens, histoire, PNG, marque">
            <a:extLst>
              <a:ext uri="{FF2B5EF4-FFF2-40B4-BE49-F238E27FC236}">
                <a16:creationId xmlns:a16="http://schemas.microsoft.com/office/drawing/2014/main" id="{D10A1004-A57D-EA65-048E-9BF4AEDC5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for …</a:t>
            </a:r>
          </a:p>
        </p:txBody>
      </p:sp>
      <p:pic>
        <p:nvPicPr>
          <p:cNvPr id="7" name="Image 6">
            <a:extLst>
              <a:ext uri="{FF2B5EF4-FFF2-40B4-BE49-F238E27FC236}">
                <a16:creationId xmlns:a16="http://schemas.microsoft.com/office/drawing/2014/main" id="{0DB6A718-50BF-3D9A-F106-68DB25CB2FC8}"/>
              </a:ext>
            </a:extLst>
          </p:cNvPr>
          <p:cNvPicPr>
            <a:picLocks noChangeAspect="1"/>
          </p:cNvPicPr>
          <p:nvPr/>
        </p:nvPicPr>
        <p:blipFill>
          <a:blip r:embed="rId2"/>
          <a:stretch>
            <a:fillRect/>
          </a:stretch>
        </p:blipFill>
        <p:spPr>
          <a:xfrm>
            <a:off x="1464952" y="2948587"/>
            <a:ext cx="9262095" cy="2026083"/>
          </a:xfrm>
          <a:prstGeom prst="rect">
            <a:avLst/>
          </a:prstGeom>
        </p:spPr>
      </p:pic>
      <p:pic>
        <p:nvPicPr>
          <p:cNvPr id="2" name="Picture 12" descr="JavaScript Logo et symbole, sens, histoire, PNG, marque">
            <a:extLst>
              <a:ext uri="{FF2B5EF4-FFF2-40B4-BE49-F238E27FC236}">
                <a16:creationId xmlns:a16="http://schemas.microsoft.com/office/drawing/2014/main" id="{5725DB48-1A72-5912-AA60-991FC131C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5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Break &amp; continue </a:t>
            </a:r>
          </a:p>
        </p:txBody>
      </p:sp>
      <p:sp>
        <p:nvSpPr>
          <p:cNvPr id="2" name="ZoneTexte 1">
            <a:extLst>
              <a:ext uri="{FF2B5EF4-FFF2-40B4-BE49-F238E27FC236}">
                <a16:creationId xmlns:a16="http://schemas.microsoft.com/office/drawing/2014/main" id="{E469C5E6-439E-FD19-FD70-381C7B48453B}"/>
              </a:ext>
            </a:extLst>
          </p:cNvPr>
          <p:cNvSpPr txBox="1"/>
          <p:nvPr/>
        </p:nvSpPr>
        <p:spPr>
          <a:xfrm>
            <a:off x="1497994" y="3468848"/>
            <a:ext cx="9196012" cy="954107"/>
          </a:xfrm>
          <a:prstGeom prst="rect">
            <a:avLst/>
          </a:prstGeom>
          <a:noFill/>
        </p:spPr>
        <p:txBody>
          <a:bodyPr wrap="square" rtlCol="0">
            <a:spAutoFit/>
          </a:bodyPr>
          <a:lstStyle/>
          <a:p>
            <a:r>
              <a:rPr lang="fr-FR" sz="2800" dirty="0"/>
              <a:t>Break </a:t>
            </a:r>
            <a:r>
              <a:rPr lang="fr-FR" sz="2800" dirty="0">
                <a:sym typeface="Wingdings" panose="05000000000000000000" pitchFamily="2" charset="2"/>
              </a:rPr>
              <a:t> Stop le programme et sort de la boucle </a:t>
            </a:r>
          </a:p>
          <a:p>
            <a:r>
              <a:rPr lang="fr-FR" sz="2800" dirty="0">
                <a:sym typeface="Wingdings" panose="05000000000000000000" pitchFamily="2" charset="2"/>
              </a:rPr>
              <a:t>Continue  Stop de programme passe à l’itération suivante </a:t>
            </a:r>
            <a:endParaRPr lang="fr-FR" sz="2800" dirty="0"/>
          </a:p>
        </p:txBody>
      </p:sp>
      <p:pic>
        <p:nvPicPr>
          <p:cNvPr id="4" name="Picture 12" descr="JavaScript Logo et symbole, sens, histoire, PNG, marque">
            <a:extLst>
              <a:ext uri="{FF2B5EF4-FFF2-40B4-BE49-F238E27FC236}">
                <a16:creationId xmlns:a16="http://schemas.microsoft.com/office/drawing/2014/main" id="{C13E9D3C-3DD4-AC86-176A-2B6736576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7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Gérer les exceptions</a:t>
            </a:r>
          </a:p>
        </p:txBody>
      </p:sp>
      <p:pic>
        <p:nvPicPr>
          <p:cNvPr id="4" name="Image 3">
            <a:extLst>
              <a:ext uri="{FF2B5EF4-FFF2-40B4-BE49-F238E27FC236}">
                <a16:creationId xmlns:a16="http://schemas.microsoft.com/office/drawing/2014/main" id="{7D17A02E-E725-025F-7CC0-6ADEB8F45CBA}"/>
              </a:ext>
            </a:extLst>
          </p:cNvPr>
          <p:cNvPicPr>
            <a:picLocks noChangeAspect="1"/>
          </p:cNvPicPr>
          <p:nvPr/>
        </p:nvPicPr>
        <p:blipFill>
          <a:blip r:embed="rId2"/>
          <a:stretch>
            <a:fillRect/>
          </a:stretch>
        </p:blipFill>
        <p:spPr>
          <a:xfrm>
            <a:off x="3694813" y="3595516"/>
            <a:ext cx="3573704" cy="2318724"/>
          </a:xfrm>
          <a:prstGeom prst="rect">
            <a:avLst/>
          </a:prstGeom>
        </p:spPr>
      </p:pic>
      <p:sp>
        <p:nvSpPr>
          <p:cNvPr id="5" name="ZoneTexte 4">
            <a:extLst>
              <a:ext uri="{FF2B5EF4-FFF2-40B4-BE49-F238E27FC236}">
                <a16:creationId xmlns:a16="http://schemas.microsoft.com/office/drawing/2014/main" id="{843488D3-D772-DCAE-1B42-E6C8ECC754EC}"/>
              </a:ext>
            </a:extLst>
          </p:cNvPr>
          <p:cNvSpPr txBox="1"/>
          <p:nvPr/>
        </p:nvSpPr>
        <p:spPr>
          <a:xfrm>
            <a:off x="1241571" y="2130804"/>
            <a:ext cx="9914109" cy="830997"/>
          </a:xfrm>
          <a:prstGeom prst="rect">
            <a:avLst/>
          </a:prstGeom>
          <a:noFill/>
        </p:spPr>
        <p:txBody>
          <a:bodyPr wrap="square" rtlCol="0">
            <a:spAutoFit/>
          </a:bodyPr>
          <a:lstStyle/>
          <a:p>
            <a:r>
              <a:rPr lang="fr-FR" sz="2400" dirty="0"/>
              <a:t>Cette structure agit un peu comme un if … </a:t>
            </a:r>
            <a:r>
              <a:rPr lang="fr-FR" sz="2400" dirty="0" err="1"/>
              <a:t>else</a:t>
            </a:r>
            <a:r>
              <a:rPr lang="fr-FR" sz="2400" dirty="0"/>
              <a:t>… mais spécifique à la gestion des exceptions. </a:t>
            </a:r>
          </a:p>
        </p:txBody>
      </p:sp>
      <p:pic>
        <p:nvPicPr>
          <p:cNvPr id="2" name="Picture 12" descr="JavaScript Logo et symbole, sens, histoire, PNG, marque">
            <a:extLst>
              <a:ext uri="{FF2B5EF4-FFF2-40B4-BE49-F238E27FC236}">
                <a16:creationId xmlns:a16="http://schemas.microsoft.com/office/drawing/2014/main" id="{45773DBB-AAE1-8150-A4F0-458BFC457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4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16966" y="2049541"/>
            <a:ext cx="4272687" cy="461665"/>
          </a:xfrm>
          <a:prstGeom prst="rect">
            <a:avLst/>
          </a:prstGeom>
          <a:noFill/>
        </p:spPr>
        <p:txBody>
          <a:bodyPr wrap="square" rtlCol="0">
            <a:spAutoFit/>
          </a:bodyPr>
          <a:lstStyle/>
          <a:p>
            <a:r>
              <a:rPr lang="fr-FR" sz="2400" dirty="0"/>
              <a:t>Quel résultat affiche ce code ? </a:t>
            </a:r>
          </a:p>
        </p:txBody>
      </p:sp>
      <p:pic>
        <p:nvPicPr>
          <p:cNvPr id="6" name="Image 5">
            <a:extLst>
              <a:ext uri="{FF2B5EF4-FFF2-40B4-BE49-F238E27FC236}">
                <a16:creationId xmlns:a16="http://schemas.microsoft.com/office/drawing/2014/main" id="{51E95C89-16CE-AC25-3FE2-23C05C052C4C}"/>
              </a:ext>
            </a:extLst>
          </p:cNvPr>
          <p:cNvPicPr>
            <a:picLocks noChangeAspect="1"/>
          </p:cNvPicPr>
          <p:nvPr/>
        </p:nvPicPr>
        <p:blipFill>
          <a:blip r:embed="rId2"/>
          <a:stretch>
            <a:fillRect/>
          </a:stretch>
        </p:blipFill>
        <p:spPr>
          <a:xfrm>
            <a:off x="2955141" y="2614565"/>
            <a:ext cx="5712903" cy="1137449"/>
          </a:xfrm>
          <a:prstGeom prst="rect">
            <a:avLst/>
          </a:prstGeom>
        </p:spPr>
      </p:pic>
      <p:sp>
        <p:nvSpPr>
          <p:cNvPr id="13" name="ZoneTexte 12">
            <a:extLst>
              <a:ext uri="{FF2B5EF4-FFF2-40B4-BE49-F238E27FC236}">
                <a16:creationId xmlns:a16="http://schemas.microsoft.com/office/drawing/2014/main" id="{494C5E1C-0268-5BBE-A15B-06B631FA9402}"/>
              </a:ext>
            </a:extLst>
          </p:cNvPr>
          <p:cNvSpPr txBox="1"/>
          <p:nvPr/>
        </p:nvSpPr>
        <p:spPr>
          <a:xfrm>
            <a:off x="419450" y="4035105"/>
            <a:ext cx="677830" cy="369332"/>
          </a:xfrm>
          <a:prstGeom prst="rect">
            <a:avLst/>
          </a:prstGeom>
          <a:noFill/>
        </p:spPr>
        <p:txBody>
          <a:bodyPr wrap="square" rtlCol="0">
            <a:spAutoFit/>
          </a:bodyPr>
          <a:lstStyle/>
          <a:p>
            <a:r>
              <a:rPr lang="fr-FR" dirty="0"/>
              <a:t>1</a:t>
            </a:r>
          </a:p>
        </p:txBody>
      </p:sp>
      <p:sp>
        <p:nvSpPr>
          <p:cNvPr id="14" name="ZoneTexte 13">
            <a:extLst>
              <a:ext uri="{FF2B5EF4-FFF2-40B4-BE49-F238E27FC236}">
                <a16:creationId xmlns:a16="http://schemas.microsoft.com/office/drawing/2014/main" id="{F8C02A95-1D8C-4411-8F5D-24B15A9816BC}"/>
              </a:ext>
            </a:extLst>
          </p:cNvPr>
          <p:cNvSpPr txBox="1"/>
          <p:nvPr/>
        </p:nvSpPr>
        <p:spPr>
          <a:xfrm>
            <a:off x="419450" y="5173714"/>
            <a:ext cx="677830" cy="369332"/>
          </a:xfrm>
          <a:prstGeom prst="rect">
            <a:avLst/>
          </a:prstGeom>
          <a:noFill/>
        </p:spPr>
        <p:txBody>
          <a:bodyPr wrap="square" rtlCol="0">
            <a:spAutoFit/>
          </a:bodyPr>
          <a:lstStyle/>
          <a:p>
            <a:r>
              <a:rPr lang="fr-FR" dirty="0"/>
              <a:t>2</a:t>
            </a:r>
          </a:p>
        </p:txBody>
      </p:sp>
      <p:sp>
        <p:nvSpPr>
          <p:cNvPr id="15" name="ZoneTexte 14">
            <a:extLst>
              <a:ext uri="{FF2B5EF4-FFF2-40B4-BE49-F238E27FC236}">
                <a16:creationId xmlns:a16="http://schemas.microsoft.com/office/drawing/2014/main" id="{2F16F971-E127-B3D3-CE18-5344C06904F4}"/>
              </a:ext>
            </a:extLst>
          </p:cNvPr>
          <p:cNvSpPr txBox="1"/>
          <p:nvPr/>
        </p:nvSpPr>
        <p:spPr>
          <a:xfrm>
            <a:off x="6847955" y="3861653"/>
            <a:ext cx="677830" cy="369332"/>
          </a:xfrm>
          <a:prstGeom prst="rect">
            <a:avLst/>
          </a:prstGeom>
          <a:noFill/>
        </p:spPr>
        <p:txBody>
          <a:bodyPr wrap="square" rtlCol="0">
            <a:spAutoFit/>
          </a:bodyPr>
          <a:lstStyle/>
          <a:p>
            <a:r>
              <a:rPr lang="fr-FR" dirty="0"/>
              <a:t>3</a:t>
            </a:r>
          </a:p>
        </p:txBody>
      </p:sp>
      <p:sp>
        <p:nvSpPr>
          <p:cNvPr id="16" name="ZoneTexte 15">
            <a:extLst>
              <a:ext uri="{FF2B5EF4-FFF2-40B4-BE49-F238E27FC236}">
                <a16:creationId xmlns:a16="http://schemas.microsoft.com/office/drawing/2014/main" id="{C6A89925-7C15-594A-3838-E202D41A1196}"/>
              </a:ext>
            </a:extLst>
          </p:cNvPr>
          <p:cNvSpPr txBox="1"/>
          <p:nvPr/>
        </p:nvSpPr>
        <p:spPr>
          <a:xfrm>
            <a:off x="7405801" y="3861653"/>
            <a:ext cx="3514987" cy="369332"/>
          </a:xfrm>
          <a:prstGeom prst="rect">
            <a:avLst/>
          </a:prstGeom>
          <a:noFill/>
        </p:spPr>
        <p:txBody>
          <a:bodyPr wrap="square" rtlCol="0">
            <a:spAutoFit/>
          </a:bodyPr>
          <a:lstStyle/>
          <a:p>
            <a:r>
              <a:rPr lang="fr-FR" dirty="0"/>
              <a:t>Indéfiniment</a:t>
            </a:r>
          </a:p>
        </p:txBody>
      </p:sp>
      <p:pic>
        <p:nvPicPr>
          <p:cNvPr id="2" name="Picture 12" descr="JavaScript Logo et symbole, sens, histoire, PNG, marque">
            <a:extLst>
              <a:ext uri="{FF2B5EF4-FFF2-40B4-BE49-F238E27FC236}">
                <a16:creationId xmlns:a16="http://schemas.microsoft.com/office/drawing/2014/main" id="{D5E5A51F-CFD3-777B-3FC6-7CBDBA1B5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EDA3289-CC7C-7ACD-085D-F6068B74AF46}"/>
              </a:ext>
            </a:extLst>
          </p:cNvPr>
          <p:cNvPicPr>
            <a:picLocks noChangeAspect="1"/>
          </p:cNvPicPr>
          <p:nvPr/>
        </p:nvPicPr>
        <p:blipFill>
          <a:blip r:embed="rId4"/>
          <a:stretch>
            <a:fillRect/>
          </a:stretch>
        </p:blipFill>
        <p:spPr>
          <a:xfrm>
            <a:off x="6819376" y="5385861"/>
            <a:ext cx="3915321" cy="314369"/>
          </a:xfrm>
          <a:prstGeom prst="rect">
            <a:avLst/>
          </a:prstGeom>
        </p:spPr>
      </p:pic>
      <p:pic>
        <p:nvPicPr>
          <p:cNvPr id="11" name="Image 10">
            <a:extLst>
              <a:ext uri="{FF2B5EF4-FFF2-40B4-BE49-F238E27FC236}">
                <a16:creationId xmlns:a16="http://schemas.microsoft.com/office/drawing/2014/main" id="{96AC55F1-02E1-C584-50D7-338761404122}"/>
              </a:ext>
            </a:extLst>
          </p:cNvPr>
          <p:cNvPicPr>
            <a:picLocks noChangeAspect="1"/>
          </p:cNvPicPr>
          <p:nvPr/>
        </p:nvPicPr>
        <p:blipFill>
          <a:blip r:embed="rId5"/>
          <a:stretch>
            <a:fillRect/>
          </a:stretch>
        </p:blipFill>
        <p:spPr>
          <a:xfrm>
            <a:off x="1005572" y="3861653"/>
            <a:ext cx="3231679" cy="942872"/>
          </a:xfrm>
          <a:prstGeom prst="rect">
            <a:avLst/>
          </a:prstGeom>
        </p:spPr>
      </p:pic>
      <p:pic>
        <p:nvPicPr>
          <p:cNvPr id="18" name="Image 17">
            <a:extLst>
              <a:ext uri="{FF2B5EF4-FFF2-40B4-BE49-F238E27FC236}">
                <a16:creationId xmlns:a16="http://schemas.microsoft.com/office/drawing/2014/main" id="{7787FD39-B3CA-6154-34F1-3876DA3FF54F}"/>
              </a:ext>
            </a:extLst>
          </p:cNvPr>
          <p:cNvPicPr>
            <a:picLocks noChangeAspect="1"/>
          </p:cNvPicPr>
          <p:nvPr/>
        </p:nvPicPr>
        <p:blipFill>
          <a:blip r:embed="rId6"/>
          <a:stretch>
            <a:fillRect/>
          </a:stretch>
        </p:blipFill>
        <p:spPr>
          <a:xfrm>
            <a:off x="1005571" y="4885344"/>
            <a:ext cx="3231680" cy="1001033"/>
          </a:xfrm>
          <a:prstGeom prst="rect">
            <a:avLst/>
          </a:prstGeom>
        </p:spPr>
      </p:pic>
      <p:pic>
        <p:nvPicPr>
          <p:cNvPr id="20" name="Image 19">
            <a:extLst>
              <a:ext uri="{FF2B5EF4-FFF2-40B4-BE49-F238E27FC236}">
                <a16:creationId xmlns:a16="http://schemas.microsoft.com/office/drawing/2014/main" id="{B242F080-2E3E-29D4-A5D7-8542E3BD3F66}"/>
              </a:ext>
            </a:extLst>
          </p:cNvPr>
          <p:cNvPicPr>
            <a:picLocks noChangeAspect="1"/>
          </p:cNvPicPr>
          <p:nvPr/>
        </p:nvPicPr>
        <p:blipFill>
          <a:blip r:embed="rId7"/>
          <a:stretch>
            <a:fillRect/>
          </a:stretch>
        </p:blipFill>
        <p:spPr>
          <a:xfrm>
            <a:off x="6847955" y="4298586"/>
            <a:ext cx="3886742" cy="285790"/>
          </a:xfrm>
          <a:prstGeom prst="rect">
            <a:avLst/>
          </a:prstGeom>
        </p:spPr>
      </p:pic>
      <p:sp>
        <p:nvSpPr>
          <p:cNvPr id="21" name="ZoneTexte 20">
            <a:extLst>
              <a:ext uri="{FF2B5EF4-FFF2-40B4-BE49-F238E27FC236}">
                <a16:creationId xmlns:a16="http://schemas.microsoft.com/office/drawing/2014/main" id="{45B35BDD-0C46-FEED-DCE8-0D806178D3DD}"/>
              </a:ext>
            </a:extLst>
          </p:cNvPr>
          <p:cNvSpPr txBox="1"/>
          <p:nvPr/>
        </p:nvSpPr>
        <p:spPr>
          <a:xfrm>
            <a:off x="6819376" y="4945192"/>
            <a:ext cx="677830" cy="369332"/>
          </a:xfrm>
          <a:prstGeom prst="rect">
            <a:avLst/>
          </a:prstGeom>
          <a:noFill/>
        </p:spPr>
        <p:txBody>
          <a:bodyPr wrap="square" rtlCol="0">
            <a:spAutoFit/>
          </a:bodyPr>
          <a:lstStyle/>
          <a:p>
            <a:r>
              <a:rPr lang="fr-FR" dirty="0"/>
              <a:t>4</a:t>
            </a:r>
          </a:p>
        </p:txBody>
      </p:sp>
      <p:sp>
        <p:nvSpPr>
          <p:cNvPr id="22" name="ZoneTexte 21">
            <a:extLst>
              <a:ext uri="{FF2B5EF4-FFF2-40B4-BE49-F238E27FC236}">
                <a16:creationId xmlns:a16="http://schemas.microsoft.com/office/drawing/2014/main" id="{AD03FC5F-65A7-EF41-944D-B23F76850917}"/>
              </a:ext>
            </a:extLst>
          </p:cNvPr>
          <p:cNvSpPr txBox="1"/>
          <p:nvPr/>
        </p:nvSpPr>
        <p:spPr>
          <a:xfrm>
            <a:off x="7377222" y="4945192"/>
            <a:ext cx="3514987" cy="369332"/>
          </a:xfrm>
          <a:prstGeom prst="rect">
            <a:avLst/>
          </a:prstGeom>
          <a:noFill/>
        </p:spPr>
        <p:txBody>
          <a:bodyPr wrap="square" rtlCol="0">
            <a:spAutoFit/>
          </a:bodyPr>
          <a:lstStyle/>
          <a:p>
            <a:r>
              <a:rPr lang="fr-FR" dirty="0"/>
              <a:t>Indéfiniment</a:t>
            </a:r>
          </a:p>
        </p:txBody>
      </p:sp>
    </p:spTree>
    <p:extLst>
      <p:ext uri="{BB962C8B-B14F-4D97-AF65-F5344CB8AC3E}">
        <p14:creationId xmlns:p14="http://schemas.microsoft.com/office/powerpoint/2010/main" val="282881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3015007" y="2185782"/>
            <a:ext cx="6551687" cy="4154984"/>
          </a:xfrm>
          <a:prstGeom prst="rect">
            <a:avLst/>
          </a:prstGeom>
          <a:noFill/>
        </p:spPr>
        <p:txBody>
          <a:bodyPr wrap="square" rtlCol="0">
            <a:spAutoFit/>
          </a:bodyPr>
          <a:lstStyle/>
          <a:p>
            <a:r>
              <a:rPr lang="fr-FR" sz="2400" dirty="0"/>
              <a:t>De nombreuses applications utilisent Javascript :</a:t>
            </a:r>
          </a:p>
          <a:p>
            <a:pPr marL="342900" indent="-342900">
              <a:buFont typeface="Arial" panose="020B0604020202020204" pitchFamily="34" charset="0"/>
              <a:buChar char="•"/>
            </a:pPr>
            <a:r>
              <a:rPr lang="fr-FR" sz="2400" dirty="0"/>
              <a:t>Netflix</a:t>
            </a:r>
          </a:p>
          <a:p>
            <a:pPr marL="342900" indent="-342900">
              <a:buFont typeface="Arial" panose="020B0604020202020204" pitchFamily="34" charset="0"/>
              <a:buChar char="•"/>
            </a:pPr>
            <a:r>
              <a:rPr lang="fr-FR" sz="2400" dirty="0"/>
              <a:t>Discord </a:t>
            </a:r>
          </a:p>
          <a:p>
            <a:pPr marL="342900" indent="-342900">
              <a:buFont typeface="Arial" panose="020B0604020202020204" pitchFamily="34" charset="0"/>
              <a:buChar char="•"/>
            </a:pPr>
            <a:r>
              <a:rPr lang="fr-FR" sz="2400" dirty="0"/>
              <a:t>Facebook (créateur de </a:t>
            </a:r>
            <a:r>
              <a:rPr lang="fr-FR" sz="2400" dirty="0" err="1"/>
              <a:t>ReactJs</a:t>
            </a:r>
            <a:r>
              <a:rPr lang="fr-FR" sz="2400" dirty="0"/>
              <a:t> &amp; </a:t>
            </a:r>
            <a:r>
              <a:rPr lang="fr-FR" sz="2400" dirty="0" err="1"/>
              <a:t>GraphQL</a:t>
            </a:r>
            <a:r>
              <a:rPr lang="fr-FR" sz="2400" dirty="0"/>
              <a:t>)</a:t>
            </a:r>
          </a:p>
          <a:p>
            <a:pPr marL="342900" indent="-342900">
              <a:buFont typeface="Arial" panose="020B0604020202020204" pitchFamily="34" charset="0"/>
              <a:buChar char="•"/>
            </a:pPr>
            <a:r>
              <a:rPr lang="fr-FR" sz="2400" dirty="0"/>
              <a:t>Instagram</a:t>
            </a:r>
          </a:p>
          <a:p>
            <a:pPr marL="342900" indent="-342900">
              <a:buFont typeface="Arial" panose="020B0604020202020204" pitchFamily="34" charset="0"/>
              <a:buChar char="•"/>
            </a:pPr>
            <a:r>
              <a:rPr lang="fr-FR" sz="2400" dirty="0"/>
              <a:t>LinkedIn</a:t>
            </a:r>
          </a:p>
          <a:p>
            <a:pPr marL="342900" indent="-342900">
              <a:buFont typeface="Arial" panose="020B0604020202020204" pitchFamily="34" charset="0"/>
              <a:buChar char="•"/>
            </a:pPr>
            <a:r>
              <a:rPr lang="fr-FR" sz="2400" dirty="0"/>
              <a:t>Airbnb</a:t>
            </a:r>
          </a:p>
          <a:p>
            <a:pPr marL="342900" indent="-342900">
              <a:buFont typeface="Arial" panose="020B0604020202020204" pitchFamily="34" charset="0"/>
              <a:buChar char="•"/>
            </a:pPr>
            <a:r>
              <a:rPr lang="fr-FR" sz="2400" dirty="0"/>
              <a:t>Trello </a:t>
            </a:r>
          </a:p>
          <a:p>
            <a:pPr marL="342900" indent="-342900">
              <a:buFont typeface="Arial" panose="020B0604020202020204" pitchFamily="34" charset="0"/>
              <a:buChar char="•"/>
            </a:pPr>
            <a:r>
              <a:rPr lang="fr-FR" sz="2400" dirty="0" err="1"/>
              <a:t>Figma</a:t>
            </a:r>
            <a:r>
              <a:rPr lang="fr-FR" sz="2400" dirty="0"/>
              <a:t> </a:t>
            </a:r>
          </a:p>
          <a:p>
            <a:pPr marL="342900" indent="-342900">
              <a:buFont typeface="Arial" panose="020B0604020202020204" pitchFamily="34" charset="0"/>
              <a:buChar char="•"/>
            </a:pPr>
            <a:r>
              <a:rPr lang="fr-FR" sz="2400" dirty="0"/>
              <a:t>…</a:t>
            </a:r>
          </a:p>
          <a:p>
            <a:endParaRPr lang="fr-FR" sz="2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7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68803" y="2872702"/>
            <a:ext cx="5575198" cy="2308324"/>
          </a:xfrm>
          <a:prstGeom prst="rect">
            <a:avLst/>
          </a:prstGeom>
          <a:noFill/>
        </p:spPr>
        <p:txBody>
          <a:bodyPr wrap="square" rtlCol="0">
            <a:spAutoFit/>
          </a:bodyPr>
          <a:lstStyle/>
          <a:p>
            <a:r>
              <a:rPr lang="fr-FR" sz="2400" dirty="0"/>
              <a:t>Le mot-clé « continue » permet:</a:t>
            </a:r>
          </a:p>
          <a:p>
            <a:endParaRPr lang="fr-FR" sz="2400" dirty="0"/>
          </a:p>
          <a:p>
            <a:pPr marL="457200" indent="-457200">
              <a:buFont typeface="+mj-lt"/>
              <a:buAutoNum type="arabicPeriod"/>
            </a:pPr>
            <a:r>
              <a:rPr lang="fr-FR" sz="2400" dirty="0"/>
              <a:t>D’indiquer qu’il n’y a pas d’erreur </a:t>
            </a:r>
          </a:p>
          <a:p>
            <a:pPr marL="457200" indent="-457200">
              <a:buFont typeface="+mj-lt"/>
              <a:buAutoNum type="arabicPeriod"/>
            </a:pPr>
            <a:r>
              <a:rPr lang="fr-FR" sz="2400" dirty="0"/>
              <a:t>D’arrêter la boucle </a:t>
            </a:r>
          </a:p>
          <a:p>
            <a:pPr marL="457200" indent="-457200">
              <a:buFont typeface="+mj-lt"/>
              <a:buAutoNum type="arabicPeriod"/>
            </a:pPr>
            <a:r>
              <a:rPr lang="fr-FR" sz="2400" dirty="0"/>
              <a:t>De passer à la prochaine itération </a:t>
            </a:r>
          </a:p>
          <a:p>
            <a:endParaRPr lang="fr-FR" sz="2400" dirty="0"/>
          </a:p>
        </p:txBody>
      </p:sp>
      <p:pic>
        <p:nvPicPr>
          <p:cNvPr id="2" name="Picture 12" descr="JavaScript Logo et symbole, sens, histoire, PNG, marque">
            <a:extLst>
              <a:ext uri="{FF2B5EF4-FFF2-40B4-BE49-F238E27FC236}">
                <a16:creationId xmlns:a16="http://schemas.microsoft.com/office/drawing/2014/main" id="{10D8F24F-CD06-053F-4896-9C9CDF922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6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815523" y="1965186"/>
            <a:ext cx="9914109" cy="830997"/>
          </a:xfrm>
          <a:prstGeom prst="rect">
            <a:avLst/>
          </a:prstGeom>
          <a:noFill/>
        </p:spPr>
        <p:txBody>
          <a:bodyPr wrap="square" rtlCol="0">
            <a:spAutoFit/>
          </a:bodyPr>
          <a:lstStyle/>
          <a:p>
            <a:r>
              <a:rPr lang="fr-FR" sz="2400" dirty="0"/>
              <a:t>Que renvoi le programme suivant </a:t>
            </a:r>
          </a:p>
          <a:p>
            <a:endParaRPr lang="fr-FR" sz="2400" dirty="0"/>
          </a:p>
        </p:txBody>
      </p:sp>
      <p:pic>
        <p:nvPicPr>
          <p:cNvPr id="4" name="Image 3">
            <a:extLst>
              <a:ext uri="{FF2B5EF4-FFF2-40B4-BE49-F238E27FC236}">
                <a16:creationId xmlns:a16="http://schemas.microsoft.com/office/drawing/2014/main" id="{AABA29BC-1AD8-7321-EE4A-176D7DD092D6}"/>
              </a:ext>
            </a:extLst>
          </p:cNvPr>
          <p:cNvPicPr>
            <a:picLocks noChangeAspect="1"/>
          </p:cNvPicPr>
          <p:nvPr/>
        </p:nvPicPr>
        <p:blipFill>
          <a:blip r:embed="rId2"/>
          <a:stretch>
            <a:fillRect/>
          </a:stretch>
        </p:blipFill>
        <p:spPr>
          <a:xfrm>
            <a:off x="815523" y="2587043"/>
            <a:ext cx="4637321" cy="2497691"/>
          </a:xfrm>
          <a:prstGeom prst="rect">
            <a:avLst/>
          </a:prstGeom>
        </p:spPr>
      </p:pic>
      <p:sp>
        <p:nvSpPr>
          <p:cNvPr id="6" name="ZoneTexte 5">
            <a:extLst>
              <a:ext uri="{FF2B5EF4-FFF2-40B4-BE49-F238E27FC236}">
                <a16:creationId xmlns:a16="http://schemas.microsoft.com/office/drawing/2014/main" id="{1CA41E45-0A46-9FAB-33E9-F200717F2847}"/>
              </a:ext>
            </a:extLst>
          </p:cNvPr>
          <p:cNvSpPr txBox="1"/>
          <p:nvPr/>
        </p:nvSpPr>
        <p:spPr>
          <a:xfrm>
            <a:off x="6904140" y="3474520"/>
            <a:ext cx="5514363" cy="923330"/>
          </a:xfrm>
          <a:prstGeom prst="rect">
            <a:avLst/>
          </a:prstGeom>
          <a:noFill/>
        </p:spPr>
        <p:txBody>
          <a:bodyPr wrap="square" rtlCol="0">
            <a:spAutoFit/>
          </a:bodyPr>
          <a:lstStyle/>
          <a:p>
            <a:pPr marL="342900" indent="-342900">
              <a:buFont typeface="+mj-lt"/>
              <a:buAutoNum type="arabicPeriod"/>
            </a:pPr>
            <a:r>
              <a:rPr lang="fr-FR" dirty="0"/>
              <a:t>Groupe 1 </a:t>
            </a:r>
          </a:p>
          <a:p>
            <a:pPr marL="342900" indent="-342900">
              <a:buFont typeface="+mj-lt"/>
              <a:buAutoNum type="arabicPeriod"/>
            </a:pPr>
            <a:r>
              <a:rPr lang="fr-FR" dirty="0"/>
              <a:t>Groupe 2 </a:t>
            </a:r>
          </a:p>
          <a:p>
            <a:pPr marL="342900" indent="-342900">
              <a:buFont typeface="+mj-lt"/>
              <a:buAutoNum type="arabicPeriod"/>
            </a:pPr>
            <a:r>
              <a:rPr lang="fr-FR" dirty="0"/>
              <a:t>Groupe 3</a:t>
            </a:r>
          </a:p>
        </p:txBody>
      </p:sp>
      <p:sp>
        <p:nvSpPr>
          <p:cNvPr id="2" name="ZoneTexte 1">
            <a:extLst>
              <a:ext uri="{FF2B5EF4-FFF2-40B4-BE49-F238E27FC236}">
                <a16:creationId xmlns:a16="http://schemas.microsoft.com/office/drawing/2014/main" id="{B9E5561C-3804-4AF9-1074-B3923FC7740D}"/>
              </a:ext>
            </a:extLst>
          </p:cNvPr>
          <p:cNvSpPr txBox="1"/>
          <p:nvPr/>
        </p:nvSpPr>
        <p:spPr>
          <a:xfrm>
            <a:off x="10530980" y="6031684"/>
            <a:ext cx="3775046" cy="369332"/>
          </a:xfrm>
          <a:prstGeom prst="rect">
            <a:avLst/>
          </a:prstGeom>
          <a:noFill/>
        </p:spPr>
        <p:txBody>
          <a:bodyPr wrap="square" rtlCol="0">
            <a:spAutoFit/>
          </a:bodyPr>
          <a:lstStyle/>
          <a:p>
            <a:r>
              <a:rPr lang="fr-FR" dirty="0"/>
              <a:t>+ exo cour 2</a:t>
            </a:r>
          </a:p>
        </p:txBody>
      </p:sp>
      <p:pic>
        <p:nvPicPr>
          <p:cNvPr id="7" name="Picture 12" descr="JavaScript Logo et symbole, sens, histoire, PNG, marque">
            <a:extLst>
              <a:ext uri="{FF2B5EF4-FFF2-40B4-BE49-F238E27FC236}">
                <a16:creationId xmlns:a16="http://schemas.microsoft.com/office/drawing/2014/main" id="{55465880-36DE-C40F-37B2-7A17070F7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68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1. tableau simple</a:t>
            </a:r>
          </a:p>
        </p:txBody>
      </p:sp>
      <p:pic>
        <p:nvPicPr>
          <p:cNvPr id="14" name="Image 13">
            <a:extLst>
              <a:ext uri="{FF2B5EF4-FFF2-40B4-BE49-F238E27FC236}">
                <a16:creationId xmlns:a16="http://schemas.microsoft.com/office/drawing/2014/main" id="{048E5F1F-D9BB-0EF6-FEEF-DC4F34CD6848}"/>
              </a:ext>
            </a:extLst>
          </p:cNvPr>
          <p:cNvPicPr>
            <a:picLocks noChangeAspect="1"/>
          </p:cNvPicPr>
          <p:nvPr/>
        </p:nvPicPr>
        <p:blipFill>
          <a:blip r:embed="rId2"/>
          <a:stretch>
            <a:fillRect/>
          </a:stretch>
        </p:blipFill>
        <p:spPr>
          <a:xfrm>
            <a:off x="1938808" y="2462307"/>
            <a:ext cx="8057095" cy="1450757"/>
          </a:xfrm>
          <a:prstGeom prst="rect">
            <a:avLst/>
          </a:prstGeom>
        </p:spPr>
      </p:pic>
      <p:sp>
        <p:nvSpPr>
          <p:cNvPr id="15" name="ZoneTexte 14">
            <a:extLst>
              <a:ext uri="{FF2B5EF4-FFF2-40B4-BE49-F238E27FC236}">
                <a16:creationId xmlns:a16="http://schemas.microsoft.com/office/drawing/2014/main" id="{F0DAF185-52E3-ABEF-C576-10DA9DC1E8DF}"/>
              </a:ext>
            </a:extLst>
          </p:cNvPr>
          <p:cNvSpPr txBox="1"/>
          <p:nvPr/>
        </p:nvSpPr>
        <p:spPr>
          <a:xfrm>
            <a:off x="1403744" y="4521666"/>
            <a:ext cx="9127222" cy="830997"/>
          </a:xfrm>
          <a:prstGeom prst="rect">
            <a:avLst/>
          </a:prstGeom>
          <a:noFill/>
        </p:spPr>
        <p:txBody>
          <a:bodyPr wrap="square" rtlCol="0">
            <a:spAutoFit/>
          </a:bodyPr>
          <a:lstStyle/>
          <a:p>
            <a:pPr algn="ctr"/>
            <a:r>
              <a:rPr lang="fr-FR" sz="2400" dirty="0"/>
              <a:t>Voici la syntaxe utilisée depuis ES6, nous retiendrons donc celle-ci cependant nous aborderons également l’ancienne syntaxe.</a:t>
            </a:r>
          </a:p>
        </p:txBody>
      </p:sp>
      <p:pic>
        <p:nvPicPr>
          <p:cNvPr id="2" name="Picture 12" descr="JavaScript Logo et symbole, sens, histoire, PNG, marque">
            <a:extLst>
              <a:ext uri="{FF2B5EF4-FFF2-40B4-BE49-F238E27FC236}">
                <a16:creationId xmlns:a16="http://schemas.microsoft.com/office/drawing/2014/main" id="{3F1D51F6-FCC3-545C-E6D4-9050C4F12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2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2. tableau à plusieurs dimensions</a:t>
            </a:r>
          </a:p>
        </p:txBody>
      </p:sp>
      <p:pic>
        <p:nvPicPr>
          <p:cNvPr id="7" name="Image 6">
            <a:extLst>
              <a:ext uri="{FF2B5EF4-FFF2-40B4-BE49-F238E27FC236}">
                <a16:creationId xmlns:a16="http://schemas.microsoft.com/office/drawing/2014/main" id="{57B96267-E2DB-A47D-2789-1B19BE3B2F66}"/>
              </a:ext>
            </a:extLst>
          </p:cNvPr>
          <p:cNvPicPr>
            <a:picLocks noChangeAspect="1"/>
          </p:cNvPicPr>
          <p:nvPr/>
        </p:nvPicPr>
        <p:blipFill>
          <a:blip r:embed="rId2"/>
          <a:stretch>
            <a:fillRect/>
          </a:stretch>
        </p:blipFill>
        <p:spPr>
          <a:xfrm>
            <a:off x="3076216" y="2617197"/>
            <a:ext cx="6039567" cy="2647677"/>
          </a:xfrm>
          <a:prstGeom prst="rect">
            <a:avLst/>
          </a:prstGeom>
        </p:spPr>
      </p:pic>
      <p:pic>
        <p:nvPicPr>
          <p:cNvPr id="2" name="Picture 12" descr="JavaScript Logo et symbole, sens, histoire, PNG, marque">
            <a:extLst>
              <a:ext uri="{FF2B5EF4-FFF2-40B4-BE49-F238E27FC236}">
                <a16:creationId xmlns:a16="http://schemas.microsoft.com/office/drawing/2014/main" id="{3B861D5D-E0A0-3C59-2FCE-247C0C70D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7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3. tableau associatif</a:t>
            </a:r>
          </a:p>
        </p:txBody>
      </p:sp>
      <p:sp>
        <p:nvSpPr>
          <p:cNvPr id="6" name="ZoneTexte 5">
            <a:extLst>
              <a:ext uri="{FF2B5EF4-FFF2-40B4-BE49-F238E27FC236}">
                <a16:creationId xmlns:a16="http://schemas.microsoft.com/office/drawing/2014/main" id="{68F4F832-FBDC-54A2-57F4-37C46BF00D65}"/>
              </a:ext>
            </a:extLst>
          </p:cNvPr>
          <p:cNvSpPr txBox="1"/>
          <p:nvPr/>
        </p:nvSpPr>
        <p:spPr>
          <a:xfrm>
            <a:off x="1428645" y="5120641"/>
            <a:ext cx="9395669" cy="523220"/>
          </a:xfrm>
          <a:prstGeom prst="rect">
            <a:avLst/>
          </a:prstGeom>
          <a:noFill/>
        </p:spPr>
        <p:txBody>
          <a:bodyPr wrap="square" rtlCol="0">
            <a:spAutoFit/>
          </a:bodyPr>
          <a:lstStyle/>
          <a:p>
            <a:r>
              <a:rPr lang="fr-FR" sz="2800" dirty="0"/>
              <a:t>Il existe plusieurs notations pour les tableaux associatifs</a:t>
            </a:r>
          </a:p>
        </p:txBody>
      </p:sp>
      <p:pic>
        <p:nvPicPr>
          <p:cNvPr id="8" name="Image 7">
            <a:extLst>
              <a:ext uri="{FF2B5EF4-FFF2-40B4-BE49-F238E27FC236}">
                <a16:creationId xmlns:a16="http://schemas.microsoft.com/office/drawing/2014/main" id="{35C57ABE-8B8E-F622-C8AA-EB4F6AEEA880}"/>
              </a:ext>
            </a:extLst>
          </p:cNvPr>
          <p:cNvPicPr>
            <a:picLocks noChangeAspect="1"/>
          </p:cNvPicPr>
          <p:nvPr/>
        </p:nvPicPr>
        <p:blipFill>
          <a:blip r:embed="rId2"/>
          <a:stretch>
            <a:fillRect/>
          </a:stretch>
        </p:blipFill>
        <p:spPr>
          <a:xfrm>
            <a:off x="454444" y="2173866"/>
            <a:ext cx="5058481" cy="2124371"/>
          </a:xfrm>
          <a:prstGeom prst="rect">
            <a:avLst/>
          </a:prstGeom>
        </p:spPr>
      </p:pic>
      <p:pic>
        <p:nvPicPr>
          <p:cNvPr id="10" name="Image 9">
            <a:extLst>
              <a:ext uri="{FF2B5EF4-FFF2-40B4-BE49-F238E27FC236}">
                <a16:creationId xmlns:a16="http://schemas.microsoft.com/office/drawing/2014/main" id="{F031C07A-6E75-9118-BFBA-10D1C88D13B4}"/>
              </a:ext>
            </a:extLst>
          </p:cNvPr>
          <p:cNvPicPr>
            <a:picLocks noChangeAspect="1"/>
          </p:cNvPicPr>
          <p:nvPr/>
        </p:nvPicPr>
        <p:blipFill>
          <a:blip r:embed="rId3"/>
          <a:stretch>
            <a:fillRect/>
          </a:stretch>
        </p:blipFill>
        <p:spPr>
          <a:xfrm>
            <a:off x="6234099" y="2173866"/>
            <a:ext cx="5338733" cy="2124371"/>
          </a:xfrm>
          <a:prstGeom prst="rect">
            <a:avLst/>
          </a:prstGeom>
        </p:spPr>
      </p:pic>
      <p:pic>
        <p:nvPicPr>
          <p:cNvPr id="2" name="Picture 12" descr="JavaScript Logo et symbole, sens, histoire, PNG, marque">
            <a:extLst>
              <a:ext uri="{FF2B5EF4-FFF2-40B4-BE49-F238E27FC236}">
                <a16:creationId xmlns:a16="http://schemas.microsoft.com/office/drawing/2014/main" id="{05BA3BF5-EB0B-98AF-1723-87D095E6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49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4. Accéder aux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88565" y="2385375"/>
            <a:ext cx="11014746" cy="2616101"/>
          </a:xfrm>
          <a:prstGeom prst="rect">
            <a:avLst/>
          </a:prstGeom>
          <a:noFill/>
        </p:spPr>
        <p:txBody>
          <a:bodyPr wrap="square" rtlCol="0">
            <a:spAutoFit/>
          </a:bodyPr>
          <a:lstStyle/>
          <a:p>
            <a:r>
              <a:rPr lang="fr-FR" sz="2800" b="1" dirty="0" err="1"/>
              <a:t>Length</a:t>
            </a:r>
            <a:r>
              <a:rPr lang="fr-FR" sz="2000" dirty="0"/>
              <a:t> : renvoi le nombre d’éléments du tableau ( ne fonctionne que sur les tableaux simples ! </a:t>
            </a:r>
            <a:r>
              <a:rPr lang="fr-FR" dirty="0"/>
              <a:t>) </a:t>
            </a:r>
          </a:p>
          <a:p>
            <a:endParaRPr lang="fr-FR" dirty="0"/>
          </a:p>
          <a:p>
            <a:endParaRPr lang="fr-FR" dirty="0"/>
          </a:p>
          <a:p>
            <a:endParaRPr lang="fr-FR" dirty="0"/>
          </a:p>
          <a:p>
            <a:endParaRPr lang="fr-FR" dirty="0"/>
          </a:p>
          <a:p>
            <a:endParaRPr lang="fr-FR" dirty="0"/>
          </a:p>
          <a:p>
            <a:r>
              <a:rPr lang="fr-FR" sz="2800" b="1" dirty="0" err="1"/>
              <a:t>indexOf</a:t>
            </a:r>
            <a:r>
              <a:rPr lang="fr-FR" sz="2000" dirty="0"/>
              <a:t>: renvoi l’index d’une valeur ( ne fonctionne que sur les tableaux simples ! ) </a:t>
            </a:r>
          </a:p>
          <a:p>
            <a:endParaRPr lang="fr-FR" dirty="0"/>
          </a:p>
        </p:txBody>
      </p:sp>
      <p:pic>
        <p:nvPicPr>
          <p:cNvPr id="4" name="Image 3">
            <a:extLst>
              <a:ext uri="{FF2B5EF4-FFF2-40B4-BE49-F238E27FC236}">
                <a16:creationId xmlns:a16="http://schemas.microsoft.com/office/drawing/2014/main" id="{6848DA98-728F-40C0-DFE4-3374666AD67F}"/>
              </a:ext>
            </a:extLst>
          </p:cNvPr>
          <p:cNvPicPr>
            <a:picLocks noChangeAspect="1"/>
          </p:cNvPicPr>
          <p:nvPr/>
        </p:nvPicPr>
        <p:blipFill>
          <a:blip r:embed="rId2"/>
          <a:stretch>
            <a:fillRect/>
          </a:stretch>
        </p:blipFill>
        <p:spPr>
          <a:xfrm>
            <a:off x="1744911" y="3006606"/>
            <a:ext cx="3639058" cy="428685"/>
          </a:xfrm>
          <a:prstGeom prst="rect">
            <a:avLst/>
          </a:prstGeom>
        </p:spPr>
      </p:pic>
      <p:pic>
        <p:nvPicPr>
          <p:cNvPr id="7" name="Image 6">
            <a:extLst>
              <a:ext uri="{FF2B5EF4-FFF2-40B4-BE49-F238E27FC236}">
                <a16:creationId xmlns:a16="http://schemas.microsoft.com/office/drawing/2014/main" id="{8E2F3AD5-F2A5-90C0-4EDB-9EB19FB7B22E}"/>
              </a:ext>
            </a:extLst>
          </p:cNvPr>
          <p:cNvPicPr>
            <a:picLocks noChangeAspect="1"/>
          </p:cNvPicPr>
          <p:nvPr/>
        </p:nvPicPr>
        <p:blipFill>
          <a:blip r:embed="rId3"/>
          <a:stretch>
            <a:fillRect/>
          </a:stretch>
        </p:blipFill>
        <p:spPr>
          <a:xfrm>
            <a:off x="1751913" y="4914006"/>
            <a:ext cx="4544059" cy="685896"/>
          </a:xfrm>
          <a:prstGeom prst="rect">
            <a:avLst/>
          </a:prstGeom>
        </p:spPr>
      </p:pic>
      <p:pic>
        <p:nvPicPr>
          <p:cNvPr id="2" name="Picture 12" descr="JavaScript Logo et symbole, sens, histoire, PNG, marque">
            <a:extLst>
              <a:ext uri="{FF2B5EF4-FFF2-40B4-BE49-F238E27FC236}">
                <a16:creationId xmlns:a16="http://schemas.microsoft.com/office/drawing/2014/main" id="{0831A771-87F3-3822-50A2-BE9037415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73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03027" y="2273585"/>
            <a:ext cx="9185945" cy="4985980"/>
          </a:xfrm>
          <a:prstGeom prst="rect">
            <a:avLst/>
          </a:prstGeom>
          <a:noFill/>
        </p:spPr>
        <p:txBody>
          <a:bodyPr wrap="square" rtlCol="0">
            <a:spAutoFit/>
          </a:bodyPr>
          <a:lstStyle/>
          <a:p>
            <a:r>
              <a:rPr lang="fr-FR" sz="2800" b="1" dirty="0"/>
              <a:t>Push</a:t>
            </a:r>
            <a:r>
              <a:rPr lang="fr-FR" sz="2800" dirty="0"/>
              <a:t> : Permet d’ajouter un élément à la </a:t>
            </a:r>
            <a:r>
              <a:rPr lang="fr-FR" sz="2800" b="1" dirty="0"/>
              <a:t>fin</a:t>
            </a:r>
            <a:r>
              <a:rPr lang="fr-FR" sz="2800" dirty="0"/>
              <a:t> du tableau </a:t>
            </a:r>
          </a:p>
          <a:p>
            <a:endParaRPr lang="fr-FR" dirty="0"/>
          </a:p>
          <a:p>
            <a:endParaRPr lang="fr-FR" dirty="0"/>
          </a:p>
          <a:p>
            <a:endParaRPr lang="fr-FR" dirty="0"/>
          </a:p>
          <a:p>
            <a:endParaRPr lang="fr-FR" dirty="0"/>
          </a:p>
          <a:p>
            <a:endParaRPr lang="fr-FR" dirty="0"/>
          </a:p>
          <a:p>
            <a:endParaRPr lang="fr-FR" sz="2800" dirty="0"/>
          </a:p>
          <a:p>
            <a:r>
              <a:rPr lang="fr-FR" sz="2800" b="1" dirty="0" err="1"/>
              <a:t>Unshift</a:t>
            </a:r>
            <a:r>
              <a:rPr lang="fr-FR" sz="2800" dirty="0"/>
              <a:t> : Permet d’ajouter un élément au </a:t>
            </a:r>
            <a:r>
              <a:rPr lang="fr-FR" sz="2800" b="1" dirty="0"/>
              <a:t>début</a:t>
            </a:r>
            <a:r>
              <a:rPr lang="fr-FR" sz="2800" dirty="0"/>
              <a:t> du tableau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E019409E-8C48-64D0-3391-C9A6137E971A}"/>
              </a:ext>
            </a:extLst>
          </p:cNvPr>
          <p:cNvPicPr>
            <a:picLocks noChangeAspect="1"/>
          </p:cNvPicPr>
          <p:nvPr/>
        </p:nvPicPr>
        <p:blipFill>
          <a:blip r:embed="rId2"/>
          <a:stretch>
            <a:fillRect/>
          </a:stretch>
        </p:blipFill>
        <p:spPr>
          <a:xfrm>
            <a:off x="2731868" y="2971144"/>
            <a:ext cx="5005299" cy="847292"/>
          </a:xfrm>
          <a:prstGeom prst="rect">
            <a:avLst/>
          </a:prstGeom>
        </p:spPr>
      </p:pic>
      <p:pic>
        <p:nvPicPr>
          <p:cNvPr id="7" name="Image 6">
            <a:extLst>
              <a:ext uri="{FF2B5EF4-FFF2-40B4-BE49-F238E27FC236}">
                <a16:creationId xmlns:a16="http://schemas.microsoft.com/office/drawing/2014/main" id="{CD4849F3-44B8-4A0E-9880-B8C0E244C359}"/>
              </a:ext>
            </a:extLst>
          </p:cNvPr>
          <p:cNvPicPr>
            <a:picLocks noChangeAspect="1"/>
          </p:cNvPicPr>
          <p:nvPr/>
        </p:nvPicPr>
        <p:blipFill>
          <a:blip r:embed="rId3"/>
          <a:stretch>
            <a:fillRect/>
          </a:stretch>
        </p:blipFill>
        <p:spPr>
          <a:xfrm>
            <a:off x="2731868" y="5237452"/>
            <a:ext cx="5255863" cy="936845"/>
          </a:xfrm>
          <a:prstGeom prst="rect">
            <a:avLst/>
          </a:prstGeom>
        </p:spPr>
      </p:pic>
      <p:pic>
        <p:nvPicPr>
          <p:cNvPr id="2" name="Picture 12" descr="JavaScript Logo et symbole, sens, histoire, PNG, marque">
            <a:extLst>
              <a:ext uri="{FF2B5EF4-FFF2-40B4-BE49-F238E27FC236}">
                <a16:creationId xmlns:a16="http://schemas.microsoft.com/office/drawing/2014/main" id="{A7B8D76B-CFCE-9010-FD6F-51ACFE9F4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1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627466" y="2372333"/>
            <a:ext cx="9185945" cy="4001095"/>
          </a:xfrm>
          <a:prstGeom prst="rect">
            <a:avLst/>
          </a:prstGeom>
          <a:noFill/>
        </p:spPr>
        <p:txBody>
          <a:bodyPr wrap="square" rtlCol="0">
            <a:spAutoFit/>
          </a:bodyPr>
          <a:lstStyle/>
          <a:p>
            <a:r>
              <a:rPr lang="fr-FR" sz="2800" b="1" dirty="0"/>
              <a:t>Pop</a:t>
            </a:r>
            <a:r>
              <a:rPr lang="fr-FR" sz="2800" dirty="0"/>
              <a:t> : Supprime le </a:t>
            </a:r>
            <a:r>
              <a:rPr lang="fr-FR" sz="2800" b="1" dirty="0"/>
              <a:t>dernier</a:t>
            </a:r>
            <a:r>
              <a:rPr lang="fr-FR" sz="2800" dirty="0"/>
              <a:t> élément du tableau </a:t>
            </a:r>
          </a:p>
          <a:p>
            <a:endParaRPr lang="fr-FR" dirty="0"/>
          </a:p>
          <a:p>
            <a:endParaRPr lang="fr-FR" dirty="0"/>
          </a:p>
          <a:p>
            <a:endParaRPr lang="fr-FR" dirty="0"/>
          </a:p>
          <a:p>
            <a:endParaRPr lang="fr-FR" dirty="0"/>
          </a:p>
          <a:p>
            <a:endParaRPr lang="fr-FR" dirty="0"/>
          </a:p>
          <a:p>
            <a:endParaRPr lang="fr-FR" dirty="0"/>
          </a:p>
          <a:p>
            <a:r>
              <a:rPr lang="fr-FR" sz="2800" b="1" dirty="0"/>
              <a:t>Shift</a:t>
            </a:r>
            <a:r>
              <a:rPr lang="fr-FR" sz="2800" dirty="0"/>
              <a:t> : Supprime le </a:t>
            </a:r>
            <a:r>
              <a:rPr lang="fr-FR" sz="2800" b="1" dirty="0"/>
              <a:t>premier</a:t>
            </a:r>
            <a:r>
              <a:rPr lang="fr-FR" sz="2800" dirty="0"/>
              <a:t> élément du tableau</a:t>
            </a:r>
          </a:p>
          <a:p>
            <a:endParaRPr lang="fr-FR" dirty="0"/>
          </a:p>
          <a:p>
            <a:endParaRPr lang="fr-FR" dirty="0"/>
          </a:p>
          <a:p>
            <a:endParaRPr lang="fr-FR" dirty="0"/>
          </a:p>
          <a:p>
            <a:r>
              <a:rPr lang="fr-FR" dirty="0"/>
              <a:t> </a:t>
            </a:r>
          </a:p>
          <a:p>
            <a:endParaRPr lang="fr-FR" dirty="0"/>
          </a:p>
        </p:txBody>
      </p:sp>
      <p:pic>
        <p:nvPicPr>
          <p:cNvPr id="9" name="Image 8">
            <a:extLst>
              <a:ext uri="{FF2B5EF4-FFF2-40B4-BE49-F238E27FC236}">
                <a16:creationId xmlns:a16="http://schemas.microsoft.com/office/drawing/2014/main" id="{CB06F5F7-6536-9B22-0337-A18A950FCAC7}"/>
              </a:ext>
            </a:extLst>
          </p:cNvPr>
          <p:cNvPicPr>
            <a:picLocks noChangeAspect="1"/>
          </p:cNvPicPr>
          <p:nvPr/>
        </p:nvPicPr>
        <p:blipFill>
          <a:blip r:embed="rId2"/>
          <a:stretch>
            <a:fillRect/>
          </a:stretch>
        </p:blipFill>
        <p:spPr>
          <a:xfrm>
            <a:off x="2560787" y="2931721"/>
            <a:ext cx="3145826" cy="934404"/>
          </a:xfrm>
          <a:prstGeom prst="rect">
            <a:avLst/>
          </a:prstGeom>
        </p:spPr>
      </p:pic>
      <p:pic>
        <p:nvPicPr>
          <p:cNvPr id="11" name="Image 10">
            <a:extLst>
              <a:ext uri="{FF2B5EF4-FFF2-40B4-BE49-F238E27FC236}">
                <a16:creationId xmlns:a16="http://schemas.microsoft.com/office/drawing/2014/main" id="{4FBC9960-750F-D4E4-E4E4-F4AFEC1AB379}"/>
              </a:ext>
            </a:extLst>
          </p:cNvPr>
          <p:cNvPicPr>
            <a:picLocks noChangeAspect="1"/>
          </p:cNvPicPr>
          <p:nvPr/>
        </p:nvPicPr>
        <p:blipFill>
          <a:blip r:embed="rId3"/>
          <a:stretch>
            <a:fillRect/>
          </a:stretch>
        </p:blipFill>
        <p:spPr>
          <a:xfrm>
            <a:off x="2560787" y="5179971"/>
            <a:ext cx="3188314" cy="860103"/>
          </a:xfrm>
          <a:prstGeom prst="rect">
            <a:avLst/>
          </a:prstGeom>
        </p:spPr>
      </p:pic>
      <p:pic>
        <p:nvPicPr>
          <p:cNvPr id="2" name="Picture 12" descr="JavaScript Logo et symbole, sens, histoire, PNG, marque">
            <a:extLst>
              <a:ext uri="{FF2B5EF4-FFF2-40B4-BE49-F238E27FC236}">
                <a16:creationId xmlns:a16="http://schemas.microsoft.com/office/drawing/2014/main" id="{9BE21851-593D-E553-91AC-08D981568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890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95245" y="2385375"/>
            <a:ext cx="9185945" cy="2616101"/>
          </a:xfrm>
          <a:prstGeom prst="rect">
            <a:avLst/>
          </a:prstGeom>
          <a:noFill/>
        </p:spPr>
        <p:txBody>
          <a:bodyPr wrap="square" rtlCol="0">
            <a:spAutoFit/>
          </a:bodyPr>
          <a:lstStyle/>
          <a:p>
            <a:r>
              <a:rPr lang="fr-FR" sz="2800" b="1" dirty="0" err="1"/>
              <a:t>Splice</a:t>
            </a:r>
            <a:r>
              <a:rPr lang="fr-FR" dirty="0"/>
              <a:t>: Permet d’</a:t>
            </a:r>
            <a:r>
              <a:rPr lang="fr-FR" b="1" dirty="0"/>
              <a:t>ajouter/supprimer </a:t>
            </a:r>
            <a:r>
              <a:rPr lang="fr-FR" dirty="0"/>
              <a:t>un élément, uniquement disponible pour les tableaux simples et multidimensionnels </a:t>
            </a:r>
          </a:p>
          <a:p>
            <a:endParaRPr lang="fr-FR" dirty="0"/>
          </a:p>
          <a:p>
            <a:endParaRPr lang="fr-FR" dirty="0"/>
          </a:p>
          <a:p>
            <a:endParaRPr lang="fr-FR" dirty="0"/>
          </a:p>
          <a:p>
            <a:endParaRPr lang="fr-FR" dirty="0"/>
          </a:p>
          <a:p>
            <a:endParaRPr lang="fr-FR" dirty="0"/>
          </a:p>
          <a:p>
            <a:r>
              <a:rPr lang="fr-FR" sz="2800" b="1" dirty="0"/>
              <a:t>Slice</a:t>
            </a:r>
            <a:r>
              <a:rPr lang="fr-FR" dirty="0"/>
              <a:t> : </a:t>
            </a:r>
            <a:r>
              <a:rPr lang="fr-FR" b="1" dirty="0"/>
              <a:t>Copie</a:t>
            </a:r>
            <a:r>
              <a:rPr lang="fr-FR" dirty="0"/>
              <a:t> les valeurs d’un tableau et les enregistre dans un </a:t>
            </a:r>
            <a:r>
              <a:rPr lang="fr-FR" b="1" dirty="0"/>
              <a:t>autre tableau </a:t>
            </a:r>
          </a:p>
        </p:txBody>
      </p:sp>
      <p:pic>
        <p:nvPicPr>
          <p:cNvPr id="7" name="Image 6">
            <a:extLst>
              <a:ext uri="{FF2B5EF4-FFF2-40B4-BE49-F238E27FC236}">
                <a16:creationId xmlns:a16="http://schemas.microsoft.com/office/drawing/2014/main" id="{1926808E-993E-C474-D59D-18745AD849D5}"/>
              </a:ext>
            </a:extLst>
          </p:cNvPr>
          <p:cNvPicPr>
            <a:picLocks noChangeAspect="1"/>
          </p:cNvPicPr>
          <p:nvPr/>
        </p:nvPicPr>
        <p:blipFill>
          <a:blip r:embed="rId2"/>
          <a:stretch>
            <a:fillRect/>
          </a:stretch>
        </p:blipFill>
        <p:spPr>
          <a:xfrm>
            <a:off x="2072081" y="3429000"/>
            <a:ext cx="8602275" cy="619211"/>
          </a:xfrm>
          <a:prstGeom prst="rect">
            <a:avLst/>
          </a:prstGeom>
        </p:spPr>
      </p:pic>
      <p:pic>
        <p:nvPicPr>
          <p:cNvPr id="13" name="Image 12">
            <a:extLst>
              <a:ext uri="{FF2B5EF4-FFF2-40B4-BE49-F238E27FC236}">
                <a16:creationId xmlns:a16="http://schemas.microsoft.com/office/drawing/2014/main" id="{129658C5-D667-1B8D-CF41-48FA666E4506}"/>
              </a:ext>
            </a:extLst>
          </p:cNvPr>
          <p:cNvPicPr>
            <a:picLocks noChangeAspect="1"/>
          </p:cNvPicPr>
          <p:nvPr/>
        </p:nvPicPr>
        <p:blipFill>
          <a:blip r:embed="rId3"/>
          <a:stretch>
            <a:fillRect/>
          </a:stretch>
        </p:blipFill>
        <p:spPr>
          <a:xfrm>
            <a:off x="1972763" y="5001476"/>
            <a:ext cx="8830907" cy="685896"/>
          </a:xfrm>
          <a:prstGeom prst="rect">
            <a:avLst/>
          </a:prstGeom>
        </p:spPr>
      </p:pic>
      <p:pic>
        <p:nvPicPr>
          <p:cNvPr id="2" name="Picture 12" descr="JavaScript Logo et symbole, sens, histoire, PNG, marque">
            <a:extLst>
              <a:ext uri="{FF2B5EF4-FFF2-40B4-BE49-F238E27FC236}">
                <a16:creationId xmlns:a16="http://schemas.microsoft.com/office/drawing/2014/main" id="{A6721FF4-B32E-F2A2-8BFF-46FDDCDDD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73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13064" y="2427320"/>
            <a:ext cx="10905688" cy="2400657"/>
          </a:xfrm>
          <a:prstGeom prst="rect">
            <a:avLst/>
          </a:prstGeom>
          <a:noFill/>
        </p:spPr>
        <p:txBody>
          <a:bodyPr wrap="square" rtlCol="0">
            <a:spAutoFit/>
          </a:bodyPr>
          <a:lstStyle/>
          <a:p>
            <a:r>
              <a:rPr lang="fr-FR" sz="2800" b="1" dirty="0" err="1"/>
              <a:t>Concat</a:t>
            </a:r>
            <a:r>
              <a:rPr lang="fr-FR" dirty="0"/>
              <a:t>: Permet d’assembler deux tableaux </a:t>
            </a:r>
          </a:p>
          <a:p>
            <a:endParaRPr lang="fr-FR" dirty="0"/>
          </a:p>
          <a:p>
            <a:endParaRPr lang="fr-FR" dirty="0"/>
          </a:p>
          <a:p>
            <a:endParaRPr lang="fr-FR" dirty="0"/>
          </a:p>
          <a:p>
            <a:endParaRPr lang="fr-FR" dirty="0"/>
          </a:p>
          <a:p>
            <a:endParaRPr lang="fr-FR" dirty="0"/>
          </a:p>
          <a:p>
            <a:r>
              <a:rPr lang="fr-FR" sz="3200" b="1" dirty="0" err="1"/>
              <a:t>Includes</a:t>
            </a:r>
            <a:r>
              <a:rPr lang="fr-FR" sz="2000" dirty="0"/>
              <a:t> : retourne </a:t>
            </a:r>
            <a:r>
              <a:rPr lang="fr-FR" sz="2000" dirty="0" err="1"/>
              <a:t>true</a:t>
            </a:r>
            <a:r>
              <a:rPr lang="fr-FR" sz="2000" dirty="0"/>
              <a:t> ou false, permet de vérifier la présence d’un élément dans le tableau </a:t>
            </a:r>
          </a:p>
        </p:txBody>
      </p:sp>
      <p:pic>
        <p:nvPicPr>
          <p:cNvPr id="4" name="Image 3">
            <a:extLst>
              <a:ext uri="{FF2B5EF4-FFF2-40B4-BE49-F238E27FC236}">
                <a16:creationId xmlns:a16="http://schemas.microsoft.com/office/drawing/2014/main" id="{448D8F2C-54D9-3BFD-11AF-C7EDFD8A5453}"/>
              </a:ext>
            </a:extLst>
          </p:cNvPr>
          <p:cNvPicPr>
            <a:picLocks noChangeAspect="1"/>
          </p:cNvPicPr>
          <p:nvPr/>
        </p:nvPicPr>
        <p:blipFill>
          <a:blip r:embed="rId2"/>
          <a:stretch>
            <a:fillRect/>
          </a:stretch>
        </p:blipFill>
        <p:spPr>
          <a:xfrm>
            <a:off x="1226067" y="3105746"/>
            <a:ext cx="5639587" cy="847843"/>
          </a:xfrm>
          <a:prstGeom prst="rect">
            <a:avLst/>
          </a:prstGeom>
        </p:spPr>
      </p:pic>
      <p:pic>
        <p:nvPicPr>
          <p:cNvPr id="8" name="Image 7">
            <a:extLst>
              <a:ext uri="{FF2B5EF4-FFF2-40B4-BE49-F238E27FC236}">
                <a16:creationId xmlns:a16="http://schemas.microsoft.com/office/drawing/2014/main" id="{DA7D3ED7-BA24-BC51-D75D-0F5F7842FEE5}"/>
              </a:ext>
            </a:extLst>
          </p:cNvPr>
          <p:cNvPicPr>
            <a:picLocks noChangeAspect="1"/>
          </p:cNvPicPr>
          <p:nvPr/>
        </p:nvPicPr>
        <p:blipFill>
          <a:blip r:embed="rId3"/>
          <a:stretch>
            <a:fillRect/>
          </a:stretch>
        </p:blipFill>
        <p:spPr>
          <a:xfrm>
            <a:off x="1226067" y="5150908"/>
            <a:ext cx="5277587" cy="933580"/>
          </a:xfrm>
          <a:prstGeom prst="rect">
            <a:avLst/>
          </a:prstGeom>
        </p:spPr>
      </p:pic>
      <p:pic>
        <p:nvPicPr>
          <p:cNvPr id="2" name="Picture 12" descr="JavaScript Logo et symbole, sens, histoire, PNG, marque">
            <a:extLst>
              <a:ext uri="{FF2B5EF4-FFF2-40B4-BE49-F238E27FC236}">
                <a16:creationId xmlns:a16="http://schemas.microsoft.com/office/drawing/2014/main" id="{872CAC97-42FC-5A22-933E-2704215FB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fontScale="90000"/>
          </a:bodyPr>
          <a:lstStyle/>
          <a:p>
            <a:r>
              <a:rPr lang="fr-FR" dirty="0"/>
              <a:t>Introduction</a:t>
            </a:r>
            <a:br>
              <a:rPr lang="fr-FR" dirty="0"/>
            </a:br>
            <a:r>
              <a:rPr lang="fr-FR" dirty="0"/>
              <a:t>ECMASCRIPT</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3046988"/>
          </a:xfrm>
          <a:prstGeom prst="rect">
            <a:avLst/>
          </a:prstGeom>
          <a:noFill/>
        </p:spPr>
        <p:txBody>
          <a:bodyPr wrap="square" rtlCol="0">
            <a:spAutoFit/>
          </a:bodyPr>
          <a:lstStyle/>
          <a:p>
            <a:r>
              <a:rPr lang="fr-FR" sz="2400" dirty="0" err="1"/>
              <a:t>European</a:t>
            </a:r>
            <a:r>
              <a:rPr lang="fr-FR" sz="2400" dirty="0"/>
              <a:t> Computer </a:t>
            </a:r>
            <a:r>
              <a:rPr lang="fr-FR" sz="2400" dirty="0" err="1"/>
              <a:t>Manufacturers</a:t>
            </a:r>
            <a:r>
              <a:rPr lang="fr-FR" sz="2400" dirty="0"/>
              <a:t> Association </a:t>
            </a:r>
          </a:p>
          <a:p>
            <a:r>
              <a:rPr lang="fr-FR" sz="2400" dirty="0"/>
              <a:t>Est un organisme qui définit les standards sur lesquels JavaScript est basé (</a:t>
            </a:r>
            <a:r>
              <a:rPr lang="fr-FR" sz="2400" dirty="0" err="1"/>
              <a:t>ECMAScript</a:t>
            </a:r>
            <a:r>
              <a:rPr lang="fr-FR" sz="2400" dirty="0"/>
              <a:t>)</a:t>
            </a:r>
          </a:p>
          <a:p>
            <a:r>
              <a:rPr lang="fr-FR" sz="2400" dirty="0"/>
              <a:t>Il définit les règles et les concepts que le langage implémente </a:t>
            </a:r>
          </a:p>
          <a:p>
            <a:r>
              <a:rPr lang="fr-FR" sz="2400" dirty="0"/>
              <a:t>Il vise à assurer la cohérence et la compatibilité du langage sur les différents navigateurs  </a:t>
            </a:r>
          </a:p>
          <a:p>
            <a:endParaRPr lang="fr-FR" sz="2400" dirty="0"/>
          </a:p>
          <a:p>
            <a:r>
              <a:rPr lang="fr-FR" sz="2400" dirty="0"/>
              <a:t>La première version parait en 1997 avec ES1, en juin 2023 est paru la version ES14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943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86856" y="1957537"/>
            <a:ext cx="9185945" cy="3877985"/>
          </a:xfrm>
          <a:prstGeom prst="rect">
            <a:avLst/>
          </a:prstGeom>
          <a:noFill/>
        </p:spPr>
        <p:txBody>
          <a:bodyPr wrap="square" rtlCol="0">
            <a:spAutoFit/>
          </a:bodyPr>
          <a:lstStyle/>
          <a:p>
            <a:r>
              <a:rPr lang="fr-FR" sz="2800" b="1" dirty="0"/>
              <a:t>flat</a:t>
            </a:r>
            <a:r>
              <a:rPr lang="fr-FR" dirty="0"/>
              <a:t>: Permet d’assembler deux tableaux </a:t>
            </a:r>
          </a:p>
          <a:p>
            <a:endParaRPr lang="fr-FR" dirty="0"/>
          </a:p>
          <a:p>
            <a:endParaRPr lang="fr-FR" dirty="0"/>
          </a:p>
          <a:p>
            <a:endParaRPr lang="fr-FR" dirty="0"/>
          </a:p>
          <a:p>
            <a:endParaRPr lang="fr-FR" dirty="0"/>
          </a:p>
          <a:p>
            <a:r>
              <a:rPr lang="fr-FR" sz="2800" b="1" dirty="0" err="1"/>
              <a:t>join</a:t>
            </a:r>
            <a:r>
              <a:rPr lang="fr-FR" dirty="0"/>
              <a:t> : Transforme un tableau en chaîne de caractères</a:t>
            </a:r>
          </a:p>
          <a:p>
            <a:endParaRPr lang="fr-FR" dirty="0"/>
          </a:p>
          <a:p>
            <a:endParaRPr lang="fr-FR" dirty="0"/>
          </a:p>
          <a:p>
            <a:endParaRPr lang="fr-FR" dirty="0"/>
          </a:p>
          <a:p>
            <a:endParaRPr lang="fr-FR" dirty="0"/>
          </a:p>
          <a:p>
            <a:endParaRPr lang="fr-FR" dirty="0"/>
          </a:p>
          <a:p>
            <a:r>
              <a:rPr lang="fr-FR" sz="2800" b="1" dirty="0"/>
              <a:t>Reverse</a:t>
            </a:r>
            <a:r>
              <a:rPr lang="fr-FR" dirty="0"/>
              <a:t>: reverser un tableau  </a:t>
            </a:r>
          </a:p>
        </p:txBody>
      </p:sp>
      <p:pic>
        <p:nvPicPr>
          <p:cNvPr id="13" name="Image 12">
            <a:extLst>
              <a:ext uri="{FF2B5EF4-FFF2-40B4-BE49-F238E27FC236}">
                <a16:creationId xmlns:a16="http://schemas.microsoft.com/office/drawing/2014/main" id="{53AC282F-055E-1FFA-5642-DF930FE3B2D5}"/>
              </a:ext>
            </a:extLst>
          </p:cNvPr>
          <p:cNvPicPr>
            <a:picLocks noChangeAspect="1"/>
          </p:cNvPicPr>
          <p:nvPr/>
        </p:nvPicPr>
        <p:blipFill>
          <a:blip r:embed="rId2"/>
          <a:stretch>
            <a:fillRect/>
          </a:stretch>
        </p:blipFill>
        <p:spPr>
          <a:xfrm>
            <a:off x="2129044" y="2741326"/>
            <a:ext cx="5944430" cy="333422"/>
          </a:xfrm>
          <a:prstGeom prst="rect">
            <a:avLst/>
          </a:prstGeom>
        </p:spPr>
      </p:pic>
      <p:pic>
        <p:nvPicPr>
          <p:cNvPr id="15" name="Image 14">
            <a:extLst>
              <a:ext uri="{FF2B5EF4-FFF2-40B4-BE49-F238E27FC236}">
                <a16:creationId xmlns:a16="http://schemas.microsoft.com/office/drawing/2014/main" id="{8E9D5B10-BE59-D10C-DD10-A2852E66D010}"/>
              </a:ext>
            </a:extLst>
          </p:cNvPr>
          <p:cNvPicPr>
            <a:picLocks noChangeAspect="1"/>
          </p:cNvPicPr>
          <p:nvPr/>
        </p:nvPicPr>
        <p:blipFill>
          <a:blip r:embed="rId3"/>
          <a:stretch>
            <a:fillRect/>
          </a:stretch>
        </p:blipFill>
        <p:spPr>
          <a:xfrm>
            <a:off x="2127978" y="5951780"/>
            <a:ext cx="5183389" cy="395146"/>
          </a:xfrm>
          <a:prstGeom prst="rect">
            <a:avLst/>
          </a:prstGeom>
        </p:spPr>
      </p:pic>
      <p:pic>
        <p:nvPicPr>
          <p:cNvPr id="4" name="Image 3">
            <a:extLst>
              <a:ext uri="{FF2B5EF4-FFF2-40B4-BE49-F238E27FC236}">
                <a16:creationId xmlns:a16="http://schemas.microsoft.com/office/drawing/2014/main" id="{656CF80C-98B2-B441-C3EA-6FBCD482A0D7}"/>
              </a:ext>
            </a:extLst>
          </p:cNvPr>
          <p:cNvPicPr>
            <a:picLocks noChangeAspect="1"/>
          </p:cNvPicPr>
          <p:nvPr/>
        </p:nvPicPr>
        <p:blipFill>
          <a:blip r:embed="rId4"/>
          <a:stretch>
            <a:fillRect/>
          </a:stretch>
        </p:blipFill>
        <p:spPr>
          <a:xfrm>
            <a:off x="2127978" y="4218994"/>
            <a:ext cx="5287113" cy="819264"/>
          </a:xfrm>
          <a:prstGeom prst="rect">
            <a:avLst/>
          </a:prstGeom>
        </p:spPr>
      </p:pic>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6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33507" y="3096224"/>
            <a:ext cx="9185945" cy="3293209"/>
          </a:xfrm>
          <a:prstGeom prst="rect">
            <a:avLst/>
          </a:prstGeom>
          <a:noFill/>
        </p:spPr>
        <p:txBody>
          <a:bodyPr wrap="square" rtlCol="0">
            <a:spAutoFit/>
          </a:bodyPr>
          <a:lstStyle/>
          <a:p>
            <a:r>
              <a:rPr lang="fr-FR" sz="2800" b="1" dirty="0"/>
              <a:t>Sort </a:t>
            </a:r>
            <a:r>
              <a:rPr lang="fr-FR" dirty="0"/>
              <a:t>: Permet de trier un tableau en </a:t>
            </a:r>
            <a:r>
              <a:rPr lang="fr-FR" b="1" dirty="0"/>
              <a:t>convertissant ses éléments en chaînes de caractères</a:t>
            </a:r>
            <a:r>
              <a:rPr lang="fr-FR" dirty="0"/>
              <a:t>, puis en les comparant selon leur valeur Unicode.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D0937951-DD88-A98F-2BD9-3223827250B6}"/>
              </a:ext>
            </a:extLst>
          </p:cNvPr>
          <p:cNvPicPr>
            <a:picLocks noChangeAspect="1"/>
          </p:cNvPicPr>
          <p:nvPr/>
        </p:nvPicPr>
        <p:blipFill>
          <a:blip r:embed="rId3"/>
          <a:stretch>
            <a:fillRect/>
          </a:stretch>
        </p:blipFill>
        <p:spPr>
          <a:xfrm>
            <a:off x="3504484" y="4120430"/>
            <a:ext cx="3820058" cy="428685"/>
          </a:xfrm>
          <a:prstGeom prst="rect">
            <a:avLst/>
          </a:prstGeom>
        </p:spPr>
      </p:pic>
    </p:spTree>
    <p:extLst>
      <p:ext uri="{BB962C8B-B14F-4D97-AF65-F5344CB8AC3E}">
        <p14:creationId xmlns:p14="http://schemas.microsoft.com/office/powerpoint/2010/main" val="155096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6. Les boucles -  for … in  </a:t>
            </a:r>
          </a:p>
        </p:txBody>
      </p:sp>
      <p:pic>
        <p:nvPicPr>
          <p:cNvPr id="4" name="Image 3">
            <a:extLst>
              <a:ext uri="{FF2B5EF4-FFF2-40B4-BE49-F238E27FC236}">
                <a16:creationId xmlns:a16="http://schemas.microsoft.com/office/drawing/2014/main" id="{41FA0A45-419C-03D5-67F0-4C7FD49A73D9}"/>
              </a:ext>
            </a:extLst>
          </p:cNvPr>
          <p:cNvPicPr>
            <a:picLocks noChangeAspect="1"/>
          </p:cNvPicPr>
          <p:nvPr/>
        </p:nvPicPr>
        <p:blipFill>
          <a:blip r:embed="rId2"/>
          <a:stretch>
            <a:fillRect/>
          </a:stretch>
        </p:blipFill>
        <p:spPr>
          <a:xfrm>
            <a:off x="2036844" y="2392580"/>
            <a:ext cx="7537266" cy="1450757"/>
          </a:xfrm>
          <a:prstGeom prst="rect">
            <a:avLst/>
          </a:prstGeom>
        </p:spPr>
      </p:pic>
      <p:sp>
        <p:nvSpPr>
          <p:cNvPr id="6" name="ZoneTexte 5">
            <a:extLst>
              <a:ext uri="{FF2B5EF4-FFF2-40B4-BE49-F238E27FC236}">
                <a16:creationId xmlns:a16="http://schemas.microsoft.com/office/drawing/2014/main" id="{37F0EEE3-507D-DAC9-A53D-4B6EE81027A4}"/>
              </a:ext>
            </a:extLst>
          </p:cNvPr>
          <p:cNvSpPr txBox="1"/>
          <p:nvPr/>
        </p:nvSpPr>
        <p:spPr>
          <a:xfrm>
            <a:off x="1551963" y="4797475"/>
            <a:ext cx="8833608" cy="646331"/>
          </a:xfrm>
          <a:prstGeom prst="rect">
            <a:avLst/>
          </a:prstGeom>
          <a:noFill/>
        </p:spPr>
        <p:txBody>
          <a:bodyPr wrap="square" rtlCol="0">
            <a:spAutoFit/>
          </a:bodyPr>
          <a:lstStyle/>
          <a:p>
            <a:r>
              <a:rPr lang="fr-FR" sz="3600" dirty="0"/>
              <a:t>Parcourt un tableau et retourne ses </a:t>
            </a:r>
            <a:r>
              <a:rPr lang="fr-FR" sz="3600" b="1" dirty="0"/>
              <a:t>indices</a:t>
            </a:r>
            <a:r>
              <a:rPr lang="fr-FR" sz="3600" dirty="0"/>
              <a:t> </a:t>
            </a:r>
          </a:p>
        </p:txBody>
      </p:sp>
      <p:pic>
        <p:nvPicPr>
          <p:cNvPr id="2" name="Picture 12" descr="JavaScript Logo et symbole, sens, histoire, PNG, marque">
            <a:extLst>
              <a:ext uri="{FF2B5EF4-FFF2-40B4-BE49-F238E27FC236}">
                <a16:creationId xmlns:a16="http://schemas.microsoft.com/office/drawing/2014/main" id="{08B24F5F-8934-A929-2736-1564C1906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2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7. Les boucles -  for … of  </a:t>
            </a:r>
          </a:p>
        </p:txBody>
      </p:sp>
      <p:pic>
        <p:nvPicPr>
          <p:cNvPr id="4" name="Image 3">
            <a:extLst>
              <a:ext uri="{FF2B5EF4-FFF2-40B4-BE49-F238E27FC236}">
                <a16:creationId xmlns:a16="http://schemas.microsoft.com/office/drawing/2014/main" id="{DD196DB5-1DAB-9C6E-BD67-CF21BF66E6B2}"/>
              </a:ext>
            </a:extLst>
          </p:cNvPr>
          <p:cNvPicPr>
            <a:picLocks noChangeAspect="1"/>
          </p:cNvPicPr>
          <p:nvPr/>
        </p:nvPicPr>
        <p:blipFill>
          <a:blip r:embed="rId2"/>
          <a:stretch>
            <a:fillRect/>
          </a:stretch>
        </p:blipFill>
        <p:spPr>
          <a:xfrm>
            <a:off x="1890341" y="2483938"/>
            <a:ext cx="7349434" cy="1450756"/>
          </a:xfrm>
          <a:prstGeom prst="rect">
            <a:avLst/>
          </a:prstGeom>
        </p:spPr>
      </p:pic>
      <p:sp>
        <p:nvSpPr>
          <p:cNvPr id="5" name="ZoneTexte 4">
            <a:extLst>
              <a:ext uri="{FF2B5EF4-FFF2-40B4-BE49-F238E27FC236}">
                <a16:creationId xmlns:a16="http://schemas.microsoft.com/office/drawing/2014/main" id="{1BCD6133-D451-00F5-F316-F1E7E587BBE1}"/>
              </a:ext>
            </a:extLst>
          </p:cNvPr>
          <p:cNvSpPr txBox="1"/>
          <p:nvPr/>
        </p:nvSpPr>
        <p:spPr>
          <a:xfrm>
            <a:off x="1551963" y="4681273"/>
            <a:ext cx="8833608" cy="646331"/>
          </a:xfrm>
          <a:prstGeom prst="rect">
            <a:avLst/>
          </a:prstGeom>
          <a:noFill/>
        </p:spPr>
        <p:txBody>
          <a:bodyPr wrap="square" rtlCol="0">
            <a:spAutoFit/>
          </a:bodyPr>
          <a:lstStyle/>
          <a:p>
            <a:r>
              <a:rPr lang="fr-FR" sz="3600" dirty="0"/>
              <a:t>Parcourt un tableau et retourne ses </a:t>
            </a:r>
            <a:r>
              <a:rPr lang="fr-FR" sz="3600" b="1" dirty="0"/>
              <a:t>valeurs</a:t>
            </a:r>
            <a:r>
              <a:rPr lang="fr-FR" sz="3600" dirty="0"/>
              <a:t> </a:t>
            </a:r>
          </a:p>
        </p:txBody>
      </p:sp>
      <p:pic>
        <p:nvPicPr>
          <p:cNvPr id="2" name="Picture 12" descr="JavaScript Logo et symbole, sens, histoire, PNG, marque">
            <a:extLst>
              <a:ext uri="{FF2B5EF4-FFF2-40B4-BE49-F238E27FC236}">
                <a16:creationId xmlns:a16="http://schemas.microsoft.com/office/drawing/2014/main" id="{58C1BD37-7566-AFB8-42D2-0F27E68C7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49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endParaRPr lang="fr-FR" sz="3600" i="1" dirty="0"/>
          </a:p>
        </p:txBody>
      </p:sp>
      <p:sp>
        <p:nvSpPr>
          <p:cNvPr id="6" name="ZoneTexte 5">
            <a:extLst>
              <a:ext uri="{FF2B5EF4-FFF2-40B4-BE49-F238E27FC236}">
                <a16:creationId xmlns:a16="http://schemas.microsoft.com/office/drawing/2014/main" id="{5882A896-BC37-5CBD-F437-8A3071DC49FE}"/>
              </a:ext>
            </a:extLst>
          </p:cNvPr>
          <p:cNvSpPr txBox="1"/>
          <p:nvPr/>
        </p:nvSpPr>
        <p:spPr>
          <a:xfrm>
            <a:off x="823519" y="5016617"/>
            <a:ext cx="10544962" cy="1200329"/>
          </a:xfrm>
          <a:prstGeom prst="rect">
            <a:avLst/>
          </a:prstGeom>
          <a:noFill/>
        </p:spPr>
        <p:txBody>
          <a:bodyPr wrap="square" rtlCol="0">
            <a:spAutoFit/>
          </a:bodyPr>
          <a:lstStyle/>
          <a:p>
            <a:pPr algn="ctr"/>
            <a:r>
              <a:rPr lang="fr-FR" sz="2400" dirty="0"/>
              <a:t>Les méthodes/fonctions </a:t>
            </a:r>
            <a:r>
              <a:rPr lang="fr-FR" sz="2400" dirty="0" err="1"/>
              <a:t>callBack</a:t>
            </a:r>
            <a:r>
              <a:rPr lang="fr-FR" sz="2400" dirty="0"/>
              <a:t> sont des </a:t>
            </a:r>
            <a:r>
              <a:rPr lang="fr-FR" sz="2400" b="1" dirty="0"/>
              <a:t>fonctions</a:t>
            </a:r>
            <a:r>
              <a:rPr lang="fr-FR" sz="2400" dirty="0"/>
              <a:t> qui vont être </a:t>
            </a:r>
            <a:r>
              <a:rPr lang="fr-FR" sz="2400" b="1" dirty="0"/>
              <a:t>utilisées en argument </a:t>
            </a:r>
            <a:r>
              <a:rPr lang="fr-FR" sz="2400" dirty="0"/>
              <a:t>par d’autres fonctions.</a:t>
            </a:r>
          </a:p>
          <a:p>
            <a:pPr algn="ctr"/>
            <a:r>
              <a:rPr lang="fr-FR" sz="2400" dirty="0"/>
              <a:t>Nous allons voir ensemble certaines fonctions en JS qui utilisent des </a:t>
            </a:r>
            <a:r>
              <a:rPr lang="fr-FR" sz="2400" dirty="0" err="1"/>
              <a:t>callBack</a:t>
            </a:r>
            <a:endParaRPr lang="fr-FR" sz="2400" dirty="0"/>
          </a:p>
        </p:txBody>
      </p:sp>
      <p:pic>
        <p:nvPicPr>
          <p:cNvPr id="8" name="Image 7">
            <a:extLst>
              <a:ext uri="{FF2B5EF4-FFF2-40B4-BE49-F238E27FC236}">
                <a16:creationId xmlns:a16="http://schemas.microsoft.com/office/drawing/2014/main" id="{6D14852E-7452-537E-C8AD-BD44BB3B68D5}"/>
              </a:ext>
            </a:extLst>
          </p:cNvPr>
          <p:cNvPicPr>
            <a:picLocks noChangeAspect="1"/>
          </p:cNvPicPr>
          <p:nvPr/>
        </p:nvPicPr>
        <p:blipFill>
          <a:blip r:embed="rId2"/>
          <a:stretch>
            <a:fillRect/>
          </a:stretch>
        </p:blipFill>
        <p:spPr>
          <a:xfrm>
            <a:off x="2503134" y="2281104"/>
            <a:ext cx="6682392" cy="2295791"/>
          </a:xfrm>
          <a:prstGeom prst="rect">
            <a:avLst/>
          </a:prstGeom>
        </p:spPr>
      </p:pic>
      <p:pic>
        <p:nvPicPr>
          <p:cNvPr id="2" name="Picture 12" descr="JavaScript Logo et symbole, sens, histoire, PNG, marque">
            <a:extLst>
              <a:ext uri="{FF2B5EF4-FFF2-40B4-BE49-F238E27FC236}">
                <a16:creationId xmlns:a16="http://schemas.microsoft.com/office/drawing/2014/main" id="{0F5FE4CC-A520-7046-6F3E-6414B46AF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foreach</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336958" y="4909404"/>
            <a:ext cx="11518084" cy="1661993"/>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t>Utilisée pour exécuter une fonction sur chaque élément d'un tableau</a:t>
            </a:r>
          </a:p>
          <a:p>
            <a:pPr marL="457200" indent="-457200">
              <a:buFont typeface="Wingdings" panose="05000000000000000000" pitchFamily="2" charset="2"/>
              <a:buChar char="Ø"/>
            </a:pPr>
            <a:r>
              <a:rPr lang="fr-FR" sz="2800" dirty="0"/>
              <a:t>Ne retourne rien</a:t>
            </a:r>
          </a:p>
          <a:p>
            <a:pPr marL="457200" indent="-457200">
              <a:buFont typeface="Wingdings" panose="05000000000000000000" pitchFamily="2" charset="2"/>
              <a:buChar char="Ø"/>
            </a:pPr>
            <a:r>
              <a:rPr lang="fr-FR" sz="2800" dirty="0"/>
              <a:t>Idéale pour afficher les éléments d’un tableau</a:t>
            </a:r>
          </a:p>
          <a:p>
            <a:endParaRPr lang="fr-FR" dirty="0"/>
          </a:p>
        </p:txBody>
      </p:sp>
      <p:pic>
        <p:nvPicPr>
          <p:cNvPr id="16" name="Image 15">
            <a:extLst>
              <a:ext uri="{FF2B5EF4-FFF2-40B4-BE49-F238E27FC236}">
                <a16:creationId xmlns:a16="http://schemas.microsoft.com/office/drawing/2014/main" id="{C22C1D58-1D66-D671-CB1E-61425D437614}"/>
              </a:ext>
            </a:extLst>
          </p:cNvPr>
          <p:cNvPicPr>
            <a:picLocks noChangeAspect="1"/>
          </p:cNvPicPr>
          <p:nvPr/>
        </p:nvPicPr>
        <p:blipFill>
          <a:blip r:embed="rId2"/>
          <a:stretch>
            <a:fillRect/>
          </a:stretch>
        </p:blipFill>
        <p:spPr>
          <a:xfrm>
            <a:off x="2725548" y="2264446"/>
            <a:ext cx="6379499" cy="1067075"/>
          </a:xfrm>
          <a:prstGeom prst="rect">
            <a:avLst/>
          </a:prstGeom>
        </p:spPr>
      </p:pic>
      <p:sp>
        <p:nvSpPr>
          <p:cNvPr id="17" name="ZoneTexte 16">
            <a:extLst>
              <a:ext uri="{FF2B5EF4-FFF2-40B4-BE49-F238E27FC236}">
                <a16:creationId xmlns:a16="http://schemas.microsoft.com/office/drawing/2014/main" id="{0199B6DF-1C44-81A6-01BA-4FFE877E7143}"/>
              </a:ext>
            </a:extLst>
          </p:cNvPr>
          <p:cNvSpPr txBox="1"/>
          <p:nvPr/>
        </p:nvSpPr>
        <p:spPr>
          <a:xfrm>
            <a:off x="2843468" y="3429000"/>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95E3D958-24D5-D70C-6E79-CFA399FF5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2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map</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294736" y="5022040"/>
            <a:ext cx="11602528" cy="892552"/>
          </a:xfrm>
          <a:prstGeom prst="rect">
            <a:avLst/>
          </a:prstGeom>
          <a:noFill/>
        </p:spPr>
        <p:txBody>
          <a:bodyPr wrap="square" rtlCol="0">
            <a:spAutoFit/>
          </a:bodyPr>
          <a:lstStyle/>
          <a:p>
            <a:pPr marL="457200" indent="-457200" algn="ctr">
              <a:buFont typeface="Wingdings" panose="05000000000000000000" pitchFamily="2" charset="2"/>
              <a:buChar char="Ø"/>
            </a:pPr>
            <a:r>
              <a:rPr lang="fr-FR" sz="2600" dirty="0"/>
              <a:t>Crée un nouveau tableau en transformant chaque élément du tableau original. </a:t>
            </a:r>
          </a:p>
          <a:p>
            <a:pPr marL="457200" indent="-457200" algn="ctr">
              <a:buFont typeface="Wingdings" panose="05000000000000000000" pitchFamily="2" charset="2"/>
              <a:buChar char="Ø"/>
            </a:pPr>
            <a:r>
              <a:rPr lang="fr-FR" sz="2600" dirty="0"/>
              <a:t>Idéale pour convertir ou </a:t>
            </a:r>
            <a:r>
              <a:rPr lang="fr-FR" sz="2600" b="1" dirty="0"/>
              <a:t>effectuer une opération </a:t>
            </a:r>
            <a:r>
              <a:rPr lang="fr-FR" sz="2600" dirty="0"/>
              <a:t>sur les données d'un tableau</a:t>
            </a:r>
          </a:p>
        </p:txBody>
      </p:sp>
      <p:pic>
        <p:nvPicPr>
          <p:cNvPr id="8" name="Image 7">
            <a:extLst>
              <a:ext uri="{FF2B5EF4-FFF2-40B4-BE49-F238E27FC236}">
                <a16:creationId xmlns:a16="http://schemas.microsoft.com/office/drawing/2014/main" id="{CF778B3A-446B-93A1-1881-22689BCB4CE8}"/>
              </a:ext>
            </a:extLst>
          </p:cNvPr>
          <p:cNvPicPr>
            <a:picLocks noChangeAspect="1"/>
          </p:cNvPicPr>
          <p:nvPr/>
        </p:nvPicPr>
        <p:blipFill>
          <a:blip r:embed="rId2"/>
          <a:stretch>
            <a:fillRect/>
          </a:stretch>
        </p:blipFill>
        <p:spPr>
          <a:xfrm>
            <a:off x="1792000" y="2014895"/>
            <a:ext cx="8668960" cy="1133633"/>
          </a:xfrm>
          <a:prstGeom prst="rect">
            <a:avLst/>
          </a:prstGeom>
        </p:spPr>
      </p:pic>
      <p:sp>
        <p:nvSpPr>
          <p:cNvPr id="9" name="ZoneTexte 8">
            <a:extLst>
              <a:ext uri="{FF2B5EF4-FFF2-40B4-BE49-F238E27FC236}">
                <a16:creationId xmlns:a16="http://schemas.microsoft.com/office/drawing/2014/main" id="{A84FDAE9-0EED-D70A-33FB-5431F1985018}"/>
              </a:ext>
            </a:extLst>
          </p:cNvPr>
          <p:cNvSpPr txBox="1"/>
          <p:nvPr/>
        </p:nvSpPr>
        <p:spPr>
          <a:xfrm>
            <a:off x="2231472" y="3363985"/>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65AB72CE-E3CF-01E2-6583-C9EB1424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4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filter</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183078" y="5001737"/>
            <a:ext cx="12008922" cy="1569660"/>
          </a:xfrm>
          <a:prstGeom prst="rect">
            <a:avLst/>
          </a:prstGeom>
          <a:noFill/>
        </p:spPr>
        <p:txBody>
          <a:bodyPr wrap="square" rtlCol="0">
            <a:spAutoFit/>
          </a:bodyPr>
          <a:lstStyle/>
          <a:p>
            <a:pPr marL="457200" indent="-457200">
              <a:buFont typeface="Wingdings" panose="05000000000000000000" pitchFamily="2" charset="2"/>
              <a:buChar char="Ø"/>
            </a:pPr>
            <a:r>
              <a:rPr lang="fr-FR" sz="2600" dirty="0"/>
              <a:t>Crée un nouveau tableau contenant les éléments du tableau original qui satisfont une condition spécifiée</a:t>
            </a:r>
          </a:p>
          <a:p>
            <a:pPr marL="457200" indent="-457200">
              <a:buFont typeface="Wingdings" panose="05000000000000000000" pitchFamily="2" charset="2"/>
              <a:buChar char="Ø"/>
            </a:pPr>
            <a:r>
              <a:rPr lang="fr-FR" sz="2600" dirty="0"/>
              <a:t>Utilisée pour filtrer un ensemble de données selon des critères définis</a:t>
            </a:r>
            <a:endParaRPr lang="fr-FR" sz="2600" b="1" dirty="0"/>
          </a:p>
          <a:p>
            <a:pPr algn="ctr"/>
            <a:endParaRPr lang="fr-FR" dirty="0"/>
          </a:p>
        </p:txBody>
      </p:sp>
      <p:sp>
        <p:nvSpPr>
          <p:cNvPr id="7" name="ZoneTexte 6">
            <a:extLst>
              <a:ext uri="{FF2B5EF4-FFF2-40B4-BE49-F238E27FC236}">
                <a16:creationId xmlns:a16="http://schemas.microsoft.com/office/drawing/2014/main" id="{E3C294A3-A938-2914-014D-FC95C503D341}"/>
              </a:ext>
            </a:extLst>
          </p:cNvPr>
          <p:cNvSpPr txBox="1"/>
          <p:nvPr/>
        </p:nvSpPr>
        <p:spPr>
          <a:xfrm>
            <a:off x="2306973" y="3353499"/>
            <a:ext cx="8087854"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a:p>
            <a:endParaRPr lang="fr-FR" dirty="0"/>
          </a:p>
        </p:txBody>
      </p:sp>
      <p:pic>
        <p:nvPicPr>
          <p:cNvPr id="9" name="Image 8">
            <a:extLst>
              <a:ext uri="{FF2B5EF4-FFF2-40B4-BE49-F238E27FC236}">
                <a16:creationId xmlns:a16="http://schemas.microsoft.com/office/drawing/2014/main" id="{3EC2243B-8944-E5AD-A941-5ECA282A6936}"/>
              </a:ext>
            </a:extLst>
          </p:cNvPr>
          <p:cNvPicPr>
            <a:picLocks noChangeAspect="1"/>
          </p:cNvPicPr>
          <p:nvPr/>
        </p:nvPicPr>
        <p:blipFill>
          <a:blip r:embed="rId2"/>
          <a:stretch>
            <a:fillRect/>
          </a:stretch>
        </p:blipFill>
        <p:spPr>
          <a:xfrm>
            <a:off x="1485490" y="2012024"/>
            <a:ext cx="8983329" cy="1171739"/>
          </a:xfrm>
          <a:prstGeom prst="rect">
            <a:avLst/>
          </a:prstGeom>
        </p:spPr>
      </p:pic>
      <p:pic>
        <p:nvPicPr>
          <p:cNvPr id="4" name="Picture 12" descr="JavaScript Logo et symbole, sens, histoire, PNG, marque">
            <a:extLst>
              <a:ext uri="{FF2B5EF4-FFF2-40B4-BE49-F238E27FC236}">
                <a16:creationId xmlns:a16="http://schemas.microsoft.com/office/drawing/2014/main" id="{CC189E28-37DE-FB73-E94F-DB9C0A8A1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93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reduce</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858194" y="5363593"/>
            <a:ext cx="10536572" cy="1138773"/>
          </a:xfrm>
          <a:prstGeom prst="rect">
            <a:avLst/>
          </a:prstGeom>
          <a:noFill/>
        </p:spPr>
        <p:txBody>
          <a:bodyPr wrap="square" rtlCol="0">
            <a:spAutoFit/>
          </a:bodyPr>
          <a:lstStyle/>
          <a:p>
            <a:pPr marL="342900" indent="-342900">
              <a:buFont typeface="Wingdings" panose="05000000000000000000" pitchFamily="2" charset="2"/>
              <a:buChar char="Ø"/>
            </a:pPr>
            <a:r>
              <a:rPr lang="fr-FR" sz="2600" dirty="0"/>
              <a:t>Accumule les valeurs d'un tableau pour produire une seule valeur, par exemple, une somme, une moyenne…</a:t>
            </a:r>
          </a:p>
          <a:p>
            <a:endParaRPr lang="fr-FR" sz="1600" dirty="0"/>
          </a:p>
        </p:txBody>
      </p:sp>
      <p:sp>
        <p:nvSpPr>
          <p:cNvPr id="6" name="ZoneTexte 5">
            <a:extLst>
              <a:ext uri="{FF2B5EF4-FFF2-40B4-BE49-F238E27FC236}">
                <a16:creationId xmlns:a16="http://schemas.microsoft.com/office/drawing/2014/main" id="{FC488F07-7494-2E05-1D99-75A964B2195D}"/>
              </a:ext>
            </a:extLst>
          </p:cNvPr>
          <p:cNvSpPr txBox="1"/>
          <p:nvPr/>
        </p:nvSpPr>
        <p:spPr>
          <a:xfrm>
            <a:off x="70077" y="6488668"/>
            <a:ext cx="2768367" cy="369332"/>
          </a:xfrm>
          <a:prstGeom prst="rect">
            <a:avLst/>
          </a:prstGeom>
          <a:noFill/>
        </p:spPr>
        <p:txBody>
          <a:bodyPr wrap="square" rtlCol="0">
            <a:spAutoFit/>
          </a:bodyPr>
          <a:lstStyle/>
          <a:p>
            <a:r>
              <a:rPr lang="fr-FR" dirty="0"/>
              <a:t>Exos- 3</a:t>
            </a:r>
          </a:p>
        </p:txBody>
      </p:sp>
      <p:pic>
        <p:nvPicPr>
          <p:cNvPr id="7" name="Image 6">
            <a:extLst>
              <a:ext uri="{FF2B5EF4-FFF2-40B4-BE49-F238E27FC236}">
                <a16:creationId xmlns:a16="http://schemas.microsoft.com/office/drawing/2014/main" id="{AF93C34A-7E23-2637-5258-0170B56ABDBB}"/>
              </a:ext>
            </a:extLst>
          </p:cNvPr>
          <p:cNvPicPr>
            <a:picLocks noChangeAspect="1"/>
          </p:cNvPicPr>
          <p:nvPr/>
        </p:nvPicPr>
        <p:blipFill>
          <a:blip r:embed="rId2"/>
          <a:stretch>
            <a:fillRect/>
          </a:stretch>
        </p:blipFill>
        <p:spPr>
          <a:xfrm>
            <a:off x="1628648" y="2059115"/>
            <a:ext cx="8716591" cy="1095528"/>
          </a:xfrm>
          <a:prstGeom prst="rect">
            <a:avLst/>
          </a:prstGeom>
        </p:spPr>
      </p:pic>
      <p:sp>
        <p:nvSpPr>
          <p:cNvPr id="8" name="ZoneTexte 7">
            <a:extLst>
              <a:ext uri="{FF2B5EF4-FFF2-40B4-BE49-F238E27FC236}">
                <a16:creationId xmlns:a16="http://schemas.microsoft.com/office/drawing/2014/main" id="{910265DF-583B-5368-6F50-83FF97D465EA}"/>
              </a:ext>
            </a:extLst>
          </p:cNvPr>
          <p:cNvSpPr txBox="1"/>
          <p:nvPr/>
        </p:nvSpPr>
        <p:spPr>
          <a:xfrm>
            <a:off x="578840" y="3288775"/>
            <a:ext cx="11258026" cy="1846659"/>
          </a:xfrm>
          <a:prstGeom prst="rect">
            <a:avLst/>
          </a:prstGeom>
          <a:noFill/>
        </p:spPr>
        <p:txBody>
          <a:bodyPr wrap="square" rtlCol="0">
            <a:spAutoFit/>
          </a:bodyPr>
          <a:lstStyle/>
          <a:p>
            <a:pPr marL="285750" indent="-285750">
              <a:buFont typeface="Arial" panose="020B0604020202020204" pitchFamily="34" charset="0"/>
              <a:buChar char="•"/>
            </a:pPr>
            <a:r>
              <a:rPr lang="fr-FR" dirty="0" err="1">
                <a:solidFill>
                  <a:srgbClr val="FF0000"/>
                </a:solidFill>
              </a:rPr>
              <a:t>A</a:t>
            </a:r>
            <a:r>
              <a:rPr lang="fr-FR" sz="1600" dirty="0" err="1">
                <a:solidFill>
                  <a:srgbClr val="FF0000"/>
                </a:solidFill>
              </a:rPr>
              <a:t>ccumulator</a:t>
            </a:r>
            <a:r>
              <a:rPr lang="fr-FR" sz="1600" dirty="0">
                <a:solidFill>
                  <a:srgbClr val="FF0000"/>
                </a:solidFill>
              </a:rPr>
              <a:t>: La valeur qui résulte de la précédente itération de la fonction callback, ou de la valeur initiale si elle est fournie</a:t>
            </a:r>
          </a:p>
          <a:p>
            <a:pPr marL="285750" indent="-285750">
              <a:buFont typeface="Arial" panose="020B0604020202020204" pitchFamily="34" charset="0"/>
              <a:buChar char="•"/>
            </a:pPr>
            <a:r>
              <a:rPr lang="fr-FR" sz="1600" dirty="0" err="1">
                <a:solidFill>
                  <a:srgbClr val="FF0000"/>
                </a:solidFill>
              </a:rPr>
              <a:t>currentValue</a:t>
            </a:r>
            <a:r>
              <a:rPr lang="fr-FR" sz="1600" dirty="0">
                <a:solidFill>
                  <a:srgbClr val="FF0000"/>
                </a:solidFill>
              </a:rPr>
              <a:t>: La valeur de l'élément actuel </a:t>
            </a:r>
          </a:p>
          <a:p>
            <a:pPr marL="285750" indent="-285750">
              <a:buFont typeface="Arial" panose="020B0604020202020204" pitchFamily="34" charset="0"/>
              <a:buChar char="•"/>
            </a:pPr>
            <a:r>
              <a:rPr lang="fr-FR" sz="1600" dirty="0" err="1">
                <a:solidFill>
                  <a:srgbClr val="FF0000"/>
                </a:solidFill>
              </a:rPr>
              <a:t>InitialValue</a:t>
            </a:r>
            <a:r>
              <a:rPr lang="fr-FR" sz="1600" dirty="0">
                <a:solidFill>
                  <a:srgbClr val="FF0000"/>
                </a:solidFill>
              </a:rPr>
              <a:t> : La valeur initiale de l'accumulateur</a:t>
            </a:r>
          </a:p>
          <a:p>
            <a:pPr marL="285750" indent="-285750">
              <a:buFont typeface="Arial" panose="020B0604020202020204" pitchFamily="34" charset="0"/>
              <a:buChar char="•"/>
            </a:pPr>
            <a:endParaRPr lang="fr-FR" sz="1600" dirty="0"/>
          </a:p>
          <a:p>
            <a:r>
              <a:rPr lang="fr-FR" sz="1600" dirty="0"/>
              <a:t>La fonction callback peut également prendre deux arguments optionnels : </a:t>
            </a:r>
          </a:p>
          <a:p>
            <a:pPr marL="285750" indent="-285750">
              <a:buFont typeface="Arial" panose="020B0604020202020204" pitchFamily="34" charset="0"/>
              <a:buChar char="•"/>
            </a:pPr>
            <a:r>
              <a:rPr lang="fr-FR" sz="1600" dirty="0"/>
              <a:t>Index: L'index de l'élément actuel du tableau</a:t>
            </a:r>
          </a:p>
          <a:p>
            <a:pPr marL="285750" indent="-285750">
              <a:buFont typeface="Arial" panose="020B0604020202020204" pitchFamily="34" charset="0"/>
              <a:buChar char="•"/>
            </a:pPr>
            <a:r>
              <a:rPr lang="fr-FR" sz="1600" dirty="0" err="1"/>
              <a:t>Array</a:t>
            </a:r>
            <a:r>
              <a:rPr lang="fr-FR" sz="1600" dirty="0"/>
              <a:t> : Le tableau sur lequel la méthode a été appelée </a:t>
            </a:r>
          </a:p>
        </p:txBody>
      </p:sp>
      <p:pic>
        <p:nvPicPr>
          <p:cNvPr id="4" name="Picture 12" descr="JavaScript Logo et symbole, sens, histoire, PNG, marque">
            <a:extLst>
              <a:ext uri="{FF2B5EF4-FFF2-40B4-BE49-F238E27FC236}">
                <a16:creationId xmlns:a16="http://schemas.microsoft.com/office/drawing/2014/main" id="{4372045E-3E02-DD41-9B0C-04472870D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38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1331053" y="2818701"/>
            <a:ext cx="9529894" cy="2585323"/>
          </a:xfrm>
          <a:prstGeom prst="rect">
            <a:avLst/>
          </a:prstGeom>
          <a:noFill/>
        </p:spPr>
        <p:txBody>
          <a:bodyPr wrap="square" rtlCol="0">
            <a:spAutoFit/>
          </a:bodyPr>
          <a:lstStyle/>
          <a:p>
            <a:r>
              <a:rPr lang="fr-FR" sz="2400" dirty="0"/>
              <a:t>Les méthodes pour les chaînes de caractères ressemble beaucoup aux méthodes pour les tableaux et ceci pour deux raisons :</a:t>
            </a:r>
          </a:p>
          <a:p>
            <a:endParaRPr lang="fr-FR" sz="2400" dirty="0"/>
          </a:p>
          <a:p>
            <a:pPr marL="285750" indent="-285750">
              <a:buFont typeface="Arial" panose="020B0604020202020204" pitchFamily="34" charset="0"/>
              <a:buChar char="•"/>
            </a:pPr>
            <a:r>
              <a:rPr lang="fr-FR" sz="2400" dirty="0"/>
              <a:t>Les chaînes de caractères sont des tableaux d'éléments. </a:t>
            </a:r>
          </a:p>
          <a:p>
            <a:endParaRPr lang="fr-FR" sz="2400" dirty="0"/>
          </a:p>
          <a:p>
            <a:pPr marL="285750" indent="-285750">
              <a:buFont typeface="Arial" panose="020B0604020202020204" pitchFamily="34" charset="0"/>
              <a:buChar char="•"/>
            </a:pPr>
            <a:r>
              <a:rPr lang="fr-FR" sz="2400" dirty="0"/>
              <a:t>Les chaines de caractères et les tableaux sont itérables.</a:t>
            </a:r>
          </a:p>
          <a:p>
            <a:endParaRPr lang="fr-FR" dirty="0"/>
          </a:p>
        </p:txBody>
      </p:sp>
      <p:pic>
        <p:nvPicPr>
          <p:cNvPr id="4" name="Picture 12" descr="JavaScript Logo et symbole, sens, histoire, PNG, marque">
            <a:extLst>
              <a:ext uri="{FF2B5EF4-FFF2-40B4-BE49-F238E27FC236}">
                <a16:creationId xmlns:a16="http://schemas.microsoft.com/office/drawing/2014/main" id="{977778CE-1DCB-4FDF-25BA-17A0CD2A3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6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1. Les variables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628702" y="2401443"/>
            <a:ext cx="9526978" cy="3477875"/>
          </a:xfrm>
          <a:prstGeom prst="rect">
            <a:avLst/>
          </a:prstGeom>
          <a:noFill/>
        </p:spPr>
        <p:txBody>
          <a:bodyPr wrap="square" rtlCol="0">
            <a:spAutoFit/>
          </a:bodyPr>
          <a:lstStyle/>
          <a:p>
            <a:r>
              <a:rPr lang="fr-FR" sz="4400" dirty="0"/>
              <a:t>Var </a:t>
            </a:r>
            <a:r>
              <a:rPr lang="fr-FR" sz="4400" dirty="0">
                <a:sym typeface="Wingdings" panose="05000000000000000000" pitchFamily="2" charset="2"/>
              </a:rPr>
              <a:t> </a:t>
            </a:r>
            <a:r>
              <a:rPr lang="fr-FR" sz="4400" dirty="0" err="1">
                <a:sym typeface="Wingdings" panose="05000000000000000000" pitchFamily="2" charset="2"/>
              </a:rPr>
              <a:t>function</a:t>
            </a:r>
            <a:r>
              <a:rPr lang="fr-FR" sz="4400" dirty="0">
                <a:sym typeface="Wingdings" panose="05000000000000000000" pitchFamily="2" charset="2"/>
              </a:rPr>
              <a:t>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a:sym typeface="Wingdings" panose="05000000000000000000" pitchFamily="2" charset="2"/>
              </a:rPr>
              <a:t>Let  block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err="1">
                <a:sym typeface="Wingdings" panose="05000000000000000000" pitchFamily="2" charset="2"/>
              </a:rPr>
              <a:t>Const</a:t>
            </a:r>
            <a:r>
              <a:rPr lang="fr-FR" sz="4400" dirty="0">
                <a:sym typeface="Wingdings" panose="05000000000000000000" pitchFamily="2" charset="2"/>
              </a:rPr>
              <a:t>  valeur fixe (lecture seule)</a:t>
            </a:r>
            <a:endParaRPr lang="fr-FR" sz="4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4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2921363" y="1946246"/>
            <a:ext cx="9529894" cy="4770537"/>
          </a:xfrm>
          <a:prstGeom prst="rect">
            <a:avLst/>
          </a:prstGeom>
          <a:noFill/>
        </p:spPr>
        <p:txBody>
          <a:bodyPr wrap="square" rtlCol="0">
            <a:spAutoFit/>
          </a:bodyPr>
          <a:lstStyle/>
          <a:p>
            <a:r>
              <a:rPr lang="fr-FR" sz="2000" b="1" dirty="0" err="1"/>
              <a:t>charCodeAt</a:t>
            </a:r>
            <a:r>
              <a:rPr lang="fr-FR" sz="2000" b="1" dirty="0"/>
              <a:t>() </a:t>
            </a:r>
            <a:r>
              <a:rPr lang="fr-FR" dirty="0"/>
              <a:t>: Renvoi </a:t>
            </a:r>
            <a:r>
              <a:rPr lang="fr-FR" dirty="0" err="1"/>
              <a:t>l’unicode</a:t>
            </a:r>
            <a:r>
              <a:rPr lang="fr-FR" dirty="0"/>
              <a:t> du caractère</a:t>
            </a:r>
          </a:p>
          <a:p>
            <a:r>
              <a:rPr lang="fr-FR" dirty="0"/>
              <a:t> </a:t>
            </a:r>
          </a:p>
          <a:p>
            <a:r>
              <a:rPr lang="fr-FR" sz="2000" b="1" dirty="0" err="1"/>
              <a:t>Includes</a:t>
            </a:r>
            <a:r>
              <a:rPr lang="fr-FR" sz="2000" b="1" dirty="0"/>
              <a:t>() </a:t>
            </a:r>
            <a:r>
              <a:rPr lang="fr-FR" dirty="0"/>
              <a:t>: Renvoi un booléen, vérifie la présence d’un caractère</a:t>
            </a:r>
          </a:p>
          <a:p>
            <a:r>
              <a:rPr lang="fr-FR" dirty="0"/>
              <a:t> </a:t>
            </a:r>
          </a:p>
          <a:p>
            <a:r>
              <a:rPr lang="fr-FR" sz="2000" b="1" dirty="0" err="1"/>
              <a:t>indexOf</a:t>
            </a:r>
            <a:r>
              <a:rPr lang="fr-FR" sz="2000" b="1" dirty="0"/>
              <a:t>() : </a:t>
            </a:r>
            <a:r>
              <a:rPr lang="fr-FR" dirty="0"/>
              <a:t>Renvoi l’index d’un caractère</a:t>
            </a:r>
          </a:p>
          <a:p>
            <a:r>
              <a:rPr lang="fr-FR" dirty="0"/>
              <a:t> </a:t>
            </a:r>
          </a:p>
          <a:p>
            <a:r>
              <a:rPr lang="fr-FR" sz="2000" b="1" dirty="0" err="1"/>
              <a:t>Length</a:t>
            </a:r>
            <a:r>
              <a:rPr lang="fr-FR" sz="2000" b="1" dirty="0"/>
              <a:t> </a:t>
            </a:r>
            <a:r>
              <a:rPr lang="fr-FR" dirty="0"/>
              <a:t>: renvoi la longueur de la chaîne </a:t>
            </a:r>
          </a:p>
          <a:p>
            <a:endParaRPr lang="fr-FR" dirty="0"/>
          </a:p>
          <a:p>
            <a:pPr marL="0" algn="l" rtl="0" eaLnBrk="1" latinLnBrk="0" hangingPunct="1">
              <a:spcBef>
                <a:spcPts val="0"/>
              </a:spcBef>
              <a:spcAft>
                <a:spcPts val="0"/>
              </a:spcAft>
            </a:pPr>
            <a:r>
              <a:rPr lang="fr-FR" sz="2000" b="1" dirty="0"/>
              <a:t>Replace() </a:t>
            </a:r>
            <a:r>
              <a:rPr lang="fr-FR" sz="1800" kern="1200" dirty="0">
                <a:solidFill>
                  <a:srgbClr val="000000"/>
                </a:solidFill>
                <a:effectLst/>
                <a:latin typeface="Franklin Gothic Book" panose="020B0503020102020204" pitchFamily="34" charset="0"/>
                <a:ea typeface="+mn-ea"/>
                <a:cs typeface="+mn-cs"/>
              </a:rPr>
              <a:t>: remplace un caractère par un autre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Slice() </a:t>
            </a:r>
            <a:r>
              <a:rPr lang="fr-FR" sz="1800" kern="1200" dirty="0">
                <a:solidFill>
                  <a:srgbClr val="000000"/>
                </a:solidFill>
                <a:effectLst/>
                <a:latin typeface="Franklin Gothic Book" panose="020B0503020102020204" pitchFamily="34" charset="0"/>
                <a:ea typeface="+mn-ea"/>
                <a:cs typeface="+mn-cs"/>
              </a:rPr>
              <a:t>:Renvoi une partie de la chaîne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Split() </a:t>
            </a:r>
            <a:r>
              <a:rPr lang="fr-FR" sz="1800" kern="1200" dirty="0">
                <a:solidFill>
                  <a:srgbClr val="000000"/>
                </a:solidFill>
                <a:effectLst/>
                <a:latin typeface="Franklin Gothic Book" panose="020B0503020102020204" pitchFamily="34" charset="0"/>
                <a:ea typeface="+mn-ea"/>
                <a:cs typeface="+mn-cs"/>
              </a:rPr>
              <a:t>: Transforme une chaîne en tableau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err="1"/>
              <a:t>Concat</a:t>
            </a:r>
            <a:r>
              <a:rPr lang="fr-FR" sz="2000" b="1" dirty="0"/>
              <a:t>() </a:t>
            </a:r>
            <a:r>
              <a:rPr lang="fr-FR" sz="1800" kern="1200" dirty="0">
                <a:solidFill>
                  <a:srgbClr val="000000"/>
                </a:solidFill>
                <a:effectLst/>
                <a:latin typeface="Franklin Gothic Book" panose="020B0503020102020204" pitchFamily="34" charset="0"/>
                <a:ea typeface="+mn-ea"/>
                <a:cs typeface="+mn-cs"/>
              </a:rPr>
              <a:t>: concatène deux chaînes de caractères.</a:t>
            </a:r>
            <a:endParaRPr lang="fr-FR" dirty="0">
              <a:effectLst/>
            </a:endParaRPr>
          </a:p>
          <a:p>
            <a:endParaRPr lang="fr-FR" dirty="0"/>
          </a:p>
        </p:txBody>
      </p:sp>
      <p:pic>
        <p:nvPicPr>
          <p:cNvPr id="4" name="Picture 12" descr="JavaScript Logo et symbole, sens, histoire, PNG, marque">
            <a:extLst>
              <a:ext uri="{FF2B5EF4-FFF2-40B4-BE49-F238E27FC236}">
                <a16:creationId xmlns:a16="http://schemas.microsoft.com/office/drawing/2014/main" id="{1E430D01-3CC2-CC23-45EB-A198AC305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12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2. Les REGEX (expression rationnelle)</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2297" y="2164360"/>
            <a:ext cx="9051721" cy="369332"/>
          </a:xfrm>
          <a:prstGeom prst="rect">
            <a:avLst/>
          </a:prstGeom>
          <a:noFill/>
        </p:spPr>
        <p:txBody>
          <a:bodyPr wrap="square" rtlCol="0">
            <a:spAutoFit/>
          </a:bodyPr>
          <a:lstStyle/>
          <a:p>
            <a:r>
              <a:rPr lang="fr-FR" dirty="0"/>
              <a:t>Les REGEX permettent de faire des vérifications sur des chaînes de caractère</a:t>
            </a:r>
          </a:p>
        </p:txBody>
      </p:sp>
      <p:pic>
        <p:nvPicPr>
          <p:cNvPr id="5" name="Image 4">
            <a:extLst>
              <a:ext uri="{FF2B5EF4-FFF2-40B4-BE49-F238E27FC236}">
                <a16:creationId xmlns:a16="http://schemas.microsoft.com/office/drawing/2014/main" id="{502ADD3C-CFB7-9749-C413-547348131F35}"/>
              </a:ext>
            </a:extLst>
          </p:cNvPr>
          <p:cNvPicPr>
            <a:picLocks noChangeAspect="1"/>
          </p:cNvPicPr>
          <p:nvPr/>
        </p:nvPicPr>
        <p:blipFill>
          <a:blip r:embed="rId2"/>
          <a:stretch>
            <a:fillRect/>
          </a:stretch>
        </p:blipFill>
        <p:spPr>
          <a:xfrm>
            <a:off x="2495524" y="2707615"/>
            <a:ext cx="6346471" cy="1851586"/>
          </a:xfrm>
          <a:prstGeom prst="rect">
            <a:avLst/>
          </a:prstGeom>
        </p:spPr>
      </p:pic>
      <p:sp>
        <p:nvSpPr>
          <p:cNvPr id="7" name="ZoneTexte 6">
            <a:extLst>
              <a:ext uri="{FF2B5EF4-FFF2-40B4-BE49-F238E27FC236}">
                <a16:creationId xmlns:a16="http://schemas.microsoft.com/office/drawing/2014/main" id="{E0567067-752E-065B-A0DD-FFDAE71902BC}"/>
              </a:ext>
            </a:extLst>
          </p:cNvPr>
          <p:cNvSpPr txBox="1"/>
          <p:nvPr/>
        </p:nvSpPr>
        <p:spPr>
          <a:xfrm>
            <a:off x="192946" y="4874004"/>
            <a:ext cx="11518085" cy="1077218"/>
          </a:xfrm>
          <a:prstGeom prst="rect">
            <a:avLst/>
          </a:prstGeom>
          <a:noFill/>
        </p:spPr>
        <p:txBody>
          <a:bodyPr wrap="square" rtlCol="0">
            <a:spAutoFit/>
          </a:bodyPr>
          <a:lstStyle/>
          <a:p>
            <a:r>
              <a:rPr lang="fr-FR" sz="1600" dirty="0"/>
              <a:t>Voilà la structure que nous allons utiliser pour tester les regex:</a:t>
            </a:r>
          </a:p>
          <a:p>
            <a:pPr marL="285750" indent="-285750">
              <a:buFont typeface="Arial" panose="020B0604020202020204" pitchFamily="34" charset="0"/>
              <a:buChar char="•"/>
            </a:pPr>
            <a:r>
              <a:rPr lang="fr-FR" sz="1600" dirty="0" err="1"/>
              <a:t>Str</a:t>
            </a:r>
            <a:r>
              <a:rPr lang="fr-FR" sz="1600" dirty="0"/>
              <a:t>: contient la chaîne de caractère que nous allons tester. </a:t>
            </a:r>
          </a:p>
          <a:p>
            <a:pPr marL="285750" indent="-285750">
              <a:buFont typeface="Arial" panose="020B0604020202020204" pitchFamily="34" charset="0"/>
              <a:buChar char="•"/>
            </a:pPr>
            <a:r>
              <a:rPr lang="fr-FR" sz="1600" dirty="0"/>
              <a:t>Regex : contient l’expression rationnelle qui testera notre chaine, pour déclarer la regex il faut utiliser /</a:t>
            </a:r>
          </a:p>
          <a:p>
            <a:pPr marL="285750" indent="-285750">
              <a:buFont typeface="Arial" panose="020B0604020202020204" pitchFamily="34" charset="0"/>
              <a:buChar char="•"/>
            </a:pPr>
            <a:r>
              <a:rPr lang="fr-FR" sz="1600" dirty="0"/>
              <a:t>La méthode match nous permet d’effectuer une comparaison entre les règles données par la regex et la chaîne de caractère </a:t>
            </a:r>
          </a:p>
        </p:txBody>
      </p:sp>
      <p:pic>
        <p:nvPicPr>
          <p:cNvPr id="4" name="Picture 12" descr="JavaScript Logo et symbole, sens, histoire, PNG, marque">
            <a:extLst>
              <a:ext uri="{FF2B5EF4-FFF2-40B4-BE49-F238E27FC236}">
                <a16:creationId xmlns:a16="http://schemas.microsoft.com/office/drawing/2014/main" id="{D1A7B89F-9BC6-A936-9B1B-0B648E42A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64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3. La méthode replace </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0619" y="2524193"/>
            <a:ext cx="9051721" cy="646331"/>
          </a:xfrm>
          <a:prstGeom prst="rect">
            <a:avLst/>
          </a:prstGeom>
          <a:noFill/>
        </p:spPr>
        <p:txBody>
          <a:bodyPr wrap="square" rtlCol="0">
            <a:spAutoFit/>
          </a:bodyPr>
          <a:lstStyle/>
          <a:p>
            <a:r>
              <a:rPr lang="fr-FR" dirty="0"/>
              <a:t>Cette méthode permet de remplacer un élément d’une chaine de caractère, sélectionné par une expression rationnelle </a:t>
            </a:r>
          </a:p>
        </p:txBody>
      </p:sp>
      <p:pic>
        <p:nvPicPr>
          <p:cNvPr id="6" name="Image 5">
            <a:extLst>
              <a:ext uri="{FF2B5EF4-FFF2-40B4-BE49-F238E27FC236}">
                <a16:creationId xmlns:a16="http://schemas.microsoft.com/office/drawing/2014/main" id="{92DFDDC0-675C-9033-0C32-25E96805E8CB}"/>
              </a:ext>
            </a:extLst>
          </p:cNvPr>
          <p:cNvPicPr>
            <a:picLocks noChangeAspect="1"/>
          </p:cNvPicPr>
          <p:nvPr/>
        </p:nvPicPr>
        <p:blipFill>
          <a:blip r:embed="rId2"/>
          <a:stretch>
            <a:fillRect/>
          </a:stretch>
        </p:blipFill>
        <p:spPr>
          <a:xfrm>
            <a:off x="2949865" y="4047310"/>
            <a:ext cx="5209818" cy="646331"/>
          </a:xfrm>
          <a:prstGeom prst="rect">
            <a:avLst/>
          </a:prstGeom>
        </p:spPr>
      </p:pic>
      <p:sp>
        <p:nvSpPr>
          <p:cNvPr id="8" name="ZoneTexte 7">
            <a:extLst>
              <a:ext uri="{FF2B5EF4-FFF2-40B4-BE49-F238E27FC236}">
                <a16:creationId xmlns:a16="http://schemas.microsoft.com/office/drawing/2014/main" id="{8589B695-322D-EDFC-EA7A-8727DB07636D}"/>
              </a:ext>
            </a:extLst>
          </p:cNvPr>
          <p:cNvSpPr txBox="1"/>
          <p:nvPr/>
        </p:nvSpPr>
        <p:spPr>
          <a:xfrm>
            <a:off x="2580749" y="5570427"/>
            <a:ext cx="8011486" cy="369332"/>
          </a:xfrm>
          <a:prstGeom prst="rect">
            <a:avLst/>
          </a:prstGeom>
          <a:noFill/>
        </p:spPr>
        <p:txBody>
          <a:bodyPr wrap="square" rtlCol="0">
            <a:spAutoFit/>
          </a:bodyPr>
          <a:lstStyle/>
          <a:p>
            <a:r>
              <a:rPr lang="fr-FR"/>
              <a:t>Dans cet </a:t>
            </a:r>
            <a:r>
              <a:rPr lang="fr-FR" dirty="0"/>
              <a:t>exemple </a:t>
            </a:r>
            <a:r>
              <a:rPr lang="fr-FR"/>
              <a:t>nous allons remplacer </a:t>
            </a:r>
            <a:r>
              <a:rPr lang="fr-FR" dirty="0"/>
              <a:t>le premier a par un A</a:t>
            </a:r>
          </a:p>
        </p:txBody>
      </p:sp>
      <p:pic>
        <p:nvPicPr>
          <p:cNvPr id="4" name="Picture 12" descr="JavaScript Logo et symbole, sens, histoire, PNG, marque">
            <a:extLst>
              <a:ext uri="{FF2B5EF4-FFF2-40B4-BE49-F238E27FC236}">
                <a16:creationId xmlns:a16="http://schemas.microsoft.com/office/drawing/2014/main" id="{759B3E1E-788D-5F2F-5F1D-B8D9F5FB9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61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 Déclarer une fonction </a:t>
            </a:r>
          </a:p>
        </p:txBody>
      </p:sp>
      <p:pic>
        <p:nvPicPr>
          <p:cNvPr id="4" name="Image 3">
            <a:extLst>
              <a:ext uri="{FF2B5EF4-FFF2-40B4-BE49-F238E27FC236}">
                <a16:creationId xmlns:a16="http://schemas.microsoft.com/office/drawing/2014/main" id="{AFBCD880-51CC-1395-7A1F-C650CBCF3C51}"/>
              </a:ext>
            </a:extLst>
          </p:cNvPr>
          <p:cNvPicPr>
            <a:picLocks noChangeAspect="1"/>
          </p:cNvPicPr>
          <p:nvPr/>
        </p:nvPicPr>
        <p:blipFill>
          <a:blip r:embed="rId2"/>
          <a:stretch>
            <a:fillRect/>
          </a:stretch>
        </p:blipFill>
        <p:spPr>
          <a:xfrm>
            <a:off x="2517084" y="2017119"/>
            <a:ext cx="5886571" cy="2577363"/>
          </a:xfrm>
          <a:prstGeom prst="rect">
            <a:avLst/>
          </a:prstGeom>
        </p:spPr>
      </p:pic>
      <p:sp>
        <p:nvSpPr>
          <p:cNvPr id="5" name="ZoneTexte 4">
            <a:extLst>
              <a:ext uri="{FF2B5EF4-FFF2-40B4-BE49-F238E27FC236}">
                <a16:creationId xmlns:a16="http://schemas.microsoft.com/office/drawing/2014/main" id="{C4FBDB47-657F-B6D5-A7E7-80400EFF1DD4}"/>
              </a:ext>
            </a:extLst>
          </p:cNvPr>
          <p:cNvSpPr txBox="1"/>
          <p:nvPr/>
        </p:nvSpPr>
        <p:spPr>
          <a:xfrm>
            <a:off x="2122416" y="5564803"/>
            <a:ext cx="9185945" cy="369332"/>
          </a:xfrm>
          <a:prstGeom prst="rect">
            <a:avLst/>
          </a:prstGeom>
          <a:noFill/>
        </p:spPr>
        <p:txBody>
          <a:bodyPr wrap="square" rtlCol="0">
            <a:spAutoFit/>
          </a:bodyPr>
          <a:lstStyle/>
          <a:p>
            <a:r>
              <a:rPr lang="fr-FR" dirty="0"/>
              <a:t>Affichez une pop-up à l’aide d’une fonction, qui va dire Bonjour à l’utilisateur:</a:t>
            </a:r>
          </a:p>
        </p:txBody>
      </p:sp>
      <p:pic>
        <p:nvPicPr>
          <p:cNvPr id="2" name="Picture 12" descr="JavaScript Logo et symbole, sens, histoire, PNG, marque">
            <a:extLst>
              <a:ext uri="{FF2B5EF4-FFF2-40B4-BE49-F238E27FC236}">
                <a16:creationId xmlns:a16="http://schemas.microsoft.com/office/drawing/2014/main" id="{8966987E-FEA5-3314-6649-BC3B014DB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64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2. Les paramètres</a:t>
            </a:r>
          </a:p>
        </p:txBody>
      </p:sp>
      <p:pic>
        <p:nvPicPr>
          <p:cNvPr id="4" name="Image 3">
            <a:extLst>
              <a:ext uri="{FF2B5EF4-FFF2-40B4-BE49-F238E27FC236}">
                <a16:creationId xmlns:a16="http://schemas.microsoft.com/office/drawing/2014/main" id="{21751635-C9DC-4753-7948-455E14D8A038}"/>
              </a:ext>
            </a:extLst>
          </p:cNvPr>
          <p:cNvPicPr>
            <a:picLocks noChangeAspect="1"/>
          </p:cNvPicPr>
          <p:nvPr/>
        </p:nvPicPr>
        <p:blipFill>
          <a:blip r:embed="rId2"/>
          <a:stretch>
            <a:fillRect/>
          </a:stretch>
        </p:blipFill>
        <p:spPr>
          <a:xfrm>
            <a:off x="2314062" y="2617366"/>
            <a:ext cx="6037404" cy="2196587"/>
          </a:xfrm>
          <a:prstGeom prst="rect">
            <a:avLst/>
          </a:prstGeom>
        </p:spPr>
      </p:pic>
      <p:sp>
        <p:nvSpPr>
          <p:cNvPr id="5" name="ZoneTexte 4">
            <a:extLst>
              <a:ext uri="{FF2B5EF4-FFF2-40B4-BE49-F238E27FC236}">
                <a16:creationId xmlns:a16="http://schemas.microsoft.com/office/drawing/2014/main" id="{3BD8C0A1-83BE-642B-7992-99F950DADA71}"/>
              </a:ext>
            </a:extLst>
          </p:cNvPr>
          <p:cNvSpPr txBox="1"/>
          <p:nvPr/>
        </p:nvSpPr>
        <p:spPr>
          <a:xfrm>
            <a:off x="1602299" y="5509293"/>
            <a:ext cx="9185945" cy="646331"/>
          </a:xfrm>
          <a:prstGeom prst="rect">
            <a:avLst/>
          </a:prstGeom>
          <a:noFill/>
        </p:spPr>
        <p:txBody>
          <a:bodyPr wrap="square" rtlCol="0">
            <a:spAutoFit/>
          </a:bodyPr>
          <a:lstStyle/>
          <a:p>
            <a:r>
              <a:rPr lang="fr-FR" dirty="0"/>
              <a:t>Affichez une pop-up à l’aide d’une fonction, qui va dire Bonjour à l’utilisateur, en envoyant le prénom à la fonction.</a:t>
            </a:r>
          </a:p>
        </p:txBody>
      </p:sp>
      <p:pic>
        <p:nvPicPr>
          <p:cNvPr id="2" name="Picture 12" descr="JavaScript Logo et symbole, sens, histoire, PNG, marque">
            <a:extLst>
              <a:ext uri="{FF2B5EF4-FFF2-40B4-BE49-F238E27FC236}">
                <a16:creationId xmlns:a16="http://schemas.microsoft.com/office/drawing/2014/main" id="{32F5B4C4-D1B5-D6AF-21FD-B8B5592AF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34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3. la portée des variables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1997978" y="2634143"/>
            <a:ext cx="8196044" cy="1815882"/>
          </a:xfrm>
          <a:prstGeom prst="rect">
            <a:avLst/>
          </a:prstGeom>
          <a:noFill/>
        </p:spPr>
        <p:txBody>
          <a:bodyPr wrap="square" rtlCol="0">
            <a:spAutoFit/>
          </a:bodyPr>
          <a:lstStyle/>
          <a:p>
            <a:r>
              <a:rPr lang="fr-FR" sz="2800" dirty="0"/>
              <a:t>Let, </a:t>
            </a:r>
            <a:r>
              <a:rPr lang="fr-FR" sz="2800" dirty="0" err="1"/>
              <a:t>const</a:t>
            </a:r>
            <a:r>
              <a:rPr lang="fr-FR" sz="2800" dirty="0"/>
              <a:t> </a:t>
            </a:r>
            <a:r>
              <a:rPr lang="fr-FR" sz="2800" dirty="0">
                <a:sym typeface="Wingdings" panose="05000000000000000000" pitchFamily="2" charset="2"/>
              </a:rPr>
              <a:t> </a:t>
            </a:r>
            <a:r>
              <a:rPr lang="fr-FR" sz="2800" dirty="0"/>
              <a:t>block </a:t>
            </a:r>
            <a:r>
              <a:rPr lang="fr-FR" sz="2800" dirty="0" err="1"/>
              <a:t>scoped</a:t>
            </a:r>
            <a:endParaRPr lang="fr-FR" sz="2800" dirty="0"/>
          </a:p>
          <a:p>
            <a:endParaRPr lang="fr-FR" sz="2800" dirty="0"/>
          </a:p>
          <a:p>
            <a:endParaRPr lang="fr-FR" sz="2800" dirty="0"/>
          </a:p>
          <a:p>
            <a:r>
              <a:rPr lang="fr-FR" sz="2800" dirty="0"/>
              <a:t>Var </a:t>
            </a:r>
            <a:r>
              <a:rPr lang="fr-FR" sz="2800" dirty="0">
                <a:sym typeface="Wingdings" panose="05000000000000000000" pitchFamily="2" charset="2"/>
              </a:rPr>
              <a:t> </a:t>
            </a:r>
            <a:r>
              <a:rPr lang="fr-FR" sz="2800" dirty="0" err="1">
                <a:sym typeface="Wingdings" panose="05000000000000000000" pitchFamily="2" charset="2"/>
              </a:rPr>
              <a:t>function</a:t>
            </a:r>
            <a:r>
              <a:rPr lang="fr-FR" sz="2800" dirty="0">
                <a:sym typeface="Wingdings" panose="05000000000000000000" pitchFamily="2" charset="2"/>
              </a:rPr>
              <a:t> </a:t>
            </a:r>
            <a:r>
              <a:rPr lang="fr-FR" sz="2800" dirty="0" err="1">
                <a:sym typeface="Wingdings" panose="05000000000000000000" pitchFamily="2" charset="2"/>
              </a:rPr>
              <a:t>scoped</a:t>
            </a:r>
            <a:endParaRPr lang="fr-FR" sz="2800" dirty="0"/>
          </a:p>
        </p:txBody>
      </p:sp>
      <p:pic>
        <p:nvPicPr>
          <p:cNvPr id="4" name="Picture 12" descr="JavaScript Logo et symbole, sens, histoire, PNG, marque">
            <a:extLst>
              <a:ext uri="{FF2B5EF4-FFF2-40B4-BE49-F238E27FC236}">
                <a16:creationId xmlns:a16="http://schemas.microsoft.com/office/drawing/2014/main" id="{A76CEB6F-E92B-C32A-31FD-F11D8C103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581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4. Le </a:t>
            </a:r>
            <a:r>
              <a:rPr lang="fr-FR" sz="3600" i="1" dirty="0" err="1"/>
              <a:t>Hoisting</a:t>
            </a:r>
            <a:r>
              <a:rPr lang="fr-FR" sz="3600" i="1" dirty="0"/>
              <a:t> – le hissage des données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2028458" y="2109552"/>
            <a:ext cx="8196044" cy="954107"/>
          </a:xfrm>
          <a:prstGeom prst="rect">
            <a:avLst/>
          </a:prstGeom>
          <a:noFill/>
        </p:spPr>
        <p:txBody>
          <a:bodyPr wrap="square" rtlCol="0">
            <a:spAutoFit/>
          </a:bodyPr>
          <a:lstStyle/>
          <a:p>
            <a:r>
              <a:rPr lang="fr-FR" sz="2800" dirty="0"/>
              <a:t>Let et </a:t>
            </a:r>
            <a:r>
              <a:rPr lang="fr-FR" sz="2800" dirty="0" err="1"/>
              <a:t>const</a:t>
            </a:r>
            <a:r>
              <a:rPr lang="fr-FR" sz="2800" dirty="0"/>
              <a:t> doivent être déclarées dans « l’ordre » </a:t>
            </a:r>
            <a:r>
              <a:rPr lang="fr-FR" sz="2800" dirty="0">
                <a:sym typeface="Wingdings" panose="05000000000000000000" pitchFamily="2" charset="2"/>
              </a:rPr>
              <a:t> on doit d’abord les déclarer puis les utiliser </a:t>
            </a:r>
            <a:endParaRPr lang="fr-FR" sz="2800" dirty="0"/>
          </a:p>
        </p:txBody>
      </p:sp>
      <p:sp>
        <p:nvSpPr>
          <p:cNvPr id="4" name="ZoneTexte 3">
            <a:extLst>
              <a:ext uri="{FF2B5EF4-FFF2-40B4-BE49-F238E27FC236}">
                <a16:creationId xmlns:a16="http://schemas.microsoft.com/office/drawing/2014/main" id="{E05AEF26-4748-80F6-9968-5F86134D5DAF}"/>
              </a:ext>
            </a:extLst>
          </p:cNvPr>
          <p:cNvSpPr txBox="1"/>
          <p:nvPr/>
        </p:nvSpPr>
        <p:spPr>
          <a:xfrm>
            <a:off x="2103959" y="4946140"/>
            <a:ext cx="8196044" cy="954107"/>
          </a:xfrm>
          <a:prstGeom prst="rect">
            <a:avLst/>
          </a:prstGeom>
          <a:noFill/>
        </p:spPr>
        <p:txBody>
          <a:bodyPr wrap="square" rtlCol="0">
            <a:spAutoFit/>
          </a:bodyPr>
          <a:lstStyle/>
          <a:p>
            <a:r>
              <a:rPr lang="fr-FR" sz="2800" dirty="0"/>
              <a:t>Les fonctions tout comme var peuvent être appelées puis définies</a:t>
            </a:r>
          </a:p>
        </p:txBody>
      </p:sp>
      <p:sp>
        <p:nvSpPr>
          <p:cNvPr id="5" name="ZoneTexte 4">
            <a:extLst>
              <a:ext uri="{FF2B5EF4-FFF2-40B4-BE49-F238E27FC236}">
                <a16:creationId xmlns:a16="http://schemas.microsoft.com/office/drawing/2014/main" id="{F3B823B4-385A-DDB8-E51D-7FD0A9A17785}"/>
              </a:ext>
            </a:extLst>
          </p:cNvPr>
          <p:cNvSpPr txBox="1"/>
          <p:nvPr/>
        </p:nvSpPr>
        <p:spPr>
          <a:xfrm>
            <a:off x="2028458" y="3534979"/>
            <a:ext cx="8196044" cy="954107"/>
          </a:xfrm>
          <a:prstGeom prst="rect">
            <a:avLst/>
          </a:prstGeom>
          <a:noFill/>
        </p:spPr>
        <p:txBody>
          <a:bodyPr wrap="square" rtlCol="0">
            <a:spAutoFit/>
          </a:bodyPr>
          <a:lstStyle/>
          <a:p>
            <a:r>
              <a:rPr lang="fr-FR" sz="2800" dirty="0"/>
              <a:t>Var peut être appelée puis définie, la console renverra « </a:t>
            </a:r>
            <a:r>
              <a:rPr lang="fr-FR" sz="2800" dirty="0" err="1"/>
              <a:t>undefined</a:t>
            </a:r>
            <a:r>
              <a:rPr lang="fr-FR" sz="2800" dirty="0"/>
              <a:t> »</a:t>
            </a:r>
          </a:p>
        </p:txBody>
      </p:sp>
      <p:pic>
        <p:nvPicPr>
          <p:cNvPr id="6" name="Picture 12" descr="JavaScript Logo et symbole, sens, histoire, PNG, marque">
            <a:extLst>
              <a:ext uri="{FF2B5EF4-FFF2-40B4-BE49-F238E27FC236}">
                <a16:creationId xmlns:a16="http://schemas.microsoft.com/office/drawing/2014/main" id="{33A89DF1-035C-C17A-A765-04029C3C2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33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5. return</a:t>
            </a:r>
          </a:p>
        </p:txBody>
      </p:sp>
      <p:pic>
        <p:nvPicPr>
          <p:cNvPr id="6" name="Image 5">
            <a:extLst>
              <a:ext uri="{FF2B5EF4-FFF2-40B4-BE49-F238E27FC236}">
                <a16:creationId xmlns:a16="http://schemas.microsoft.com/office/drawing/2014/main" id="{9586F445-B0A4-606D-3A2F-B23877D5C154}"/>
              </a:ext>
            </a:extLst>
          </p:cNvPr>
          <p:cNvPicPr>
            <a:picLocks noChangeAspect="1"/>
          </p:cNvPicPr>
          <p:nvPr/>
        </p:nvPicPr>
        <p:blipFill>
          <a:blip r:embed="rId2"/>
          <a:stretch>
            <a:fillRect/>
          </a:stretch>
        </p:blipFill>
        <p:spPr>
          <a:xfrm>
            <a:off x="1952868" y="2208402"/>
            <a:ext cx="7940739" cy="2441195"/>
          </a:xfrm>
          <a:prstGeom prst="rect">
            <a:avLst/>
          </a:prstGeom>
        </p:spPr>
      </p:pic>
      <p:sp>
        <p:nvSpPr>
          <p:cNvPr id="7" name="ZoneTexte 6">
            <a:extLst>
              <a:ext uri="{FF2B5EF4-FFF2-40B4-BE49-F238E27FC236}">
                <a16:creationId xmlns:a16="http://schemas.microsoft.com/office/drawing/2014/main" id="{45DA6F3A-97B9-6E3C-A693-EC3A665D43F3}"/>
              </a:ext>
            </a:extLst>
          </p:cNvPr>
          <p:cNvSpPr txBox="1"/>
          <p:nvPr/>
        </p:nvSpPr>
        <p:spPr>
          <a:xfrm>
            <a:off x="1635853" y="4974672"/>
            <a:ext cx="9756397" cy="830997"/>
          </a:xfrm>
          <a:prstGeom prst="rect">
            <a:avLst/>
          </a:prstGeom>
          <a:noFill/>
        </p:spPr>
        <p:txBody>
          <a:bodyPr wrap="square" rtlCol="0">
            <a:spAutoFit/>
          </a:bodyPr>
          <a:lstStyle/>
          <a:p>
            <a:r>
              <a:rPr lang="fr-FR" sz="2400" dirty="0"/>
              <a:t>En général ont créé des fonctions qui renvoient une valeur, attention toute instruction située après le return ne sera pas exécutée </a:t>
            </a:r>
          </a:p>
        </p:txBody>
      </p:sp>
      <p:pic>
        <p:nvPicPr>
          <p:cNvPr id="2" name="Picture 12" descr="JavaScript Logo et symbole, sens, histoire, PNG, marque">
            <a:extLst>
              <a:ext uri="{FF2B5EF4-FFF2-40B4-BE49-F238E27FC236}">
                <a16:creationId xmlns:a16="http://schemas.microsoft.com/office/drawing/2014/main" id="{5C2A5283-E6AE-D283-2502-DBE07AA9A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84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6. Les paramètres par défaut</a:t>
            </a:r>
          </a:p>
        </p:txBody>
      </p:sp>
      <p:pic>
        <p:nvPicPr>
          <p:cNvPr id="6" name="Image 5">
            <a:extLst>
              <a:ext uri="{FF2B5EF4-FFF2-40B4-BE49-F238E27FC236}">
                <a16:creationId xmlns:a16="http://schemas.microsoft.com/office/drawing/2014/main" id="{0105266F-C8BD-C575-5D1C-D21E3ADD4F7F}"/>
              </a:ext>
            </a:extLst>
          </p:cNvPr>
          <p:cNvPicPr>
            <a:picLocks noChangeAspect="1"/>
          </p:cNvPicPr>
          <p:nvPr/>
        </p:nvPicPr>
        <p:blipFill>
          <a:blip r:embed="rId2"/>
          <a:stretch>
            <a:fillRect/>
          </a:stretch>
        </p:blipFill>
        <p:spPr>
          <a:xfrm>
            <a:off x="1184765" y="2164359"/>
            <a:ext cx="9970916" cy="1744911"/>
          </a:xfrm>
          <a:prstGeom prst="rect">
            <a:avLst/>
          </a:prstGeom>
        </p:spPr>
      </p:pic>
      <p:sp>
        <p:nvSpPr>
          <p:cNvPr id="7" name="ZoneTexte 6">
            <a:extLst>
              <a:ext uri="{FF2B5EF4-FFF2-40B4-BE49-F238E27FC236}">
                <a16:creationId xmlns:a16="http://schemas.microsoft.com/office/drawing/2014/main" id="{07806B80-1E4F-B02E-1AF2-AB041545FB1A}"/>
              </a:ext>
            </a:extLst>
          </p:cNvPr>
          <p:cNvSpPr txBox="1"/>
          <p:nvPr/>
        </p:nvSpPr>
        <p:spPr>
          <a:xfrm>
            <a:off x="1387778" y="4797801"/>
            <a:ext cx="9462782" cy="1200329"/>
          </a:xfrm>
          <a:prstGeom prst="rect">
            <a:avLst/>
          </a:prstGeom>
          <a:noFill/>
        </p:spPr>
        <p:txBody>
          <a:bodyPr wrap="square" rtlCol="0">
            <a:spAutoFit/>
          </a:bodyPr>
          <a:lstStyle/>
          <a:p>
            <a:r>
              <a:rPr lang="fr-FR" dirty="0"/>
              <a:t>Ecrivez un programme qui calcule le temps de préparation d’un gâteau en prenant en compte, le nombre de gâteaux, le temps de préparation (en min) et le temps de cuisson(en minute), les temps de préparation et de cuissons auront pour paramètres par défaut préparation: 10min, cuisson : 15 min pour chaque gâteau.</a:t>
            </a:r>
          </a:p>
        </p:txBody>
      </p:sp>
      <p:pic>
        <p:nvPicPr>
          <p:cNvPr id="2" name="Picture 12" descr="JavaScript Logo et symbole, sens, histoire, PNG, marque">
            <a:extLst>
              <a:ext uri="{FF2B5EF4-FFF2-40B4-BE49-F238E27FC236}">
                <a16:creationId xmlns:a16="http://schemas.microsoft.com/office/drawing/2014/main" id="{99BC5023-8B2D-55CF-C1F6-787FFB085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7. fonctions de conversion de données </a:t>
            </a:r>
          </a:p>
        </p:txBody>
      </p:sp>
      <p:sp>
        <p:nvSpPr>
          <p:cNvPr id="2" name="ZoneTexte 1">
            <a:extLst>
              <a:ext uri="{FF2B5EF4-FFF2-40B4-BE49-F238E27FC236}">
                <a16:creationId xmlns:a16="http://schemas.microsoft.com/office/drawing/2014/main" id="{87DC6344-2B9A-60AE-3858-9DA6EA0CB6F9}"/>
              </a:ext>
            </a:extLst>
          </p:cNvPr>
          <p:cNvSpPr txBox="1"/>
          <p:nvPr/>
        </p:nvSpPr>
        <p:spPr>
          <a:xfrm>
            <a:off x="313189" y="2168568"/>
            <a:ext cx="11878811" cy="461665"/>
          </a:xfrm>
          <a:prstGeom prst="rect">
            <a:avLst/>
          </a:prstGeom>
          <a:noFill/>
        </p:spPr>
        <p:txBody>
          <a:bodyPr wrap="square" rtlCol="0">
            <a:spAutoFit/>
          </a:bodyPr>
          <a:lstStyle/>
          <a:p>
            <a:r>
              <a:rPr lang="fr-FR" sz="2400" dirty="0"/>
              <a:t>Rédigez un programme qui demande l’âge de l’utilisateur et lui renvoi «  vous avez … ans »</a:t>
            </a:r>
          </a:p>
        </p:txBody>
      </p:sp>
      <p:sp>
        <p:nvSpPr>
          <p:cNvPr id="4" name="ZoneTexte 3">
            <a:extLst>
              <a:ext uri="{FF2B5EF4-FFF2-40B4-BE49-F238E27FC236}">
                <a16:creationId xmlns:a16="http://schemas.microsoft.com/office/drawing/2014/main" id="{F684EC8D-A38E-EAE4-0BEE-B3FCC3BFE0E2}"/>
              </a:ext>
            </a:extLst>
          </p:cNvPr>
          <p:cNvSpPr txBox="1"/>
          <p:nvPr/>
        </p:nvSpPr>
        <p:spPr>
          <a:xfrm>
            <a:off x="2745996" y="3429000"/>
            <a:ext cx="7852095" cy="1661993"/>
          </a:xfrm>
          <a:prstGeom prst="rect">
            <a:avLst/>
          </a:prstGeom>
          <a:noFill/>
        </p:spPr>
        <p:txBody>
          <a:bodyPr wrap="square" rtlCol="0">
            <a:spAutoFit/>
          </a:bodyPr>
          <a:lstStyle/>
          <a:p>
            <a:pPr marL="285750" indent="-285750">
              <a:buFontTx/>
              <a:buChar char="-"/>
            </a:pPr>
            <a:r>
              <a:rPr lang="fr-FR" sz="2800" dirty="0" err="1"/>
              <a:t>parseInt</a:t>
            </a:r>
            <a:r>
              <a:rPr lang="fr-FR" sz="2800" dirty="0"/>
              <a:t>() </a:t>
            </a:r>
            <a:r>
              <a:rPr lang="fr-FR" sz="2800" dirty="0">
                <a:sym typeface="Wingdings" panose="05000000000000000000" pitchFamily="2" charset="2"/>
              </a:rPr>
              <a:t> convertir en entier</a:t>
            </a:r>
            <a:endParaRPr lang="fr-FR" sz="2800" dirty="0"/>
          </a:p>
          <a:p>
            <a:pPr marL="285750" indent="-285750">
              <a:buFontTx/>
              <a:buChar char="-"/>
            </a:pPr>
            <a:r>
              <a:rPr lang="fr-FR" sz="2800" dirty="0" err="1"/>
              <a:t>ParseFloat</a:t>
            </a:r>
            <a:r>
              <a:rPr lang="fr-FR" sz="2800" dirty="0"/>
              <a:t>() </a:t>
            </a:r>
            <a:r>
              <a:rPr lang="fr-FR" sz="2800" dirty="0">
                <a:sym typeface="Wingdings" panose="05000000000000000000" pitchFamily="2" charset="2"/>
              </a:rPr>
              <a:t> convertir en décimal </a:t>
            </a:r>
            <a:endParaRPr lang="fr-FR" sz="2800" dirty="0"/>
          </a:p>
          <a:p>
            <a:pPr marL="285750" indent="-285750">
              <a:buFontTx/>
              <a:buChar char="-"/>
            </a:pPr>
            <a:r>
              <a:rPr lang="fr-FR" sz="2800" dirty="0" err="1"/>
              <a:t>toString</a:t>
            </a:r>
            <a:r>
              <a:rPr lang="fr-FR" sz="2800" dirty="0"/>
              <a:t>() </a:t>
            </a:r>
            <a:r>
              <a:rPr lang="fr-FR" sz="2800" dirty="0">
                <a:sym typeface="Wingdings" panose="05000000000000000000" pitchFamily="2" charset="2"/>
              </a:rPr>
              <a:t> convertir en chaîne</a:t>
            </a:r>
            <a:endParaRPr lang="fr-FR" sz="2800" dirty="0"/>
          </a:p>
          <a:p>
            <a:pPr marL="285750" indent="-285750">
              <a:buFontTx/>
              <a:buChar char="-"/>
            </a:pPr>
            <a:endParaRPr lang="fr-FR" dirty="0"/>
          </a:p>
        </p:txBody>
      </p:sp>
      <p:pic>
        <p:nvPicPr>
          <p:cNvPr id="5" name="Picture 12" descr="JavaScript Logo et symbole, sens, histoire, PNG, marque">
            <a:extLst>
              <a:ext uri="{FF2B5EF4-FFF2-40B4-BE49-F238E27FC236}">
                <a16:creationId xmlns:a16="http://schemas.microsoft.com/office/drawing/2014/main" id="{BED3C991-C1DC-C640-14C5-7A4925D9C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2. Les types </a:t>
            </a:r>
          </a:p>
        </p:txBody>
      </p:sp>
      <p:pic>
        <p:nvPicPr>
          <p:cNvPr id="2" name="Picture 12" descr="JavaScript Logo et symbole, sens, histoire, PNG, marque">
            <a:extLst>
              <a:ext uri="{FF2B5EF4-FFF2-40B4-BE49-F238E27FC236}">
                <a16:creationId xmlns:a16="http://schemas.microsoft.com/office/drawing/2014/main" id="{02BF3082-50FE-DF17-E262-71DCED29C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F922AB7-5F82-2F17-068E-CE40A9240BD2}"/>
              </a:ext>
            </a:extLst>
          </p:cNvPr>
          <p:cNvSpPr txBox="1"/>
          <p:nvPr/>
        </p:nvSpPr>
        <p:spPr>
          <a:xfrm>
            <a:off x="1181819" y="2113472"/>
            <a:ext cx="8962845" cy="4031873"/>
          </a:xfrm>
          <a:prstGeom prst="rect">
            <a:avLst/>
          </a:prstGeom>
          <a:noFill/>
        </p:spPr>
        <p:txBody>
          <a:bodyPr wrap="square" rtlCol="0">
            <a:spAutoFit/>
          </a:bodyPr>
          <a:lstStyle/>
          <a:p>
            <a:r>
              <a:rPr lang="fr-FR" dirty="0"/>
              <a:t>JavaScript est un langage à</a:t>
            </a:r>
            <a:r>
              <a:rPr lang="fr-FR" b="1" dirty="0"/>
              <a:t> typage faible </a:t>
            </a:r>
            <a:r>
              <a:rPr lang="fr-FR" dirty="0"/>
              <a:t>(Le type est déterminé dynamiquement en fonction de la valeur affectée à la variable). </a:t>
            </a:r>
          </a:p>
          <a:p>
            <a:r>
              <a:rPr lang="fr-FR" dirty="0"/>
              <a:t>Cela signifie que vous pouvez initialiser une variable en tant que nombre, puis la réaffecter comme chaîne.</a:t>
            </a:r>
          </a:p>
          <a:p>
            <a:endParaRPr lang="fr-FR" dirty="0"/>
          </a:p>
          <a:p>
            <a:r>
              <a:rPr lang="fr-FR" sz="2000" b="1" u="sng" dirty="0"/>
              <a:t>Les types primitifs:</a:t>
            </a:r>
          </a:p>
          <a:p>
            <a:pPr marL="285750" indent="-285750">
              <a:buFont typeface="Arial" panose="020B0604020202020204" pitchFamily="34" charset="0"/>
              <a:buChar char="•"/>
            </a:pPr>
            <a:r>
              <a:rPr lang="fr-FR" dirty="0"/>
              <a:t>String(chaîne)</a:t>
            </a:r>
          </a:p>
          <a:p>
            <a:pPr marL="285750" indent="-285750">
              <a:buFont typeface="Arial" panose="020B0604020202020204" pitchFamily="34" charset="0"/>
              <a:buChar char="•"/>
            </a:pPr>
            <a:r>
              <a:rPr lang="fr-FR" dirty="0" err="1"/>
              <a:t>Number</a:t>
            </a:r>
            <a:r>
              <a:rPr lang="fr-FR" dirty="0"/>
              <a:t> (nombre)</a:t>
            </a:r>
          </a:p>
          <a:p>
            <a:pPr marL="285750" indent="-285750">
              <a:buFont typeface="Arial" panose="020B0604020202020204" pitchFamily="34" charset="0"/>
              <a:buChar char="•"/>
            </a:pPr>
            <a:r>
              <a:rPr lang="fr-FR" dirty="0"/>
              <a:t>Boolean (logique)</a:t>
            </a:r>
          </a:p>
          <a:p>
            <a:endParaRPr lang="fr-FR" dirty="0"/>
          </a:p>
          <a:p>
            <a:r>
              <a:rPr lang="fr-FR" sz="2000" b="1" u="sng" dirty="0"/>
              <a:t>Les types non-primitifs:</a:t>
            </a:r>
          </a:p>
          <a:p>
            <a:pPr marL="285750" indent="-285750">
              <a:buFont typeface="Arial" panose="020B0604020202020204" pitchFamily="34" charset="0"/>
              <a:buChar char="•"/>
            </a:pPr>
            <a:r>
              <a:rPr lang="fr-FR" dirty="0"/>
              <a:t>Tableaux </a:t>
            </a:r>
          </a:p>
          <a:p>
            <a:pPr marL="285750" indent="-285750">
              <a:buFont typeface="Arial" panose="020B0604020202020204" pitchFamily="34" charset="0"/>
              <a:buChar char="•"/>
            </a:pPr>
            <a:r>
              <a:rPr lang="fr-FR" dirty="0"/>
              <a:t>Objets </a:t>
            </a:r>
          </a:p>
          <a:p>
            <a:endParaRPr lang="fr-FR" dirty="0"/>
          </a:p>
        </p:txBody>
      </p:sp>
    </p:spTree>
    <p:extLst>
      <p:ext uri="{BB962C8B-B14F-4D97-AF65-F5344CB8AC3E}">
        <p14:creationId xmlns:p14="http://schemas.microsoft.com/office/powerpoint/2010/main" val="173711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fléchées </a:t>
            </a:r>
          </a:p>
        </p:txBody>
      </p:sp>
      <p:sp>
        <p:nvSpPr>
          <p:cNvPr id="2" name="ZoneTexte 1">
            <a:extLst>
              <a:ext uri="{FF2B5EF4-FFF2-40B4-BE49-F238E27FC236}">
                <a16:creationId xmlns:a16="http://schemas.microsoft.com/office/drawing/2014/main" id="{BCEE49BD-3CB6-3197-CBDC-0718C405693D}"/>
              </a:ext>
            </a:extLst>
          </p:cNvPr>
          <p:cNvSpPr txBox="1"/>
          <p:nvPr/>
        </p:nvSpPr>
        <p:spPr>
          <a:xfrm>
            <a:off x="1627464" y="2759978"/>
            <a:ext cx="8749718" cy="2677656"/>
          </a:xfrm>
          <a:prstGeom prst="rect">
            <a:avLst/>
          </a:prstGeom>
          <a:noFill/>
        </p:spPr>
        <p:txBody>
          <a:bodyPr wrap="square" rtlCol="0">
            <a:spAutoFit/>
          </a:bodyPr>
          <a:lstStyle/>
          <a:p>
            <a:r>
              <a:rPr lang="fr-FR" sz="2400" dirty="0"/>
              <a:t>Les fonctions fléchées sont des expressions de fonction ( contenues dans une variable) elles ont plusieurs avantages:</a:t>
            </a:r>
          </a:p>
          <a:p>
            <a:endParaRPr lang="fr-FR" sz="2400" dirty="0"/>
          </a:p>
          <a:p>
            <a:pPr marL="285750" indent="-285750">
              <a:buFont typeface="Arial" panose="020B0604020202020204" pitchFamily="34" charset="0"/>
              <a:buChar char="•"/>
            </a:pPr>
            <a:r>
              <a:rPr lang="fr-FR" sz="2400" dirty="0"/>
              <a:t>Très utilisée pour créer de petites fonctions, sur une ligne. </a:t>
            </a:r>
          </a:p>
          <a:p>
            <a:pPr marL="285750" indent="-285750">
              <a:buFont typeface="Arial" panose="020B0604020202020204" pitchFamily="34" charset="0"/>
              <a:buChar char="•"/>
            </a:pPr>
            <a:r>
              <a:rPr lang="fr-FR" sz="2400" dirty="0"/>
              <a:t>Eviter le </a:t>
            </a:r>
            <a:r>
              <a:rPr lang="fr-FR" sz="2400" dirty="0" err="1"/>
              <a:t>hoisting</a:t>
            </a:r>
            <a:r>
              <a:rPr lang="fr-FR" sz="2400" dirty="0"/>
              <a:t> de la fonction en la stockant dans une variable. </a:t>
            </a:r>
          </a:p>
          <a:p>
            <a:endParaRPr lang="fr-FR" sz="2400" dirty="0"/>
          </a:p>
          <a:p>
            <a:endParaRPr lang="fr-FR" sz="2400" dirty="0"/>
          </a:p>
        </p:txBody>
      </p:sp>
      <p:pic>
        <p:nvPicPr>
          <p:cNvPr id="4" name="Picture 12" descr="JavaScript Logo et symbole, sens, histoire, PNG, marque">
            <a:extLst>
              <a:ext uri="{FF2B5EF4-FFF2-40B4-BE49-F238E27FC236}">
                <a16:creationId xmlns:a16="http://schemas.microsoft.com/office/drawing/2014/main" id="{9D177E32-4570-8D65-B8A9-A2C517C07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92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anonymes </a:t>
            </a:r>
          </a:p>
        </p:txBody>
      </p:sp>
      <p:sp>
        <p:nvSpPr>
          <p:cNvPr id="2" name="ZoneTexte 1">
            <a:extLst>
              <a:ext uri="{FF2B5EF4-FFF2-40B4-BE49-F238E27FC236}">
                <a16:creationId xmlns:a16="http://schemas.microsoft.com/office/drawing/2014/main" id="{1E20FEB3-B938-4201-0D23-C410E97ADF5A}"/>
              </a:ext>
            </a:extLst>
          </p:cNvPr>
          <p:cNvSpPr txBox="1"/>
          <p:nvPr/>
        </p:nvSpPr>
        <p:spPr>
          <a:xfrm>
            <a:off x="1342239" y="2097248"/>
            <a:ext cx="9387280" cy="923330"/>
          </a:xfrm>
          <a:prstGeom prst="rect">
            <a:avLst/>
          </a:prstGeom>
          <a:noFill/>
        </p:spPr>
        <p:txBody>
          <a:bodyPr wrap="square" rtlCol="0">
            <a:spAutoFit/>
          </a:bodyPr>
          <a:lstStyle/>
          <a:p>
            <a:r>
              <a:rPr lang="fr-FR" dirty="0"/>
              <a:t>La fonction anonyme ne possède pas de nom, ces fonctions sont généralement utilisées pour un appel immédiat sans réutilisation.</a:t>
            </a:r>
          </a:p>
          <a:p>
            <a:r>
              <a:rPr lang="fr-FR" dirty="0"/>
              <a:t>!!!!  L’exemple suivant ne fonctionne pas  !!!!</a:t>
            </a:r>
          </a:p>
        </p:txBody>
      </p:sp>
      <p:sp>
        <p:nvSpPr>
          <p:cNvPr id="4" name="ZoneTexte 3">
            <a:extLst>
              <a:ext uri="{FF2B5EF4-FFF2-40B4-BE49-F238E27FC236}">
                <a16:creationId xmlns:a16="http://schemas.microsoft.com/office/drawing/2014/main" id="{5FBA2979-3461-2285-81BE-BA8524323EF9}"/>
              </a:ext>
            </a:extLst>
          </p:cNvPr>
          <p:cNvSpPr txBox="1"/>
          <p:nvPr/>
        </p:nvSpPr>
        <p:spPr>
          <a:xfrm>
            <a:off x="3522943" y="4754310"/>
            <a:ext cx="4605140" cy="1200329"/>
          </a:xfrm>
          <a:prstGeom prst="rect">
            <a:avLst/>
          </a:prstGeom>
          <a:noFill/>
        </p:spPr>
        <p:txBody>
          <a:bodyPr wrap="square" rtlCol="0">
            <a:spAutoFit/>
          </a:bodyPr>
          <a:lstStyle/>
          <a:p>
            <a:r>
              <a:rPr lang="fr-FR" dirty="0"/>
              <a:t>Comment exécuter ces fonctions ? </a:t>
            </a:r>
          </a:p>
          <a:p>
            <a:pPr marL="285750" indent="-285750">
              <a:buFont typeface="Arial" panose="020B0604020202020204" pitchFamily="34" charset="0"/>
              <a:buChar char="•"/>
            </a:pPr>
            <a:r>
              <a:rPr lang="fr-FR" dirty="0"/>
              <a:t>En expression de fonction(variable) </a:t>
            </a:r>
          </a:p>
          <a:p>
            <a:pPr marL="285750" indent="-285750">
              <a:buFont typeface="Arial" panose="020B0604020202020204" pitchFamily="34" charset="0"/>
              <a:buChar char="•"/>
            </a:pPr>
            <a:r>
              <a:rPr lang="fr-FR" dirty="0"/>
              <a:t>En l’auto-invoquant </a:t>
            </a:r>
          </a:p>
          <a:p>
            <a:pPr marL="285750" indent="-285750">
              <a:buFont typeface="Arial" panose="020B0604020202020204" pitchFamily="34" charset="0"/>
              <a:buChar char="•"/>
            </a:pPr>
            <a:r>
              <a:rPr lang="fr-FR" dirty="0"/>
              <a:t>En utilisant un évènement </a:t>
            </a:r>
          </a:p>
        </p:txBody>
      </p:sp>
      <p:pic>
        <p:nvPicPr>
          <p:cNvPr id="6" name="Image 5">
            <a:extLst>
              <a:ext uri="{FF2B5EF4-FFF2-40B4-BE49-F238E27FC236}">
                <a16:creationId xmlns:a16="http://schemas.microsoft.com/office/drawing/2014/main" id="{966541DC-AF02-CE5E-34D6-614770BB8445}"/>
              </a:ext>
            </a:extLst>
          </p:cNvPr>
          <p:cNvPicPr>
            <a:picLocks noChangeAspect="1"/>
          </p:cNvPicPr>
          <p:nvPr/>
        </p:nvPicPr>
        <p:blipFill>
          <a:blip r:embed="rId2"/>
          <a:stretch>
            <a:fillRect/>
          </a:stretch>
        </p:blipFill>
        <p:spPr>
          <a:xfrm>
            <a:off x="2755233" y="3172128"/>
            <a:ext cx="5372850" cy="1171739"/>
          </a:xfrm>
          <a:prstGeom prst="rect">
            <a:avLst/>
          </a:prstGeom>
        </p:spPr>
      </p:pic>
      <p:pic>
        <p:nvPicPr>
          <p:cNvPr id="5" name="Picture 12" descr="JavaScript Logo et symbole, sens, histoire, PNG, marque">
            <a:extLst>
              <a:ext uri="{FF2B5EF4-FFF2-40B4-BE49-F238E27FC236}">
                <a16:creationId xmlns:a16="http://schemas.microsoft.com/office/drawing/2014/main" id="{82395665-4AD7-A2E9-D7E9-6B5437FC3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récursives </a:t>
            </a:r>
          </a:p>
        </p:txBody>
      </p:sp>
      <p:sp>
        <p:nvSpPr>
          <p:cNvPr id="2" name="ZoneTexte 1">
            <a:extLst>
              <a:ext uri="{FF2B5EF4-FFF2-40B4-BE49-F238E27FC236}">
                <a16:creationId xmlns:a16="http://schemas.microsoft.com/office/drawing/2014/main" id="{94A2D97D-88D6-22A9-F507-B10CA1C16B00}"/>
              </a:ext>
            </a:extLst>
          </p:cNvPr>
          <p:cNvSpPr txBox="1"/>
          <p:nvPr/>
        </p:nvSpPr>
        <p:spPr>
          <a:xfrm>
            <a:off x="1711354" y="2676088"/>
            <a:ext cx="8264834" cy="1815882"/>
          </a:xfrm>
          <a:prstGeom prst="rect">
            <a:avLst/>
          </a:prstGeom>
          <a:noFill/>
        </p:spPr>
        <p:txBody>
          <a:bodyPr wrap="square" rtlCol="0">
            <a:spAutoFit/>
          </a:bodyPr>
          <a:lstStyle/>
          <a:p>
            <a:pPr algn="ctr"/>
            <a:r>
              <a:rPr lang="fr-FR" sz="2800" dirty="0"/>
              <a:t>Les fonctions récursives sont des fonctions qui s'appellent elles-mêmes, il est important de déterminer quand la fonction doit arrêter l'appel récursif afin d’éviter une boucle infinie</a:t>
            </a:r>
          </a:p>
        </p:txBody>
      </p:sp>
      <p:sp>
        <p:nvSpPr>
          <p:cNvPr id="4" name="ZoneTexte 3">
            <a:extLst>
              <a:ext uri="{FF2B5EF4-FFF2-40B4-BE49-F238E27FC236}">
                <a16:creationId xmlns:a16="http://schemas.microsoft.com/office/drawing/2014/main" id="{F1D534B1-80FC-6AFC-B833-77823898AF63}"/>
              </a:ext>
            </a:extLst>
          </p:cNvPr>
          <p:cNvSpPr txBox="1"/>
          <p:nvPr/>
        </p:nvSpPr>
        <p:spPr>
          <a:xfrm>
            <a:off x="3389152" y="5670958"/>
            <a:ext cx="8456103" cy="369332"/>
          </a:xfrm>
          <a:prstGeom prst="rect">
            <a:avLst/>
          </a:prstGeom>
          <a:noFill/>
        </p:spPr>
        <p:txBody>
          <a:bodyPr wrap="square" rtlCol="0">
            <a:spAutoFit/>
          </a:bodyPr>
          <a:lstStyle/>
          <a:p>
            <a:r>
              <a:rPr lang="fr-FR" dirty="0"/>
              <a:t>Exercice: créez un </a:t>
            </a:r>
            <a:r>
              <a:rPr lang="fr-FR" dirty="0" err="1"/>
              <a:t>timer</a:t>
            </a:r>
            <a:r>
              <a:rPr lang="fr-FR" dirty="0"/>
              <a:t> à l’aide d’une fonction récursive </a:t>
            </a:r>
          </a:p>
        </p:txBody>
      </p:sp>
      <p:pic>
        <p:nvPicPr>
          <p:cNvPr id="5" name="Picture 12" descr="JavaScript Logo et symbole, sens, histoire, PNG, marque">
            <a:extLst>
              <a:ext uri="{FF2B5EF4-FFF2-40B4-BE49-F238E27FC236}">
                <a16:creationId xmlns:a16="http://schemas.microsoft.com/office/drawing/2014/main" id="{351F797F-97AF-1439-A3B1-4FFDCE838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3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pures </a:t>
            </a:r>
          </a:p>
        </p:txBody>
      </p:sp>
      <p:sp>
        <p:nvSpPr>
          <p:cNvPr id="2" name="ZoneTexte 1">
            <a:extLst>
              <a:ext uri="{FF2B5EF4-FFF2-40B4-BE49-F238E27FC236}">
                <a16:creationId xmlns:a16="http://schemas.microsoft.com/office/drawing/2014/main" id="{CD2D3E22-708B-1BC9-1DC6-B893C3169C19}"/>
              </a:ext>
            </a:extLst>
          </p:cNvPr>
          <p:cNvSpPr txBox="1"/>
          <p:nvPr/>
        </p:nvSpPr>
        <p:spPr>
          <a:xfrm>
            <a:off x="1761688" y="1970603"/>
            <a:ext cx="9496338" cy="1569660"/>
          </a:xfrm>
          <a:prstGeom prst="rect">
            <a:avLst/>
          </a:prstGeom>
          <a:noFill/>
        </p:spPr>
        <p:txBody>
          <a:bodyPr wrap="square" rtlCol="0">
            <a:spAutoFit/>
          </a:bodyPr>
          <a:lstStyle/>
          <a:p>
            <a:pPr marL="285750" indent="-285750">
              <a:buFont typeface="Arial" panose="020B0604020202020204" pitchFamily="34" charset="0"/>
              <a:buChar char="•"/>
            </a:pPr>
            <a:r>
              <a:rPr lang="fr-FR" sz="2400" dirty="0"/>
              <a:t>Elle doit toujours retourner la même chose si on lui passe les mêmes arguments </a:t>
            </a:r>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t>Elle n’aura pas d’effet en dehors de son bloc </a:t>
            </a:r>
          </a:p>
        </p:txBody>
      </p:sp>
      <p:pic>
        <p:nvPicPr>
          <p:cNvPr id="5" name="Image 4">
            <a:extLst>
              <a:ext uri="{FF2B5EF4-FFF2-40B4-BE49-F238E27FC236}">
                <a16:creationId xmlns:a16="http://schemas.microsoft.com/office/drawing/2014/main" id="{568691AE-652D-1E71-4CE5-BCE84286AE3E}"/>
              </a:ext>
            </a:extLst>
          </p:cNvPr>
          <p:cNvPicPr>
            <a:picLocks noChangeAspect="1"/>
          </p:cNvPicPr>
          <p:nvPr/>
        </p:nvPicPr>
        <p:blipFill>
          <a:blip r:embed="rId2"/>
          <a:stretch>
            <a:fillRect/>
          </a:stretch>
        </p:blipFill>
        <p:spPr>
          <a:xfrm>
            <a:off x="2354681" y="4160941"/>
            <a:ext cx="6214557" cy="1795664"/>
          </a:xfrm>
          <a:prstGeom prst="rect">
            <a:avLst/>
          </a:prstGeom>
        </p:spPr>
      </p:pic>
      <p:sp>
        <p:nvSpPr>
          <p:cNvPr id="6" name="ZoneTexte 5">
            <a:extLst>
              <a:ext uri="{FF2B5EF4-FFF2-40B4-BE49-F238E27FC236}">
                <a16:creationId xmlns:a16="http://schemas.microsoft.com/office/drawing/2014/main" id="{D42A52FC-6C53-343A-BBC5-706CABCE0834}"/>
              </a:ext>
            </a:extLst>
          </p:cNvPr>
          <p:cNvSpPr txBox="1"/>
          <p:nvPr/>
        </p:nvSpPr>
        <p:spPr>
          <a:xfrm>
            <a:off x="3481432" y="3624045"/>
            <a:ext cx="8598715" cy="369332"/>
          </a:xfrm>
          <a:prstGeom prst="rect">
            <a:avLst/>
          </a:prstGeom>
          <a:noFill/>
        </p:spPr>
        <p:txBody>
          <a:bodyPr wrap="square" rtlCol="0">
            <a:spAutoFit/>
          </a:bodyPr>
          <a:lstStyle/>
          <a:p>
            <a:r>
              <a:rPr lang="fr-FR" dirty="0"/>
              <a:t>Quelle fonction est une fonction pure ? </a:t>
            </a:r>
          </a:p>
        </p:txBody>
      </p:sp>
      <p:pic>
        <p:nvPicPr>
          <p:cNvPr id="4" name="Picture 12" descr="JavaScript Logo et symbole, sens, histoire, PNG, marque">
            <a:extLst>
              <a:ext uri="{FF2B5EF4-FFF2-40B4-BE49-F238E27FC236}">
                <a16:creationId xmlns:a16="http://schemas.microsoft.com/office/drawing/2014/main" id="{87522B88-B077-52EE-C265-7850E40C0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09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callback </a:t>
            </a:r>
          </a:p>
        </p:txBody>
      </p:sp>
      <p:sp>
        <p:nvSpPr>
          <p:cNvPr id="2" name="ZoneTexte 1">
            <a:extLst>
              <a:ext uri="{FF2B5EF4-FFF2-40B4-BE49-F238E27FC236}">
                <a16:creationId xmlns:a16="http://schemas.microsoft.com/office/drawing/2014/main" id="{683872CB-206F-46C7-8D6A-49946D3CA5E1}"/>
              </a:ext>
            </a:extLst>
          </p:cNvPr>
          <p:cNvSpPr txBox="1"/>
          <p:nvPr/>
        </p:nvSpPr>
        <p:spPr>
          <a:xfrm>
            <a:off x="1526796" y="2353098"/>
            <a:ext cx="9370503" cy="1477328"/>
          </a:xfrm>
          <a:prstGeom prst="rect">
            <a:avLst/>
          </a:prstGeom>
          <a:noFill/>
        </p:spPr>
        <p:txBody>
          <a:bodyPr wrap="square" rtlCol="0">
            <a:spAutoFit/>
          </a:bodyPr>
          <a:lstStyle/>
          <a:p>
            <a:r>
              <a:rPr lang="fr-FR" dirty="0"/>
              <a:t>Méthodes </a:t>
            </a:r>
            <a:r>
              <a:rPr lang="fr-FR" dirty="0" err="1"/>
              <a:t>Js</a:t>
            </a:r>
            <a:r>
              <a:rPr lang="fr-FR" dirty="0"/>
              <a:t> qui utilisent des fonctions </a:t>
            </a:r>
            <a:r>
              <a:rPr lang="fr-FR" dirty="0" err="1"/>
              <a:t>callBack</a:t>
            </a:r>
            <a:r>
              <a:rPr lang="fr-FR" dirty="0"/>
              <a:t>: </a:t>
            </a:r>
          </a:p>
          <a:p>
            <a:pPr marL="285750" indent="-285750">
              <a:buFontTx/>
              <a:buChar char="-"/>
            </a:pPr>
            <a:r>
              <a:rPr lang="fr-FR" dirty="0" err="1"/>
              <a:t>foreach</a:t>
            </a:r>
            <a:r>
              <a:rPr lang="fr-FR" dirty="0"/>
              <a:t>() </a:t>
            </a:r>
            <a:r>
              <a:rPr lang="fr-FR" dirty="0">
                <a:sym typeface="Wingdings" panose="05000000000000000000" pitchFamily="2" charset="2"/>
              </a:rPr>
              <a:t> parcourir un tableau et effectuer des actions sur chaque élément</a:t>
            </a:r>
            <a:endParaRPr lang="fr-FR" dirty="0"/>
          </a:p>
          <a:p>
            <a:pPr marL="285750" indent="-285750">
              <a:buFontTx/>
              <a:buChar char="-"/>
            </a:pPr>
            <a:r>
              <a:rPr lang="fr-FR" dirty="0" err="1"/>
              <a:t>Map</a:t>
            </a:r>
            <a:r>
              <a:rPr lang="fr-FR" dirty="0"/>
              <a:t>() </a:t>
            </a:r>
            <a:r>
              <a:rPr lang="fr-FR" dirty="0">
                <a:sym typeface="Wingdings" panose="05000000000000000000" pitchFamily="2" charset="2"/>
              </a:rPr>
              <a:t> Comme </a:t>
            </a:r>
            <a:r>
              <a:rPr lang="fr-FR" dirty="0" err="1">
                <a:sym typeface="Wingdings" panose="05000000000000000000" pitchFamily="2" charset="2"/>
              </a:rPr>
              <a:t>foreach</a:t>
            </a:r>
            <a:r>
              <a:rPr lang="fr-FR" dirty="0">
                <a:sym typeface="Wingdings" panose="05000000000000000000" pitchFamily="2" charset="2"/>
              </a:rPr>
              <a:t> mais retourne un nouveau tableau avec les modifications</a:t>
            </a:r>
            <a:endParaRPr lang="fr-FR" dirty="0"/>
          </a:p>
          <a:p>
            <a:pPr marL="285750" indent="-285750">
              <a:buFontTx/>
              <a:buChar char="-"/>
            </a:pPr>
            <a:r>
              <a:rPr lang="fr-FR" dirty="0" err="1"/>
              <a:t>Filter</a:t>
            </a:r>
            <a:r>
              <a:rPr lang="fr-FR" dirty="0"/>
              <a:t>() </a:t>
            </a:r>
            <a:r>
              <a:rPr lang="fr-FR" dirty="0">
                <a:sym typeface="Wingdings" panose="05000000000000000000" pitchFamily="2" charset="2"/>
              </a:rPr>
              <a:t> filtrer un tableau </a:t>
            </a:r>
            <a:endParaRPr lang="fr-FR" dirty="0"/>
          </a:p>
          <a:p>
            <a:pPr marL="285750" indent="-285750">
              <a:buFontTx/>
              <a:buChar char="-"/>
            </a:pPr>
            <a:r>
              <a:rPr lang="fr-FR" dirty="0" err="1"/>
              <a:t>Reduce</a:t>
            </a:r>
            <a:r>
              <a:rPr lang="fr-FR" dirty="0"/>
              <a:t>() </a:t>
            </a:r>
            <a:r>
              <a:rPr lang="fr-FR" dirty="0">
                <a:sym typeface="Wingdings" panose="05000000000000000000" pitchFamily="2" charset="2"/>
              </a:rPr>
              <a:t> </a:t>
            </a:r>
            <a:r>
              <a:rPr lang="fr-FR" dirty="0"/>
              <a:t>faire des accumulations sur des tableaux</a:t>
            </a:r>
          </a:p>
        </p:txBody>
      </p:sp>
      <p:sp>
        <p:nvSpPr>
          <p:cNvPr id="4" name="ZoneTexte 3">
            <a:extLst>
              <a:ext uri="{FF2B5EF4-FFF2-40B4-BE49-F238E27FC236}">
                <a16:creationId xmlns:a16="http://schemas.microsoft.com/office/drawing/2014/main" id="{91C49E5D-8762-B196-A85C-5A1CF755F0BF}"/>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foreach</a:t>
            </a:r>
            <a:r>
              <a:rPr lang="fr-FR" dirty="0"/>
              <a:t>(),  créez une fonction </a:t>
            </a:r>
            <a:r>
              <a:rPr lang="fr-FR" dirty="0" err="1"/>
              <a:t>customForEach</a:t>
            </a:r>
            <a:r>
              <a:rPr lang="fr-FR" dirty="0"/>
              <a:t>() qui prend en paramètre un tableau et une fonction </a:t>
            </a:r>
            <a:r>
              <a:rPr lang="fr-FR" dirty="0" err="1"/>
              <a:t>callBack</a:t>
            </a:r>
            <a:r>
              <a:rPr lang="fr-FR" dirty="0"/>
              <a:t>().</a:t>
            </a:r>
          </a:p>
          <a:p>
            <a:pPr marL="285750" indent="-285750">
              <a:buFontTx/>
              <a:buChar char="-"/>
            </a:pPr>
            <a:r>
              <a:rPr lang="fr-FR" dirty="0"/>
              <a:t>Votre fonction </a:t>
            </a:r>
            <a:r>
              <a:rPr lang="fr-FR" dirty="0" err="1"/>
              <a:t>customForEach</a:t>
            </a:r>
            <a:r>
              <a:rPr lang="fr-FR" dirty="0"/>
              <a:t>() devra parcourir le tableau et appeler la fonction </a:t>
            </a:r>
            <a:r>
              <a:rPr lang="fr-FR" dirty="0" err="1"/>
              <a:t>callBack</a:t>
            </a:r>
            <a:r>
              <a:rPr lang="fr-FR" dirty="0"/>
              <a:t>().</a:t>
            </a:r>
          </a:p>
          <a:p>
            <a:pPr marL="285750" indent="-285750">
              <a:buFontTx/>
              <a:buChar char="-"/>
            </a:pPr>
            <a:r>
              <a:rPr lang="fr-FR" dirty="0"/>
              <a:t>La fonction </a:t>
            </a:r>
            <a:r>
              <a:rPr lang="fr-FR" dirty="0" err="1"/>
              <a:t>callBack</a:t>
            </a:r>
            <a:r>
              <a:rPr lang="fr-FR" dirty="0"/>
              <a:t>() affichera dans la console tous les éléments du tableau.</a:t>
            </a:r>
          </a:p>
        </p:txBody>
      </p:sp>
      <p:pic>
        <p:nvPicPr>
          <p:cNvPr id="5" name="Picture 12" descr="JavaScript Logo et symbole, sens, histoire, PNG, marque">
            <a:extLst>
              <a:ext uri="{FF2B5EF4-FFF2-40B4-BE49-F238E27FC236}">
                <a16:creationId xmlns:a16="http://schemas.microsoft.com/office/drawing/2014/main" id="{EE022361-3123-E367-526A-72E68AEDF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72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d’ordre supérieur  </a:t>
            </a:r>
          </a:p>
        </p:txBody>
      </p:sp>
      <p:sp>
        <p:nvSpPr>
          <p:cNvPr id="2" name="ZoneTexte 1">
            <a:extLst>
              <a:ext uri="{FF2B5EF4-FFF2-40B4-BE49-F238E27FC236}">
                <a16:creationId xmlns:a16="http://schemas.microsoft.com/office/drawing/2014/main" id="{9605F7BA-8E81-EFA1-341A-650E348D3F94}"/>
              </a:ext>
            </a:extLst>
          </p:cNvPr>
          <p:cNvSpPr txBox="1"/>
          <p:nvPr/>
        </p:nvSpPr>
        <p:spPr>
          <a:xfrm>
            <a:off x="1097281" y="2491598"/>
            <a:ext cx="10437582" cy="1477328"/>
          </a:xfrm>
          <a:prstGeom prst="rect">
            <a:avLst/>
          </a:prstGeom>
          <a:noFill/>
        </p:spPr>
        <p:txBody>
          <a:bodyPr wrap="square" rtlCol="0">
            <a:spAutoFit/>
          </a:bodyPr>
          <a:lstStyle/>
          <a:p>
            <a:r>
              <a:rPr lang="fr-FR" sz="2400" dirty="0"/>
              <a:t>Une fonction d’ordre supérieur rempli au moins l’un des deux critères suivants:</a:t>
            </a:r>
          </a:p>
          <a:p>
            <a:pPr marL="285750" indent="-285750">
              <a:buFont typeface="Arial" panose="020B0604020202020204" pitchFamily="34" charset="0"/>
              <a:buChar char="•"/>
            </a:pPr>
            <a:r>
              <a:rPr lang="fr-FR" sz="2400" dirty="0"/>
              <a:t>Utilise une autre fonction en paramètre </a:t>
            </a:r>
          </a:p>
          <a:p>
            <a:pPr marL="285750" indent="-285750">
              <a:buFont typeface="Arial" panose="020B0604020202020204" pitchFamily="34" charset="0"/>
              <a:buChar char="•"/>
            </a:pPr>
            <a:r>
              <a:rPr lang="fr-FR" sz="2400" dirty="0"/>
              <a:t>Retourne une fonction </a:t>
            </a:r>
          </a:p>
          <a:p>
            <a:r>
              <a:rPr lang="fr-FR" dirty="0"/>
              <a:t> </a:t>
            </a:r>
          </a:p>
        </p:txBody>
      </p:sp>
      <p:sp>
        <p:nvSpPr>
          <p:cNvPr id="4" name="ZoneTexte 3">
            <a:extLst>
              <a:ext uri="{FF2B5EF4-FFF2-40B4-BE49-F238E27FC236}">
                <a16:creationId xmlns:a16="http://schemas.microsoft.com/office/drawing/2014/main" id="{A2DDB423-1D75-24B2-0C5D-6B9D48EFACF8}"/>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filter</a:t>
            </a:r>
            <a:r>
              <a:rPr lang="fr-FR" dirty="0"/>
              <a:t>(),  créez une fonction </a:t>
            </a:r>
            <a:r>
              <a:rPr lang="fr-FR" dirty="0" err="1"/>
              <a:t>customFilter</a:t>
            </a:r>
            <a:r>
              <a:rPr lang="fr-FR" dirty="0"/>
              <a:t>() qui prend un paramètre un tableau et une fonction </a:t>
            </a:r>
            <a:r>
              <a:rPr lang="fr-FR" dirty="0" err="1"/>
              <a:t>callBack</a:t>
            </a:r>
            <a:r>
              <a:rPr lang="fr-FR" dirty="0"/>
              <a:t>().</a:t>
            </a:r>
          </a:p>
          <a:p>
            <a:pPr marL="285750" indent="-285750">
              <a:buFontTx/>
              <a:buChar char="-"/>
            </a:pPr>
            <a:r>
              <a:rPr lang="fr-FR" dirty="0"/>
              <a:t>Votre fonction </a:t>
            </a:r>
            <a:r>
              <a:rPr lang="fr-FR" dirty="0" err="1"/>
              <a:t>customFilter</a:t>
            </a:r>
            <a:r>
              <a:rPr lang="fr-FR" dirty="0"/>
              <a:t>() devra parcourir le tableau et pousser l’élément courant dans un autre tableau si le critère est rempli </a:t>
            </a:r>
          </a:p>
          <a:p>
            <a:pPr marL="285750" indent="-285750">
              <a:buFontTx/>
              <a:buChar char="-"/>
            </a:pPr>
            <a:r>
              <a:rPr lang="fr-FR" dirty="0"/>
              <a:t>La fonction </a:t>
            </a:r>
            <a:r>
              <a:rPr lang="fr-FR" dirty="0" err="1"/>
              <a:t>callBack</a:t>
            </a:r>
            <a:r>
              <a:rPr lang="fr-FR" dirty="0"/>
              <a:t>() contiendra la condition à remplir pour filtrer.</a:t>
            </a:r>
          </a:p>
        </p:txBody>
      </p:sp>
      <p:pic>
        <p:nvPicPr>
          <p:cNvPr id="5" name="Picture 12" descr="JavaScript Logo et symbole, sens, histoire, PNG, marque">
            <a:extLst>
              <a:ext uri="{FF2B5EF4-FFF2-40B4-BE49-F238E27FC236}">
                <a16:creationId xmlns:a16="http://schemas.microsoft.com/office/drawing/2014/main" id="{83CE09AF-D4FC-42C0-9347-4E56FC68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28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10. Les fermetures (</a:t>
            </a:r>
            <a:r>
              <a:rPr lang="fr-FR" sz="3600" i="1" dirty="0" err="1"/>
              <a:t>closure</a:t>
            </a:r>
            <a:r>
              <a:rPr lang="fr-FR" sz="3600" i="1" dirty="0"/>
              <a:t>)</a:t>
            </a:r>
          </a:p>
        </p:txBody>
      </p:sp>
      <p:sp>
        <p:nvSpPr>
          <p:cNvPr id="4" name="ZoneTexte 3">
            <a:extLst>
              <a:ext uri="{FF2B5EF4-FFF2-40B4-BE49-F238E27FC236}">
                <a16:creationId xmlns:a16="http://schemas.microsoft.com/office/drawing/2014/main" id="{C2C93504-456F-4794-8DB2-35B8A3C18C9B}"/>
              </a:ext>
            </a:extLst>
          </p:cNvPr>
          <p:cNvSpPr txBox="1"/>
          <p:nvPr/>
        </p:nvSpPr>
        <p:spPr>
          <a:xfrm>
            <a:off x="1390895" y="2961314"/>
            <a:ext cx="9764785" cy="1384995"/>
          </a:xfrm>
          <a:prstGeom prst="rect">
            <a:avLst/>
          </a:prstGeom>
          <a:noFill/>
        </p:spPr>
        <p:txBody>
          <a:bodyPr wrap="square" rtlCol="0">
            <a:spAutoFit/>
          </a:bodyPr>
          <a:lstStyle/>
          <a:p>
            <a:r>
              <a:rPr lang="fr-FR" sz="2800" dirty="0"/>
              <a:t>Les </a:t>
            </a:r>
            <a:r>
              <a:rPr lang="fr-FR" sz="2800" b="1" dirty="0" err="1"/>
              <a:t>closures</a:t>
            </a:r>
            <a:r>
              <a:rPr lang="fr-FR" sz="2800" dirty="0"/>
              <a:t> sont des </a:t>
            </a:r>
            <a:r>
              <a:rPr lang="fr-FR" sz="2800" b="1" dirty="0"/>
              <a:t>fonctions</a:t>
            </a:r>
            <a:r>
              <a:rPr lang="fr-FR" sz="2800" dirty="0"/>
              <a:t> </a:t>
            </a:r>
            <a:r>
              <a:rPr lang="fr-FR" sz="2800" b="1" dirty="0"/>
              <a:t>contenues</a:t>
            </a:r>
            <a:r>
              <a:rPr lang="fr-FR" sz="2800" dirty="0"/>
              <a:t> </a:t>
            </a:r>
            <a:r>
              <a:rPr lang="fr-FR" sz="2800" b="1" dirty="0"/>
              <a:t>dans une autre fonction</a:t>
            </a:r>
            <a:r>
              <a:rPr lang="fr-FR" sz="2800" dirty="0"/>
              <a:t>, c’est une méthode qui permet de </a:t>
            </a:r>
            <a:r>
              <a:rPr lang="fr-FR" sz="2800" b="1" dirty="0"/>
              <a:t>garder en mémoire </a:t>
            </a:r>
            <a:r>
              <a:rPr lang="fr-FR" sz="2800" dirty="0"/>
              <a:t>la valeur des </a:t>
            </a:r>
            <a:r>
              <a:rPr lang="fr-FR" sz="2800" b="1" dirty="0"/>
              <a:t>variables locales </a:t>
            </a:r>
            <a:r>
              <a:rPr lang="fr-FR" sz="2800" dirty="0"/>
              <a:t>de la fonction parente </a:t>
            </a:r>
          </a:p>
        </p:txBody>
      </p:sp>
      <p:sp>
        <p:nvSpPr>
          <p:cNvPr id="5" name="ZoneTexte 4">
            <a:extLst>
              <a:ext uri="{FF2B5EF4-FFF2-40B4-BE49-F238E27FC236}">
                <a16:creationId xmlns:a16="http://schemas.microsoft.com/office/drawing/2014/main" id="{87358C9B-D461-22B4-8199-EEBAB5B02D20}"/>
              </a:ext>
            </a:extLst>
          </p:cNvPr>
          <p:cNvSpPr txBox="1"/>
          <p:nvPr/>
        </p:nvSpPr>
        <p:spPr>
          <a:xfrm>
            <a:off x="2936146" y="5880683"/>
            <a:ext cx="6727971" cy="369332"/>
          </a:xfrm>
          <a:prstGeom prst="rect">
            <a:avLst/>
          </a:prstGeom>
          <a:noFill/>
        </p:spPr>
        <p:txBody>
          <a:bodyPr wrap="square" rtlCol="0">
            <a:spAutoFit/>
          </a:bodyPr>
          <a:lstStyle/>
          <a:p>
            <a:r>
              <a:rPr lang="fr-FR" dirty="0"/>
              <a:t>Exercice: Créer un </a:t>
            </a:r>
            <a:r>
              <a:rPr lang="fr-FR" dirty="0" err="1"/>
              <a:t>timer</a:t>
            </a:r>
            <a:r>
              <a:rPr lang="fr-FR" dirty="0"/>
              <a:t> à l’aide d’une </a:t>
            </a:r>
            <a:r>
              <a:rPr lang="fr-FR" dirty="0" err="1"/>
              <a:t>closure</a:t>
            </a:r>
            <a:endParaRPr lang="fr-FR" dirty="0"/>
          </a:p>
        </p:txBody>
      </p:sp>
      <p:pic>
        <p:nvPicPr>
          <p:cNvPr id="2" name="Picture 12" descr="JavaScript Logo et symbole, sens, histoire, PNG, marque">
            <a:extLst>
              <a:ext uri="{FF2B5EF4-FFF2-40B4-BE49-F238E27FC236}">
                <a16:creationId xmlns:a16="http://schemas.microsoft.com/office/drawing/2014/main" id="{A8228A2F-6B38-4877-AC99-0462EB381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15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1. Browser Object Model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644242" y="2701255"/>
            <a:ext cx="9798342" cy="2246769"/>
          </a:xfrm>
          <a:prstGeom prst="rect">
            <a:avLst/>
          </a:prstGeom>
          <a:noFill/>
        </p:spPr>
        <p:txBody>
          <a:bodyPr wrap="square" rtlCol="0">
            <a:spAutoFit/>
          </a:bodyPr>
          <a:lstStyle/>
          <a:p>
            <a:r>
              <a:rPr lang="fr-FR" sz="2800" dirty="0"/>
              <a:t>Le BOM est une interface de programmation qui permet d'accéder et de </a:t>
            </a:r>
            <a:r>
              <a:rPr lang="fr-FR" sz="2800" b="1" dirty="0"/>
              <a:t>manipuler les objets </a:t>
            </a:r>
            <a:r>
              <a:rPr lang="fr-FR" sz="2800" dirty="0"/>
              <a:t>de la fenêtre du navigateur, tels que la barre d'adresse, les boutons de navigation et les barres d'outils. </a:t>
            </a:r>
            <a:r>
              <a:rPr lang="fr-FR" sz="2800"/>
              <a:t>Le DOM (Document Object Model) </a:t>
            </a:r>
            <a:r>
              <a:rPr lang="fr-FR" sz="2800" b="1" dirty="0"/>
              <a:t>est une partie </a:t>
            </a:r>
            <a:r>
              <a:rPr lang="fr-FR" sz="2800" b="1"/>
              <a:t>du BOM.</a:t>
            </a:r>
            <a:endParaRPr lang="fr-FR" sz="2800" dirty="0"/>
          </a:p>
        </p:txBody>
      </p:sp>
      <p:pic>
        <p:nvPicPr>
          <p:cNvPr id="4" name="Picture 12" descr="JavaScript Logo et symbole, sens, histoire, PNG, marque">
            <a:extLst>
              <a:ext uri="{FF2B5EF4-FFF2-40B4-BE49-F238E27FC236}">
                <a16:creationId xmlns:a16="http://schemas.microsoft.com/office/drawing/2014/main" id="{3D95CC01-518A-46A7-DEBA-AA5B07509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21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sz="1800" i="1" kern="1200" spc="-50" baseline="0" dirty="0">
                <a:solidFill>
                  <a:srgbClr val="404040"/>
                </a:solidFill>
                <a:effectLst/>
                <a:latin typeface="Bookman Old Style" panose="02050604050505020204" pitchFamily="18" charset="0"/>
                <a:ea typeface="+mj-ea"/>
                <a:cs typeface="+mj-cs"/>
              </a:rPr>
              <a:t> 	</a:t>
            </a:r>
            <a:r>
              <a:rPr lang="fr-FR" sz="3600" i="1" dirty="0"/>
              <a:t>2. L’objet </a:t>
            </a:r>
            <a:r>
              <a:rPr lang="fr-FR" sz="3600" i="1" dirty="0" err="1"/>
              <a:t>window</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représente la fenêtre du navigateur et fournit des méthodes pour manipuler la fenêtre, tels que redimensionner et déplacer la fenêtre, ouvrir une nouvelle fenêtre, etc.</a:t>
            </a:r>
          </a:p>
          <a:p>
            <a:endParaRPr lang="fr-FR" sz="2800" dirty="0"/>
          </a:p>
          <a:p>
            <a:r>
              <a:rPr lang="fr-FR" sz="2800" dirty="0"/>
              <a:t>L’objet </a:t>
            </a:r>
            <a:r>
              <a:rPr lang="fr-FR" sz="2800" dirty="0" err="1"/>
              <a:t>window</a:t>
            </a:r>
            <a:r>
              <a:rPr lang="fr-FR" sz="2800" dirty="0"/>
              <a:t> est dit </a:t>
            </a:r>
            <a:r>
              <a:rPr lang="fr-FR" sz="2800" b="1" dirty="0"/>
              <a:t>global</a:t>
            </a:r>
            <a:r>
              <a:rPr lang="fr-FR" sz="2800" dirty="0"/>
              <a:t> car il </a:t>
            </a:r>
            <a:r>
              <a:rPr lang="fr-FR" sz="2800" b="1" dirty="0"/>
              <a:t>englobe</a:t>
            </a:r>
            <a:r>
              <a:rPr lang="fr-FR" sz="2800" dirty="0"/>
              <a:t> tous les autres objets.</a:t>
            </a:r>
          </a:p>
          <a:p>
            <a:endParaRPr lang="fr-FR" sz="2800" dirty="0">
              <a:sym typeface="Wingdings" panose="05000000000000000000" pitchFamily="2" charset="2"/>
            </a:endParaRPr>
          </a:p>
          <a:p>
            <a:pPr algn="ctr"/>
            <a:r>
              <a:rPr lang="fr-FR" sz="2800" dirty="0">
                <a:sym typeface="Wingdings" panose="05000000000000000000" pitchFamily="2" charset="2"/>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66CDC96-0B93-7AC3-94C5-AD3046F11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810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3. L’objet </a:t>
            </a:r>
            <a:r>
              <a:rPr lang="fr-FR" sz="3600" i="1" dirty="0" err="1"/>
              <a:t>navigator</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informations sur le </a:t>
            </a:r>
            <a:r>
              <a:rPr lang="fr-FR" sz="2800" b="1" dirty="0"/>
              <a:t>navigateur</a:t>
            </a:r>
            <a:r>
              <a:rPr lang="fr-FR" sz="2800" dirty="0"/>
              <a:t> utilisé, telles que le nom et la version du navigateur, ainsi que des informations sur la géolocalisation et le système d'exploitation utilisé. </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8F2BD9E8-94D3-3BEA-F789-A1F882DCC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52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18469" y="2593779"/>
            <a:ext cx="8630874" cy="646331"/>
          </a:xfrm>
          <a:prstGeom prst="rect">
            <a:avLst/>
          </a:prstGeom>
          <a:noFill/>
        </p:spPr>
        <p:txBody>
          <a:bodyPr wrap="square" rtlCol="0">
            <a:spAutoFit/>
          </a:bodyPr>
          <a:lstStyle/>
          <a:p>
            <a:r>
              <a:rPr lang="fr-FR" sz="2000" dirty="0"/>
              <a:t>Syntaxe utilisée en JavaScript pour la concaténation </a:t>
            </a:r>
            <a:r>
              <a:rPr lang="fr-FR" sz="3600" dirty="0">
                <a:sym typeface="Wingdings" panose="05000000000000000000" pitchFamily="2" charset="2"/>
              </a:rPr>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18469" y="3804141"/>
            <a:ext cx="8630874" cy="584775"/>
          </a:xfrm>
          <a:prstGeom prst="rect">
            <a:avLst/>
          </a:prstGeom>
          <a:noFill/>
        </p:spPr>
        <p:txBody>
          <a:bodyPr wrap="square" rtlCol="0">
            <a:spAutoFit/>
          </a:bodyPr>
          <a:lstStyle/>
          <a:p>
            <a:r>
              <a:rPr lang="fr-FR" sz="1600" dirty="0"/>
              <a:t>Créez deux variables nom et prénom puis afficher dans la console « Bonjour [prénom][nom], comment allez-vous ? »</a:t>
            </a:r>
          </a:p>
        </p:txBody>
      </p:sp>
      <p:sp>
        <p:nvSpPr>
          <p:cNvPr id="4" name="ZoneTexte 3">
            <a:extLst>
              <a:ext uri="{FF2B5EF4-FFF2-40B4-BE49-F238E27FC236}">
                <a16:creationId xmlns:a16="http://schemas.microsoft.com/office/drawing/2014/main" id="{7F1C1CE8-5150-BBC7-F8A0-2E499CD80524}"/>
              </a:ext>
            </a:extLst>
          </p:cNvPr>
          <p:cNvSpPr txBox="1"/>
          <p:nvPr/>
        </p:nvSpPr>
        <p:spPr>
          <a:xfrm>
            <a:off x="1318469" y="4870092"/>
            <a:ext cx="8630874" cy="1323439"/>
          </a:xfrm>
          <a:prstGeom prst="rect">
            <a:avLst/>
          </a:prstGeom>
          <a:noFill/>
        </p:spPr>
        <p:txBody>
          <a:bodyPr wrap="square" rtlCol="0">
            <a:spAutoFit/>
          </a:bodyPr>
          <a:lstStyle/>
          <a:p>
            <a:r>
              <a:rPr lang="fr-FR" sz="2000" dirty="0"/>
              <a:t>Pour afficher un message dans la console utilisez </a:t>
            </a:r>
            <a:r>
              <a:rPr lang="fr-FR" sz="2000" dirty="0">
                <a:sym typeface="Wingdings" panose="05000000000000000000" pitchFamily="2" charset="2"/>
              </a:rPr>
              <a:t></a:t>
            </a:r>
          </a:p>
          <a:p>
            <a:endParaRPr lang="fr-FR" sz="2000" dirty="0">
              <a:sym typeface="Wingdings" panose="05000000000000000000" pitchFamily="2" charset="2"/>
            </a:endParaRPr>
          </a:p>
          <a:p>
            <a:r>
              <a:rPr lang="fr-FR" sz="2000" dirty="0">
                <a:sym typeface="Wingdings" panose="05000000000000000000" pitchFamily="2" charset="2"/>
              </a:rPr>
              <a:t>Pour exécuter JavaScript depuis le terminal : ouvrez un terminal à l’emplacement de votre fichier et exécutez  </a:t>
            </a:r>
            <a:r>
              <a:rPr lang="fr-FR" sz="2000" dirty="0" err="1">
                <a:sym typeface="Wingdings" panose="05000000000000000000" pitchFamily="2" charset="2"/>
              </a:rPr>
              <a:t>node</a:t>
            </a:r>
            <a:r>
              <a:rPr lang="fr-FR" sz="2000" dirty="0">
                <a:sym typeface="Wingdings" panose="05000000000000000000" pitchFamily="2" charset="2"/>
              </a:rPr>
              <a:t> monFichier.js</a:t>
            </a:r>
            <a:endParaRPr lang="fr-FR" sz="2000" dirty="0"/>
          </a:p>
        </p:txBody>
      </p:sp>
      <p:pic>
        <p:nvPicPr>
          <p:cNvPr id="8" name="Image 7">
            <a:extLst>
              <a:ext uri="{FF2B5EF4-FFF2-40B4-BE49-F238E27FC236}">
                <a16:creationId xmlns:a16="http://schemas.microsoft.com/office/drawing/2014/main" id="{01D82EF4-B3D2-9367-C02C-3DE5986306FE}"/>
              </a:ext>
            </a:extLst>
          </p:cNvPr>
          <p:cNvPicPr>
            <a:picLocks noChangeAspect="1"/>
          </p:cNvPicPr>
          <p:nvPr/>
        </p:nvPicPr>
        <p:blipFill>
          <a:blip r:embed="rId2"/>
          <a:stretch>
            <a:fillRect/>
          </a:stretch>
        </p:blipFill>
        <p:spPr>
          <a:xfrm>
            <a:off x="7099301" y="4836752"/>
            <a:ext cx="1781424" cy="466790"/>
          </a:xfrm>
          <a:prstGeom prst="rect">
            <a:avLst/>
          </a:prstGeom>
        </p:spPr>
      </p:pic>
      <p:pic>
        <p:nvPicPr>
          <p:cNvPr id="5" name="Picture 12" descr="JavaScript Logo et symbole, sens, histoire, PNG, marque">
            <a:extLst>
              <a:ext uri="{FF2B5EF4-FFF2-40B4-BE49-F238E27FC236}">
                <a16:creationId xmlns:a16="http://schemas.microsoft.com/office/drawing/2014/main" id="{9CDD8CE9-3A4D-0EE4-224B-04B63AFB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109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4. </a:t>
            </a:r>
            <a:r>
              <a:rPr lang="fr-FR" sz="3600" i="1" dirty="0" err="1"/>
              <a:t>History</a:t>
            </a:r>
            <a:endParaRPr lang="fr-FR" sz="3600" i="1" dirty="0"/>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méthodes pour </a:t>
            </a:r>
            <a:r>
              <a:rPr lang="fr-FR" sz="2800" b="1" dirty="0"/>
              <a:t>naviguer dans l'historique du navigateur</a:t>
            </a:r>
            <a:r>
              <a:rPr lang="fr-FR" sz="2800" dirty="0"/>
              <a:t>, telles que aller en arrière ou en avant dans l'historique, ou charger une page spécifique à partir de l'historique.</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7E74CC3-2464-6641-CD00-F45FD1650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15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5. Location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endParaRPr lang="fr-FR" sz="2800" dirty="0"/>
          </a:p>
          <a:p>
            <a:r>
              <a:rPr lang="fr-FR" sz="2800" dirty="0"/>
              <a:t>Cet objet fournit des informations sur </a:t>
            </a:r>
            <a:r>
              <a:rPr lang="fr-FR" sz="2800" b="1" dirty="0"/>
              <a:t>l'URL de la page web actuelle </a:t>
            </a:r>
            <a:r>
              <a:rPr lang="fr-FR" sz="2800" dirty="0"/>
              <a:t>et fournit des méthodes pour manipuler l'URL, telles que rediriger vers une nouvelle page ou recharger la page actuelle.</a:t>
            </a:r>
          </a:p>
          <a:p>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373565D-8E6A-1269-DF9B-A645FEC85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596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6. Screen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l'écran sur lequel la page web est affichée et fournit des informations telles que la largeur et la hauteur de l'écran, la résolution d'écran, etc.</a:t>
            </a:r>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40D7C44-9121-1117-45C8-C994027AE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39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7. Document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la page HTML chargée dans le navigateur. Il contient un ensemble de propriétés et de méthodes qui permettent de manipuler les éléments de la page, de récupérer des informations sur la page, et d'interagir avec l'utilisateur.</a:t>
            </a:r>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48DE93DD-803F-76C1-D38E-CADA39F65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70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1. Document Object Model</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72749"/>
            <a:ext cx="9286613" cy="3693319"/>
          </a:xfrm>
          <a:prstGeom prst="rect">
            <a:avLst/>
          </a:prstGeom>
          <a:noFill/>
        </p:spPr>
        <p:txBody>
          <a:bodyPr wrap="square" rtlCol="0">
            <a:spAutoFit/>
          </a:bodyPr>
          <a:lstStyle/>
          <a:p>
            <a:r>
              <a:rPr lang="fr-FR" dirty="0"/>
              <a:t>Le DOM ( Document Object Model) est une interface de programmation qui permet de représenter un document HTML en tant </a:t>
            </a:r>
            <a:r>
              <a:rPr lang="fr-FR" b="1" dirty="0"/>
              <a:t>qu'arborescence</a:t>
            </a:r>
            <a:r>
              <a:rPr lang="fr-FR" dirty="0"/>
              <a:t> </a:t>
            </a:r>
            <a:r>
              <a:rPr lang="fr-FR" b="1" dirty="0"/>
              <a:t>d'objets</a:t>
            </a:r>
            <a:r>
              <a:rPr lang="fr-FR" dirty="0"/>
              <a:t> JavaScript. </a:t>
            </a:r>
          </a:p>
          <a:p>
            <a:endParaRPr lang="fr-FR" dirty="0"/>
          </a:p>
          <a:p>
            <a:r>
              <a:rPr lang="fr-FR" dirty="0"/>
              <a:t>En d'autres termes, le DOM fournit une représentation de la structure de la page web dans le code JavaScript, nous permettant ainsi de </a:t>
            </a:r>
            <a:r>
              <a:rPr lang="fr-FR" b="1" dirty="0"/>
              <a:t>manipuler</a:t>
            </a:r>
            <a:r>
              <a:rPr lang="fr-FR" dirty="0"/>
              <a:t> les éléments de la page de manière </a:t>
            </a:r>
            <a:r>
              <a:rPr lang="fr-FR" b="1" dirty="0"/>
              <a:t>dynamique</a:t>
            </a:r>
            <a:r>
              <a:rPr lang="fr-FR" dirty="0"/>
              <a:t>. </a:t>
            </a:r>
          </a:p>
          <a:p>
            <a:endParaRPr lang="fr-FR" dirty="0"/>
          </a:p>
          <a:p>
            <a:r>
              <a:rPr lang="fr-FR" dirty="0"/>
              <a:t>Chaque élément du DOM est représenté par un </a:t>
            </a:r>
            <a:r>
              <a:rPr lang="fr-FR" b="1" dirty="0"/>
              <a:t>nœud</a:t>
            </a:r>
            <a:r>
              <a:rPr lang="fr-FR" dirty="0"/>
              <a:t> dans l'arborescence. Le nœud racine de l'arborescence est l'objet </a:t>
            </a:r>
            <a:r>
              <a:rPr lang="fr-FR" b="1" i="0" dirty="0">
                <a:solidFill>
                  <a:srgbClr val="111827"/>
                </a:solidFill>
                <a:effectLst/>
                <a:latin typeface="Söhne Mono"/>
              </a:rPr>
              <a:t>document,</a:t>
            </a:r>
            <a:r>
              <a:rPr lang="fr-FR" b="0" i="0" dirty="0">
                <a:solidFill>
                  <a:srgbClr val="374151"/>
                </a:solidFill>
                <a:effectLst/>
                <a:latin typeface="Söhne"/>
              </a:rPr>
              <a:t> </a:t>
            </a:r>
            <a:r>
              <a:rPr lang="fr-FR" dirty="0"/>
              <a:t>qui représente l'ensemble du document HTML.</a:t>
            </a:r>
          </a:p>
          <a:p>
            <a:endParaRPr lang="fr-FR" dirty="0">
              <a:solidFill>
                <a:srgbClr val="374151"/>
              </a:solidFill>
              <a:latin typeface="Söhne"/>
            </a:endParaRPr>
          </a:p>
          <a:p>
            <a:r>
              <a:rPr lang="fr-FR" dirty="0"/>
              <a:t>Le DOM fournit des </a:t>
            </a:r>
            <a:r>
              <a:rPr lang="fr-FR" b="1" dirty="0"/>
              <a:t>méthodes</a:t>
            </a:r>
            <a:r>
              <a:rPr lang="fr-FR" dirty="0"/>
              <a:t> qui nous permettent </a:t>
            </a:r>
            <a:r>
              <a:rPr lang="fr-FR" b="1" dirty="0"/>
              <a:t>d’accéder</a:t>
            </a:r>
            <a:r>
              <a:rPr lang="fr-FR" dirty="0"/>
              <a:t> aux nœuds de l'arborescence, il fournit également des méthodes qui permettent </a:t>
            </a:r>
            <a:r>
              <a:rPr lang="fr-FR" b="1" dirty="0"/>
              <a:t>d’ajouter, de modifier, de supprimer des nœuds.</a:t>
            </a:r>
          </a:p>
        </p:txBody>
      </p:sp>
      <p:pic>
        <p:nvPicPr>
          <p:cNvPr id="5" name="Picture 12" descr="JavaScript Logo et symbole, sens, histoire, PNG, marque">
            <a:extLst>
              <a:ext uri="{FF2B5EF4-FFF2-40B4-BE49-F238E27FC236}">
                <a16:creationId xmlns:a16="http://schemas.microsoft.com/office/drawing/2014/main" id="{B9C51B14-B511-627A-3B9F-068717D6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97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22415"/>
            <a:ext cx="9286613" cy="4001095"/>
          </a:xfrm>
          <a:prstGeom prst="rect">
            <a:avLst/>
          </a:prstGeom>
          <a:noFill/>
        </p:spPr>
        <p:txBody>
          <a:bodyPr wrap="square" rtlCol="0">
            <a:spAutoFit/>
          </a:bodyPr>
          <a:lstStyle/>
          <a:p>
            <a:r>
              <a:rPr lang="fr-FR" sz="2000" b="1" i="0" dirty="0" err="1">
                <a:solidFill>
                  <a:srgbClr val="111827"/>
                </a:solidFill>
                <a:effectLst/>
                <a:latin typeface="Söhne Mono"/>
              </a:rPr>
              <a:t>getElementsByTagName</a:t>
            </a:r>
            <a:r>
              <a:rPr lang="fr-FR" sz="2000" b="1" i="0" dirty="0">
                <a:solidFill>
                  <a:srgbClr val="111827"/>
                </a:solidFill>
                <a:effectLst/>
                <a:latin typeface="Söhne Mono"/>
              </a:rPr>
              <a:t>(): </a:t>
            </a:r>
            <a:r>
              <a:rPr lang="fr-FR" dirty="0"/>
              <a:t>Retourne une collection d'éléments qui ont le nom de balise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getElementById</a:t>
            </a:r>
            <a:r>
              <a:rPr lang="fr-FR" b="1" i="0" dirty="0">
                <a:solidFill>
                  <a:srgbClr val="374151"/>
                </a:solidFill>
                <a:effectLst/>
                <a:latin typeface="Söhne"/>
              </a:rPr>
              <a:t>(): </a:t>
            </a:r>
            <a:r>
              <a:rPr lang="fr-FR" dirty="0"/>
              <a:t>Retourne l'élément avec l'ID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p>
          <a:p>
            <a:endParaRPr lang="fr-FR" dirty="0"/>
          </a:p>
          <a:p>
            <a:r>
              <a:rPr lang="fr-FR" b="1" i="0" dirty="0" err="1">
                <a:solidFill>
                  <a:srgbClr val="111827"/>
                </a:solidFill>
                <a:effectLst/>
                <a:latin typeface="Söhne Mono"/>
              </a:rPr>
              <a:t>getElementsByClassName</a:t>
            </a:r>
            <a:r>
              <a:rPr lang="fr-FR" b="1" i="0" dirty="0">
                <a:solidFill>
                  <a:srgbClr val="111827"/>
                </a:solidFill>
                <a:effectLst/>
                <a:latin typeface="Söhne Mono"/>
              </a:rPr>
              <a:t>():</a:t>
            </a:r>
            <a:r>
              <a:rPr lang="fr-FR" dirty="0"/>
              <a:t>Cette méthode retourne une collection d'éléments qui ont la classe CSS spécifiée en paramètre.</a:t>
            </a:r>
          </a:p>
          <a:p>
            <a:endParaRPr lang="fr-FR" dirty="0"/>
          </a:p>
        </p:txBody>
      </p:sp>
      <p:pic>
        <p:nvPicPr>
          <p:cNvPr id="5" name="Image 4">
            <a:extLst>
              <a:ext uri="{FF2B5EF4-FFF2-40B4-BE49-F238E27FC236}">
                <a16:creationId xmlns:a16="http://schemas.microsoft.com/office/drawing/2014/main" id="{C96EC237-F980-C5B3-11E4-B1A83D684114}"/>
              </a:ext>
            </a:extLst>
          </p:cNvPr>
          <p:cNvPicPr>
            <a:picLocks noChangeAspect="1"/>
          </p:cNvPicPr>
          <p:nvPr/>
        </p:nvPicPr>
        <p:blipFill>
          <a:blip r:embed="rId2"/>
          <a:stretch>
            <a:fillRect/>
          </a:stretch>
        </p:blipFill>
        <p:spPr>
          <a:xfrm>
            <a:off x="1913282" y="2915015"/>
            <a:ext cx="5915851" cy="390580"/>
          </a:xfrm>
          <a:prstGeom prst="rect">
            <a:avLst/>
          </a:prstGeom>
        </p:spPr>
      </p:pic>
      <p:pic>
        <p:nvPicPr>
          <p:cNvPr id="7" name="Image 6">
            <a:extLst>
              <a:ext uri="{FF2B5EF4-FFF2-40B4-BE49-F238E27FC236}">
                <a16:creationId xmlns:a16="http://schemas.microsoft.com/office/drawing/2014/main" id="{4E443163-1CBD-E9EF-B0E9-CE6D3C98FB5F}"/>
              </a:ext>
            </a:extLst>
          </p:cNvPr>
          <p:cNvPicPr>
            <a:picLocks noChangeAspect="1"/>
          </p:cNvPicPr>
          <p:nvPr/>
        </p:nvPicPr>
        <p:blipFill>
          <a:blip r:embed="rId3"/>
          <a:stretch>
            <a:fillRect/>
          </a:stretch>
        </p:blipFill>
        <p:spPr>
          <a:xfrm>
            <a:off x="1913282" y="4538315"/>
            <a:ext cx="6277851" cy="352474"/>
          </a:xfrm>
          <a:prstGeom prst="rect">
            <a:avLst/>
          </a:prstGeom>
        </p:spPr>
      </p:pic>
      <p:pic>
        <p:nvPicPr>
          <p:cNvPr id="9" name="Image 8">
            <a:extLst>
              <a:ext uri="{FF2B5EF4-FFF2-40B4-BE49-F238E27FC236}">
                <a16:creationId xmlns:a16="http://schemas.microsoft.com/office/drawing/2014/main" id="{6353E8E6-6DB7-FEE8-2F87-98B30F7D58CC}"/>
              </a:ext>
            </a:extLst>
          </p:cNvPr>
          <p:cNvPicPr>
            <a:picLocks noChangeAspect="1"/>
          </p:cNvPicPr>
          <p:nvPr/>
        </p:nvPicPr>
        <p:blipFill>
          <a:blip r:embed="rId4"/>
          <a:stretch>
            <a:fillRect/>
          </a:stretch>
        </p:blipFill>
        <p:spPr>
          <a:xfrm>
            <a:off x="1913282" y="5990140"/>
            <a:ext cx="7582958" cy="266737"/>
          </a:xfrm>
          <a:prstGeom prst="rect">
            <a:avLst/>
          </a:prstGeom>
        </p:spPr>
      </p:pic>
      <p:pic>
        <p:nvPicPr>
          <p:cNvPr id="4" name="Picture 12" descr="JavaScript Logo et symbole, sens, histoire, PNG, marque">
            <a:extLst>
              <a:ext uri="{FF2B5EF4-FFF2-40B4-BE49-F238E27FC236}">
                <a16:creationId xmlns:a16="http://schemas.microsoft.com/office/drawing/2014/main" id="{975062B9-EF34-C909-3245-A219CF10F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33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35853" y="2332139"/>
            <a:ext cx="9286613" cy="3447098"/>
          </a:xfrm>
          <a:prstGeom prst="rect">
            <a:avLst/>
          </a:prstGeom>
          <a:noFill/>
        </p:spPr>
        <p:txBody>
          <a:bodyPr wrap="square" rtlCol="0">
            <a:spAutoFit/>
          </a:bodyPr>
          <a:lstStyle/>
          <a:p>
            <a:r>
              <a:rPr lang="fr-FR" sz="2000" b="1" i="0" dirty="0" err="1">
                <a:solidFill>
                  <a:srgbClr val="111827"/>
                </a:solidFill>
                <a:effectLst/>
                <a:latin typeface="Söhne Mono"/>
              </a:rPr>
              <a:t>querySelector</a:t>
            </a:r>
            <a:r>
              <a:rPr lang="fr-FR" sz="2000" b="1" i="0" dirty="0">
                <a:solidFill>
                  <a:srgbClr val="111827"/>
                </a:solidFill>
                <a:effectLst/>
                <a:latin typeface="Söhne Mono"/>
              </a:rPr>
              <a:t>(): </a:t>
            </a:r>
            <a:r>
              <a:rPr lang="fr-FR" dirty="0"/>
              <a:t>Retourne le premier élément qui correspond au sélecteur CSS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querySelectorAll</a:t>
            </a:r>
            <a:r>
              <a:rPr lang="fr-FR" b="1" i="0" dirty="0">
                <a:solidFill>
                  <a:srgbClr val="374151"/>
                </a:solidFill>
                <a:effectLst/>
                <a:latin typeface="Söhne"/>
              </a:rPr>
              <a:t>(): </a:t>
            </a:r>
            <a:r>
              <a:rPr lang="fr-FR" dirty="0"/>
              <a:t>Retourne tous les éléments qui correspondent au sélecteur CSS spécifié en paramètre( #id ou .class ou tag )</a:t>
            </a:r>
          </a:p>
          <a:p>
            <a:endParaRPr lang="fr-FR" dirty="0">
              <a:solidFill>
                <a:srgbClr val="374151"/>
              </a:solidFill>
              <a:latin typeface="Söhne"/>
            </a:endParaRPr>
          </a:p>
          <a:p>
            <a:endParaRPr lang="fr-FR" dirty="0"/>
          </a:p>
          <a:p>
            <a:endParaRPr lang="fr-FR" dirty="0"/>
          </a:p>
        </p:txBody>
      </p:sp>
      <p:pic>
        <p:nvPicPr>
          <p:cNvPr id="6" name="Image 5">
            <a:extLst>
              <a:ext uri="{FF2B5EF4-FFF2-40B4-BE49-F238E27FC236}">
                <a16:creationId xmlns:a16="http://schemas.microsoft.com/office/drawing/2014/main" id="{43C94160-255C-7486-2870-ACA0C838F4B4}"/>
              </a:ext>
            </a:extLst>
          </p:cNvPr>
          <p:cNvPicPr>
            <a:picLocks noChangeAspect="1"/>
          </p:cNvPicPr>
          <p:nvPr/>
        </p:nvPicPr>
        <p:blipFill>
          <a:blip r:embed="rId2"/>
          <a:stretch>
            <a:fillRect/>
          </a:stretch>
        </p:blipFill>
        <p:spPr>
          <a:xfrm>
            <a:off x="2101047" y="3262076"/>
            <a:ext cx="6916115" cy="314369"/>
          </a:xfrm>
          <a:prstGeom prst="rect">
            <a:avLst/>
          </a:prstGeom>
        </p:spPr>
      </p:pic>
      <p:pic>
        <p:nvPicPr>
          <p:cNvPr id="10" name="Image 9">
            <a:extLst>
              <a:ext uri="{FF2B5EF4-FFF2-40B4-BE49-F238E27FC236}">
                <a16:creationId xmlns:a16="http://schemas.microsoft.com/office/drawing/2014/main" id="{8CD4380A-029D-683E-E7F8-B4358787A2DD}"/>
              </a:ext>
            </a:extLst>
          </p:cNvPr>
          <p:cNvPicPr>
            <a:picLocks noChangeAspect="1"/>
          </p:cNvPicPr>
          <p:nvPr/>
        </p:nvPicPr>
        <p:blipFill>
          <a:blip r:embed="rId3"/>
          <a:stretch>
            <a:fillRect/>
          </a:stretch>
        </p:blipFill>
        <p:spPr>
          <a:xfrm>
            <a:off x="2101047" y="5258219"/>
            <a:ext cx="7525800" cy="457264"/>
          </a:xfrm>
          <a:prstGeom prst="rect">
            <a:avLst/>
          </a:prstGeom>
        </p:spPr>
      </p:pic>
      <p:pic>
        <p:nvPicPr>
          <p:cNvPr id="4" name="Picture 12" descr="JavaScript Logo et symbole, sens, histoire, PNG, marque">
            <a:extLst>
              <a:ext uri="{FF2B5EF4-FFF2-40B4-BE49-F238E27FC236}">
                <a16:creationId xmlns:a16="http://schemas.microsoft.com/office/drawing/2014/main" id="{D4B022CA-5F05-E9AA-2D7F-20B8387B7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770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2" name="ZoneTexte 1">
            <a:extLst>
              <a:ext uri="{FF2B5EF4-FFF2-40B4-BE49-F238E27FC236}">
                <a16:creationId xmlns:a16="http://schemas.microsoft.com/office/drawing/2014/main" id="{5F237D0C-D322-8231-032D-5E26013124EB}"/>
              </a:ext>
            </a:extLst>
          </p:cNvPr>
          <p:cNvSpPr txBox="1"/>
          <p:nvPr/>
        </p:nvSpPr>
        <p:spPr>
          <a:xfrm>
            <a:off x="795275" y="2366511"/>
            <a:ext cx="10940923" cy="2862322"/>
          </a:xfrm>
          <a:prstGeom prst="rect">
            <a:avLst/>
          </a:prstGeom>
          <a:noFill/>
        </p:spPr>
        <p:txBody>
          <a:bodyPr wrap="square" rtlCol="0">
            <a:spAutoFit/>
          </a:bodyPr>
          <a:lstStyle/>
          <a:p>
            <a:r>
              <a:rPr lang="fr-FR" sz="2000" b="1" dirty="0" err="1">
                <a:solidFill>
                  <a:srgbClr val="111827"/>
                </a:solidFill>
                <a:latin typeface="Söhne Mono"/>
              </a:rPr>
              <a:t>textContent</a:t>
            </a:r>
            <a:r>
              <a:rPr lang="fr-FR" sz="2000" b="1" dirty="0">
                <a:solidFill>
                  <a:srgbClr val="111827"/>
                </a:solidFill>
                <a:latin typeface="Söhne Mono"/>
              </a:rPr>
              <a:t> </a:t>
            </a:r>
            <a:r>
              <a:rPr lang="fr-FR" sz="2000" dirty="0"/>
              <a:t>: récupère le contenu textuel brut d'un élément, y compris les balises HTML</a:t>
            </a:r>
          </a:p>
          <a:p>
            <a:endParaRPr lang="fr-FR" sz="2000" dirty="0"/>
          </a:p>
          <a:p>
            <a:endParaRPr lang="fr-FR" sz="2000" dirty="0"/>
          </a:p>
          <a:p>
            <a:r>
              <a:rPr lang="fr-FR" sz="2000" b="1" dirty="0" err="1">
                <a:solidFill>
                  <a:srgbClr val="111827"/>
                </a:solidFill>
                <a:latin typeface="Söhne Mono"/>
              </a:rPr>
              <a:t>innerText</a:t>
            </a:r>
            <a:r>
              <a:rPr lang="fr-FR" sz="2000" b="1" dirty="0">
                <a:solidFill>
                  <a:srgbClr val="111827"/>
                </a:solidFill>
                <a:latin typeface="Söhne Mono"/>
              </a:rPr>
              <a:t> </a:t>
            </a:r>
            <a:r>
              <a:rPr lang="fr-FR" sz="2000" dirty="0"/>
              <a:t>: récupère le texte d'un élément, en ignorant les balises HTML </a:t>
            </a:r>
          </a:p>
          <a:p>
            <a:endParaRPr lang="fr-FR" sz="2000" dirty="0"/>
          </a:p>
          <a:p>
            <a:endParaRPr lang="fr-FR" sz="2000" dirty="0"/>
          </a:p>
          <a:p>
            <a:endParaRPr lang="fr-FR" sz="2000" dirty="0"/>
          </a:p>
          <a:p>
            <a:r>
              <a:rPr lang="fr-FR" sz="2000" dirty="0">
                <a:sym typeface="Wingdings" panose="05000000000000000000" pitchFamily="2" charset="2"/>
              </a:rPr>
              <a:t>	 </a:t>
            </a:r>
            <a:r>
              <a:rPr lang="fr-FR" sz="2000" dirty="0" err="1">
                <a:sym typeface="Wingdings" panose="05000000000000000000" pitchFamily="2" charset="2"/>
              </a:rPr>
              <a:t>innerText</a:t>
            </a:r>
            <a:r>
              <a:rPr lang="fr-FR" sz="2000" dirty="0">
                <a:sym typeface="Wingdings" panose="05000000000000000000" pitchFamily="2" charset="2"/>
              </a:rPr>
              <a:t> est une propriété non-standard, son comportement varier entre les 		      </a:t>
            </a:r>
            <a:r>
              <a:rPr lang="fr-FR" sz="2000" dirty="0" err="1">
                <a:sym typeface="Wingdings" panose="05000000000000000000" pitchFamily="2" charset="2"/>
              </a:rPr>
              <a:t>navigateurs,</a:t>
            </a:r>
            <a:r>
              <a:rPr lang="fr-FR" sz="2000" b="1" dirty="0" err="1">
                <a:sym typeface="Wingdings" panose="05000000000000000000" pitchFamily="2" charset="2"/>
              </a:rPr>
              <a:t>textContent</a:t>
            </a:r>
            <a:r>
              <a:rPr lang="fr-FR" sz="2000" b="1" dirty="0">
                <a:sym typeface="Wingdings" panose="05000000000000000000" pitchFamily="2" charset="2"/>
              </a:rPr>
              <a:t> est standardisé et fiable </a:t>
            </a:r>
            <a:endParaRPr lang="fr-FR" sz="2000" b="1" dirty="0"/>
          </a:p>
        </p:txBody>
      </p:sp>
      <p:pic>
        <p:nvPicPr>
          <p:cNvPr id="4" name="Picture 12" descr="JavaScript Logo et symbole, sens, histoire, PNG, marque">
            <a:extLst>
              <a:ext uri="{FF2B5EF4-FFF2-40B4-BE49-F238E27FC236}">
                <a16:creationId xmlns:a16="http://schemas.microsoft.com/office/drawing/2014/main" id="{BE900751-4067-344E-36B5-3B9A1AD77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26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4" name="ZoneTexte 3">
            <a:extLst>
              <a:ext uri="{FF2B5EF4-FFF2-40B4-BE49-F238E27FC236}">
                <a16:creationId xmlns:a16="http://schemas.microsoft.com/office/drawing/2014/main" id="{8F0C5BEE-28BD-CC3B-CDC5-0DE2ED636EB8}"/>
              </a:ext>
            </a:extLst>
          </p:cNvPr>
          <p:cNvSpPr txBox="1"/>
          <p:nvPr/>
        </p:nvSpPr>
        <p:spPr>
          <a:xfrm>
            <a:off x="1251357" y="2399486"/>
            <a:ext cx="9689285" cy="954107"/>
          </a:xfrm>
          <a:prstGeom prst="rect">
            <a:avLst/>
          </a:prstGeom>
          <a:noFill/>
        </p:spPr>
        <p:txBody>
          <a:bodyPr wrap="square" rtlCol="0">
            <a:spAutoFit/>
          </a:bodyPr>
          <a:lstStyle/>
          <a:p>
            <a:r>
              <a:rPr lang="fr-FR" sz="2000" b="1" dirty="0" err="1">
                <a:solidFill>
                  <a:srgbClr val="111827"/>
                </a:solidFill>
                <a:latin typeface="Söhne Mono"/>
              </a:rPr>
              <a:t>innerHtml</a:t>
            </a:r>
            <a:r>
              <a:rPr lang="fr-FR" sz="2000" b="1" dirty="0">
                <a:solidFill>
                  <a:srgbClr val="111827"/>
                </a:solidFill>
                <a:latin typeface="Söhne Mono"/>
              </a:rPr>
              <a:t>: </a:t>
            </a:r>
            <a:r>
              <a:rPr lang="fr-FR" dirty="0"/>
              <a:t>renvoie une chaîne de caractères contenant tout le contenu HTML à l'intérieur de cet élément, y </a:t>
            </a:r>
            <a:r>
              <a:rPr lang="fr-FR" b="1" dirty="0"/>
              <a:t>compris les balises HTML</a:t>
            </a:r>
            <a:r>
              <a:rPr lang="fr-FR" dirty="0"/>
              <a:t>. Nous pouvons l’utiliser pour modifier et ajouter du contenu HTML.</a:t>
            </a:r>
          </a:p>
        </p:txBody>
      </p:sp>
      <p:pic>
        <p:nvPicPr>
          <p:cNvPr id="7" name="Image 6">
            <a:extLst>
              <a:ext uri="{FF2B5EF4-FFF2-40B4-BE49-F238E27FC236}">
                <a16:creationId xmlns:a16="http://schemas.microsoft.com/office/drawing/2014/main" id="{8C205A55-5ADB-2344-31C4-A6FC84239101}"/>
              </a:ext>
            </a:extLst>
          </p:cNvPr>
          <p:cNvPicPr>
            <a:picLocks noChangeAspect="1"/>
          </p:cNvPicPr>
          <p:nvPr/>
        </p:nvPicPr>
        <p:blipFill>
          <a:blip r:embed="rId2"/>
          <a:stretch>
            <a:fillRect/>
          </a:stretch>
        </p:blipFill>
        <p:spPr>
          <a:xfrm>
            <a:off x="3263316" y="3744451"/>
            <a:ext cx="5382376" cy="866896"/>
          </a:xfrm>
          <a:prstGeom prst="rect">
            <a:avLst/>
          </a:prstGeom>
        </p:spPr>
      </p:pic>
      <p:pic>
        <p:nvPicPr>
          <p:cNvPr id="9" name="Image 8">
            <a:extLst>
              <a:ext uri="{FF2B5EF4-FFF2-40B4-BE49-F238E27FC236}">
                <a16:creationId xmlns:a16="http://schemas.microsoft.com/office/drawing/2014/main" id="{813E2F2B-EC99-3723-5DA6-B0E8AD813D59}"/>
              </a:ext>
            </a:extLst>
          </p:cNvPr>
          <p:cNvPicPr>
            <a:picLocks noChangeAspect="1"/>
          </p:cNvPicPr>
          <p:nvPr/>
        </p:nvPicPr>
        <p:blipFill>
          <a:blip r:embed="rId3"/>
          <a:stretch>
            <a:fillRect/>
          </a:stretch>
        </p:blipFill>
        <p:spPr>
          <a:xfrm>
            <a:off x="2501210" y="5126270"/>
            <a:ext cx="6906589" cy="581106"/>
          </a:xfrm>
          <a:prstGeom prst="rect">
            <a:avLst/>
          </a:prstGeom>
        </p:spPr>
      </p:pic>
      <p:pic>
        <p:nvPicPr>
          <p:cNvPr id="2" name="Picture 12" descr="JavaScript Logo et symbole, sens, histoire, PNG, marque">
            <a:extLst>
              <a:ext uri="{FF2B5EF4-FFF2-40B4-BE49-F238E27FC236}">
                <a16:creationId xmlns:a16="http://schemas.microsoft.com/office/drawing/2014/main" id="{AA27B380-458B-661C-449A-BD2185BBF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024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1501629" y="2473763"/>
            <a:ext cx="9739619" cy="2646878"/>
          </a:xfrm>
          <a:prstGeom prst="rect">
            <a:avLst/>
          </a:prstGeom>
          <a:noFill/>
        </p:spPr>
        <p:txBody>
          <a:bodyPr wrap="square" rtlCol="0">
            <a:spAutoFit/>
          </a:bodyPr>
          <a:lstStyle/>
          <a:p>
            <a:r>
              <a:rPr lang="fr-FR" sz="2000" b="1" dirty="0" err="1">
                <a:solidFill>
                  <a:srgbClr val="111827"/>
                </a:solidFill>
                <a:latin typeface="Söhne Mono"/>
              </a:rPr>
              <a:t>createElement</a:t>
            </a:r>
            <a:r>
              <a:rPr lang="fr-FR" sz="2000" b="1" dirty="0">
                <a:solidFill>
                  <a:srgbClr val="111827"/>
                </a:solidFill>
                <a:latin typeface="Söhne Mono"/>
              </a:rPr>
              <a:t>():</a:t>
            </a:r>
            <a:r>
              <a:rPr lang="fr-FR" dirty="0"/>
              <a:t>Cette méthode crée un nouvel élément avec le nom de balise HTML spécifié en paramètre, mais sans l'insérer dans la page HTML.</a:t>
            </a:r>
          </a:p>
          <a:p>
            <a:endParaRPr lang="fr-FR" dirty="0">
              <a:solidFill>
                <a:srgbClr val="374151"/>
              </a:solidFill>
              <a:latin typeface="Söhne"/>
            </a:endParaRPr>
          </a:p>
          <a:p>
            <a:endParaRPr lang="fr-FR" dirty="0">
              <a:solidFill>
                <a:srgbClr val="374151"/>
              </a:solidFill>
              <a:latin typeface="Söhne"/>
            </a:endParaRPr>
          </a:p>
          <a:p>
            <a:endParaRPr lang="fr-FR" dirty="0"/>
          </a:p>
          <a:p>
            <a:endParaRPr lang="fr-FR" dirty="0"/>
          </a:p>
          <a:p>
            <a:r>
              <a:rPr lang="fr-FR" sz="2000" b="1" dirty="0" err="1">
                <a:solidFill>
                  <a:srgbClr val="111827"/>
                </a:solidFill>
                <a:latin typeface="Söhne Mono"/>
              </a:rPr>
              <a:t>appendChild</a:t>
            </a:r>
            <a:r>
              <a:rPr lang="fr-FR" sz="2000" b="1" dirty="0">
                <a:solidFill>
                  <a:srgbClr val="111827"/>
                </a:solidFill>
                <a:latin typeface="Söhne Mono"/>
              </a:rPr>
              <a:t>() :  </a:t>
            </a:r>
            <a:r>
              <a:rPr lang="fr-FR" dirty="0"/>
              <a:t>Permet d’ajouter un élément enfant un élément parent spécifié, Cette méthode prend en paramètre l'élément à ajouter, et l'ajoute à la fin de la liste des enfants de l'élément parent.</a:t>
            </a:r>
          </a:p>
        </p:txBody>
      </p:sp>
      <p:pic>
        <p:nvPicPr>
          <p:cNvPr id="5" name="Image 4">
            <a:extLst>
              <a:ext uri="{FF2B5EF4-FFF2-40B4-BE49-F238E27FC236}">
                <a16:creationId xmlns:a16="http://schemas.microsoft.com/office/drawing/2014/main" id="{2CBF8203-4B98-AA66-90D9-701A94464DAE}"/>
              </a:ext>
            </a:extLst>
          </p:cNvPr>
          <p:cNvPicPr>
            <a:picLocks noChangeAspect="1"/>
          </p:cNvPicPr>
          <p:nvPr/>
        </p:nvPicPr>
        <p:blipFill>
          <a:blip r:embed="rId2"/>
          <a:stretch>
            <a:fillRect/>
          </a:stretch>
        </p:blipFill>
        <p:spPr>
          <a:xfrm>
            <a:off x="1828818" y="5218320"/>
            <a:ext cx="6011114" cy="876422"/>
          </a:xfrm>
          <a:prstGeom prst="rect">
            <a:avLst/>
          </a:prstGeom>
        </p:spPr>
      </p:pic>
      <p:pic>
        <p:nvPicPr>
          <p:cNvPr id="9" name="Image 8">
            <a:extLst>
              <a:ext uri="{FF2B5EF4-FFF2-40B4-BE49-F238E27FC236}">
                <a16:creationId xmlns:a16="http://schemas.microsoft.com/office/drawing/2014/main" id="{276A8639-ED82-8C7D-B151-33464F2385B1}"/>
              </a:ext>
            </a:extLst>
          </p:cNvPr>
          <p:cNvPicPr>
            <a:picLocks noChangeAspect="1"/>
          </p:cNvPicPr>
          <p:nvPr/>
        </p:nvPicPr>
        <p:blipFill>
          <a:blip r:embed="rId3"/>
          <a:stretch>
            <a:fillRect/>
          </a:stretch>
        </p:blipFill>
        <p:spPr>
          <a:xfrm>
            <a:off x="1828818" y="3356499"/>
            <a:ext cx="5363323" cy="323895"/>
          </a:xfrm>
          <a:prstGeom prst="rect">
            <a:avLst/>
          </a:prstGeom>
        </p:spPr>
      </p:pic>
      <p:pic>
        <p:nvPicPr>
          <p:cNvPr id="4" name="Picture 12" descr="JavaScript Logo et symbole, sens, histoire, PNG, marque">
            <a:extLst>
              <a:ext uri="{FF2B5EF4-FFF2-40B4-BE49-F238E27FC236}">
                <a16:creationId xmlns:a16="http://schemas.microsoft.com/office/drawing/2014/main" id="{CBD0C990-9780-4CB9-0AC0-766E6E202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ES6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72917" y="2285216"/>
            <a:ext cx="8630874" cy="400110"/>
          </a:xfrm>
          <a:prstGeom prst="rect">
            <a:avLst/>
          </a:prstGeom>
          <a:noFill/>
        </p:spPr>
        <p:txBody>
          <a:bodyPr wrap="square" rtlCol="0">
            <a:spAutoFit/>
          </a:bodyPr>
          <a:lstStyle/>
          <a:p>
            <a:r>
              <a:rPr lang="fr-FR" sz="2000" dirty="0"/>
              <a:t>Depuis 2015 il est possible d’utiliser le concept de Template </a:t>
            </a:r>
            <a:r>
              <a:rPr lang="fr-FR" sz="2000" dirty="0" err="1"/>
              <a:t>literal</a:t>
            </a:r>
            <a:r>
              <a:rPr lang="fr-FR" sz="2000" dirty="0"/>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72917" y="3818732"/>
            <a:ext cx="9271234" cy="1015663"/>
          </a:xfrm>
          <a:prstGeom prst="rect">
            <a:avLst/>
          </a:prstGeom>
          <a:noFill/>
        </p:spPr>
        <p:txBody>
          <a:bodyPr wrap="square" rtlCol="0">
            <a:spAutoFit/>
          </a:bodyPr>
          <a:lstStyle/>
          <a:p>
            <a:r>
              <a:rPr lang="fr-FR" sz="2000" dirty="0"/>
              <a:t>Pour ce faire il suffit d’utiliser les </a:t>
            </a:r>
            <a:r>
              <a:rPr lang="fr-FR" sz="2000" b="1" dirty="0" err="1"/>
              <a:t>backticks</a:t>
            </a:r>
            <a:r>
              <a:rPr lang="fr-FR" sz="2000" b="1" dirty="0"/>
              <a:t> `` </a:t>
            </a:r>
            <a:r>
              <a:rPr lang="fr-FR" sz="2000" dirty="0"/>
              <a:t>pour afficher nos chaînes de caractères puis d’interpoler nos variables avec la syntaxe suivante </a:t>
            </a:r>
            <a:r>
              <a:rPr lang="fr-FR" sz="2000" b="1" dirty="0">
                <a:sym typeface="Wingdings" panose="05000000000000000000" pitchFamily="2" charset="2"/>
              </a:rPr>
              <a:t> </a:t>
            </a:r>
            <a:r>
              <a:rPr lang="fr-FR" sz="2000" dirty="0"/>
              <a:t> </a:t>
            </a:r>
            <a:r>
              <a:rPr lang="fr-FR" sz="2000" b="1" dirty="0"/>
              <a:t>${</a:t>
            </a:r>
            <a:r>
              <a:rPr lang="fr-FR" sz="2000" dirty="0" err="1"/>
              <a:t>maVariable</a:t>
            </a:r>
            <a:r>
              <a:rPr lang="fr-FR" sz="2000" b="1" dirty="0"/>
              <a:t>}</a:t>
            </a:r>
          </a:p>
          <a:p>
            <a:endParaRPr lang="fr-FR" sz="2000" b="1" dirty="0"/>
          </a:p>
        </p:txBody>
      </p:sp>
      <p:sp>
        <p:nvSpPr>
          <p:cNvPr id="5" name="ZoneTexte 4">
            <a:extLst>
              <a:ext uri="{FF2B5EF4-FFF2-40B4-BE49-F238E27FC236}">
                <a16:creationId xmlns:a16="http://schemas.microsoft.com/office/drawing/2014/main" id="{764812B1-DCD0-FD23-3435-C1AEFF8F38DA}"/>
              </a:ext>
            </a:extLst>
          </p:cNvPr>
          <p:cNvSpPr txBox="1"/>
          <p:nvPr/>
        </p:nvSpPr>
        <p:spPr>
          <a:xfrm>
            <a:off x="3801845" y="5852429"/>
            <a:ext cx="8128932" cy="369332"/>
          </a:xfrm>
          <a:prstGeom prst="rect">
            <a:avLst/>
          </a:prstGeom>
          <a:noFill/>
        </p:spPr>
        <p:txBody>
          <a:bodyPr wrap="square" rtlCol="0">
            <a:spAutoFit/>
          </a:bodyPr>
          <a:lstStyle/>
          <a:p>
            <a:r>
              <a:rPr lang="fr-FR" dirty="0"/>
              <a:t>Même exercice en utilisant le </a:t>
            </a:r>
            <a:r>
              <a:rPr lang="fr-FR" dirty="0" err="1"/>
              <a:t>template</a:t>
            </a:r>
            <a:r>
              <a:rPr lang="fr-FR" dirty="0"/>
              <a:t> </a:t>
            </a:r>
            <a:r>
              <a:rPr lang="fr-FR" dirty="0" err="1"/>
              <a:t>literal</a:t>
            </a:r>
            <a:endParaRPr lang="fr-FR" dirty="0"/>
          </a:p>
        </p:txBody>
      </p:sp>
      <p:pic>
        <p:nvPicPr>
          <p:cNvPr id="4" name="Picture 12" descr="JavaScript Logo et symbole, sens, histoire, PNG, marque">
            <a:extLst>
              <a:ext uri="{FF2B5EF4-FFF2-40B4-BE49-F238E27FC236}">
                <a16:creationId xmlns:a16="http://schemas.microsoft.com/office/drawing/2014/main" id="{F002C092-209D-279C-3E9C-D48302C9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587229" y="2223083"/>
            <a:ext cx="11534863" cy="3724096"/>
          </a:xfrm>
          <a:prstGeom prst="rect">
            <a:avLst/>
          </a:prstGeom>
          <a:noFill/>
        </p:spPr>
        <p:txBody>
          <a:bodyPr wrap="square" rtlCol="0">
            <a:spAutoFit/>
          </a:bodyPr>
          <a:lstStyle/>
          <a:p>
            <a:endParaRPr lang="fr-FR" dirty="0"/>
          </a:p>
          <a:p>
            <a:r>
              <a:rPr lang="fr-FR" sz="2000" b="1" dirty="0">
                <a:solidFill>
                  <a:srgbClr val="111827"/>
                </a:solidFill>
                <a:latin typeface="Söhne Mono"/>
              </a:rPr>
              <a:t>Append() : </a:t>
            </a:r>
            <a:r>
              <a:rPr lang="fr-FR" dirty="0"/>
              <a:t>permet d'ajouter un ou plusieurs éléments à un élément parent. Elle peut prendre en paramètre un ou plusieurs arguments qui peuvent être des éléments HTML, des chaînes de caractères ou des objets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sym typeface="Wingdings" panose="05000000000000000000" pitchFamily="2" charset="2"/>
              </a:rPr>
              <a:t> La méthode append() </a:t>
            </a:r>
            <a:r>
              <a:rPr lang="fr-FR" dirty="0"/>
              <a:t>est plus récente et n'est pas prise en charge par tous les navigateurs.</a:t>
            </a:r>
          </a:p>
        </p:txBody>
      </p:sp>
      <p:pic>
        <p:nvPicPr>
          <p:cNvPr id="7" name="Image 6">
            <a:extLst>
              <a:ext uri="{FF2B5EF4-FFF2-40B4-BE49-F238E27FC236}">
                <a16:creationId xmlns:a16="http://schemas.microsoft.com/office/drawing/2014/main" id="{383F632F-0BCA-38E4-0BE0-39397A1F621D}"/>
              </a:ext>
            </a:extLst>
          </p:cNvPr>
          <p:cNvPicPr>
            <a:picLocks noChangeAspect="1"/>
          </p:cNvPicPr>
          <p:nvPr/>
        </p:nvPicPr>
        <p:blipFill>
          <a:blip r:embed="rId2"/>
          <a:stretch>
            <a:fillRect/>
          </a:stretch>
        </p:blipFill>
        <p:spPr>
          <a:xfrm>
            <a:off x="1016777" y="3963334"/>
            <a:ext cx="9316750" cy="657317"/>
          </a:xfrm>
          <a:prstGeom prst="rect">
            <a:avLst/>
          </a:prstGeom>
        </p:spPr>
      </p:pic>
      <p:pic>
        <p:nvPicPr>
          <p:cNvPr id="4" name="Picture 12" descr="JavaScript Logo et symbole, sens, histoire, PNG, marque">
            <a:extLst>
              <a:ext uri="{FF2B5EF4-FFF2-40B4-BE49-F238E27FC236}">
                <a16:creationId xmlns:a16="http://schemas.microsoft.com/office/drawing/2014/main" id="{CC4C1500-C6B3-AEBD-3E49-E6A799D31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73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436227" y="2685219"/>
            <a:ext cx="11534863" cy="954107"/>
          </a:xfrm>
          <a:prstGeom prst="rect">
            <a:avLst/>
          </a:prstGeom>
          <a:noFill/>
        </p:spPr>
        <p:txBody>
          <a:bodyPr wrap="square" rtlCol="0">
            <a:spAutoFit/>
          </a:bodyPr>
          <a:lstStyle/>
          <a:p>
            <a:endParaRPr lang="fr-FR" dirty="0"/>
          </a:p>
          <a:p>
            <a:pPr algn="ctr"/>
            <a:r>
              <a:rPr lang="fr-FR" sz="2000" b="1" dirty="0" err="1">
                <a:solidFill>
                  <a:srgbClr val="111827"/>
                </a:solidFill>
                <a:latin typeface="Söhne Mono"/>
              </a:rPr>
              <a:t>Prepend</a:t>
            </a:r>
            <a:r>
              <a:rPr lang="fr-FR" sz="2000" b="1" dirty="0">
                <a:solidFill>
                  <a:srgbClr val="111827"/>
                </a:solidFill>
                <a:latin typeface="Söhne Mono"/>
              </a:rPr>
              <a:t>(): </a:t>
            </a:r>
            <a:r>
              <a:rPr lang="fr-FR" dirty="0"/>
              <a:t>ajoute un élément enfant au début de la liste des enfants de l'élément parent. Cette méthode prend en paramètre l'élément à ajouter, et l'ajoute au début de la liste des enfants de l'élément </a:t>
            </a:r>
          </a:p>
        </p:txBody>
      </p:sp>
      <p:pic>
        <p:nvPicPr>
          <p:cNvPr id="5" name="Image 4">
            <a:extLst>
              <a:ext uri="{FF2B5EF4-FFF2-40B4-BE49-F238E27FC236}">
                <a16:creationId xmlns:a16="http://schemas.microsoft.com/office/drawing/2014/main" id="{2187284F-401A-C025-5D02-5D6E92F705A1}"/>
              </a:ext>
            </a:extLst>
          </p:cNvPr>
          <p:cNvPicPr>
            <a:picLocks noChangeAspect="1"/>
          </p:cNvPicPr>
          <p:nvPr/>
        </p:nvPicPr>
        <p:blipFill>
          <a:blip r:embed="rId2"/>
          <a:stretch>
            <a:fillRect/>
          </a:stretch>
        </p:blipFill>
        <p:spPr>
          <a:xfrm>
            <a:off x="2947189" y="4343905"/>
            <a:ext cx="5811061" cy="905001"/>
          </a:xfrm>
          <a:prstGeom prst="rect">
            <a:avLst/>
          </a:prstGeom>
        </p:spPr>
      </p:pic>
      <p:pic>
        <p:nvPicPr>
          <p:cNvPr id="4" name="Picture 12" descr="JavaScript Logo et symbole, sens, histoire, PNG, marque">
            <a:extLst>
              <a:ext uri="{FF2B5EF4-FFF2-40B4-BE49-F238E27FC236}">
                <a16:creationId xmlns:a16="http://schemas.microsoft.com/office/drawing/2014/main" id="{AAB448E2-FAB2-BA48-9D4A-51FAC01BC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482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5. Supprimer un élément du DOM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2258661" y="2994099"/>
            <a:ext cx="7153013" cy="461665"/>
          </a:xfrm>
          <a:prstGeom prst="rect">
            <a:avLst/>
          </a:prstGeom>
          <a:noFill/>
        </p:spPr>
        <p:txBody>
          <a:bodyPr wrap="square" rtlCol="0">
            <a:spAutoFit/>
          </a:bodyPr>
          <a:lstStyle/>
          <a:p>
            <a:r>
              <a:rPr lang="fr-FR" sz="2400" b="1" dirty="0" err="1"/>
              <a:t>Remove</a:t>
            </a:r>
            <a:r>
              <a:rPr lang="fr-FR" sz="2400" b="1" dirty="0"/>
              <a:t>(): </a:t>
            </a:r>
            <a:r>
              <a:rPr lang="fr-FR" sz="2000" dirty="0"/>
              <a:t>utilisée pour supprimer un élément HTML du DOM </a:t>
            </a:r>
          </a:p>
        </p:txBody>
      </p:sp>
      <p:pic>
        <p:nvPicPr>
          <p:cNvPr id="5" name="Image 4">
            <a:extLst>
              <a:ext uri="{FF2B5EF4-FFF2-40B4-BE49-F238E27FC236}">
                <a16:creationId xmlns:a16="http://schemas.microsoft.com/office/drawing/2014/main" id="{6B46C0B5-CA0C-049A-F6AD-0C3C91B6B8A0}"/>
              </a:ext>
            </a:extLst>
          </p:cNvPr>
          <p:cNvPicPr>
            <a:picLocks noChangeAspect="1"/>
          </p:cNvPicPr>
          <p:nvPr/>
        </p:nvPicPr>
        <p:blipFill>
          <a:blip r:embed="rId2"/>
          <a:stretch>
            <a:fillRect/>
          </a:stretch>
        </p:blipFill>
        <p:spPr>
          <a:xfrm>
            <a:off x="2380725" y="3853144"/>
            <a:ext cx="6908887" cy="567854"/>
          </a:xfrm>
          <a:prstGeom prst="rect">
            <a:avLst/>
          </a:prstGeom>
        </p:spPr>
      </p:pic>
      <p:pic>
        <p:nvPicPr>
          <p:cNvPr id="4" name="Picture 12" descr="JavaScript Logo et symbole, sens, histoire, PNG, marque">
            <a:extLst>
              <a:ext uri="{FF2B5EF4-FFF2-40B4-BE49-F238E27FC236}">
                <a16:creationId xmlns:a16="http://schemas.microsoft.com/office/drawing/2014/main" id="{51EAC81F-BCCC-939A-7CD1-45388795D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68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6. Modifier le style des éléments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1748264" y="5503178"/>
            <a:ext cx="9865453" cy="369332"/>
          </a:xfrm>
          <a:prstGeom prst="rect">
            <a:avLst/>
          </a:prstGeom>
          <a:noFill/>
        </p:spPr>
        <p:txBody>
          <a:bodyPr wrap="square" rtlCol="0">
            <a:spAutoFit/>
          </a:bodyPr>
          <a:lstStyle/>
          <a:p>
            <a:r>
              <a:rPr lang="fr-FR" dirty="0">
                <a:sym typeface="Wingdings" panose="05000000000000000000" pitchFamily="2" charset="2"/>
              </a:rPr>
              <a:t> Les propriétés appliquée avec JavaScript s</a:t>
            </a:r>
            <a:r>
              <a:rPr lang="fr-FR" dirty="0"/>
              <a:t>’applique après le style </a:t>
            </a:r>
            <a:r>
              <a:rPr lang="fr-FR" dirty="0" err="1"/>
              <a:t>css</a:t>
            </a:r>
            <a:r>
              <a:rPr lang="fr-FR" dirty="0"/>
              <a:t> dans la cascade.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769441"/>
          </a:xfrm>
          <a:prstGeom prst="rect">
            <a:avLst/>
          </a:prstGeom>
          <a:noFill/>
        </p:spPr>
        <p:txBody>
          <a:bodyPr wrap="square" rtlCol="0">
            <a:spAutoFit/>
          </a:bodyPr>
          <a:lstStyle/>
          <a:p>
            <a:pPr algn="ctr"/>
            <a:r>
              <a:rPr lang="fr-FR" sz="2400" b="1" dirty="0"/>
              <a:t>Style</a:t>
            </a:r>
            <a:r>
              <a:rPr lang="fr-FR" dirty="0"/>
              <a:t> :Cette méthode est </a:t>
            </a:r>
            <a:r>
              <a:rPr lang="fr-FR" sz="2000" dirty="0"/>
              <a:t>utilisée pour définir n'importe quelle propriété CSS sur un élément HTML.</a:t>
            </a:r>
          </a:p>
        </p:txBody>
      </p:sp>
      <p:pic>
        <p:nvPicPr>
          <p:cNvPr id="6" name="Image 5">
            <a:extLst>
              <a:ext uri="{FF2B5EF4-FFF2-40B4-BE49-F238E27FC236}">
                <a16:creationId xmlns:a16="http://schemas.microsoft.com/office/drawing/2014/main" id="{BC5B01B2-E560-270E-B1B6-C9F7E5579488}"/>
              </a:ext>
            </a:extLst>
          </p:cNvPr>
          <p:cNvPicPr>
            <a:picLocks noChangeAspect="1"/>
          </p:cNvPicPr>
          <p:nvPr/>
        </p:nvPicPr>
        <p:blipFill>
          <a:blip r:embed="rId2"/>
          <a:stretch>
            <a:fillRect/>
          </a:stretch>
        </p:blipFill>
        <p:spPr>
          <a:xfrm>
            <a:off x="2888893" y="3914168"/>
            <a:ext cx="5944430" cy="562053"/>
          </a:xfrm>
          <a:prstGeom prst="rect">
            <a:avLst/>
          </a:prstGeom>
        </p:spPr>
      </p:pic>
      <p:pic>
        <p:nvPicPr>
          <p:cNvPr id="5" name="Picture 12" descr="JavaScript Logo et symbole, sens, histoire, PNG, marque">
            <a:extLst>
              <a:ext uri="{FF2B5EF4-FFF2-40B4-BE49-F238E27FC236}">
                <a16:creationId xmlns:a16="http://schemas.microsoft.com/office/drawing/2014/main" id="{05004667-E573-CA41-18B0-793BD67CA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62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1077218"/>
          </a:xfrm>
          <a:prstGeom prst="rect">
            <a:avLst/>
          </a:prstGeom>
          <a:noFill/>
        </p:spPr>
        <p:txBody>
          <a:bodyPr wrap="square" rtlCol="0">
            <a:spAutoFit/>
          </a:bodyPr>
          <a:lstStyle/>
          <a:p>
            <a:pPr algn="ctr"/>
            <a:r>
              <a:rPr lang="fr-FR" sz="2400" b="1" dirty="0" err="1"/>
              <a:t>className</a:t>
            </a:r>
            <a:r>
              <a:rPr lang="fr-FR" dirty="0"/>
              <a:t> :</a:t>
            </a:r>
            <a:r>
              <a:rPr lang="fr-FR" sz="2000" dirty="0"/>
              <a:t>est une chaîne de caractères qui représente la liste de classes CSS appliquées à un élément HTML. Cette propriété peut être utilisée pour modifier la liste de classes CSS d'un élément en remplaçant complètement la chaîne existante.</a:t>
            </a:r>
          </a:p>
        </p:txBody>
      </p:sp>
      <p:pic>
        <p:nvPicPr>
          <p:cNvPr id="7" name="Image 6">
            <a:extLst>
              <a:ext uri="{FF2B5EF4-FFF2-40B4-BE49-F238E27FC236}">
                <a16:creationId xmlns:a16="http://schemas.microsoft.com/office/drawing/2014/main" id="{1038A4E5-3D30-BFA8-0BCF-9AB8FCB8FD33}"/>
              </a:ext>
            </a:extLst>
          </p:cNvPr>
          <p:cNvPicPr>
            <a:picLocks noChangeAspect="1"/>
          </p:cNvPicPr>
          <p:nvPr/>
        </p:nvPicPr>
        <p:blipFill>
          <a:blip r:embed="rId2"/>
          <a:stretch>
            <a:fillRect/>
          </a:stretch>
        </p:blipFill>
        <p:spPr>
          <a:xfrm>
            <a:off x="2493867" y="4080862"/>
            <a:ext cx="7830643" cy="1095528"/>
          </a:xfrm>
          <a:prstGeom prst="rect">
            <a:avLst/>
          </a:prstGeom>
        </p:spPr>
      </p:pic>
      <p:pic>
        <p:nvPicPr>
          <p:cNvPr id="2" name="Picture 12" descr="JavaScript Logo et symbole, sens, histoire, PNG, marque">
            <a:extLst>
              <a:ext uri="{FF2B5EF4-FFF2-40B4-BE49-F238E27FC236}">
                <a16:creationId xmlns:a16="http://schemas.microsoft.com/office/drawing/2014/main" id="{A80C9362-674F-08A4-B675-46B8975F1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73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237376" y="2000617"/>
            <a:ext cx="10024844" cy="1077218"/>
          </a:xfrm>
          <a:prstGeom prst="rect">
            <a:avLst/>
          </a:prstGeom>
          <a:noFill/>
        </p:spPr>
        <p:txBody>
          <a:bodyPr wrap="square" rtlCol="0">
            <a:spAutoFit/>
          </a:bodyPr>
          <a:lstStyle/>
          <a:p>
            <a:pPr algn="ctr"/>
            <a:r>
              <a:rPr lang="fr-FR" sz="2400" b="1" dirty="0" err="1"/>
              <a:t>classList</a:t>
            </a:r>
            <a:r>
              <a:rPr lang="fr-FR" dirty="0"/>
              <a:t> :</a:t>
            </a:r>
            <a:r>
              <a:rPr lang="fr-FR" sz="2000" dirty="0"/>
              <a:t>est un objet qui représente la liste des classes CSS d'un élément HTML. Elle contient des méthodes pour ajouter, supprimer, remplacer ainsi que vérifier la présence d’une classe ou non.</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333537" y="3215003"/>
            <a:ext cx="7524925" cy="2646878"/>
          </a:xfrm>
          <a:prstGeom prst="rect">
            <a:avLst/>
          </a:prstGeom>
          <a:noFill/>
        </p:spPr>
        <p:txBody>
          <a:bodyPr wrap="square" rtlCol="0">
            <a:spAutoFit/>
          </a:bodyPr>
          <a:lstStyle/>
          <a:p>
            <a:pPr marL="342900" indent="-342900">
              <a:buFont typeface="Arial" panose="020B0604020202020204" pitchFamily="34" charset="0"/>
              <a:buChar char="•"/>
            </a:pPr>
            <a:r>
              <a:rPr lang="fr-FR" sz="2000" b="1" dirty="0" err="1"/>
              <a:t>Add</a:t>
            </a:r>
            <a:r>
              <a:rPr lang="fr-FR" sz="1800" dirty="0"/>
              <a:t> : Permet d’ajouter une classe </a:t>
            </a:r>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err="1"/>
              <a:t>Contains</a:t>
            </a:r>
            <a:r>
              <a:rPr lang="fr-FR" sz="1800" dirty="0"/>
              <a:t> : Permet de vérifier la présence d’une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endParaRPr lang="fr-FR" dirty="0"/>
          </a:p>
        </p:txBody>
      </p:sp>
      <p:pic>
        <p:nvPicPr>
          <p:cNvPr id="6" name="Image 5">
            <a:extLst>
              <a:ext uri="{FF2B5EF4-FFF2-40B4-BE49-F238E27FC236}">
                <a16:creationId xmlns:a16="http://schemas.microsoft.com/office/drawing/2014/main" id="{62698CF4-4456-88BE-50F5-2282C31F59BA}"/>
              </a:ext>
            </a:extLst>
          </p:cNvPr>
          <p:cNvPicPr>
            <a:picLocks noChangeAspect="1"/>
          </p:cNvPicPr>
          <p:nvPr/>
        </p:nvPicPr>
        <p:blipFill>
          <a:blip r:embed="rId2"/>
          <a:stretch>
            <a:fillRect/>
          </a:stretch>
        </p:blipFill>
        <p:spPr>
          <a:xfrm>
            <a:off x="3211618" y="3726887"/>
            <a:ext cx="5630061" cy="628738"/>
          </a:xfrm>
          <a:prstGeom prst="rect">
            <a:avLst/>
          </a:prstGeom>
        </p:spPr>
      </p:pic>
      <p:pic>
        <p:nvPicPr>
          <p:cNvPr id="8" name="Image 7">
            <a:extLst>
              <a:ext uri="{FF2B5EF4-FFF2-40B4-BE49-F238E27FC236}">
                <a16:creationId xmlns:a16="http://schemas.microsoft.com/office/drawing/2014/main" id="{2FDF36B1-3B86-E731-99AE-9FE5AF4AD5C7}"/>
              </a:ext>
            </a:extLst>
          </p:cNvPr>
          <p:cNvPicPr>
            <a:picLocks noChangeAspect="1"/>
          </p:cNvPicPr>
          <p:nvPr/>
        </p:nvPicPr>
        <p:blipFill>
          <a:blip r:embed="rId3"/>
          <a:stretch>
            <a:fillRect/>
          </a:stretch>
        </p:blipFill>
        <p:spPr>
          <a:xfrm>
            <a:off x="3211618" y="5204530"/>
            <a:ext cx="5439534" cy="1118748"/>
          </a:xfrm>
          <a:prstGeom prst="rect">
            <a:avLst/>
          </a:prstGeom>
        </p:spPr>
      </p:pic>
      <p:pic>
        <p:nvPicPr>
          <p:cNvPr id="5" name="Picture 12" descr="JavaScript Logo et symbole, sens, histoire, PNG, marque">
            <a:extLst>
              <a:ext uri="{FF2B5EF4-FFF2-40B4-BE49-F238E27FC236}">
                <a16:creationId xmlns:a16="http://schemas.microsoft.com/office/drawing/2014/main" id="{B6B48DA5-B59E-7BA2-DB64-DB5333F61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58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659309" y="1919765"/>
            <a:ext cx="8850386" cy="3200876"/>
          </a:xfrm>
          <a:prstGeom prst="rect">
            <a:avLst/>
          </a:prstGeom>
          <a:noFill/>
        </p:spPr>
        <p:txBody>
          <a:bodyPr wrap="square" rtlCol="0">
            <a:spAutoFit/>
          </a:bodyPr>
          <a:lstStyle/>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r>
              <a:rPr lang="fr-FR" sz="2000" b="1" dirty="0" err="1"/>
              <a:t>Remove</a:t>
            </a:r>
            <a:r>
              <a:rPr lang="fr-FR" sz="1800" dirty="0"/>
              <a:t>: Permet de supprimer 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a:t>Replace</a:t>
            </a:r>
            <a:r>
              <a:rPr lang="fr-FR" sz="1800" dirty="0"/>
              <a:t>: Permet de modifier une classe</a:t>
            </a:r>
          </a:p>
          <a:p>
            <a:endParaRPr lang="fr-FR" dirty="0"/>
          </a:p>
        </p:txBody>
      </p:sp>
      <p:pic>
        <p:nvPicPr>
          <p:cNvPr id="7" name="Image 6">
            <a:extLst>
              <a:ext uri="{FF2B5EF4-FFF2-40B4-BE49-F238E27FC236}">
                <a16:creationId xmlns:a16="http://schemas.microsoft.com/office/drawing/2014/main" id="{BB3AD3F7-98B4-3299-D8B2-9073D483B83E}"/>
              </a:ext>
            </a:extLst>
          </p:cNvPr>
          <p:cNvPicPr>
            <a:picLocks noChangeAspect="1"/>
          </p:cNvPicPr>
          <p:nvPr/>
        </p:nvPicPr>
        <p:blipFill>
          <a:blip r:embed="rId2"/>
          <a:stretch>
            <a:fillRect/>
          </a:stretch>
        </p:blipFill>
        <p:spPr>
          <a:xfrm>
            <a:off x="3109000" y="3132478"/>
            <a:ext cx="6192114" cy="962159"/>
          </a:xfrm>
          <a:prstGeom prst="rect">
            <a:avLst/>
          </a:prstGeom>
        </p:spPr>
      </p:pic>
      <p:pic>
        <p:nvPicPr>
          <p:cNvPr id="10" name="Image 9">
            <a:extLst>
              <a:ext uri="{FF2B5EF4-FFF2-40B4-BE49-F238E27FC236}">
                <a16:creationId xmlns:a16="http://schemas.microsoft.com/office/drawing/2014/main" id="{6269262E-C3B5-881B-270C-4FB8E1072C26}"/>
              </a:ext>
            </a:extLst>
          </p:cNvPr>
          <p:cNvPicPr>
            <a:picLocks noChangeAspect="1"/>
          </p:cNvPicPr>
          <p:nvPr/>
        </p:nvPicPr>
        <p:blipFill>
          <a:blip r:embed="rId3"/>
          <a:stretch>
            <a:fillRect/>
          </a:stretch>
        </p:blipFill>
        <p:spPr>
          <a:xfrm>
            <a:off x="3109000" y="5307350"/>
            <a:ext cx="5668166" cy="666843"/>
          </a:xfrm>
          <a:prstGeom prst="rect">
            <a:avLst/>
          </a:prstGeom>
        </p:spPr>
      </p:pic>
      <p:pic>
        <p:nvPicPr>
          <p:cNvPr id="4" name="Picture 12" descr="JavaScript Logo et symbole, sens, histoire, PNG, marque">
            <a:extLst>
              <a:ext uri="{FF2B5EF4-FFF2-40B4-BE49-F238E27FC236}">
                <a16:creationId xmlns:a16="http://schemas.microsoft.com/office/drawing/2014/main" id="{1793D1D0-3543-543E-7E19-118D3D527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26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1. Définition</a:t>
            </a:r>
          </a:p>
        </p:txBody>
      </p:sp>
      <p:sp>
        <p:nvSpPr>
          <p:cNvPr id="2" name="ZoneTexte 1">
            <a:extLst>
              <a:ext uri="{FF2B5EF4-FFF2-40B4-BE49-F238E27FC236}">
                <a16:creationId xmlns:a16="http://schemas.microsoft.com/office/drawing/2014/main" id="{7D71B00C-76FE-E5DE-9A9B-A3535EC275EF}"/>
              </a:ext>
            </a:extLst>
          </p:cNvPr>
          <p:cNvSpPr txBox="1"/>
          <p:nvPr/>
        </p:nvSpPr>
        <p:spPr>
          <a:xfrm>
            <a:off x="478172" y="2567030"/>
            <a:ext cx="11006355" cy="3416320"/>
          </a:xfrm>
          <a:prstGeom prst="rect">
            <a:avLst/>
          </a:prstGeom>
          <a:noFill/>
        </p:spPr>
        <p:txBody>
          <a:bodyPr wrap="square" rtlCol="0">
            <a:spAutoFit/>
          </a:bodyPr>
          <a:lstStyle/>
          <a:p>
            <a:r>
              <a:rPr lang="fr-FR" sz="2400" dirty="0"/>
              <a:t>En programmation un évènement correspond à une action de l’utilisateur, par exemple:</a:t>
            </a:r>
          </a:p>
          <a:p>
            <a:r>
              <a:rPr lang="fr-FR" sz="2400" dirty="0"/>
              <a:t>Clic sur un bouton, pression sur une touche, chargement d’une page etc..</a:t>
            </a:r>
          </a:p>
          <a:p>
            <a:endParaRPr lang="fr-FR" sz="2400" dirty="0"/>
          </a:p>
          <a:p>
            <a:r>
              <a:rPr lang="fr-FR" sz="2400" dirty="0"/>
              <a:t>En JavaScript, les évènements sont enregistrés comme des </a:t>
            </a:r>
            <a:r>
              <a:rPr lang="fr-FR" sz="2400" b="1" dirty="0"/>
              <a:t>objets</a:t>
            </a:r>
            <a:r>
              <a:rPr lang="fr-FR" sz="2400" dirty="0"/>
              <a:t> et contiennent des </a:t>
            </a:r>
            <a:r>
              <a:rPr lang="fr-FR" sz="2400" b="1" dirty="0"/>
              <a:t>informations</a:t>
            </a:r>
            <a:r>
              <a:rPr lang="fr-FR" sz="2400" dirty="0"/>
              <a:t> sur l’action qui a été effectuée.</a:t>
            </a:r>
          </a:p>
          <a:p>
            <a:endParaRPr lang="fr-FR" sz="2400" dirty="0"/>
          </a:p>
          <a:p>
            <a:r>
              <a:rPr lang="fr-FR" sz="2400" dirty="0"/>
              <a:t>Pour appliquer une action ou une fonction au déclenchement d’un évènement, nous utilisons des </a:t>
            </a:r>
            <a:r>
              <a:rPr lang="fr-FR" sz="2400" b="1" dirty="0"/>
              <a:t>écouteurs d’évènements</a:t>
            </a:r>
            <a:r>
              <a:rPr lang="fr-FR" sz="2400" dirty="0"/>
              <a:t>(</a:t>
            </a:r>
            <a:r>
              <a:rPr lang="fr-FR" sz="2400" dirty="0" err="1"/>
              <a:t>event</a:t>
            </a:r>
            <a:r>
              <a:rPr lang="fr-FR" sz="2400" dirty="0"/>
              <a:t> </a:t>
            </a:r>
            <a:r>
              <a:rPr lang="fr-FR" sz="2400" dirty="0" err="1"/>
              <a:t>listeners</a:t>
            </a:r>
            <a:r>
              <a:rPr lang="fr-FR" sz="2400" dirty="0"/>
              <a:t>).</a:t>
            </a:r>
          </a:p>
        </p:txBody>
      </p:sp>
      <p:pic>
        <p:nvPicPr>
          <p:cNvPr id="4" name="Picture 12" descr="JavaScript Logo et symbole, sens, histoire, PNG, marque">
            <a:extLst>
              <a:ext uri="{FF2B5EF4-FFF2-40B4-BE49-F238E27FC236}">
                <a16:creationId xmlns:a16="http://schemas.microsoft.com/office/drawing/2014/main" id="{45EEDE3F-9FB6-A6C0-87D4-EBFEC2E78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3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écouteurs on…</a:t>
            </a:r>
          </a:p>
        </p:txBody>
      </p:sp>
      <p:sp>
        <p:nvSpPr>
          <p:cNvPr id="4" name="ZoneTexte 3">
            <a:extLst>
              <a:ext uri="{FF2B5EF4-FFF2-40B4-BE49-F238E27FC236}">
                <a16:creationId xmlns:a16="http://schemas.microsoft.com/office/drawing/2014/main" id="{68D493F2-3FA0-16D4-01C6-572CC7863DF5}"/>
              </a:ext>
            </a:extLst>
          </p:cNvPr>
          <p:cNvSpPr txBox="1"/>
          <p:nvPr/>
        </p:nvSpPr>
        <p:spPr>
          <a:xfrm>
            <a:off x="1333850" y="2449585"/>
            <a:ext cx="9806730" cy="2092881"/>
          </a:xfrm>
          <a:prstGeom prst="rect">
            <a:avLst/>
          </a:prstGeom>
          <a:noFill/>
        </p:spPr>
        <p:txBody>
          <a:bodyPr wrap="square" rtlCol="0">
            <a:spAutoFit/>
          </a:bodyPr>
          <a:lstStyle/>
          <a:p>
            <a:r>
              <a:rPr lang="fr-FR" sz="2800" dirty="0"/>
              <a:t>Les écouteurs de types on… peuvent être utilisés:</a:t>
            </a:r>
          </a:p>
          <a:p>
            <a:endParaRPr lang="fr-FR" sz="2800" dirty="0"/>
          </a:p>
          <a:p>
            <a:pPr marL="285750" indent="-285750">
              <a:buFont typeface="Arial" panose="020B0604020202020204" pitchFamily="34" charset="0"/>
              <a:buChar char="•"/>
            </a:pPr>
            <a:r>
              <a:rPr lang="fr-FR" sz="2800" dirty="0"/>
              <a:t>directement dans le html en </a:t>
            </a:r>
            <a:r>
              <a:rPr lang="fr-FR" sz="2800" dirty="0" err="1"/>
              <a:t>inline</a:t>
            </a:r>
            <a:r>
              <a:rPr lang="fr-FR" sz="2800" dirty="0"/>
              <a:t> ( comme le </a:t>
            </a:r>
            <a:r>
              <a:rPr lang="fr-FR" sz="2800" dirty="0" err="1"/>
              <a:t>css</a:t>
            </a:r>
            <a:r>
              <a:rPr lang="fr-FR" sz="2800" dirty="0"/>
              <a:t>)</a:t>
            </a:r>
          </a:p>
          <a:p>
            <a:pPr marL="285750" indent="-285750">
              <a:buFont typeface="Arial" panose="020B0604020202020204" pitchFamily="34" charset="0"/>
              <a:buChar char="•"/>
            </a:pPr>
            <a:r>
              <a:rPr lang="fr-FR" sz="2800" dirty="0"/>
              <a:t>Sur un script à part  </a:t>
            </a:r>
          </a:p>
          <a:p>
            <a:r>
              <a:rPr lang="fr-FR" dirty="0"/>
              <a:t> </a:t>
            </a:r>
          </a:p>
        </p:txBody>
      </p:sp>
      <p:sp>
        <p:nvSpPr>
          <p:cNvPr id="5" name="ZoneTexte 4">
            <a:extLst>
              <a:ext uri="{FF2B5EF4-FFF2-40B4-BE49-F238E27FC236}">
                <a16:creationId xmlns:a16="http://schemas.microsoft.com/office/drawing/2014/main" id="{879A148B-B2CB-AD62-6069-EE721D219390}"/>
              </a:ext>
            </a:extLst>
          </p:cNvPr>
          <p:cNvSpPr txBox="1"/>
          <p:nvPr/>
        </p:nvSpPr>
        <p:spPr>
          <a:xfrm>
            <a:off x="2313683" y="5283215"/>
            <a:ext cx="9700750" cy="369332"/>
          </a:xfrm>
          <a:prstGeom prst="rect">
            <a:avLst/>
          </a:prstGeom>
          <a:noFill/>
        </p:spPr>
        <p:txBody>
          <a:bodyPr wrap="square" rtlCol="0">
            <a:spAutoFit/>
          </a:bodyPr>
          <a:lstStyle/>
          <a:p>
            <a:r>
              <a:rPr lang="fr-FR" dirty="0"/>
              <a:t>Les écouteurs on.. Sont des méthodes qui tendent à disparaitre</a:t>
            </a:r>
          </a:p>
        </p:txBody>
      </p:sp>
      <p:pic>
        <p:nvPicPr>
          <p:cNvPr id="2" name="Picture 12" descr="JavaScript Logo et symbole, sens, histoire, PNG, marque">
            <a:extLst>
              <a:ext uri="{FF2B5EF4-FFF2-40B4-BE49-F238E27FC236}">
                <a16:creationId xmlns:a16="http://schemas.microsoft.com/office/drawing/2014/main" id="{B02E4448-F103-E37E-EFAF-41A830569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00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2. Les gestionnaire d’évènements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914399" y="2465523"/>
            <a:ext cx="10687575" cy="1477328"/>
          </a:xfrm>
          <a:prstGeom prst="rect">
            <a:avLst/>
          </a:prstGeom>
          <a:noFill/>
        </p:spPr>
        <p:txBody>
          <a:bodyPr wrap="square" rtlCol="0">
            <a:spAutoFit/>
          </a:bodyPr>
          <a:lstStyle/>
          <a:p>
            <a:r>
              <a:rPr lang="fr-FR" dirty="0"/>
              <a:t>On privilégie l’utilisation de l’écouteur du gestionnaire d’évènements </a:t>
            </a:r>
            <a:r>
              <a:rPr lang="fr-FR" dirty="0">
                <a:sym typeface="Wingdings" panose="05000000000000000000" pitchFamily="2" charset="2"/>
              </a:rPr>
              <a:t> </a:t>
            </a:r>
            <a:r>
              <a:rPr lang="fr-FR" b="1" dirty="0" err="1">
                <a:sym typeface="Wingdings" panose="05000000000000000000" pitchFamily="2" charset="2"/>
              </a:rPr>
              <a:t>addEvenListener</a:t>
            </a:r>
            <a:r>
              <a:rPr lang="fr-FR" b="1" dirty="0">
                <a:sym typeface="Wingdings" panose="05000000000000000000" pitchFamily="2" charset="2"/>
              </a:rPr>
              <a:t>()</a:t>
            </a:r>
          </a:p>
          <a:p>
            <a:endParaRPr lang="fr-FR" dirty="0">
              <a:sym typeface="Wingdings" panose="05000000000000000000" pitchFamily="2" charset="2"/>
            </a:endParaRPr>
          </a:p>
          <a:p>
            <a:r>
              <a:rPr lang="fr-FR" dirty="0"/>
              <a:t>Elle prend </a:t>
            </a:r>
            <a:r>
              <a:rPr lang="fr-FR" b="1" dirty="0"/>
              <a:t>deux arguments</a:t>
            </a:r>
            <a:r>
              <a:rPr lang="fr-FR" dirty="0"/>
              <a:t>: le premier argument est </a:t>
            </a:r>
            <a:r>
              <a:rPr lang="fr-FR" b="1" dirty="0"/>
              <a:t>le type d'événement </a:t>
            </a:r>
            <a:r>
              <a:rPr lang="fr-FR" dirty="0"/>
              <a:t>que l'on souhaite écouter et le deuxième argument est une </a:t>
            </a:r>
            <a:r>
              <a:rPr lang="fr-FR" b="1" dirty="0"/>
              <a:t>fonction de rappel </a:t>
            </a:r>
            <a:r>
              <a:rPr lang="fr-FR" dirty="0"/>
              <a:t>(ou "callback") qui sera exécutée chaque fois que l'événement se produit.</a:t>
            </a:r>
          </a:p>
        </p:txBody>
      </p:sp>
      <p:pic>
        <p:nvPicPr>
          <p:cNvPr id="5" name="Image 4">
            <a:extLst>
              <a:ext uri="{FF2B5EF4-FFF2-40B4-BE49-F238E27FC236}">
                <a16:creationId xmlns:a16="http://schemas.microsoft.com/office/drawing/2014/main" id="{776074B8-1BC6-423D-5D24-9A531A7C4743}"/>
              </a:ext>
            </a:extLst>
          </p:cNvPr>
          <p:cNvPicPr>
            <a:picLocks noChangeAspect="1"/>
          </p:cNvPicPr>
          <p:nvPr/>
        </p:nvPicPr>
        <p:blipFill>
          <a:blip r:embed="rId2"/>
          <a:stretch>
            <a:fillRect/>
          </a:stretch>
        </p:blipFill>
        <p:spPr>
          <a:xfrm>
            <a:off x="2927348" y="4201652"/>
            <a:ext cx="5229955" cy="1390844"/>
          </a:xfrm>
          <a:prstGeom prst="rect">
            <a:avLst/>
          </a:prstGeom>
        </p:spPr>
      </p:pic>
      <p:pic>
        <p:nvPicPr>
          <p:cNvPr id="2" name="Picture 12" descr="JavaScript Logo et symbole, sens, histoire, PNG, marque">
            <a:extLst>
              <a:ext uri="{FF2B5EF4-FFF2-40B4-BE49-F238E27FC236}">
                <a16:creationId xmlns:a16="http://schemas.microsoft.com/office/drawing/2014/main" id="{EC8F2766-A8DB-0BE9-00CA-BEC7DA77C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8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L’outil de débogage intégré à vs code nous permet d’analyser notre code ligne par ligne. </a:t>
            </a:r>
          </a:p>
        </p:txBody>
      </p:sp>
      <p:pic>
        <p:nvPicPr>
          <p:cNvPr id="9" name="Image 8">
            <a:extLst>
              <a:ext uri="{FF2B5EF4-FFF2-40B4-BE49-F238E27FC236}">
                <a16:creationId xmlns:a16="http://schemas.microsoft.com/office/drawing/2014/main" id="{DC812172-85D5-5227-D529-BBEBE18C5861}"/>
              </a:ext>
            </a:extLst>
          </p:cNvPr>
          <p:cNvPicPr>
            <a:picLocks noChangeAspect="1"/>
          </p:cNvPicPr>
          <p:nvPr/>
        </p:nvPicPr>
        <p:blipFill>
          <a:blip r:embed="rId2"/>
          <a:stretch>
            <a:fillRect/>
          </a:stretch>
        </p:blipFill>
        <p:spPr>
          <a:xfrm>
            <a:off x="1442906" y="2525086"/>
            <a:ext cx="2348366" cy="3569516"/>
          </a:xfrm>
          <a:prstGeom prst="rect">
            <a:avLst/>
          </a:prstGeom>
        </p:spPr>
      </p:pic>
      <p:sp>
        <p:nvSpPr>
          <p:cNvPr id="10" name="ZoneTexte 9">
            <a:extLst>
              <a:ext uri="{FF2B5EF4-FFF2-40B4-BE49-F238E27FC236}">
                <a16:creationId xmlns:a16="http://schemas.microsoft.com/office/drawing/2014/main" id="{92731D96-53EC-234A-F7BA-00C14522C507}"/>
              </a:ext>
            </a:extLst>
          </p:cNvPr>
          <p:cNvSpPr txBox="1"/>
          <p:nvPr/>
        </p:nvSpPr>
        <p:spPr>
          <a:xfrm>
            <a:off x="4447781" y="3479389"/>
            <a:ext cx="6277762" cy="646331"/>
          </a:xfrm>
          <a:prstGeom prst="rect">
            <a:avLst/>
          </a:prstGeom>
          <a:noFill/>
        </p:spPr>
        <p:txBody>
          <a:bodyPr wrap="square" rtlCol="0">
            <a:spAutoFit/>
          </a:bodyPr>
          <a:lstStyle/>
          <a:p>
            <a:r>
              <a:rPr lang="fr-FR" dirty="0"/>
              <a:t>Il est nécessaire de définir au moins un point d’arrêt afin de pouvoir arrêter le programme à cette ligne </a:t>
            </a:r>
          </a:p>
        </p:txBody>
      </p:sp>
      <p:pic>
        <p:nvPicPr>
          <p:cNvPr id="12" name="Image 11">
            <a:extLst>
              <a:ext uri="{FF2B5EF4-FFF2-40B4-BE49-F238E27FC236}">
                <a16:creationId xmlns:a16="http://schemas.microsoft.com/office/drawing/2014/main" id="{D24DFC82-E7A7-2A9D-86E4-B86DDA88BA5F}"/>
              </a:ext>
            </a:extLst>
          </p:cNvPr>
          <p:cNvPicPr>
            <a:picLocks noChangeAspect="1"/>
          </p:cNvPicPr>
          <p:nvPr/>
        </p:nvPicPr>
        <p:blipFill>
          <a:blip r:embed="rId3"/>
          <a:stretch>
            <a:fillRect/>
          </a:stretch>
        </p:blipFill>
        <p:spPr>
          <a:xfrm>
            <a:off x="4605337" y="4464663"/>
            <a:ext cx="2981325" cy="590550"/>
          </a:xfrm>
          <a:prstGeom prst="rect">
            <a:avLst/>
          </a:prstGeom>
        </p:spPr>
      </p:pic>
      <p:pic>
        <p:nvPicPr>
          <p:cNvPr id="2" name="Picture 12" descr="JavaScript Logo et symbole, sens, histoire, PNG, marque">
            <a:extLst>
              <a:ext uri="{FF2B5EF4-FFF2-40B4-BE49-F238E27FC236}">
                <a16:creationId xmlns:a16="http://schemas.microsoft.com/office/drawing/2014/main" id="{405FE3C7-7618-36FD-5915-CEAFDDB2A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10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r>
              <a:rPr lang="fr-FR" sz="2400" b="1" dirty="0"/>
              <a:t>Click</a:t>
            </a:r>
            <a:r>
              <a:rPr lang="fr-FR" sz="2400" dirty="0"/>
              <a:t> : Déclenche un évènement </a:t>
            </a:r>
            <a:r>
              <a:rPr lang="fr-FR" sz="2400" b="1" dirty="0"/>
              <a:t>au click </a:t>
            </a:r>
          </a:p>
          <a:p>
            <a:endParaRPr lang="fr-FR" sz="2400" b="1" dirty="0"/>
          </a:p>
          <a:p>
            <a:r>
              <a:rPr lang="fr-FR" sz="2400" b="1" dirty="0" err="1"/>
              <a:t>Mouseenter</a:t>
            </a:r>
            <a:r>
              <a:rPr lang="fr-FR" sz="2400" dirty="0"/>
              <a:t>: Déclenche un évènement au </a:t>
            </a:r>
            <a:r>
              <a:rPr lang="fr-FR" sz="2400" b="1" dirty="0"/>
              <a:t>survol en entrant sur un élément</a:t>
            </a:r>
          </a:p>
          <a:p>
            <a:r>
              <a:rPr lang="fr-FR" sz="2400" b="1" dirty="0"/>
              <a:t> </a:t>
            </a:r>
          </a:p>
          <a:p>
            <a:r>
              <a:rPr lang="fr-FR" sz="2400" b="1" dirty="0" err="1"/>
              <a:t>Mouseleave</a:t>
            </a:r>
            <a:r>
              <a:rPr lang="fr-FR" sz="2400" dirty="0"/>
              <a:t>: Déclenche un évènement au </a:t>
            </a:r>
            <a:r>
              <a:rPr lang="fr-FR" sz="2400" b="1" dirty="0"/>
              <a:t>survol  en sortant d’un élément</a:t>
            </a:r>
          </a:p>
          <a:p>
            <a:endParaRPr lang="fr-FR" sz="2400" b="1" dirty="0"/>
          </a:p>
          <a:p>
            <a:r>
              <a:rPr lang="fr-FR" sz="2400" b="1" dirty="0" err="1"/>
              <a:t>Keydown</a:t>
            </a:r>
            <a:r>
              <a:rPr lang="fr-FR" sz="2400" dirty="0"/>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dirty="0">
                <a:solidFill>
                  <a:srgbClr val="000000"/>
                </a:solidFill>
                <a:latin typeface="Franklin Gothic Book" panose="020B0503020102020204" pitchFamily="34" charset="0"/>
              </a:rPr>
              <a:t>en </a:t>
            </a:r>
            <a:r>
              <a:rPr lang="fr-FR" sz="2400" b="1" dirty="0">
                <a:solidFill>
                  <a:srgbClr val="000000"/>
                </a:solidFill>
                <a:latin typeface="Franklin Gothic Book" panose="020B0503020102020204" pitchFamily="34" charset="0"/>
              </a:rPr>
              <a:t>appuyant sur une touche du clavier</a:t>
            </a:r>
          </a:p>
          <a:p>
            <a:r>
              <a:rPr lang="fr-FR" sz="2400" b="1" dirty="0">
                <a:solidFill>
                  <a:srgbClr val="000000"/>
                </a:solidFill>
                <a:latin typeface="Franklin Gothic Book" panose="020B0503020102020204" pitchFamily="34" charset="0"/>
              </a:rPr>
              <a:t> </a:t>
            </a:r>
          </a:p>
          <a:p>
            <a:r>
              <a:rPr lang="fr-FR" sz="2400" b="1" dirty="0" err="1">
                <a:solidFill>
                  <a:srgbClr val="000000"/>
                </a:solidFill>
                <a:latin typeface="Franklin Gothic Book" panose="020B0503020102020204" pitchFamily="34" charset="0"/>
              </a:rPr>
              <a:t>Submit</a:t>
            </a:r>
            <a:r>
              <a:rPr lang="fr-FR" sz="2400" dirty="0">
                <a:solidFill>
                  <a:srgbClr val="000000"/>
                </a:solidFill>
                <a:latin typeface="Franklin Gothic Book" panose="020B0503020102020204" pitchFamily="34" charset="0"/>
              </a:rPr>
              <a:t>: </a:t>
            </a:r>
            <a:r>
              <a:rPr lang="fr-FR" sz="2400" kern="1200" dirty="0">
                <a:solidFill>
                  <a:srgbClr val="000000"/>
                </a:solidFill>
                <a:effectLst/>
                <a:latin typeface="Franklin Gothic Book" panose="020B0503020102020204" pitchFamily="34" charset="0"/>
                <a:ea typeface="+mn-ea"/>
                <a:cs typeface="+mn-cs"/>
              </a:rPr>
              <a:t>Déclenche un évènement </a:t>
            </a:r>
            <a:r>
              <a:rPr lang="fr-FR" sz="2400" b="1" kern="1200" dirty="0">
                <a:solidFill>
                  <a:srgbClr val="000000"/>
                </a:solidFill>
                <a:effectLst/>
                <a:latin typeface="Franklin Gothic Book" panose="020B0503020102020204" pitchFamily="34" charset="0"/>
                <a:ea typeface="+mn-ea"/>
                <a:cs typeface="+mn-cs"/>
              </a:rPr>
              <a:t>lorsqu’on soume</a:t>
            </a:r>
            <a:r>
              <a:rPr lang="fr-FR" sz="2400" b="1" dirty="0">
                <a:solidFill>
                  <a:srgbClr val="000000"/>
                </a:solidFill>
                <a:latin typeface="Franklin Gothic Book" panose="020B0503020102020204" pitchFamily="34" charset="0"/>
              </a:rPr>
              <a:t>t un formulaire </a:t>
            </a: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06629C44-41FD-D088-92DB-0B2E6F179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057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3. Exemple de quelques événements utiles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165986"/>
            <a:ext cx="11167425" cy="3693319"/>
          </a:xfrm>
          <a:prstGeom prst="rect">
            <a:avLst/>
          </a:prstGeom>
          <a:noFill/>
        </p:spPr>
        <p:txBody>
          <a:bodyPr wrap="square" rtlCol="0">
            <a:spAutoFit/>
          </a:bodyPr>
          <a:lstStyle/>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Input</a:t>
            </a:r>
            <a:r>
              <a:rPr lang="fr-FR" sz="2400" kern="1200" dirty="0">
                <a:solidFill>
                  <a:srgbClr val="000000"/>
                </a:solidFill>
                <a:effectLst/>
                <a:latin typeface="Franklin Gothic Book" panose="020B0503020102020204" pitchFamily="34" charset="0"/>
                <a:ea typeface="+mn-ea"/>
                <a:cs typeface="+mn-cs"/>
              </a:rPr>
              <a:t>: Déclenche un évènement </a:t>
            </a:r>
            <a:r>
              <a:rPr lang="fr-FR" sz="2400" b="1" kern="1200" dirty="0">
                <a:solidFill>
                  <a:srgbClr val="000000"/>
                </a:solidFill>
                <a:effectLst/>
                <a:latin typeface="Franklin Gothic Book" panose="020B0503020102020204" pitchFamily="34" charset="0"/>
                <a:ea typeface="+mn-ea"/>
                <a:cs typeface="+mn-cs"/>
              </a:rPr>
              <a:t>lorsqu’on écrit dans un champ de formulaire</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Load</a:t>
            </a:r>
            <a:r>
              <a:rPr lang="fr-FR" sz="2400" kern="1200" dirty="0">
                <a:solidFill>
                  <a:srgbClr val="000000"/>
                </a:solidFill>
                <a:effectLst/>
                <a:latin typeface="Franklin Gothic Book" panose="020B0503020102020204" pitchFamily="34" charset="0"/>
                <a:ea typeface="+mn-ea"/>
                <a:cs typeface="+mn-cs"/>
              </a:rPr>
              <a:t> : Déclenche un évènement lorsque la </a:t>
            </a:r>
            <a:r>
              <a:rPr lang="fr-FR" sz="2400" b="1" kern="1200" dirty="0">
                <a:solidFill>
                  <a:srgbClr val="000000"/>
                </a:solidFill>
                <a:effectLst/>
                <a:latin typeface="Franklin Gothic Book" panose="020B0503020102020204" pitchFamily="34" charset="0"/>
                <a:ea typeface="+mn-ea"/>
                <a:cs typeface="+mn-cs"/>
              </a:rPr>
              <a:t>page est chargée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 Déclenche un évènement lorsqu’on </a:t>
            </a:r>
            <a:r>
              <a:rPr lang="fr-FR" sz="2400" b="1" kern="1200" dirty="0">
                <a:solidFill>
                  <a:srgbClr val="000000"/>
                </a:solidFill>
                <a:effectLst/>
                <a:latin typeface="Franklin Gothic Book" panose="020B0503020102020204" pitchFamily="34" charset="0"/>
                <a:ea typeface="+mn-ea"/>
                <a:cs typeface="+mn-cs"/>
              </a:rPr>
              <a:t>scroll</a:t>
            </a:r>
            <a:r>
              <a:rPr lang="fr-FR" sz="2400" kern="1200" dirty="0">
                <a:solidFill>
                  <a:srgbClr val="000000"/>
                </a:solidFill>
                <a:effectLst/>
                <a:latin typeface="Franklin Gothic Book" panose="020B0503020102020204" pitchFamily="34" charset="0"/>
                <a:ea typeface="+mn-ea"/>
                <a:cs typeface="+mn-cs"/>
              </a:rPr>
              <a:t> </a:t>
            </a:r>
          </a:p>
          <a:p>
            <a:pPr marL="0" algn="l" rtl="0" eaLnBrk="1" latinLnBrk="0" hangingPunct="1">
              <a:spcBef>
                <a:spcPts val="0"/>
              </a:spcBef>
              <a:spcAft>
                <a:spcPts val="0"/>
              </a:spcAft>
            </a:pPr>
            <a:endParaRPr lang="fr-FR" sz="3200" dirty="0">
              <a:effectLst/>
            </a:endParaRPr>
          </a:p>
          <a:p>
            <a:pPr marL="0" algn="l" rtl="0" eaLnBrk="1" latinLnBrk="0" hangingPunct="1">
              <a:spcBef>
                <a:spcPts val="0"/>
              </a:spcBef>
              <a:spcAft>
                <a:spcPts val="0"/>
              </a:spcAft>
            </a:pPr>
            <a:r>
              <a:rPr lang="fr-FR" sz="2400" b="1" kern="1200" dirty="0" err="1">
                <a:solidFill>
                  <a:srgbClr val="000000"/>
                </a:solidFill>
                <a:effectLst/>
                <a:latin typeface="Franklin Gothic Book" panose="020B0503020102020204" pitchFamily="34" charset="0"/>
                <a:ea typeface="+mn-ea"/>
                <a:cs typeface="+mn-cs"/>
              </a:rPr>
              <a:t>Resize</a:t>
            </a:r>
            <a:r>
              <a:rPr lang="fr-FR" sz="2400" kern="1200" dirty="0">
                <a:solidFill>
                  <a:srgbClr val="000000"/>
                </a:solidFill>
                <a:effectLst/>
                <a:latin typeface="Franklin Gothic Book" panose="020B0503020102020204" pitchFamily="34" charset="0"/>
                <a:ea typeface="+mn-ea"/>
                <a:cs typeface="+mn-cs"/>
              </a:rPr>
              <a:t>: Déclenche un évènement lorsque l’on </a:t>
            </a:r>
            <a:r>
              <a:rPr lang="fr-FR" sz="2400" b="1" kern="1200" dirty="0">
                <a:solidFill>
                  <a:srgbClr val="000000"/>
                </a:solidFill>
                <a:effectLst/>
                <a:latin typeface="Franklin Gothic Book" panose="020B0503020102020204" pitchFamily="34" charset="0"/>
                <a:ea typeface="+mn-ea"/>
                <a:cs typeface="+mn-cs"/>
              </a:rPr>
              <a:t>redimensionne la fenêtre </a:t>
            </a:r>
            <a:r>
              <a:rPr lang="fr-FR" sz="2400" kern="1200" dirty="0">
                <a:solidFill>
                  <a:srgbClr val="000000"/>
                </a:solidFill>
                <a:effectLst/>
                <a:latin typeface="Franklin Gothic Book" panose="020B0503020102020204" pitchFamily="34" charset="0"/>
                <a:ea typeface="+mn-ea"/>
                <a:cs typeface="+mn-cs"/>
              </a:rPr>
              <a:t>du navigateur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1C486637-D65C-32DD-7315-2A2DA0DCD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862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4. Stopper le comportement par default </a:t>
            </a:r>
          </a:p>
        </p:txBody>
      </p:sp>
      <p:sp>
        <p:nvSpPr>
          <p:cNvPr id="4" name="ZoneTexte 3">
            <a:extLst>
              <a:ext uri="{FF2B5EF4-FFF2-40B4-BE49-F238E27FC236}">
                <a16:creationId xmlns:a16="http://schemas.microsoft.com/office/drawing/2014/main" id="{F48D1965-5159-6736-5F19-C7327EFCE6B4}"/>
              </a:ext>
            </a:extLst>
          </p:cNvPr>
          <p:cNvSpPr txBox="1"/>
          <p:nvPr/>
        </p:nvSpPr>
        <p:spPr>
          <a:xfrm>
            <a:off x="635885" y="2400877"/>
            <a:ext cx="11167425" cy="2954655"/>
          </a:xfrm>
          <a:prstGeom prst="rect">
            <a:avLst/>
          </a:prstGeom>
          <a:noFill/>
        </p:spPr>
        <p:txBody>
          <a:bodyPr wrap="square" rtlCol="0">
            <a:spAutoFit/>
          </a:bodyPr>
          <a:lstStyle/>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La méthode </a:t>
            </a:r>
            <a:r>
              <a:rPr lang="fr-FR" sz="2400" b="1" dirty="0" err="1">
                <a:solidFill>
                  <a:srgbClr val="000000"/>
                </a:solidFill>
                <a:latin typeface="Franklin Gothic Book" panose="020B0503020102020204" pitchFamily="34" charset="0"/>
              </a:rPr>
              <a:t>preventDefault</a:t>
            </a:r>
            <a:r>
              <a:rPr lang="fr-FR" sz="2400" b="1" dirty="0">
                <a:solidFill>
                  <a:srgbClr val="000000"/>
                </a:solidFill>
                <a:latin typeface="Franklin Gothic Book" panose="020B0503020102020204" pitchFamily="34" charset="0"/>
              </a:rPr>
              <a:t>() </a:t>
            </a:r>
            <a:r>
              <a:rPr lang="fr-FR" sz="2400" dirty="0">
                <a:solidFill>
                  <a:srgbClr val="000000"/>
                </a:solidFill>
                <a:latin typeface="Franklin Gothic Book" panose="020B0503020102020204" pitchFamily="34" charset="0"/>
              </a:rPr>
              <a:t>est utilisée pour stopper le comportement par default</a:t>
            </a: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d’un évènement. </a:t>
            </a: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endParaRPr lang="fr-FR" sz="2400" dirty="0">
              <a:solidFill>
                <a:srgbClr val="000000"/>
              </a:solidFill>
              <a:latin typeface="Franklin Gothic Book" panose="020B0503020102020204" pitchFamily="34" charset="0"/>
            </a:endParaRPr>
          </a:p>
          <a:p>
            <a:pPr marL="0" algn="l" rtl="0" eaLnBrk="1" latinLnBrk="0" hangingPunct="1">
              <a:spcBef>
                <a:spcPts val="0"/>
              </a:spcBef>
              <a:spcAft>
                <a:spcPts val="0"/>
              </a:spcAft>
            </a:pPr>
            <a:r>
              <a:rPr lang="fr-FR" sz="2400" dirty="0">
                <a:solidFill>
                  <a:srgbClr val="000000"/>
                </a:solidFill>
                <a:latin typeface="Franklin Gothic Book" panose="020B0503020102020204" pitchFamily="34" charset="0"/>
              </a:rPr>
              <a:t>Cette méthode est très utilisée lorsque l’on réalise des </a:t>
            </a:r>
            <a:r>
              <a:rPr lang="fr-FR" sz="2400" b="1" dirty="0">
                <a:solidFill>
                  <a:srgbClr val="000000"/>
                </a:solidFill>
                <a:latin typeface="Franklin Gothic Book" panose="020B0503020102020204" pitchFamily="34" charset="0"/>
              </a:rPr>
              <a:t>vérifications sur des formulaires, </a:t>
            </a:r>
            <a:r>
              <a:rPr lang="fr-FR" sz="2400" dirty="0">
                <a:solidFill>
                  <a:srgbClr val="000000"/>
                </a:solidFill>
                <a:latin typeface="Franklin Gothic Book" panose="020B0503020102020204" pitchFamily="34" charset="0"/>
              </a:rPr>
              <a:t>afin d’empêcher que le formulaire soit envoyé avant que le message ne soit vu par l’utilisateur. </a:t>
            </a:r>
            <a:endParaRPr lang="fr-FR" sz="3200" dirty="0">
              <a:effectLst/>
            </a:endParaRPr>
          </a:p>
          <a:p>
            <a:r>
              <a:rPr lang="fr-FR" dirty="0">
                <a:solidFill>
                  <a:srgbClr val="000000"/>
                </a:solidFill>
                <a:latin typeface="Franklin Gothic Book" panose="020B0503020102020204" pitchFamily="34" charset="0"/>
              </a:rPr>
              <a:t> </a:t>
            </a:r>
            <a:r>
              <a:rPr lang="fr-FR" dirty="0"/>
              <a:t> </a:t>
            </a:r>
          </a:p>
        </p:txBody>
      </p:sp>
      <p:pic>
        <p:nvPicPr>
          <p:cNvPr id="2" name="Picture 12" descr="JavaScript Logo et symbole, sens, histoire, PNG, marque">
            <a:extLst>
              <a:ext uri="{FF2B5EF4-FFF2-40B4-BE49-F238E27FC236}">
                <a16:creationId xmlns:a16="http://schemas.microsoft.com/office/drawing/2014/main" id="{307EA689-4BDE-0F96-63BF-8F3B6A85A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8929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5. La propagation des évènements </a:t>
            </a:r>
          </a:p>
        </p:txBody>
      </p:sp>
      <p:sp>
        <p:nvSpPr>
          <p:cNvPr id="4" name="ZoneTexte 3">
            <a:extLst>
              <a:ext uri="{FF2B5EF4-FFF2-40B4-BE49-F238E27FC236}">
                <a16:creationId xmlns:a16="http://schemas.microsoft.com/office/drawing/2014/main" id="{F2731EE4-07BE-7E1C-DA6A-B75D3E677B44}"/>
              </a:ext>
            </a:extLst>
          </p:cNvPr>
          <p:cNvSpPr txBox="1"/>
          <p:nvPr/>
        </p:nvSpPr>
        <p:spPr>
          <a:xfrm>
            <a:off x="1442905" y="1988191"/>
            <a:ext cx="10268125" cy="4370427"/>
          </a:xfrm>
          <a:prstGeom prst="rect">
            <a:avLst/>
          </a:prstGeom>
          <a:noFill/>
        </p:spPr>
        <p:txBody>
          <a:bodyPr wrap="square" rtlCol="0">
            <a:spAutoFit/>
          </a:bodyPr>
          <a:lstStyle/>
          <a:p>
            <a:pPr algn="l"/>
            <a:r>
              <a:rPr lang="fr-FR" sz="2000" dirty="0">
                <a:solidFill>
                  <a:srgbClr val="000000"/>
                </a:solidFill>
                <a:latin typeface="Franklin Gothic Book" panose="020B0503020102020204" pitchFamily="34" charset="0"/>
              </a:rPr>
              <a:t>Processus par lequel un événement déclenché sur un élément se propage à travers le DOM, jusqu'à atteindre l'élément racine (document) ou jusqu'à ce qu'un gestionnaire d'événements arrête la propagation.</a:t>
            </a:r>
          </a:p>
          <a:p>
            <a:pPr algn="l"/>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capture </a:t>
            </a:r>
            <a:r>
              <a:rPr lang="fr-FR" sz="2000" dirty="0">
                <a:solidFill>
                  <a:srgbClr val="000000"/>
                </a:solidFill>
                <a:latin typeface="Franklin Gothic Book" panose="020B0503020102020204" pitchFamily="34" charset="0"/>
              </a:rPr>
              <a:t>: Dans la phase de capture, l'événement descend à travers le DOM de l'élément racine vers l'élément déclencheur. </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cible </a:t>
            </a:r>
            <a:r>
              <a:rPr lang="fr-FR" sz="2000" dirty="0">
                <a:solidFill>
                  <a:srgbClr val="000000"/>
                </a:solidFill>
                <a:latin typeface="Franklin Gothic Book" panose="020B0503020102020204" pitchFamily="34" charset="0"/>
              </a:rPr>
              <a:t>: Dans la phase de cible, l'événement atteint l'élément déclencheur et les gestionnaires d'événements sont exécutés sur cet élément.</a:t>
            </a:r>
          </a:p>
          <a:p>
            <a:pPr marL="342900" indent="-342900" algn="l">
              <a:buFont typeface="+mj-lt"/>
              <a:buAutoNum type="arabicPeriod"/>
            </a:pPr>
            <a:endParaRPr lang="fr-FR" sz="2000" dirty="0">
              <a:solidFill>
                <a:srgbClr val="000000"/>
              </a:solidFill>
              <a:latin typeface="Franklin Gothic Book" panose="020B0503020102020204" pitchFamily="34" charset="0"/>
            </a:endParaRPr>
          </a:p>
          <a:p>
            <a:pPr marL="342900" indent="-342900" algn="l">
              <a:buFont typeface="+mj-lt"/>
              <a:buAutoNum type="arabicPeriod"/>
            </a:pPr>
            <a:r>
              <a:rPr lang="fr-FR" sz="2000" b="1" dirty="0">
                <a:solidFill>
                  <a:srgbClr val="000000"/>
                </a:solidFill>
                <a:latin typeface="Franklin Gothic Book" panose="020B0503020102020204" pitchFamily="34" charset="0"/>
              </a:rPr>
              <a:t>Phase de propagation </a:t>
            </a:r>
            <a:r>
              <a:rPr lang="fr-FR" sz="2000" dirty="0">
                <a:solidFill>
                  <a:srgbClr val="000000"/>
                </a:solidFill>
                <a:latin typeface="Franklin Gothic Book" panose="020B0503020102020204" pitchFamily="34" charset="0"/>
              </a:rPr>
              <a:t>: Dans la phase de propagation, l'événement remonte à travers le DOM, de l'élément déclencheur à l'élément racine. Pendant cette phase, </a:t>
            </a:r>
            <a:r>
              <a:rPr lang="fr-FR" sz="2000" b="1" dirty="0">
                <a:solidFill>
                  <a:srgbClr val="000000"/>
                </a:solidFill>
                <a:latin typeface="Franklin Gothic Book" panose="020B0503020102020204" pitchFamily="34" charset="0"/>
              </a:rPr>
              <a:t>les gestionnaires d'événements sont exécutés sur les ancêtres de l'élément déclencheur.</a:t>
            </a:r>
          </a:p>
          <a:p>
            <a:endParaRPr lang="fr-FR" dirty="0"/>
          </a:p>
        </p:txBody>
      </p:sp>
      <p:pic>
        <p:nvPicPr>
          <p:cNvPr id="2" name="Picture 12" descr="JavaScript Logo et symbole, sens, histoire, PNG, marque">
            <a:extLst>
              <a:ext uri="{FF2B5EF4-FFF2-40B4-BE49-F238E27FC236}">
                <a16:creationId xmlns:a16="http://schemas.microsoft.com/office/drawing/2014/main" id="{77118B57-5B15-1598-B18A-513EF8246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007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6. Stopper la propagation</a:t>
            </a:r>
          </a:p>
        </p:txBody>
      </p:sp>
      <p:sp>
        <p:nvSpPr>
          <p:cNvPr id="8" name="ZoneTexte 7">
            <a:extLst>
              <a:ext uri="{FF2B5EF4-FFF2-40B4-BE49-F238E27FC236}">
                <a16:creationId xmlns:a16="http://schemas.microsoft.com/office/drawing/2014/main" id="{FF8794D0-D65F-370E-3343-6B6CB8B83303}"/>
              </a:ext>
            </a:extLst>
          </p:cNvPr>
          <p:cNvSpPr txBox="1"/>
          <p:nvPr/>
        </p:nvSpPr>
        <p:spPr>
          <a:xfrm>
            <a:off x="1097278" y="3124172"/>
            <a:ext cx="11167425" cy="1200329"/>
          </a:xfrm>
          <a:prstGeom prst="rect">
            <a:avLst/>
          </a:prstGeom>
          <a:noFill/>
        </p:spPr>
        <p:txBody>
          <a:bodyPr wrap="square" rtlCol="0">
            <a:spAutoFit/>
          </a:bodyPr>
          <a:lstStyle/>
          <a:p>
            <a:r>
              <a:rPr lang="fr-FR" sz="2400" dirty="0"/>
              <a:t>La propagation peut être arrêté à tout moment en utilisant la méthode </a:t>
            </a:r>
            <a:r>
              <a:rPr lang="fr-FR" sz="2400" b="1" dirty="0" err="1"/>
              <a:t>stopPropagation</a:t>
            </a:r>
            <a:r>
              <a:rPr lang="fr-FR" sz="2400" b="1" dirty="0"/>
              <a:t>() </a:t>
            </a:r>
            <a:r>
              <a:rPr lang="fr-FR" sz="2400" dirty="0"/>
              <a:t>de l’objet Event. Cette méthode empêche l’évènement de se propager plus loin dans le DOM  </a:t>
            </a:r>
          </a:p>
        </p:txBody>
      </p:sp>
      <p:pic>
        <p:nvPicPr>
          <p:cNvPr id="2" name="Picture 12" descr="JavaScript Logo et symbole, sens, histoire, PNG, marque">
            <a:extLst>
              <a:ext uri="{FF2B5EF4-FFF2-40B4-BE49-F238E27FC236}">
                <a16:creationId xmlns:a16="http://schemas.microsoft.com/office/drawing/2014/main" id="{4AD875DD-6B98-9253-C610-D50FA1078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26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364609" y="2300988"/>
            <a:ext cx="9278224" cy="3785652"/>
          </a:xfrm>
          <a:prstGeom prst="rect">
            <a:avLst/>
          </a:prstGeom>
          <a:noFill/>
        </p:spPr>
        <p:txBody>
          <a:bodyPr wrap="square" rtlCol="0">
            <a:spAutoFit/>
          </a:bodyPr>
          <a:lstStyle/>
          <a:p>
            <a:r>
              <a:rPr lang="fr-FR" sz="2400" b="1" dirty="0" err="1"/>
              <a:t>SetTimeout</a:t>
            </a:r>
            <a:r>
              <a:rPr lang="fr-FR" sz="2400" b="1" dirty="0"/>
              <a:t>() </a:t>
            </a:r>
            <a:r>
              <a:rPr lang="fr-FR" sz="2400" dirty="0">
                <a:sym typeface="Wingdings" panose="05000000000000000000" pitchFamily="2" charset="2"/>
              </a:rPr>
              <a:t> P</a:t>
            </a:r>
            <a:r>
              <a:rPr lang="fr-FR" sz="2400" dirty="0"/>
              <a:t>ermet de programmer l'exécution d'une fonction donnée une </a:t>
            </a:r>
            <a:r>
              <a:rPr lang="fr-FR" sz="2400" b="1" dirty="0"/>
              <a:t>seule fois </a:t>
            </a:r>
            <a:r>
              <a:rPr lang="fr-FR" sz="2400" dirty="0"/>
              <a:t>après un </a:t>
            </a:r>
            <a:r>
              <a:rPr lang="fr-FR" sz="2400" b="1" dirty="0"/>
              <a:t>délai donné</a:t>
            </a:r>
            <a:r>
              <a:rPr lang="fr-FR" sz="2400" dirty="0"/>
              <a:t>. Cela peut être utile pour réaliser des tâches asynchrones ou pour créer des animations.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sp>
        <p:nvSpPr>
          <p:cNvPr id="6" name="ZoneTexte 5">
            <a:extLst>
              <a:ext uri="{FF2B5EF4-FFF2-40B4-BE49-F238E27FC236}">
                <a16:creationId xmlns:a16="http://schemas.microsoft.com/office/drawing/2014/main" id="{61634BC1-3C9B-ADB6-9EEE-3ABEA472F69F}"/>
              </a:ext>
            </a:extLst>
          </p:cNvPr>
          <p:cNvSpPr txBox="1"/>
          <p:nvPr/>
        </p:nvSpPr>
        <p:spPr>
          <a:xfrm>
            <a:off x="1813420" y="5222841"/>
            <a:ext cx="8565160" cy="646331"/>
          </a:xfrm>
          <a:prstGeom prst="rect">
            <a:avLst/>
          </a:prstGeom>
          <a:noFill/>
        </p:spPr>
        <p:txBody>
          <a:bodyPr wrap="square" rtlCol="0">
            <a:spAutoFit/>
          </a:bodyPr>
          <a:lstStyle/>
          <a:p>
            <a:r>
              <a:rPr lang="fr-FR" dirty="0" err="1"/>
              <a:t>Function</a:t>
            </a:r>
            <a:r>
              <a:rPr lang="fr-FR" dirty="0"/>
              <a:t>: est la fonction à exécuter.</a:t>
            </a:r>
          </a:p>
          <a:p>
            <a:r>
              <a:rPr lang="fr-FR" dirty="0"/>
              <a:t>Delay: est le temps d'attente en millisecondes avant que la fonction ne soit exécutée</a:t>
            </a:r>
            <a:r>
              <a:rPr lang="fr-FR" b="0" i="0" dirty="0">
                <a:solidFill>
                  <a:srgbClr val="374151"/>
                </a:solidFill>
                <a:effectLst/>
                <a:latin typeface="Söhne"/>
              </a:rPr>
              <a:t>.</a:t>
            </a:r>
            <a:endParaRPr lang="fr-FR" dirty="0"/>
          </a:p>
        </p:txBody>
      </p:sp>
      <p:pic>
        <p:nvPicPr>
          <p:cNvPr id="9" name="Image 8">
            <a:extLst>
              <a:ext uri="{FF2B5EF4-FFF2-40B4-BE49-F238E27FC236}">
                <a16:creationId xmlns:a16="http://schemas.microsoft.com/office/drawing/2014/main" id="{04E2BED0-F9E4-2923-DDA6-A14BA8096804}"/>
              </a:ext>
            </a:extLst>
          </p:cNvPr>
          <p:cNvPicPr>
            <a:picLocks noChangeAspect="1"/>
          </p:cNvPicPr>
          <p:nvPr/>
        </p:nvPicPr>
        <p:blipFill>
          <a:blip r:embed="rId2"/>
          <a:stretch>
            <a:fillRect/>
          </a:stretch>
        </p:blipFill>
        <p:spPr>
          <a:xfrm>
            <a:off x="2382473" y="3975570"/>
            <a:ext cx="5910770" cy="436488"/>
          </a:xfrm>
          <a:prstGeom prst="rect">
            <a:avLst/>
          </a:prstGeom>
        </p:spPr>
      </p:pic>
      <p:pic>
        <p:nvPicPr>
          <p:cNvPr id="2" name="Picture 12" descr="JavaScript Logo et symbole, sens, histoire, PNG, marque">
            <a:extLst>
              <a:ext uri="{FF2B5EF4-FFF2-40B4-BE49-F238E27FC236}">
                <a16:creationId xmlns:a16="http://schemas.microsoft.com/office/drawing/2014/main" id="{6A97B245-85D1-06DE-4B4E-232188F36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257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IX- Les évènements </a:t>
            </a:r>
            <a:br>
              <a:rPr lang="fr-FR" dirty="0"/>
            </a:br>
            <a:r>
              <a:rPr lang="fr-FR" dirty="0"/>
              <a:t>	</a:t>
            </a:r>
            <a:r>
              <a:rPr lang="fr-FR" sz="3600" i="1" dirty="0"/>
              <a:t>  7. Planifier l’exécution </a:t>
            </a:r>
          </a:p>
        </p:txBody>
      </p:sp>
      <p:sp>
        <p:nvSpPr>
          <p:cNvPr id="4" name="ZoneTexte 3">
            <a:extLst>
              <a:ext uri="{FF2B5EF4-FFF2-40B4-BE49-F238E27FC236}">
                <a16:creationId xmlns:a16="http://schemas.microsoft.com/office/drawing/2014/main" id="{3D8AC56D-C8EC-F123-DFAA-9F2A7E7CAB50}"/>
              </a:ext>
            </a:extLst>
          </p:cNvPr>
          <p:cNvSpPr txBox="1"/>
          <p:nvPr/>
        </p:nvSpPr>
        <p:spPr>
          <a:xfrm>
            <a:off x="1456888" y="2519101"/>
            <a:ext cx="9278224" cy="3046988"/>
          </a:xfrm>
          <a:prstGeom prst="rect">
            <a:avLst/>
          </a:prstGeom>
          <a:noFill/>
        </p:spPr>
        <p:txBody>
          <a:bodyPr wrap="square" rtlCol="0">
            <a:spAutoFit/>
          </a:bodyPr>
          <a:lstStyle/>
          <a:p>
            <a:r>
              <a:rPr lang="fr-FR" sz="2400" b="1" dirty="0" err="1"/>
              <a:t>SetInterval</a:t>
            </a:r>
            <a:r>
              <a:rPr lang="fr-FR" sz="2400" b="1" dirty="0"/>
              <a:t>() </a:t>
            </a:r>
            <a:r>
              <a:rPr lang="fr-FR" sz="2400" dirty="0">
                <a:sym typeface="Wingdings" panose="05000000000000000000" pitchFamily="2" charset="2"/>
              </a:rPr>
              <a:t> </a:t>
            </a:r>
            <a:r>
              <a:rPr lang="fr-FR" sz="2400" dirty="0"/>
              <a:t>permet d'exécuter une fonction à intervalles réguliers.</a:t>
            </a:r>
          </a:p>
          <a:p>
            <a:endParaRPr lang="fr-FR" sz="2400" dirty="0"/>
          </a:p>
          <a:p>
            <a:endParaRPr lang="fr-FR" sz="2400" dirty="0"/>
          </a:p>
          <a:p>
            <a:endParaRPr lang="fr-FR" sz="2400" dirty="0"/>
          </a:p>
          <a:p>
            <a:endParaRPr lang="fr-FR" sz="2400" dirty="0"/>
          </a:p>
          <a:p>
            <a:endParaRPr lang="fr-FR" sz="2400" dirty="0"/>
          </a:p>
          <a:p>
            <a:endParaRPr lang="fr-FR" sz="2400" dirty="0"/>
          </a:p>
          <a:p>
            <a:endParaRPr lang="fr-FR" sz="2400" dirty="0"/>
          </a:p>
        </p:txBody>
      </p:sp>
      <p:pic>
        <p:nvPicPr>
          <p:cNvPr id="5" name="Image 4">
            <a:extLst>
              <a:ext uri="{FF2B5EF4-FFF2-40B4-BE49-F238E27FC236}">
                <a16:creationId xmlns:a16="http://schemas.microsoft.com/office/drawing/2014/main" id="{C6ED48B0-2B63-6581-250C-006C6B88741D}"/>
              </a:ext>
            </a:extLst>
          </p:cNvPr>
          <p:cNvPicPr>
            <a:picLocks noChangeAspect="1"/>
          </p:cNvPicPr>
          <p:nvPr/>
        </p:nvPicPr>
        <p:blipFill>
          <a:blip r:embed="rId2"/>
          <a:stretch>
            <a:fillRect/>
          </a:stretch>
        </p:blipFill>
        <p:spPr>
          <a:xfrm>
            <a:off x="2709643" y="3728650"/>
            <a:ext cx="6081555" cy="627890"/>
          </a:xfrm>
          <a:prstGeom prst="rect">
            <a:avLst/>
          </a:prstGeom>
        </p:spPr>
      </p:pic>
      <p:sp>
        <p:nvSpPr>
          <p:cNvPr id="6" name="ZoneTexte 5">
            <a:extLst>
              <a:ext uri="{FF2B5EF4-FFF2-40B4-BE49-F238E27FC236}">
                <a16:creationId xmlns:a16="http://schemas.microsoft.com/office/drawing/2014/main" id="{FAFDBC1D-018B-418D-5FD4-23952270DACF}"/>
              </a:ext>
            </a:extLst>
          </p:cNvPr>
          <p:cNvSpPr txBox="1"/>
          <p:nvPr/>
        </p:nvSpPr>
        <p:spPr>
          <a:xfrm>
            <a:off x="1897310" y="4638149"/>
            <a:ext cx="8565160" cy="646331"/>
          </a:xfrm>
          <a:prstGeom prst="rect">
            <a:avLst/>
          </a:prstGeom>
          <a:noFill/>
        </p:spPr>
        <p:txBody>
          <a:bodyPr wrap="square" rtlCol="0">
            <a:spAutoFit/>
          </a:bodyPr>
          <a:lstStyle/>
          <a:p>
            <a:r>
              <a:rPr lang="fr-FR" b="1" dirty="0" err="1"/>
              <a:t>Function</a:t>
            </a:r>
            <a:r>
              <a:rPr lang="fr-FR" dirty="0"/>
              <a:t>: est la fonction </a:t>
            </a:r>
            <a:r>
              <a:rPr lang="fr-FR" dirty="0" err="1"/>
              <a:t>callBack</a:t>
            </a:r>
            <a:r>
              <a:rPr lang="fr-FR" dirty="0"/>
              <a:t> à exécuter.</a:t>
            </a:r>
          </a:p>
          <a:p>
            <a:r>
              <a:rPr lang="fr-FR" b="1" dirty="0"/>
              <a:t>Delay</a:t>
            </a:r>
            <a:r>
              <a:rPr lang="fr-FR" dirty="0"/>
              <a:t>: est le temps d'attente en millisecondes avant que la fonction ne soit exécutée</a:t>
            </a:r>
            <a:r>
              <a:rPr lang="fr-FR" b="0" i="0" dirty="0">
                <a:solidFill>
                  <a:srgbClr val="374151"/>
                </a:solidFill>
                <a:effectLst/>
                <a:latin typeface="Söhne"/>
              </a:rPr>
              <a:t>.</a:t>
            </a:r>
            <a:endParaRPr lang="fr-FR" dirty="0"/>
          </a:p>
        </p:txBody>
      </p:sp>
      <p:sp>
        <p:nvSpPr>
          <p:cNvPr id="2" name="ZoneTexte 1">
            <a:extLst>
              <a:ext uri="{FF2B5EF4-FFF2-40B4-BE49-F238E27FC236}">
                <a16:creationId xmlns:a16="http://schemas.microsoft.com/office/drawing/2014/main" id="{FEBF2A19-0FFF-0B8C-61AB-3CDCC187D66E}"/>
              </a:ext>
            </a:extLst>
          </p:cNvPr>
          <p:cNvSpPr txBox="1"/>
          <p:nvPr/>
        </p:nvSpPr>
        <p:spPr>
          <a:xfrm>
            <a:off x="2214693" y="5750647"/>
            <a:ext cx="8313490" cy="923330"/>
          </a:xfrm>
          <a:prstGeom prst="rect">
            <a:avLst/>
          </a:prstGeom>
          <a:noFill/>
        </p:spPr>
        <p:txBody>
          <a:bodyPr wrap="square" rtlCol="0">
            <a:spAutoFit/>
          </a:bodyPr>
          <a:lstStyle/>
          <a:p>
            <a:r>
              <a:rPr lang="fr-FR" dirty="0"/>
              <a:t>Exercice:  faire un compteur qui affiche les nombres de 1 à 3, avec un intervalle de 2sec et termine par afficher fin </a:t>
            </a:r>
          </a:p>
          <a:p>
            <a:endParaRPr lang="fr-FR" dirty="0"/>
          </a:p>
        </p:txBody>
      </p:sp>
      <p:pic>
        <p:nvPicPr>
          <p:cNvPr id="7" name="Picture 12" descr="JavaScript Logo et symbole, sens, histoire, PNG, marque">
            <a:extLst>
              <a:ext uri="{FF2B5EF4-FFF2-40B4-BE49-F238E27FC236}">
                <a16:creationId xmlns:a16="http://schemas.microsoft.com/office/drawing/2014/main" id="{56E38559-C879-DA86-89B1-6E3E3B288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784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2" name="ZoneTexte 1">
            <a:extLst>
              <a:ext uri="{FF2B5EF4-FFF2-40B4-BE49-F238E27FC236}">
                <a16:creationId xmlns:a16="http://schemas.microsoft.com/office/drawing/2014/main" id="{CCB10AB7-AD5C-3066-3902-3DA82F1CDC93}"/>
              </a:ext>
            </a:extLst>
          </p:cNvPr>
          <p:cNvSpPr txBox="1"/>
          <p:nvPr/>
        </p:nvSpPr>
        <p:spPr>
          <a:xfrm>
            <a:off x="1342238" y="2214694"/>
            <a:ext cx="9991288" cy="3693319"/>
          </a:xfrm>
          <a:prstGeom prst="rect">
            <a:avLst/>
          </a:prstGeom>
          <a:noFill/>
        </p:spPr>
        <p:txBody>
          <a:bodyPr wrap="square" rtlCol="0">
            <a:spAutoFit/>
          </a:bodyPr>
          <a:lstStyle/>
          <a:p>
            <a:r>
              <a:rPr lang="fr-FR" dirty="0"/>
              <a:t>JavaScript est un langage </a:t>
            </a:r>
            <a:r>
              <a:rPr lang="fr-FR" b="1" dirty="0"/>
              <a:t>synchrone</a:t>
            </a:r>
            <a:r>
              <a:rPr lang="fr-FR" dirty="0"/>
              <a:t>, c’est-à-dire que l’on doit attendre qu’une tache se termine pour en commencer une autre.</a:t>
            </a:r>
          </a:p>
          <a:p>
            <a:endParaRPr lang="fr-FR" dirty="0"/>
          </a:p>
          <a:p>
            <a:r>
              <a:rPr lang="fr-FR" dirty="0"/>
              <a:t>Les opérations asynchrones sont des tâches qui ne sont </a:t>
            </a:r>
            <a:r>
              <a:rPr lang="fr-FR" b="1" dirty="0"/>
              <a:t>pas exécutées immédiatement </a:t>
            </a:r>
            <a:r>
              <a:rPr lang="fr-FR" dirty="0"/>
              <a:t>dans le fil d'exécution principal du programme, mais qui sont plutôt </a:t>
            </a:r>
            <a:r>
              <a:rPr lang="fr-FR" b="1" dirty="0"/>
              <a:t>placées dans une file d'attente </a:t>
            </a:r>
            <a:r>
              <a:rPr lang="fr-FR" dirty="0"/>
              <a:t>pour être exécutées plus tard.</a:t>
            </a:r>
          </a:p>
          <a:p>
            <a:endParaRPr lang="fr-FR" dirty="0"/>
          </a:p>
          <a:p>
            <a:r>
              <a:rPr lang="fr-FR" dirty="0"/>
              <a:t>Les exemples courants d'opérations asynchrones sont </a:t>
            </a:r>
            <a:r>
              <a:rPr lang="fr-FR" b="1" dirty="0"/>
              <a:t>les requêtes HTTP</a:t>
            </a:r>
            <a:r>
              <a:rPr lang="fr-FR" dirty="0"/>
              <a:t>, </a:t>
            </a:r>
            <a:r>
              <a:rPr lang="fr-FR" b="1" dirty="0"/>
              <a:t>l'accès à la base de données, la lecture/écriture de fichiers, et les animations.</a:t>
            </a:r>
          </a:p>
          <a:p>
            <a:endParaRPr lang="fr-FR" b="1" dirty="0"/>
          </a:p>
          <a:p>
            <a:r>
              <a:rPr lang="fr-FR" b="1" dirty="0"/>
              <a:t>Les promesses </a:t>
            </a:r>
            <a:r>
              <a:rPr lang="fr-FR" dirty="0"/>
              <a:t>ont été introduites dans </a:t>
            </a:r>
            <a:r>
              <a:rPr lang="fr-FR" dirty="0" err="1"/>
              <a:t>ECMAScript</a:t>
            </a:r>
            <a:r>
              <a:rPr lang="fr-FR" dirty="0"/>
              <a:t> 2015 (</a:t>
            </a:r>
            <a:r>
              <a:rPr lang="fr-FR" b="1" dirty="0"/>
              <a:t>ES6</a:t>
            </a:r>
            <a:r>
              <a:rPr lang="fr-FR" dirty="0"/>
              <a:t>) pour </a:t>
            </a:r>
            <a:r>
              <a:rPr lang="fr-FR" b="1" dirty="0"/>
              <a:t>gérer les opérations asynchrones, </a:t>
            </a:r>
            <a:r>
              <a:rPr lang="fr-FR" dirty="0"/>
              <a:t>notamment en représentant leur </a:t>
            </a:r>
            <a:r>
              <a:rPr lang="fr-FR" b="1" dirty="0"/>
              <a:t>état en cours/ honorée/ Rompue.</a:t>
            </a:r>
          </a:p>
          <a:p>
            <a:endParaRPr lang="fr-FR" dirty="0"/>
          </a:p>
        </p:txBody>
      </p:sp>
      <p:pic>
        <p:nvPicPr>
          <p:cNvPr id="4" name="Picture 12" descr="JavaScript Logo et symbole, sens, histoire, PNG, marque">
            <a:extLst>
              <a:ext uri="{FF2B5EF4-FFF2-40B4-BE49-F238E27FC236}">
                <a16:creationId xmlns:a16="http://schemas.microsoft.com/office/drawing/2014/main" id="{B690084F-5AFC-0BCA-1B18-EDE18B2FD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7621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6" name="ZoneTexte 5">
            <a:extLst>
              <a:ext uri="{FF2B5EF4-FFF2-40B4-BE49-F238E27FC236}">
                <a16:creationId xmlns:a16="http://schemas.microsoft.com/office/drawing/2014/main" id="{5D2069C1-9059-9AFF-E990-7569C0DE75AC}"/>
              </a:ext>
            </a:extLst>
          </p:cNvPr>
          <p:cNvSpPr txBox="1"/>
          <p:nvPr/>
        </p:nvSpPr>
        <p:spPr>
          <a:xfrm>
            <a:off x="2127957" y="4280970"/>
            <a:ext cx="7796168" cy="2031325"/>
          </a:xfrm>
          <a:prstGeom prst="rect">
            <a:avLst/>
          </a:prstGeom>
          <a:noFill/>
        </p:spPr>
        <p:txBody>
          <a:bodyPr wrap="square" rtlCol="0">
            <a:spAutoFit/>
          </a:bodyPr>
          <a:lstStyle/>
          <a:p>
            <a:br>
              <a:rPr lang="fr-FR" dirty="0"/>
            </a:br>
            <a:r>
              <a:rPr lang="fr-FR" dirty="0"/>
              <a:t>  Ici nous créons une nouvelle instance de l’objet Promise. Promise prend une fonction </a:t>
            </a:r>
            <a:r>
              <a:rPr lang="fr-FR" b="1" dirty="0" err="1"/>
              <a:t>callBack</a:t>
            </a:r>
            <a:r>
              <a:rPr lang="fr-FR" dirty="0"/>
              <a:t>  en argument. </a:t>
            </a:r>
          </a:p>
          <a:p>
            <a:endParaRPr lang="fr-FR" dirty="0"/>
          </a:p>
          <a:p>
            <a:r>
              <a:rPr lang="fr-FR" dirty="0"/>
              <a:t>Cette fonction doit appeler la fonction </a:t>
            </a:r>
            <a:r>
              <a:rPr lang="fr-FR" b="1" dirty="0" err="1"/>
              <a:t>resolve</a:t>
            </a:r>
            <a:r>
              <a:rPr lang="fr-FR" b="1" dirty="0"/>
              <a:t>() </a:t>
            </a:r>
            <a:r>
              <a:rPr lang="fr-FR" dirty="0"/>
              <a:t>si l'opération asynchrone réussit, ou la fonction </a:t>
            </a:r>
            <a:r>
              <a:rPr lang="fr-FR" b="1" dirty="0" err="1"/>
              <a:t>reject</a:t>
            </a:r>
            <a:r>
              <a:rPr lang="fr-FR" b="1" dirty="0"/>
              <a:t>() </a:t>
            </a:r>
            <a:r>
              <a:rPr lang="fr-FR" dirty="0"/>
              <a:t>si elle échoue.</a:t>
            </a:r>
          </a:p>
          <a:p>
            <a:endParaRPr lang="fr-FR" dirty="0"/>
          </a:p>
        </p:txBody>
      </p:sp>
      <p:pic>
        <p:nvPicPr>
          <p:cNvPr id="9" name="Image 8">
            <a:extLst>
              <a:ext uri="{FF2B5EF4-FFF2-40B4-BE49-F238E27FC236}">
                <a16:creationId xmlns:a16="http://schemas.microsoft.com/office/drawing/2014/main" id="{D4AA062B-B6F0-07C2-40B9-BC3CCF68AB05}"/>
              </a:ext>
            </a:extLst>
          </p:cNvPr>
          <p:cNvPicPr>
            <a:picLocks noChangeAspect="1"/>
          </p:cNvPicPr>
          <p:nvPr/>
        </p:nvPicPr>
        <p:blipFill>
          <a:blip r:embed="rId2"/>
          <a:stretch>
            <a:fillRect/>
          </a:stretch>
        </p:blipFill>
        <p:spPr>
          <a:xfrm>
            <a:off x="3110984" y="2118493"/>
            <a:ext cx="5830114" cy="2162477"/>
          </a:xfrm>
          <a:prstGeom prst="rect">
            <a:avLst/>
          </a:prstGeom>
        </p:spPr>
      </p:pic>
      <p:pic>
        <p:nvPicPr>
          <p:cNvPr id="2" name="Picture 12" descr="JavaScript Logo et symbole, sens, histoire, PNG, marque">
            <a:extLst>
              <a:ext uri="{FF2B5EF4-FFF2-40B4-BE49-F238E27FC236}">
                <a16:creationId xmlns:a16="http://schemas.microsoft.com/office/drawing/2014/main" id="{A035C98B-90A2-4534-F777-D3AB96A38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5409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X- Asynchrone </a:t>
            </a:r>
            <a:br>
              <a:rPr lang="fr-FR" dirty="0"/>
            </a:br>
            <a:r>
              <a:rPr lang="fr-FR" dirty="0"/>
              <a:t>	</a:t>
            </a:r>
            <a:r>
              <a:rPr lang="fr-FR" sz="3600" i="1" dirty="0"/>
              <a:t>  1. Les promesses </a:t>
            </a:r>
          </a:p>
        </p:txBody>
      </p:sp>
      <p:sp>
        <p:nvSpPr>
          <p:cNvPr id="2" name="ZoneTexte 1">
            <a:extLst>
              <a:ext uri="{FF2B5EF4-FFF2-40B4-BE49-F238E27FC236}">
                <a16:creationId xmlns:a16="http://schemas.microsoft.com/office/drawing/2014/main" id="{CA7E684F-32DC-C579-C5ED-309AC5852DBB}"/>
              </a:ext>
            </a:extLst>
          </p:cNvPr>
          <p:cNvSpPr txBox="1"/>
          <p:nvPr/>
        </p:nvSpPr>
        <p:spPr>
          <a:xfrm>
            <a:off x="1803634" y="4756558"/>
            <a:ext cx="9169167" cy="1200329"/>
          </a:xfrm>
          <a:prstGeom prst="rect">
            <a:avLst/>
          </a:prstGeom>
          <a:noFill/>
        </p:spPr>
        <p:txBody>
          <a:bodyPr wrap="square" rtlCol="0">
            <a:spAutoFit/>
          </a:bodyPr>
          <a:lstStyle/>
          <a:p>
            <a:r>
              <a:rPr lang="fr-FR" dirty="0"/>
              <a:t>Une fois que nous avons créé une promesse, nous pouvons utiliser la méthode </a:t>
            </a:r>
            <a:r>
              <a:rPr lang="fr-FR" dirty="0" err="1"/>
              <a:t>then</a:t>
            </a:r>
            <a:r>
              <a:rPr lang="fr-FR" dirty="0"/>
              <a:t>() pour réagir à la réussite de la promesse, ou la méthode catch() pour réagir à l'échec de la promesse.</a:t>
            </a:r>
          </a:p>
          <a:p>
            <a:endParaRPr lang="fr-FR" dirty="0"/>
          </a:p>
        </p:txBody>
      </p:sp>
      <p:pic>
        <p:nvPicPr>
          <p:cNvPr id="6" name="Image 5">
            <a:extLst>
              <a:ext uri="{FF2B5EF4-FFF2-40B4-BE49-F238E27FC236}">
                <a16:creationId xmlns:a16="http://schemas.microsoft.com/office/drawing/2014/main" id="{637281EF-EF83-5D1B-709B-A3177BF453C6}"/>
              </a:ext>
            </a:extLst>
          </p:cNvPr>
          <p:cNvPicPr>
            <a:picLocks noChangeAspect="1"/>
          </p:cNvPicPr>
          <p:nvPr/>
        </p:nvPicPr>
        <p:blipFill>
          <a:blip r:embed="rId2"/>
          <a:stretch>
            <a:fillRect/>
          </a:stretch>
        </p:blipFill>
        <p:spPr>
          <a:xfrm>
            <a:off x="2365107" y="2611372"/>
            <a:ext cx="7461785" cy="1271173"/>
          </a:xfrm>
          <a:prstGeom prst="rect">
            <a:avLst/>
          </a:prstGeom>
        </p:spPr>
      </p:pic>
      <p:pic>
        <p:nvPicPr>
          <p:cNvPr id="4" name="Picture 12" descr="JavaScript Logo et symbole, sens, histoire, PNG, marque">
            <a:extLst>
              <a:ext uri="{FF2B5EF4-FFF2-40B4-BE49-F238E27FC236}">
                <a16:creationId xmlns:a16="http://schemas.microsoft.com/office/drawing/2014/main" id="{79C64214-633B-B337-63F5-90BC9DD9F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6377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8_TF22712842.potx" id="{B4DAF7E4-72E6-4CEF-992D-0FA86C3D6F40}" vid="{25F68A61-38D2-42D2-A3C0-ED26A71F6DC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{C8927514-2F7B-4938-9264-11CEC215986B}tf22712842_win32</Template>
  <TotalTime>41687</TotalTime>
  <Words>9047</Words>
  <Application>Microsoft Office PowerPoint</Application>
  <PresentationFormat>Grand écran</PresentationFormat>
  <Paragraphs>927</Paragraphs>
  <Slides>155</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155</vt:i4>
      </vt:variant>
    </vt:vector>
  </HeadingPairs>
  <TitlesOfParts>
    <vt:vector size="165" baseType="lpstr">
      <vt:lpstr>Arial</vt:lpstr>
      <vt:lpstr>Bookman Old Style</vt:lpstr>
      <vt:lpstr>Calibri</vt:lpstr>
      <vt:lpstr>Consolas</vt:lpstr>
      <vt:lpstr>Franklin Gothic Book</vt:lpstr>
      <vt:lpstr>Söhne</vt:lpstr>
      <vt:lpstr>Söhne Mono</vt:lpstr>
      <vt:lpstr>udemy sans</vt:lpstr>
      <vt:lpstr>Wingdings</vt:lpstr>
      <vt:lpstr>1_RetrospectVTI</vt:lpstr>
      <vt:lpstr>Présentation PowerPoint</vt:lpstr>
      <vt:lpstr>Introduction</vt:lpstr>
      <vt:lpstr>Introduction</vt:lpstr>
      <vt:lpstr>Introduction ECMASCRIPT</vt:lpstr>
      <vt:lpstr>I- Variables et opérateurs    1. Les variables </vt:lpstr>
      <vt:lpstr>I- Variables et opérateurs    2. Les types </vt:lpstr>
      <vt:lpstr>I- Variables et opérateurs    3. La concaténation </vt:lpstr>
      <vt:lpstr>I- Variables et opérateurs    3. La concaténation ES6  </vt:lpstr>
      <vt:lpstr>I- Variables et opérateurs    4. Le débogueur </vt:lpstr>
      <vt:lpstr>I- Variables et opérateurs    4. Le débogueur </vt:lpstr>
      <vt:lpstr>I- Variables et opérateurs    4. Le débogueur </vt:lpstr>
      <vt:lpstr>I- Variables et opérateurs    5. opérateurs arithmétiques </vt:lpstr>
      <vt:lpstr>I- Variables et opérateurs    6. Questions /exercices</vt:lpstr>
      <vt:lpstr>II- Les boîtes de dialogues     1. Définition </vt:lpstr>
      <vt:lpstr>II- Les boîtes de dialogues     1. afficher une information  </vt:lpstr>
      <vt:lpstr>II- Les boîtes de dialogues     2. Demander une confirmation</vt:lpstr>
      <vt:lpstr>II- Les boîtes de dialogues     3. Demander une information</vt:lpstr>
      <vt:lpstr>III- La logique     1. Opérateurs de comparaisons</vt:lpstr>
      <vt:lpstr>III- La logique     2. Conditions (if / else)</vt:lpstr>
      <vt:lpstr>III- La logique     2. Conditions (if / else)</vt:lpstr>
      <vt:lpstr>III- La logique     3. Conditions (switch)</vt:lpstr>
      <vt:lpstr>III- La logique     4. Opérateur logique </vt:lpstr>
      <vt:lpstr>III- La logique     5. Conditions ternaires</vt:lpstr>
      <vt:lpstr>III- La logique     6. Boucles while</vt:lpstr>
      <vt:lpstr>III- La logique     7. Boucles do … while</vt:lpstr>
      <vt:lpstr>III- La logique     7. Boucles for …</vt:lpstr>
      <vt:lpstr>III- La logique     8. Break &amp; continue </vt:lpstr>
      <vt:lpstr>III- La logique     8. Gérer les exceptions</vt:lpstr>
      <vt:lpstr>III- La logique     9. Questions /exercices</vt:lpstr>
      <vt:lpstr>III- La logique     9. Questions /exercices</vt:lpstr>
      <vt:lpstr>III- La logique     9. Questions /exercices</vt:lpstr>
      <vt:lpstr>IV- Les tableaux    1. tableau simple</vt:lpstr>
      <vt:lpstr>IV- Les tableaux    2. tableau à plusieurs dimensions</vt:lpstr>
      <vt:lpstr>IV- Les tableaux    3. tableau associatif</vt:lpstr>
      <vt:lpstr>IV- Les tableaux    4. Accéder aux éléments</vt:lpstr>
      <vt:lpstr>IV- Les tableaux    5. Ajouter / supprimer des éléments</vt:lpstr>
      <vt:lpstr>IV- Les tableaux    5. Ajouter / supprimer des éléments</vt:lpstr>
      <vt:lpstr>IV- Les tableaux    5. Méthodes spécifique aux tableaux </vt:lpstr>
      <vt:lpstr>IV- Les tableaux    5. Méthodes spécifique aux tableaux </vt:lpstr>
      <vt:lpstr>IV- Les tableaux    5. Méthodes spécifique aux tableaux </vt:lpstr>
      <vt:lpstr>IV- Les tableaux    5. Méthodes spécifique aux tableaux </vt:lpstr>
      <vt:lpstr>IV- Les tableaux    6. Les boucles -  for … in  </vt:lpstr>
      <vt:lpstr>IV- Les tableaux    7. Les boucles -  for … of  </vt:lpstr>
      <vt:lpstr>IV- Les tableaux    8. Les callBack</vt:lpstr>
      <vt:lpstr>IV- Les tableaux    8. Les callBack -  foreach</vt:lpstr>
      <vt:lpstr>IV- Les tableaux    8. Les callBack -  map</vt:lpstr>
      <vt:lpstr>IV- Les tableaux    8. Les callBack -  filter</vt:lpstr>
      <vt:lpstr>IV- Les tableaux    8. Les callBack -  reduce</vt:lpstr>
      <vt:lpstr>V- Les chaînes de caractères     1. Les méthodes</vt:lpstr>
      <vt:lpstr>V- Les chaînes de caractères     1. Les méthodes</vt:lpstr>
      <vt:lpstr>V- Les chaînes de caractères     2. Les REGEX (expression rationnelle)</vt:lpstr>
      <vt:lpstr>V- Les chaînes de caractères     3. La méthode replace </vt:lpstr>
      <vt:lpstr>VI- Les fonctions    1. Déclarer une fonction </vt:lpstr>
      <vt:lpstr>VI- Les fonctions    2. Les paramètres</vt:lpstr>
      <vt:lpstr>VI- Les fonctions    3. la portée des variables </vt:lpstr>
      <vt:lpstr>VI- Les fonctions    4. Le Hoisting – le hissage des données </vt:lpstr>
      <vt:lpstr>VI- Les fonctions    5. return</vt:lpstr>
      <vt:lpstr>VI- Les fonctions    6. Les paramètres par défaut</vt:lpstr>
      <vt:lpstr>VI- Les fonctions    7. fonctions de conversion de données </vt:lpstr>
      <vt:lpstr>VI- Les fonctions    8. Les fonctions fléchées </vt:lpstr>
      <vt:lpstr>VI- Les fonctions    9. les fonctions anonymes </vt:lpstr>
      <vt:lpstr>VI- Les fonctions    8. Les fonctions récursives </vt:lpstr>
      <vt:lpstr>VI- Les fonctions    9. Les fonctions pures </vt:lpstr>
      <vt:lpstr>VI- Les fonctions    9. Les fonctions callback </vt:lpstr>
      <vt:lpstr>VI- Les fonctions    9. Les fonctions d’ordre supérieur  </vt:lpstr>
      <vt:lpstr>VI- Les fonctions    10. Les fermetures (closure)</vt:lpstr>
      <vt:lpstr>VII- Le BOM     1. Browser Object Model </vt:lpstr>
      <vt:lpstr>VII- Le BOM    2. L’objet window </vt:lpstr>
      <vt:lpstr>VII- Le BOM     3. L’objet navigator </vt:lpstr>
      <vt:lpstr>VII- Le BOM     4. History</vt:lpstr>
      <vt:lpstr>VII- Le BOM     5. Location </vt:lpstr>
      <vt:lpstr>VII- Le BOM     6. Screen </vt:lpstr>
      <vt:lpstr>VII- Le BOM     7. Document </vt:lpstr>
      <vt:lpstr>VIII- Le DOM     1. Document Object Model</vt:lpstr>
      <vt:lpstr>VIII- Le DOM     2. Sélectionner un élément du DOM </vt:lpstr>
      <vt:lpstr>VIII- Le DOM     2. Sélectionner un élément du DOM </vt:lpstr>
      <vt:lpstr>VIII- Le DOM     3. Modifier un élément du DOM </vt:lpstr>
      <vt:lpstr>VIII- Le DOM     3. Modifier un élément du DOM </vt:lpstr>
      <vt:lpstr>VIII- Le DOM     4. Ajouter un élément au DOM </vt:lpstr>
      <vt:lpstr>VIII- Le DOM     4. Ajouter un élément au DOM </vt:lpstr>
      <vt:lpstr>VIII- Le DOM     4. Ajouter un élément au DOM </vt:lpstr>
      <vt:lpstr>VIII- Le DOM     5. Supprimer un élément du DOM </vt:lpstr>
      <vt:lpstr>VIII- Le DOM     6. Modifier le style des éléments </vt:lpstr>
      <vt:lpstr>VIII- Le DOM     7. Interagir avec les classes html </vt:lpstr>
      <vt:lpstr>VIII- Le DOM     7. Interagir avec les classes html </vt:lpstr>
      <vt:lpstr>VIII- Le DOM     7. Interagir avec les classes html </vt:lpstr>
      <vt:lpstr>IX- Les évènements     1. Définition</vt:lpstr>
      <vt:lpstr>IX- Les évènements     2. Les écouteurs on…</vt:lpstr>
      <vt:lpstr>IX- Les évènements     2. Les gestionnaire d’évènements </vt:lpstr>
      <vt:lpstr>IX- Les évènements     3. Exemple de quelques événements utiles </vt:lpstr>
      <vt:lpstr>IX- Les évènements     3. Exemple de quelques événements utiles </vt:lpstr>
      <vt:lpstr>IX- Les évènements     4. Stopper le comportement par default </vt:lpstr>
      <vt:lpstr>IX- Les évènements     5. La propagation des évènements </vt:lpstr>
      <vt:lpstr>IX- Les évènements     6. Stopper la propagation</vt:lpstr>
      <vt:lpstr>IX- Les évènements     7. Planifier l’exécution </vt:lpstr>
      <vt:lpstr>IX- Les évènements     7. Planifier l’exécution </vt:lpstr>
      <vt:lpstr>X- Asynchrone     1. Les promesses </vt:lpstr>
      <vt:lpstr>X- Asynchrone     1. Les promesses </vt:lpstr>
      <vt:lpstr>X- Asynchrone     1. Les promesses </vt:lpstr>
      <vt:lpstr>X- Asynchrone     2. Async &amp; Await </vt:lpstr>
      <vt:lpstr>X- Asynchrone     2. Async &amp; Await </vt:lpstr>
      <vt:lpstr>XI- API     1. Qu’est-ce qu’une API </vt:lpstr>
      <vt:lpstr>XI- API     1. Qu’est-ce qu’une API </vt:lpstr>
      <vt:lpstr>XI- API     1. Communiquer avec une API</vt:lpstr>
      <vt:lpstr>XI- API     2. Communiquer avec une API en utilisant Fetch()</vt:lpstr>
      <vt:lpstr>XI- API     3. Axios</vt:lpstr>
      <vt:lpstr>XI- API     3. Axios</vt:lpstr>
      <vt:lpstr>XI- API     3. Axios – les instances</vt:lpstr>
      <vt:lpstr>XI- API     3. Axios – les instances</vt:lpstr>
      <vt:lpstr>XI- API     4. Bibliothèque Chart.js</vt:lpstr>
      <vt:lpstr>XI- API     4. Bibliothèque Chart.js</vt:lpstr>
      <vt:lpstr>XI- API     4. Bibliothèque AOS</vt:lpstr>
      <vt:lpstr>XI- API     4. Bibliothèque AOS</vt:lpstr>
      <vt:lpstr>XI- API     4. Bibliothèque Typed.js</vt:lpstr>
      <vt:lpstr>XI- API     4. Bibliothèque tilt.js</vt:lpstr>
      <vt:lpstr>XI- API     4. Bibliothèques Js &amp; CDN</vt:lpstr>
      <vt:lpstr>XII- Stocker des données      1. Les cookies </vt:lpstr>
      <vt:lpstr>XII- Stocker des données      1. Les cookies </vt:lpstr>
      <vt:lpstr>XII- Stocker des données      2. LocalStorage &amp; SessionStorage </vt:lpstr>
      <vt:lpstr>XII- Stocker des données      2. LocalStorage &amp; SessionStorage </vt:lpstr>
      <vt:lpstr>XII- Stocker des données      3. En résumé</vt:lpstr>
      <vt:lpstr>XII- Stocker des données      2. LocalStorage &amp; SessionStorage </vt:lpstr>
      <vt:lpstr>XIII- Les Objets    1. Valeur primitive / Référence</vt:lpstr>
      <vt:lpstr>XIII- Les Objets    2. Déstructuration – Destructuring   </vt:lpstr>
      <vt:lpstr>XIII- Les Objets    3. Décomposition (SPREAD operator)</vt:lpstr>
      <vt:lpstr>XIII- Les Objets    4. le REST parameter</vt:lpstr>
      <vt:lpstr>XIII- Les Objets    5. Les objets littéraux </vt:lpstr>
      <vt:lpstr>XIII- Les Objets    5. Les objets littéraux </vt:lpstr>
      <vt:lpstr>XIII- Les Objets    5. Les objets littéraux </vt:lpstr>
      <vt:lpstr>XIII- Les Objets    6. Quelques constructeurs innée </vt:lpstr>
      <vt:lpstr>XIII- Les Objets    7. L’objet Set </vt:lpstr>
      <vt:lpstr>XIII- Les Objets    8. L’objet Map </vt:lpstr>
      <vt:lpstr>XIII- Les Objets    9. L’objet Object </vt:lpstr>
      <vt:lpstr>XIII- Les Objets    9. L’objet Object </vt:lpstr>
      <vt:lpstr>XIII- Les Objets    9. L’objet Object() </vt:lpstr>
      <vt:lpstr>XIII- Les Objets    10. L’objet JSON() </vt:lpstr>
      <vt:lpstr>XIII- Les Objets    10. L’objet JSON() </vt:lpstr>
      <vt:lpstr>XIII- Les Objets    11. L’objet Date() </vt:lpstr>
      <vt:lpstr>XIII- Les Objets    11. L’objet Math() </vt:lpstr>
      <vt:lpstr>XIII- Les Objets    12. Les fonctions constructeur, usines à objets </vt:lpstr>
      <vt:lpstr>XIII- Les Objets    12. Les fonctions constructeur, usines à objets </vt:lpstr>
      <vt:lpstr>XIII- Les Objets    13. Les prototypes</vt:lpstr>
      <vt:lpstr>XIII- Les Objets    13. Les prototypes</vt:lpstr>
      <vt:lpstr>XIII- Les Objets    14. La chaîne des prototypes</vt:lpstr>
      <vt:lpstr>XIII- Les Objets    14. La chaîne des prototypes</vt:lpstr>
      <vt:lpstr>XIII- Les Objets    14. La chaîne des prototypes</vt:lpstr>
      <vt:lpstr>XIII- Les Objets    15. L’héritage</vt:lpstr>
      <vt:lpstr>XIII- Les Objets    15. L’héritage</vt:lpstr>
      <vt:lpstr>XIII- Les Objets    15. L’héritage</vt:lpstr>
      <vt:lpstr>XIII- Les Objets    16. Les classes </vt:lpstr>
      <vt:lpstr>XIII- Les Objets    16. Les classes </vt:lpstr>
      <vt:lpstr>XIII- Les Objets    16. Les classes </vt:lpstr>
      <vt:lpstr>XIII- Les Objets    16. Les classes </vt:lpstr>
      <vt:lpstr>XIII- Les Objets   17. L’encapsulation, les getter &amp; setter </vt:lpstr>
      <vt:lpstr>XIII- Les Objets    17. L’encapsulation, les getter &amp; setter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Matthieu BARDA</dc:creator>
  <cp:lastModifiedBy>Barda Matthieu</cp:lastModifiedBy>
  <cp:revision>161</cp:revision>
  <dcterms:created xsi:type="dcterms:W3CDTF">2023-02-20T18:08:20Z</dcterms:created>
  <dcterms:modified xsi:type="dcterms:W3CDTF">2024-08-29T08:43:17Z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