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0A845C5-0BF7-441D-83FD-C6C8EAF2A046}" styleName="">
    <a:wholeTbl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C94F65D3-C79D-49E7-8A7A-8009D7548E3A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9A05E29-DD30-78AF-CEE5-CE10AC09FB4D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179317-3DD9-EC24-83DF-8FD4AACE0E1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94CE2-9C0C-59B8-F2F1-C44A4323BD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E69F91-0823-EA34-AFE7-D799EA6AF4AF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81C0859-F74B-4A23-83F6-83D7B74B3C06}" type="slidenum">
              <a:t>‹#›</a:t>
            </a:fld>
            <a:endParaRPr lang="en-NZ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2489027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07C71E-F732-CE57-7A01-D1F3AC2C39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6000" y="812520"/>
            <a:ext cx="7127279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D5093B-BD63-D514-4E8E-8F00DF8D493C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/>
          <a:p>
            <a:pPr lvl="0"/>
            <a:endParaRPr lang="en-NZ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5FA236F-E557-BD61-1B72-AB4B1EBAEB0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NZ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2C1E49-F810-19B6-951B-4A01BC8A4CC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NZ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20E52-BDD5-7CCD-E893-471B979DDDD1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lvl="0" rtl="0" hangingPunct="0">
              <a:buNone/>
              <a:tabLst/>
              <a:defRPr lang="en-NZ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225F2-7820-5890-2489-941A31AE0BD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Z" sz="1400" b="0" i="0" u="none" strike="noStrike" kern="1200" cap="none" spc="0" baseline="0">
                <a:solidFill>
                  <a:srgbClr val="000000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61DACDC-2D92-47F1-81F5-561572103F57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218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lvl="0" indent="-216000" rtl="0" hangingPunct="0">
      <a:buNone/>
      <a:tabLst/>
      <a:defRPr lang="en-NZ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Noto Sans CJK SC" pitchFamily="2"/>
        <a:cs typeface="Lohit Devanagari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8B5F1EB-46E0-85CB-BE73-B8CB41F242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3695C1B2-971F-425C-9BCB-7EBC2CA29498}" type="slidenum">
              <a:t>1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AA6FC7D-505D-8CFC-B7CA-2355FB48737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5C2DCFD-E1E7-4192-8148-2FF720E091C5}" type="slidenum">
              <a:t>1</a:t>
            </a:fld>
            <a:endParaRPr lang="en-NZ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8C3FF010-54B9-E367-1BFD-DB4DCF3A49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0548CCA-DF1F-13B7-F134-ABE72DF04F5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D372EB3-50DC-F14C-8461-7626C10031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4E73FC1A-9EAE-4949-87F1-4EED10E048E9}" type="slidenum">
              <a:t>10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F7BD543-5538-9CB3-A59E-734568D48EB3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D667A99C-475A-4142-A85C-DA8565BABE8D}" type="slidenum">
              <a:t>10</a:t>
            </a:fld>
            <a:endParaRPr lang="en-NZ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076DECD-6168-AB6F-2869-24171A8B71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760" cy="4008600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61029D9-75F0-14E2-F29C-3C9722FCAC8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440B9E9-F567-E1EA-5C19-4CC5C1BAB1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E8F06A2F-0F62-4731-B9F4-11BEE518EC4F}" type="slidenum">
              <a:t>11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B6BF843-741E-E0AF-687F-DD4031959B08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A3D44971-6EB6-4BCD-8864-F16F28687327}" type="slidenum">
              <a:t>11</a:t>
            </a:fld>
            <a:endParaRPr lang="en-NZ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3EAC14D9-F311-C471-2EC8-899650CA69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760" cy="4008600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48F9BE27-0233-AA58-E76B-FD4152927D8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DB7ADBD-3FA6-9FB7-C449-44FAC0D56CE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22AF7D2F-2562-4750-85B1-F3F42312A0BE}" type="slidenum">
              <a:t>12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94F0AC1-EC12-9E3D-7181-7ECEF02DD04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8DEB7F8E-019B-4B6A-8953-0DE9F137E8A7}" type="slidenum">
              <a:t>12</a:t>
            </a:fld>
            <a:endParaRPr lang="en-NZ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4D7D694-9FA1-BDCF-747E-EF5328E98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760" cy="4008600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34D46A0-2D62-8A0D-6580-F21F6ADF87A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1CCDA08-F157-253F-8328-00E6395391B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29008528-88A5-42B3-B34A-FDE55B360959}" type="slidenum">
              <a:t>13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02CD7C1A-FF1A-3393-14DB-36C84BD8EB3C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E948A47B-99EA-4D83-BB42-78163EAD60CC}" type="slidenum">
              <a:t>13</a:t>
            </a:fld>
            <a:endParaRPr lang="en-NZ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04E4210-BF0F-E9CA-5662-54B42D76D6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760" cy="4008600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B9A4E99-7D24-DA81-DC8E-788D87F5118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5B87E94-9325-0337-D10B-B2E2C546FE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9F8650DB-B5A7-43ED-B4A1-B3B9E1401AAE}" type="slidenum">
              <a:t>14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4A9C3E03-6414-F102-F894-8949839BABEF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3FA5639E-E53E-48B1-B1CC-014C89295059}" type="slidenum">
              <a:t>14</a:t>
            </a:fld>
            <a:endParaRPr lang="en-NZ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BD8604E8-C6FD-0918-3708-22DD83D00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748074C-A069-87F2-264C-31BC2D7C6F5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ADE0AD6-607E-A2A5-11BA-0117222B91D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A56B2DE3-0427-4EDE-B5B3-49102140FDF0}" type="slidenum">
              <a:t>15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CBEE7DEC-21BB-678B-7CAB-533AD2B0CD9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30E1E56-EA2A-46F5-A343-DB3A045919CA}" type="slidenum">
              <a:t>15</a:t>
            </a:fld>
            <a:endParaRPr lang="en-NZ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C3CAB6C9-6E6F-ED34-2C7B-51F63F54C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EDB84F4A-3DE4-43CB-302C-6403BC73698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C3D0355-3576-182D-FDDD-A1CA771344D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3194D91-C3AA-4AE9-8BB4-C2FFF456672F}" type="slidenum">
              <a:t>2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741A1B90-6B6A-64AF-24BA-ADBCF142078D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F0C27E1F-3435-4466-880A-65330299DA1C}" type="slidenum">
              <a:t>2</a:t>
            </a:fld>
            <a:endParaRPr lang="en-NZ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6E1D64F-89A8-FF7C-7975-D5B3D834BE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760" cy="4008600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B6F8CDA-1119-372B-89D2-610F0985D5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BF142BF-794E-1C84-EBCE-9A532A75EE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1D85580-061D-41C1-B477-A94A0DD4E344}" type="slidenum">
              <a:t>3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16F674F8-18DE-8C75-BD43-B860F54BA97B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18D7A9B-C05D-4FCB-9564-1B5423E0E53B}" type="slidenum">
              <a:t>3</a:t>
            </a:fld>
            <a:endParaRPr lang="en-NZ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62CE0169-88E4-1DF5-29EA-69D24E586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760" cy="4008600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9245B85A-C00B-D6ED-6B49-67B144D1EBB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7B017CB-7904-4F21-921D-93FA8420F2F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77BA88BC-3924-4A06-8F99-C4420D4A1BBC}" type="slidenum">
              <a:t>4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34234726-1C32-4E4D-C6D2-88D757EDBF66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BD493F0F-0DAB-46BC-8B65-297F0AC8F4A7}" type="slidenum">
              <a:t>4</a:t>
            </a:fld>
            <a:endParaRPr lang="en-NZ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36C6A754-272F-C30B-6EEC-68CDB1FED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760" cy="4008600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047835A5-2F47-4684-76AB-8056F33372E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FDF3ACF-C336-487D-1A87-2D324280B5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23A87922-8BEC-497E-B037-B4CFE36C15DB}" type="slidenum">
              <a:t>5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730AC65-6CA9-1569-4FF9-9B4B4A050A15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5AB8BCD3-2DD2-4C68-9DB9-A9EBA5F5722A}" type="slidenum">
              <a:t>5</a:t>
            </a:fld>
            <a:endParaRPr lang="en-NZ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942A959E-2097-403D-A4D3-E98D8D5434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760" cy="4008600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6D94902-D001-B321-EA54-1B54704D5D9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C577E93-0A30-77AB-E500-9D6042175A5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52BA5D5F-5118-4D67-8574-72CB2A82E82D}" type="slidenum">
              <a:t>6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F6F8E6D5-4A0A-63A0-E7B8-6264BA4D7F67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C2DB0007-A4A8-4313-8177-CF4C4B6578AD}" type="slidenum">
              <a:t>6</a:t>
            </a:fld>
            <a:endParaRPr lang="en-NZ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FF5BEE7A-E16B-9C0E-13E7-49FB657796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760" cy="4008600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AEE415AD-FFE6-3B77-2147-2DA66DE714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3C5F2B4-C5E2-36AB-8ABC-57374BB722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94A65155-9059-4E52-BC18-F5C89A3FBED9}" type="slidenum">
              <a:t>7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8455F34E-485A-F74E-D28D-1FCB34435EB0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7022DC5C-C18B-4318-8FA3-CD19A9401BE6}" type="slidenum">
              <a:t>7</a:t>
            </a:fld>
            <a:endParaRPr lang="en-NZ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D0CD7563-0BD7-C40E-B145-3CD22D35CA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760" cy="4008600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7F0AE6C8-2CCF-DD7D-0C79-90114EE4FE2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5B8B453-E4F2-B7CC-406D-E63B409348C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8D9ECB16-AD49-4CFC-A699-191552045496}" type="slidenum">
              <a:t>8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391934B-043D-2987-0EBF-20758BE3AF11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9830F5B7-C108-4AC8-A54E-1837F5BF0265}" type="slidenum">
              <a:t>8</a:t>
            </a:fld>
            <a:endParaRPr lang="en-NZ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4DA284DF-F6BA-A483-AEEB-0DC8B7F1A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40" y="812880"/>
            <a:ext cx="7124760" cy="4008600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897A8D09-381D-54E1-5E4F-9B1DA9967E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3516263-0A33-8073-FAB2-4FF5F419A54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wrap="square" lIns="0" tIns="0" rIns="0" bIns="0" anchor="b" anchorCtr="0">
            <a:noAutofit/>
          </a:bodyPr>
          <a:lstStyle/>
          <a:p>
            <a:pPr lvl="0"/>
            <a:fld id="{622135B4-D00D-47BD-A317-41B9235623D0}" type="slidenum">
              <a:t>9</a:t>
            </a:fld>
            <a:endParaRPr lang="en-NZ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B91B6BA2-9162-D8AD-A461-3F999A0D2D18}"/>
              </a:ext>
            </a:extLst>
          </p:cNvPr>
          <p:cNvSpPr txBox="1"/>
          <p:nvPr/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fld id="{1ED809CB-8A6C-4208-A1FE-63291DEC066F}" type="slidenum">
              <a:t>9</a:t>
            </a:fld>
            <a:endParaRPr lang="en-NZ" sz="14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erif" pitchFamily="18"/>
              <a:ea typeface="DejaVu Sans" pitchFamily="2"/>
              <a:cs typeface="DejaVu Sans" pitchFamily="2"/>
            </a:endParaRPr>
          </a:p>
        </p:txBody>
      </p:sp>
      <p:sp>
        <p:nvSpPr>
          <p:cNvPr id="3" name="Slide Image Placeholder 1">
            <a:extLst>
              <a:ext uri="{FF2B5EF4-FFF2-40B4-BE49-F238E27FC236}">
                <a16:creationId xmlns:a16="http://schemas.microsoft.com/office/drawing/2014/main" id="{72A0277D-D0FE-ED42-5ED7-4EDEE5E56E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Notes Placeholder 2">
            <a:extLst>
              <a:ext uri="{FF2B5EF4-FFF2-40B4-BE49-F238E27FC236}">
                <a16:creationId xmlns:a16="http://schemas.microsoft.com/office/drawing/2014/main" id="{C5AA111C-75C1-4764-C763-D339E809521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195EB-FFA9-644F-7876-6887F1AE4DA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260360" y="928800"/>
            <a:ext cx="7559640" cy="197316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60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1019F5-31DF-19C3-36F6-3D372DA8AD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60360" y="2978280"/>
            <a:ext cx="7559640" cy="1370159"/>
          </a:xfrm>
        </p:spPr>
        <p:txBody>
          <a:bodyPr anchorCtr="1"/>
          <a:lstStyle>
            <a:lvl1pPr algn="ctr">
              <a:buNone/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3A21A-0CEC-CAFD-6FB1-3FB85ACD5D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A511A-83E6-2E91-F448-44E38BBDADC6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889E1-E6A2-6A8C-794E-9756D6C1ADD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A5C100-B843-40FD-B02C-247A27C0962F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230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845E-6669-0279-DA20-C1959D3050F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E4DB1-9645-5087-4C6F-C2882014EA56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FE8A1-EDA2-4F41-13D4-EAD055FCBC2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4A7A4-2540-DB29-F521-A95709638BAF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A9860-8A11-3888-C945-E2797DCFEAA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B80A243-938F-4B48-BFEF-7E1122070DBD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3254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1F2CB0-936C-F7B8-780B-A7740A7CA11D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7308720" y="225360"/>
            <a:ext cx="2266920" cy="4389480"/>
          </a:xfrm>
        </p:spPr>
        <p:txBody>
          <a:bodyPr vert="eaVert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27EBCE-AA99-DA66-498B-6AECF86517FB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503280" y="225360"/>
            <a:ext cx="6653159" cy="438948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2A1E3-E550-512A-440B-52FD1C2221C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6C36D-075F-F219-60BF-49E14DC89B7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5F89B-3EEE-5A41-B494-E456B18FCD9F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D0DA988-E46D-4EF0-ABFD-4849013A7C1B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0476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F75D4-11A2-16D6-0609-49BC4461AF4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1D8C5-9730-C662-034F-27568D5274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1326600"/>
            <a:ext cx="9071640" cy="3288239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defRPr lang="en-US" sz="32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E7714-72B9-225C-DE51-57FAC6B729E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EA858-2BC6-3124-06F4-D5AF6E523DF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7C477-BAD0-5DD3-28A0-48109FAB95B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A18A430-C5EF-495D-87E8-7FD0EB1DB833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7619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BEBB-FC9E-66A1-60C3-E5E6F7EDF3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239" y="1414440"/>
            <a:ext cx="8694720" cy="235728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60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A77A1-776F-66F3-7B6A-9C9691D35A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7239" y="3794040"/>
            <a:ext cx="8694720" cy="1241280"/>
          </a:xfrm>
        </p:spPr>
        <p:txBody>
          <a:bodyPr/>
          <a:lstStyle>
            <a:lvl1pPr>
              <a:defRPr sz="2400">
                <a:solidFill>
                  <a:srgbClr val="767676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05BA3-0641-23F1-2C9D-918A38A8440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270A9-328D-CC01-A900-2C97C77FA9A3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14633-F30E-DC78-35B9-7A90528FBF5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AFF3635-FD7F-45E1-A133-2886C44AC020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8711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B700-93C1-FDEA-02B2-A9A855507BA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C5FB-6E9B-FD60-E250-7B2691F5CC9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280" y="1327320"/>
            <a:ext cx="4459320" cy="3287879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defRPr lang="en-US" sz="32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E8DB5-7AFC-5368-B46F-5433805242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14879" y="1327320"/>
            <a:ext cx="4460760" cy="3287879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defRPr lang="en-US" sz="32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78004-4989-B9DB-4B48-CAD042A4D2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68997-6ADF-2BD9-69FB-EB2A217AB50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14F11C-FB7D-AA80-DD15-9E865852CF8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114EE40-EDF5-472B-A3E2-BDC7AC4602DA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1645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1ADC-FC69-FF7B-B3BC-16DADE35C7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301680"/>
            <a:ext cx="8694720" cy="1096920"/>
          </a:xfrm>
        </p:spPr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24237-5765-0323-3D0C-BB65E1EC49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93719" y="1390680"/>
            <a:ext cx="4265640" cy="681120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89404B-2F0E-245C-93A9-EC5F6691B6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693719" y="2071800"/>
            <a:ext cx="4265640" cy="304632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defRPr lang="en-US" sz="32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B91B4-55DD-57D6-C017-A6E9C031647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5103720" y="1390680"/>
            <a:ext cx="4284720" cy="681120"/>
          </a:xfrm>
        </p:spPr>
        <p:txBody>
          <a:bodyPr anchor="b"/>
          <a:lstStyle>
            <a:lvl1pPr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C41633-0632-FE45-E444-FED61E42E8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103720" y="2071800"/>
            <a:ext cx="4284720" cy="304632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defRPr lang="en-US" sz="32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8EE759-1DDF-72BB-B02C-5DCCD30226E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5FF5C1A-FA36-CC55-B459-431C8A2DB4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9FCD71-6B2E-E8EE-7A28-74B74A23F47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2F39FB-22E8-43A8-A160-5C394CE4286C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6669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C1A8-3D61-813E-87F4-BDF435A9C8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21D1C-5390-3AD7-9148-19F72682A18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9FBBB1-A0DB-39B5-E659-9ACA10C19D0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9E5990-2603-8728-462B-1FA15AF146E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9AE088C-82A8-456F-91B7-80B104F63D51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3269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3768F-0909-C580-C48A-6A9EF666249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47B9F-4C75-4B10-D200-FB6B9FD5855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8A883-BAD5-10B5-5FF5-38C42A3FCC71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B54189-E064-4E0A-B031-934B9C86E427}" type="slidenum">
              <a:t>‹#›</a:t>
            </a:fld>
            <a:endParaRPr lang="en-NZ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2522A4A-04DD-B9AE-639F-6CE6F9EB61F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9072000" cy="946440"/>
          </a:xfrm>
        </p:spPr>
        <p:txBody>
          <a:bodyPr/>
          <a:lstStyle>
            <a:lvl1pPr>
              <a:defRPr/>
            </a:lvl1pPr>
          </a:lstStyle>
          <a:p>
            <a:endParaRPr lang="en-NZ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1221F8-CD51-E88B-C610-1C8C3F98E92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9072000" cy="3288600"/>
          </a:xfrm>
        </p:spPr>
        <p:txBody>
          <a:bodyPr/>
          <a:lstStyle>
            <a:lvl1pPr>
              <a:spcBef>
                <a:spcPts val="1417"/>
              </a:spcBef>
              <a:defRPr lang="en-NZ"/>
            </a:lvl1pPr>
          </a:lstStyle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91681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0B8C-B956-7D11-4C24-A2946829C9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378000"/>
            <a:ext cx="3251159" cy="132408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2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BC059-2B85-540B-23A4-5B7C2ECE5F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816120"/>
            <a:ext cx="5102280" cy="4030560"/>
          </a:xfrm>
        </p:spPr>
        <p:txBody>
          <a:bodyPr anchor="t" anchorCtr="0">
            <a:normAutofit/>
          </a:bodyPr>
          <a:lstStyle>
            <a:lvl1pPr marL="0" marR="0" indent="0">
              <a:lnSpc>
                <a:spcPct val="100000"/>
              </a:lnSpc>
              <a:spcBef>
                <a:spcPts val="1414"/>
              </a:spcBef>
              <a:spcAft>
                <a:spcPts val="0"/>
              </a:spcAft>
              <a:defRPr lang="en-US" sz="32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  <a:br>
              <a:rPr lang="en-US"/>
            </a:br>
            <a:r>
              <a:rPr lang="en-US"/>
              <a:t>Second level</a:t>
            </a:r>
            <a:br>
              <a:rPr lang="en-US"/>
            </a:br>
            <a:r>
              <a:rPr lang="en-US"/>
              <a:t>Third level</a:t>
            </a:r>
            <a:br>
              <a:rPr lang="en-US"/>
            </a:br>
            <a:r>
              <a:rPr lang="en-US"/>
              <a:t>Fourth level</a:t>
            </a:r>
            <a:br>
              <a:rPr lang="en-US"/>
            </a:br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67F28-7DAD-4356-7BE6-51B83F8B48F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1701719"/>
            <a:ext cx="3251159" cy="31510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3BBD7-750C-C94F-B43F-6F558D1C372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05F2BC-A06F-16B8-0F1A-9A336B448CD1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A66F34-C4E4-392B-DF24-A21C6A0B859A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5246D87-879A-4618-A63E-59BA8EF1C8CE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8684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2374B-3BE5-CFE9-F738-28903FF4C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3719" y="378000"/>
            <a:ext cx="3251159" cy="1324080"/>
          </a:xfrm>
        </p:spPr>
        <p:txBody>
          <a:bodyPr anchor="b"/>
          <a:lstStyle>
            <a:lvl1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 sz="3200" spc="0" baseline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7448F7-7CB9-1B85-7BE5-F4D5511E860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286160" y="816120"/>
            <a:ext cx="5102280" cy="4030560"/>
          </a:xfrm>
        </p:spPr>
        <p:txBody>
          <a:bodyPr anchor="t" anchorCtr="0">
            <a:normAutofit/>
          </a:bodyPr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069F42-A862-3608-2EC2-D5C71856315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693719" y="1701719"/>
            <a:ext cx="3251159" cy="315108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851D1-41E8-CEAA-D7C3-28660767D70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BE3A91-A5DD-7D98-2938-10308576AC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8A591-6909-8643-2E22-01B1E9FDB64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3574EF5-51EA-466D-826A-4C46DFC8C87D}" type="slidenum"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9695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E4C85E-1C2C-3D09-4B11-64261BECED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226080"/>
            <a:ext cx="9071640" cy="94644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>
            <a:noAutofit/>
          </a:bodyPr>
          <a:lstStyle/>
          <a:p>
            <a:pPr lvl="0"/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9F5C52-7F56-B88E-AEFE-93F8D4A4F9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0E43A4-CEE5-B5CC-C1E3-0D67BC4D558F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503999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lvl="0" rtl="0" hangingPunct="0">
              <a:buNone/>
              <a:tabLst/>
              <a:defRPr lang="en-NZ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1903A-7746-BBD2-B2F0-15417C097854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1">
            <a:noAutofit/>
          </a:bodyPr>
          <a:lstStyle>
            <a:lvl1pPr lvl="0" rtl="0" hangingPunct="0">
              <a:buNone/>
              <a:tabLst/>
              <a:defRPr lang="en-NZ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DE55C-F2C0-7BED-9A06-30A4CE87B71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NZ" sz="1400" b="0" i="0" u="none" strike="noStrike" kern="1200" cap="none" spc="0" baseline="0">
                <a:solidFill>
                  <a:srgbClr val="000000"/>
                </a:solidFill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A50F6F0A-A310-44CB-AB51-6F3837E0B0CB}" type="slidenum"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lvl="0" algn="ctr" rtl="0" hangingPunct="0">
        <a:buNone/>
        <a:tabLst/>
        <a:defRPr lang="en-NZ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ea typeface="Noto Sans CJK SC" pitchFamily="2"/>
          <a:cs typeface="Lohit Devanagari" pitchFamily="2"/>
        </a:defRPr>
      </a:lvl1pPr>
    </p:titleStyle>
    <p:bodyStyle>
      <a:lvl1pPr marL="0" marR="0" lvl="0" indent="0" rtl="0" hangingPunct="0">
        <a:lnSpc>
          <a:spcPct val="100000"/>
        </a:lnSpc>
        <a:spcBef>
          <a:spcPts val="1414"/>
        </a:spcBef>
        <a:spcAft>
          <a:spcPts val="0"/>
        </a:spcAft>
        <a:buSzPct val="45000"/>
        <a:buFont typeface="StarSymbol"/>
        <a:buChar char="●"/>
        <a:tabLst/>
        <a:defRPr lang="en-US" sz="32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Liberation Sans" pitchFamily="18"/>
          <a:ea typeface="Noto Sans CJK SC" pitchFamily="2"/>
          <a:cs typeface="Lohit Devanagari" pitchFamily="2"/>
        </a:defRPr>
      </a:lvl1pPr>
      <a:lvl2pPr marL="685799" marR="0" lvl="1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US" sz="2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ptos" pitchFamily="18"/>
          <a:ea typeface="Noto Sans CJK SC" pitchFamily="2"/>
          <a:cs typeface="Lohit Devanagari" pitchFamily="2"/>
        </a:defRPr>
      </a:lvl2pPr>
      <a:lvl3pPr marL="1143000" marR="0" lvl="2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US" sz="20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ptos" pitchFamily="18"/>
          <a:ea typeface="Noto Sans CJK SC" pitchFamily="2"/>
          <a:cs typeface="Lohit Devanagari" pitchFamily="2"/>
        </a:defRPr>
      </a:lvl3pPr>
      <a:lvl4pPr marL="1600200" marR="0" lvl="3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75000"/>
        <a:buFont typeface="StarSymbol"/>
        <a:buChar char="–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ptos" pitchFamily="18"/>
          <a:ea typeface="Noto Sans CJK SC" pitchFamily="2"/>
          <a:cs typeface="Lohit Devanagari" pitchFamily="2"/>
        </a:defRPr>
      </a:lvl4pPr>
      <a:lvl5pPr marL="2057400" marR="0" lvl="4" indent="-228600" algn="l" rtl="0" hangingPunct="1">
        <a:lnSpc>
          <a:spcPct val="90000"/>
        </a:lnSpc>
        <a:spcBef>
          <a:spcPts val="499"/>
        </a:spcBef>
        <a:spcAft>
          <a:spcPts val="0"/>
        </a:spcAft>
        <a:buSzPct val="45000"/>
        <a:buFont typeface="StarSymbol"/>
        <a:buChar char="●"/>
        <a:tabLst/>
        <a:defRPr lang="en-US" sz="18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ptos" pitchFamily="18"/>
          <a:ea typeface="Noto Sans CJK SC" pitchFamily="2"/>
          <a:cs typeface="Lohit Devanagari" pitchFamily="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science.nasa.gov/solar-system/comets/oumuamu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03D58C55-174B-23D0-9F3A-942EC70391B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18998" t="5992" r="19500" b="12000"/>
          <a:stretch>
            <a:fillRect/>
          </a:stretch>
        </p:blipFill>
        <p:spPr>
          <a:xfrm>
            <a:off x="3528000" y="1007999"/>
            <a:ext cx="3168000" cy="316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1D613A7-3737-2B71-CC71-E20C5C91805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359" y="216000"/>
            <a:ext cx="9071640" cy="946440"/>
          </a:xfrm>
        </p:spPr>
        <p:txBody>
          <a:bodyPr/>
          <a:lstStyle/>
          <a:p>
            <a:pPr lvl="0"/>
            <a:r>
              <a:rPr lang="en-NZ">
                <a:solidFill>
                  <a:srgbClr val="000000"/>
                </a:solidFill>
              </a:rPr>
              <a:t>Asteroids in TESS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BA4E7C98-4F10-5B19-4328-CCB4BCC52D1E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504359" y="4295710"/>
            <a:ext cx="9071640" cy="1158840"/>
          </a:xfrm>
        </p:spPr>
        <p:txBody>
          <a:bodyPr anchor="ctr" anchorCtr="1">
            <a:normAutofit fontScale="85000" lnSpcReduction="20000"/>
          </a:bodyPr>
          <a:lstStyle/>
          <a:p>
            <a:pPr lvl="0" algn="ctr">
              <a:buNone/>
            </a:pPr>
            <a:r>
              <a:rPr lang="en-NZ" dirty="0"/>
              <a:t>Brayden Leicester</a:t>
            </a:r>
          </a:p>
          <a:p>
            <a:pPr lvl="0" algn="ctr">
              <a:buNone/>
            </a:pPr>
            <a:r>
              <a:rPr lang="en-NZ" sz="2000" dirty="0"/>
              <a:t>Supervisors:</a:t>
            </a:r>
          </a:p>
          <a:p>
            <a:pPr lvl="0" algn="ctr">
              <a:buNone/>
            </a:pPr>
            <a:r>
              <a:rPr lang="en-NZ" sz="2000" dirty="0"/>
              <a:t>Michele Bannister and Ryan Ridden-Harper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F6B35-7697-4C1D-DB2F-864D1EFCAB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NZ">
                <a:solidFill>
                  <a:srgbClr val="000000"/>
                </a:solidFill>
              </a:rPr>
              <a:t>Light curves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40FA0-F957-8F42-551B-9AAB4A2E757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8784000" cy="3288239"/>
          </a:xfrm>
        </p:spPr>
        <p:txBody>
          <a:bodyPr/>
          <a:lstStyle/>
          <a:p>
            <a:pPr lvl="0"/>
            <a:r>
              <a:rPr lang="en-NZ" sz="2400"/>
              <a:t>The light curves for the interpolated points and the detections are different.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53F06535-EF12-9CC9-341A-A64F8CD4032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24000" y="2074680"/>
            <a:ext cx="7370999" cy="3685319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53718A92-F263-7203-3A0A-A6E955B3D03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152000" y="2088000"/>
            <a:ext cx="7398000" cy="369863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D665C1-9877-E0E8-7E48-1D6DD7803BB2}"/>
              </a:ext>
            </a:extLst>
          </p:cNvPr>
          <p:cNvSpPr txBox="1"/>
          <p:nvPr/>
        </p:nvSpPr>
        <p:spPr>
          <a:xfrm>
            <a:off x="7920000" y="-418320"/>
            <a:ext cx="1512000" cy="3463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Ruff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529D-0A86-5BE6-FAC9-2B1594CF061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76000" y="-10440"/>
            <a:ext cx="9071640" cy="946440"/>
          </a:xfrm>
        </p:spPr>
        <p:txBody>
          <a:bodyPr>
            <a:spAutoFit/>
          </a:bodyPr>
          <a:lstStyle/>
          <a:p>
            <a:pPr lvl="0"/>
            <a:r>
              <a:rPr lang="en-NZ">
                <a:solidFill>
                  <a:srgbClr val="000000"/>
                </a:solidFill>
              </a:rPr>
              <a:t>Period Detection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042C7281-144F-270E-46D3-7E1AF19E41F9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 t="11112" b="4172"/>
          <a:stretch>
            <a:fillRect/>
          </a:stretch>
        </p:blipFill>
        <p:spPr>
          <a:xfrm>
            <a:off x="5328000" y="720000"/>
            <a:ext cx="4248000" cy="4798440"/>
          </a:xfrm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BDD3B9-00E9-6463-9C41-D4BF281B238B}"/>
              </a:ext>
            </a:extLst>
          </p:cNvPr>
          <p:cNvSpPr txBox="1"/>
          <p:nvPr/>
        </p:nvSpPr>
        <p:spPr>
          <a:xfrm>
            <a:off x="576000" y="1080000"/>
            <a:ext cx="4752000" cy="400427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1414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</a:pP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Uses Lomb-Scargle Periodogram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414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</a:pP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Can use ‘Lightkurve’ package, or just ‘Astropy’ to compute these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414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</a:pP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Not fully thought through yet</a:t>
            </a:r>
          </a:p>
          <a:p>
            <a:pPr marL="457200" marR="0" lvl="2" indent="0" algn="l" rtl="0" hangingPunct="0">
              <a:lnSpc>
                <a:spcPct val="100000"/>
              </a:lnSpc>
              <a:spcBef>
                <a:spcPts val="1414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</a:pP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Which set of points to use</a:t>
            </a:r>
          </a:p>
          <a:p>
            <a:pPr marL="457200" marR="0" lvl="2" indent="0" algn="l" rtl="0" hangingPunct="0">
              <a:lnSpc>
                <a:spcPct val="100000"/>
              </a:lnSpc>
              <a:spcBef>
                <a:spcPts val="1414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</a:pP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Determining accuracy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965186-5148-02E5-790B-54D715D6CF04}"/>
              </a:ext>
            </a:extLst>
          </p:cNvPr>
          <p:cNvSpPr txBox="1"/>
          <p:nvPr/>
        </p:nvSpPr>
        <p:spPr>
          <a:xfrm>
            <a:off x="8280000" y="-418320"/>
            <a:ext cx="1728000" cy="34632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1999 JE82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3D8EE-B38B-1B6F-EFCC-0DECE4841A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5544000" cy="946440"/>
          </a:xfrm>
        </p:spPr>
        <p:txBody>
          <a:bodyPr>
            <a:spAutoFit/>
          </a:bodyPr>
          <a:lstStyle/>
          <a:p>
            <a:pPr lvl="0"/>
            <a:r>
              <a:rPr lang="en-NZ">
                <a:solidFill>
                  <a:srgbClr val="000000"/>
                </a:solidFill>
              </a:rPr>
              <a:t>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98CEC-6F30-C922-7A7C-D5063EF81DD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608360" y="288000"/>
            <a:ext cx="5399640" cy="3288239"/>
          </a:xfrm>
        </p:spPr>
        <p:txBody>
          <a:bodyPr/>
          <a:lstStyle/>
          <a:p>
            <a:pPr lvl="0"/>
            <a:r>
              <a:rPr lang="en-NZ" sz="2400"/>
              <a:t>Once everything works on one cut…</a:t>
            </a:r>
          </a:p>
          <a:p>
            <a:pPr lvl="0"/>
            <a:r>
              <a:rPr lang="en-NZ" sz="2400"/>
              <a:t>Scale to all sectors reduced with TESSELLATE</a:t>
            </a:r>
          </a:p>
          <a:p>
            <a:pPr lvl="0"/>
            <a:r>
              <a:rPr lang="en-NZ" sz="2400"/>
              <a:t>Get bulk statistics of asteroids.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402841F7-43B1-BB24-9AB8-1FF4E1A737C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4000" y="0"/>
            <a:ext cx="2104200" cy="566964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367A8F11-9D73-218B-A009-DB70C8B3168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304000" y="2160000"/>
            <a:ext cx="4140000" cy="3311999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E27D5EE5-E37B-A61A-985A-B5A12D8828CF}"/>
              </a:ext>
            </a:extLst>
          </p:cNvPr>
          <p:cNvSpPr/>
          <p:nvPr/>
        </p:nvSpPr>
        <p:spPr>
          <a:xfrm>
            <a:off x="1224000" y="2592000"/>
            <a:ext cx="2880000" cy="1224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8160" cap="flat">
            <a:solidFill>
              <a:srgbClr val="3465A4"/>
            </a:solidFill>
            <a:prstDash val="solid"/>
            <a:miter/>
            <a:tailEnd type="arrow"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pic>
        <p:nvPicPr>
          <p:cNvPr id="7" name="">
            <a:extLst>
              <a:ext uri="{FF2B5EF4-FFF2-40B4-BE49-F238E27FC236}">
                <a16:creationId xmlns:a16="http://schemas.microsoft.com/office/drawing/2014/main" id="{2189F625-E18E-59F8-68BF-17347AD188D5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 t="53050" b="4172"/>
          <a:stretch>
            <a:fillRect/>
          </a:stretch>
        </p:blipFill>
        <p:spPr>
          <a:xfrm>
            <a:off x="6552000" y="3337559"/>
            <a:ext cx="3111839" cy="177444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8" name="Straight Connector 7">
            <a:extLst>
              <a:ext uri="{FF2B5EF4-FFF2-40B4-BE49-F238E27FC236}">
                <a16:creationId xmlns:a16="http://schemas.microsoft.com/office/drawing/2014/main" id="{737E1FB4-3C99-021A-1051-BE2D28424268}"/>
              </a:ext>
            </a:extLst>
          </p:cNvPr>
          <p:cNvSpPr/>
          <p:nvPr/>
        </p:nvSpPr>
        <p:spPr>
          <a:xfrm>
            <a:off x="3600000" y="2808000"/>
            <a:ext cx="4392000" cy="1368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ss"/>
              <a:gd name="f6" fmla="val 0"/>
              <a:gd name="f7" fmla="+- 0 0 0"/>
              <a:gd name="f8" fmla="abs f3"/>
              <a:gd name="f9" fmla="abs f4"/>
              <a:gd name="f10" fmla="abs f5"/>
              <a:gd name="f11" fmla="val f6"/>
              <a:gd name="f12" fmla="*/ f7 f0 1"/>
              <a:gd name="f13" fmla="?: f8 f3 1"/>
              <a:gd name="f14" fmla="?: f9 f4 1"/>
              <a:gd name="f15" fmla="?: f10 f5 1"/>
              <a:gd name="f16" fmla="*/ f12 1 f2"/>
              <a:gd name="f17" fmla="*/ f13 1 21600"/>
              <a:gd name="f18" fmla="*/ f14 1 21600"/>
              <a:gd name="f19" fmla="*/ 21600 f13 1"/>
              <a:gd name="f20" fmla="*/ 21600 f14 1"/>
              <a:gd name="f21" fmla="+- f16 0 f1"/>
              <a:gd name="f22" fmla="min f18 f17"/>
              <a:gd name="f23" fmla="*/ f19 1 f15"/>
              <a:gd name="f24" fmla="*/ f20 1 f15"/>
              <a:gd name="f25" fmla="val f23"/>
              <a:gd name="f26" fmla="val f24"/>
              <a:gd name="f27" fmla="*/ f6 f22 1"/>
              <a:gd name="f28" fmla="*/ f23 f22 1"/>
              <a:gd name="f29" fmla="*/ f24 f22 1"/>
              <a:gd name="f30" fmla="*/ f11 f22 1"/>
              <a:gd name="f31" fmla="*/ f25 f22 1"/>
              <a:gd name="f32" fmla="*/ f26 f22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1">
                <a:pos x="f30" y="f30"/>
              </a:cxn>
              <a:cxn ang="f21">
                <a:pos x="f31" y="f32"/>
              </a:cxn>
            </a:cxnLst>
            <a:rect l="f27" t="f27" r="f28" b="f29"/>
            <a:pathLst>
              <a:path>
                <a:moveTo>
                  <a:pt x="f30" y="f30"/>
                </a:moveTo>
                <a:lnTo>
                  <a:pt x="f31" y="f32"/>
                </a:lnTo>
              </a:path>
            </a:pathLst>
          </a:custGeom>
          <a:noFill/>
          <a:ln w="38160" cap="flat">
            <a:solidFill>
              <a:srgbClr val="3465A4"/>
            </a:solidFill>
            <a:prstDash val="solid"/>
            <a:miter/>
            <a:tailEnd type="arrow"/>
          </a:ln>
        </p:spPr>
        <p:txBody>
          <a:bodyPr vert="horz" wrap="none" lIns="109080" tIns="64080" rIns="109080" bIns="6408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>
              <a:ln>
                <a:noFill/>
              </a:ln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0EA17-9F3E-E9A2-B04B-4F7A450951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61560"/>
            <a:ext cx="9071640" cy="946440"/>
          </a:xfrm>
        </p:spPr>
        <p:txBody>
          <a:bodyPr>
            <a:spAutoFit/>
          </a:bodyPr>
          <a:lstStyle/>
          <a:p>
            <a:pPr lvl="0"/>
            <a:r>
              <a:rPr lang="en-NZ">
                <a:solidFill>
                  <a:srgbClr val="000000"/>
                </a:solidFill>
              </a:rPr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390BA-C51A-8B76-558B-BBF124E7E71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4359" y="1247760"/>
            <a:ext cx="3383640" cy="3288239"/>
          </a:xfrm>
        </p:spPr>
        <p:txBody>
          <a:bodyPr/>
          <a:lstStyle/>
          <a:p>
            <a:pPr lvl="0"/>
            <a:r>
              <a:rPr lang="en-NZ" sz="2400"/>
              <a:t>Trying to get properties of all asteroid in TESS</a:t>
            </a:r>
          </a:p>
          <a:p>
            <a:pPr lvl="0"/>
            <a:r>
              <a:rPr lang="en-NZ" sz="2400"/>
              <a:t>Have found and interpolated their positions.</a:t>
            </a:r>
          </a:p>
          <a:p>
            <a:pPr lvl="0"/>
            <a:r>
              <a:rPr lang="en-NZ" sz="2400"/>
              <a:t>Then matched these to detections</a:t>
            </a:r>
          </a:p>
          <a:p>
            <a:pPr lvl="0"/>
            <a:r>
              <a:rPr lang="en-NZ" sz="2400"/>
              <a:t>Need to characterise light curves properly and then scale up.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86F4848B-AB81-411B-85D4-E10745AB3AF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960000" y="878400"/>
            <a:ext cx="5832000" cy="46656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D0FD6933-B5DC-434D-A4E3-D9445F1380C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031640" y="1655999"/>
            <a:ext cx="6048360" cy="3024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9D6A1611-5CBD-BD9B-C9EC-D4641327213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472000" y="1296000"/>
            <a:ext cx="3888000" cy="38880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44264-5886-8F7D-E52E-8DCA8601A0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NZ">
                <a:solidFill>
                  <a:srgbClr val="000000"/>
                </a:solidFill>
              </a:rPr>
              <a:t>Extra Figures 1.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3660071E-50F7-3A00-F42B-F7BD55059B2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93040" y="1242359"/>
            <a:ext cx="4926960" cy="394164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F1783C10-04D0-2765-F775-A6B73B8F129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24000" y="503280"/>
            <a:ext cx="3726360" cy="496872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41AC0B0-04E9-4650-F152-A64728D05DA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lvl="0"/>
            <a:r>
              <a:rPr lang="en-NZ">
                <a:solidFill>
                  <a:srgbClr val="000000"/>
                </a:solidFill>
              </a:rPr>
              <a:t>Extra Figures 2.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F58D2-0E56-8595-C8D4-BBBAC9EF580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NZ">
                <a:solidFill>
                  <a:srgbClr val="000000"/>
                </a:solidFill>
              </a:rPr>
              <a:t>Asteroids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4C1C1-83DF-4421-DAA9-EC93442B681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64000" y="1319760"/>
            <a:ext cx="3744000" cy="3288239"/>
          </a:xfrm>
        </p:spPr>
        <p:txBody>
          <a:bodyPr/>
          <a:lstStyle/>
          <a:p>
            <a:pPr lvl="0"/>
            <a:r>
              <a:rPr lang="en-NZ" sz="2400"/>
              <a:t>Rocky bodies in orbit of the sun</a:t>
            </a:r>
          </a:p>
          <a:p>
            <a:pPr lvl="0"/>
            <a:r>
              <a:rPr lang="en-NZ" sz="2400"/>
              <a:t>Distribution of rotation properties is of interest.</a:t>
            </a:r>
          </a:p>
          <a:p>
            <a:pPr lvl="0"/>
            <a:r>
              <a:rPr lang="en-NZ" sz="2400"/>
              <a:t>This work will focus on bright asteroids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A5E5C-74B0-AE2E-E181-1EB378B20A2D}"/>
              </a:ext>
            </a:extLst>
          </p:cNvPr>
          <p:cNvSpPr txBox="1"/>
          <p:nvPr/>
        </p:nvSpPr>
        <p:spPr>
          <a:xfrm>
            <a:off x="5616000" y="5229720"/>
            <a:ext cx="4608000" cy="60228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VLT/Sphere images, Vernazza et al (2021)</a:t>
            </a: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454DF531-FF70-AFC5-4B3C-E56E6ADE4E2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726160" y="969119"/>
            <a:ext cx="3489839" cy="4260600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6F9C-134B-FC6A-26EE-191C4410FA1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NZ">
                <a:solidFill>
                  <a:srgbClr val="000000"/>
                </a:solidFill>
              </a:rPr>
              <a:t>Interstellar 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1F7BC-E145-E6C6-C1B5-468153648B3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360000" y="1326600"/>
            <a:ext cx="3960000" cy="3288239"/>
          </a:xfrm>
        </p:spPr>
        <p:txBody>
          <a:bodyPr/>
          <a:lstStyle/>
          <a:p>
            <a:pPr lvl="0"/>
            <a:r>
              <a:rPr lang="en-NZ" sz="2400"/>
              <a:t>Small bodies from made around other stars</a:t>
            </a:r>
          </a:p>
          <a:p>
            <a:pPr lvl="0"/>
            <a:r>
              <a:rPr lang="en-NZ" sz="2400"/>
              <a:t>Have seen 2 so far</a:t>
            </a:r>
          </a:p>
          <a:p>
            <a:pPr lvl="0"/>
            <a:r>
              <a:rPr lang="en-NZ" sz="2400"/>
              <a:t>‘Oumuamua was the first and asteroid like</a:t>
            </a:r>
          </a:p>
          <a:p>
            <a:pPr lvl="0"/>
            <a:r>
              <a:rPr lang="en-NZ" sz="2400"/>
              <a:t>Interesting rotation properties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52BFE5C2-6126-4C82-A980-73C38301D43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0" y="1080000"/>
            <a:ext cx="5760000" cy="3600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79FEFD-9669-0D90-5FF8-BDE1C1876B1B}"/>
              </a:ext>
            </a:extLst>
          </p:cNvPr>
          <p:cNvSpPr txBox="1"/>
          <p:nvPr/>
        </p:nvSpPr>
        <p:spPr>
          <a:xfrm>
            <a:off x="6336000" y="4752000"/>
            <a:ext cx="6120000" cy="858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NASA ‘Oumuamua Concept art: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https://science.nasa.gov/solar-system/comets/oumuamua/</a:t>
            </a:r>
            <a:r>
              <a:rPr lang="en-NZ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D719B-1357-14A2-9DDD-D9B86935EB2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NZ">
                <a:solidFill>
                  <a:srgbClr val="000000"/>
                </a:solidFill>
              </a:rPr>
              <a:t>TESS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B2C65D-9F53-36CA-D66B-9E18E97A4F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03999" y="1326600"/>
            <a:ext cx="3816000" cy="3288239"/>
          </a:xfrm>
        </p:spPr>
        <p:txBody>
          <a:bodyPr/>
          <a:lstStyle/>
          <a:p>
            <a:pPr lvl="0"/>
            <a:r>
              <a:rPr lang="en-NZ" sz="2400"/>
              <a:t>Huge FOV, 96</a:t>
            </a:r>
            <a:r>
              <a:rPr lang="en-US" altLang="zh-CN" sz="2400">
                <a:latin typeface="Liberation Sans" pitchFamily="34"/>
              </a:rPr>
              <a:t>°</a:t>
            </a:r>
            <a:r>
              <a:rPr lang="en-NZ" sz="2400"/>
              <a:t>x24</a:t>
            </a:r>
            <a:r>
              <a:rPr lang="en-US" altLang="zh-CN" sz="2400">
                <a:latin typeface="Liberation Sans" pitchFamily="34"/>
              </a:rPr>
              <a:t>°</a:t>
            </a:r>
          </a:p>
          <a:p>
            <a:pPr lvl="0"/>
            <a:r>
              <a:rPr lang="en-NZ" sz="2400">
                <a:latin typeface="Liberation Sans" pitchFamily="34"/>
              </a:rPr>
              <a:t>Fast Cadance, ≤30 min</a:t>
            </a:r>
          </a:p>
          <a:p>
            <a:pPr lvl="0"/>
            <a:r>
              <a:rPr lang="en-NZ" sz="2400">
                <a:latin typeface="Liberation Sans" pitchFamily="34"/>
              </a:rPr>
              <a:t>But large pixels, 21” square</a:t>
            </a:r>
          </a:p>
          <a:p>
            <a:pPr lvl="0"/>
            <a:r>
              <a:rPr lang="en-NZ" sz="2400">
                <a:latin typeface="Liberation Sans" pitchFamily="34"/>
              </a:rPr>
              <a:t>Built for exoplanets, but is an all-sky transient detector</a:t>
            </a:r>
          </a:p>
          <a:p>
            <a:pPr lvl="0"/>
            <a:r>
              <a:rPr lang="en-NZ" sz="2400">
                <a:latin typeface="Liberation Sans" pitchFamily="34"/>
              </a:rPr>
              <a:t>Asteroids move at ~1px per frame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8EEAC4E9-A8AD-401D-6163-65C8CE4AD23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 l="32919"/>
          <a:stretch>
            <a:fillRect/>
          </a:stretch>
        </p:blipFill>
        <p:spPr>
          <a:xfrm>
            <a:off x="4506840" y="1440000"/>
            <a:ext cx="5466240" cy="321948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135DC3-4F69-58ED-927A-A75774D87B2C}"/>
              </a:ext>
            </a:extLst>
          </p:cNvPr>
          <p:cNvSpPr txBox="1"/>
          <p:nvPr/>
        </p:nvSpPr>
        <p:spPr>
          <a:xfrm>
            <a:off x="6912000" y="4896000"/>
            <a:ext cx="3189240" cy="60228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Fig.4.b. of Ricker et al. (2014)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2C8CC-A693-41B3-0CF0-0E006C40AB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NZ">
                <a:solidFill>
                  <a:srgbClr val="000000"/>
                </a:solidFill>
              </a:rPr>
              <a:t>TESSELLATE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945B408D-610E-DAE5-FC98-A397C8DEC5F5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464000" y="1172520"/>
            <a:ext cx="5256000" cy="4282560"/>
          </a:xfrm>
          <a:ln cap="flat">
            <a:noFill/>
          </a:ln>
        </p:spPr>
      </p:pic>
      <p:pic>
        <p:nvPicPr>
          <p:cNvPr id="4" name="">
            <a:extLst>
              <a:ext uri="{FF2B5EF4-FFF2-40B4-BE49-F238E27FC236}">
                <a16:creationId xmlns:a16="http://schemas.microsoft.com/office/drawing/2014/main" id="{50410486-BAE8-121C-E000-50B1511E422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72000" y="1296000"/>
            <a:ext cx="3888000" cy="388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5D31F2-B327-F9F7-58E4-7BCA9ADFF0C2}"/>
              </a:ext>
            </a:extLst>
          </p:cNvPr>
          <p:cNvSpPr txBox="1"/>
          <p:nvPr/>
        </p:nvSpPr>
        <p:spPr>
          <a:xfrm>
            <a:off x="382320" y="1296000"/>
            <a:ext cx="4203360" cy="412200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3121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Pipeline to detect all transient events in TESS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These lights curves of a single pixel throughout the sector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This is an asteroid detection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134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</a:pP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There is a Zooniverse project to classify these events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2ACB8-DD9C-21F1-1D2B-063EEC6C47C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>
            <a:spAutoFit/>
          </a:bodyPr>
          <a:lstStyle/>
          <a:p>
            <a:pPr lvl="0"/>
            <a:r>
              <a:rPr lang="en-NZ">
                <a:solidFill>
                  <a:srgbClr val="000000"/>
                </a:solidFill>
              </a:rPr>
              <a:t>Querying Positions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90A468AB-39D8-09A2-5096-425385980460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0" y="1004400"/>
            <a:ext cx="5832000" cy="4665600"/>
          </a:xfrm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4D5580-9E96-F198-A8CD-CFB5604BA232}"/>
              </a:ext>
            </a:extLst>
          </p:cNvPr>
          <p:cNvSpPr txBox="1"/>
          <p:nvPr/>
        </p:nvSpPr>
        <p:spPr>
          <a:xfrm>
            <a:off x="288000" y="1800360"/>
            <a:ext cx="4031999" cy="23731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SzPct val="45000"/>
              <a:buFont typeface="StarSymbol"/>
              <a:buChar char="●"/>
              <a:tabLst/>
            </a:pP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Positions queried from ‘SkyBot’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SzPct val="45000"/>
              <a:buFont typeface="StarSymbol"/>
              <a:buChar char="●"/>
              <a:tabLst/>
            </a:pP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Axes in RA/Dec and Ecliptic (ec) Longitude and Latitude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366E-9284-8ED4-D545-5B95F381DF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4359" y="58680"/>
            <a:ext cx="9071640" cy="946440"/>
          </a:xfrm>
        </p:spPr>
        <p:txBody>
          <a:bodyPr>
            <a:spAutoFit/>
          </a:bodyPr>
          <a:lstStyle/>
          <a:p>
            <a:pPr lvl="0"/>
            <a:r>
              <a:rPr lang="en-NZ">
                <a:solidFill>
                  <a:srgbClr val="000000"/>
                </a:solidFill>
              </a:rPr>
              <a:t>Interpolating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605B25F7-215E-5D53-728C-3313D161135D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320000" y="1005119"/>
            <a:ext cx="5832000" cy="4665600"/>
          </a:xfrm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60DDA88-99D4-A1A8-3B47-0FC896B58DBD}"/>
              </a:ext>
            </a:extLst>
          </p:cNvPr>
          <p:cNvSpPr txBox="1"/>
          <p:nvPr/>
        </p:nvSpPr>
        <p:spPr>
          <a:xfrm>
            <a:off x="288000" y="1367640"/>
            <a:ext cx="4031999" cy="410688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SzPct val="45000"/>
              <a:buFont typeface="StarSymbol"/>
              <a:buChar char="●"/>
              <a:tabLst/>
            </a:pP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Interpolated to every 30 min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SzPct val="45000"/>
              <a:buFont typeface="StarSymbol"/>
              <a:buChar char="●"/>
              <a:tabLst/>
            </a:pP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Same cadence as TESS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SzPct val="45000"/>
              <a:buFont typeface="StarSymbol"/>
              <a:buChar char="●"/>
              <a:tabLst/>
            </a:pP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Allows the matching to be well sampled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SzPct val="45000"/>
              <a:buFont typeface="StarSymbol"/>
              <a:buChar char="●"/>
              <a:tabLst/>
            </a:pP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Scaled by </a:t>
            </a:r>
            <a:r>
              <a:rPr lang="en-NZ" sz="2400" b="0" i="1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H</a:t>
            </a: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, the absolute magnitude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FC9AD-DFF5-F162-B0AE-F08C0AF8494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503999" y="226080"/>
            <a:ext cx="5472000" cy="946440"/>
          </a:xfrm>
        </p:spPr>
        <p:txBody>
          <a:bodyPr>
            <a:spAutoFit/>
          </a:bodyPr>
          <a:lstStyle/>
          <a:p>
            <a:pPr lvl="0"/>
            <a:r>
              <a:rPr lang="en-NZ">
                <a:solidFill>
                  <a:srgbClr val="000000"/>
                </a:solidFill>
              </a:rPr>
              <a:t>Other properties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9DAF17F2-4F26-575F-B773-ADCB792C720D}"/>
              </a:ext>
            </a:extLst>
          </p:cNvPr>
          <p:cNvPicPr>
            <a:picLocks noGrp="1" noChangeAspect="1"/>
          </p:cNvPicPr>
          <p:nvPr>
            <p:ph type="pic" idx="4294967295"/>
          </p:nvPr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511960" y="0"/>
            <a:ext cx="3920040" cy="5880240"/>
          </a:xfrm>
          <a:ln cap="flat"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F32950-44EA-D79D-1080-C893B1279A9C}"/>
              </a:ext>
            </a:extLst>
          </p:cNvPr>
          <p:cNvSpPr txBox="1"/>
          <p:nvPr/>
        </p:nvSpPr>
        <p:spPr>
          <a:xfrm>
            <a:off x="576000" y="1368000"/>
            <a:ext cx="4320360" cy="304524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SzPct val="45000"/>
              <a:buFont typeface="StarSymbol"/>
              <a:buChar char="●"/>
              <a:tabLst/>
            </a:pP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Inclination of the asteroids vs:</a:t>
            </a:r>
          </a:p>
          <a:p>
            <a:pPr marL="457200" marR="0" lvl="2" indent="0" algn="l" rtl="0" hangingPunct="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SzPct val="45000"/>
              <a:buFont typeface="StarSymbol"/>
              <a:buChar char="●"/>
              <a:tabLst/>
            </a:pP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Heliocentric distance</a:t>
            </a:r>
          </a:p>
          <a:p>
            <a:pPr marL="457200" marR="0" lvl="2" indent="0" algn="l" rtl="0" hangingPunct="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SzPct val="45000"/>
              <a:buFont typeface="StarSymbol"/>
              <a:buChar char="●"/>
              <a:tabLst/>
            </a:pP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Distance from TESS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1984"/>
              </a:spcBef>
              <a:spcAft>
                <a:spcPts val="1984"/>
              </a:spcAft>
              <a:buSzPct val="45000"/>
              <a:buFont typeface="StarSymbol"/>
              <a:buChar char="●"/>
              <a:tabLst/>
            </a:pPr>
            <a:r>
              <a:rPr lang="en-NZ" sz="24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Queried from ‘JPL Horizons’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FEE2-BB73-0932-C927-E8EECA23DA5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1583640" y="205560"/>
            <a:ext cx="9071640" cy="946440"/>
          </a:xfrm>
        </p:spPr>
        <p:txBody>
          <a:bodyPr/>
          <a:lstStyle/>
          <a:p>
            <a:pPr lvl="0"/>
            <a:r>
              <a:rPr lang="en-NZ">
                <a:solidFill>
                  <a:srgbClr val="000000"/>
                </a:solidFill>
              </a:rPr>
              <a:t>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490F9C-D584-6705-430A-49786507C65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512000" y="1391759"/>
            <a:ext cx="3456000" cy="3288239"/>
          </a:xfrm>
        </p:spPr>
        <p:txBody>
          <a:bodyPr/>
          <a:lstStyle/>
          <a:p>
            <a:pPr lvl="0"/>
            <a:r>
              <a:rPr lang="en-NZ" sz="2400"/>
              <a:t>Use a KDTree to match interpolations to detections from TESSELLATE</a:t>
            </a:r>
          </a:p>
          <a:p>
            <a:pPr lvl="0"/>
            <a:r>
              <a:rPr lang="en-NZ" sz="2400"/>
              <a:t>Make cuts after matching by time and distance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7C89C2-19A1-7B16-6F8F-BF74E0F3CEF9}"/>
              </a:ext>
            </a:extLst>
          </p:cNvPr>
          <p:cNvGraphicFramePr>
            <a:graphicFrameLocks noGrp="1"/>
          </p:cNvGraphicFramePr>
          <p:nvPr/>
        </p:nvGraphicFramePr>
        <p:xfrm>
          <a:off x="5760000" y="530640"/>
          <a:ext cx="1335240" cy="5126027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667800">
                  <a:extLst>
                    <a:ext uri="{9D8B030D-6E8A-4147-A177-3AD203B41FA5}">
                      <a16:colId xmlns:a16="http://schemas.microsoft.com/office/drawing/2014/main" val="3383178573"/>
                    </a:ext>
                  </a:extLst>
                </a:gridCol>
                <a:gridCol w="667440">
                  <a:extLst>
                    <a:ext uri="{9D8B030D-6E8A-4147-A177-3AD203B41FA5}">
                      <a16:colId xmlns:a16="http://schemas.microsoft.com/office/drawing/2014/main" val="3063951723"/>
                    </a:ext>
                  </a:extLst>
                </a:gridCol>
              </a:tblGrid>
              <a:tr h="36035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828770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3942348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516797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0072878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315058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616424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396892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768654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326972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040592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744693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983346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9800037"/>
                  </a:ext>
                </a:extLst>
              </a:tr>
              <a:tr h="36683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72569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34992C-E031-11D5-0FDB-722D00318061}"/>
              </a:ext>
            </a:extLst>
          </p:cNvPr>
          <p:cNvGraphicFramePr>
            <a:graphicFrameLocks noGrp="1"/>
          </p:cNvGraphicFramePr>
          <p:nvPr/>
        </p:nvGraphicFramePr>
        <p:xfrm>
          <a:off x="8302680" y="530640"/>
          <a:ext cx="1188360" cy="3662632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594360">
                  <a:extLst>
                    <a:ext uri="{9D8B030D-6E8A-4147-A177-3AD203B41FA5}">
                      <a16:colId xmlns:a16="http://schemas.microsoft.com/office/drawing/2014/main" val="3613638812"/>
                    </a:ext>
                  </a:extLst>
                </a:gridCol>
                <a:gridCol w="594000">
                  <a:extLst>
                    <a:ext uri="{9D8B030D-6E8A-4147-A177-3AD203B41FA5}">
                      <a16:colId xmlns:a16="http://schemas.microsoft.com/office/drawing/2014/main" val="899069113"/>
                    </a:ext>
                  </a:extLst>
                </a:gridCol>
              </a:tblGrid>
              <a:tr h="3607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NZ" sz="18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" pitchFamily="2"/>
                          <a:cs typeface="Lohit Devanagari" pitchFamily="2"/>
                        </a:rPr>
                        <a:t>Dec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400397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3008576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454878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5082523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196129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198485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4190548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984084"/>
                  </a:ext>
                </a:extLst>
              </a:tr>
              <a:tr h="366119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767770"/>
                  </a:ext>
                </a:extLst>
              </a:tr>
              <a:tr h="36792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NZ" sz="1800" b="0" i="0" u="none" strike="noStrike" kern="1200" cap="none">
                        <a:ln>
                          <a:noFill/>
                        </a:ln>
                        <a:latin typeface="Liberation Sans" pitchFamily="1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8891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F8206C-0222-B4CB-24EB-B973A8C83C1F}"/>
              </a:ext>
            </a:extLst>
          </p:cNvPr>
          <p:cNvSpPr txBox="1"/>
          <p:nvPr/>
        </p:nvSpPr>
        <p:spPr>
          <a:xfrm>
            <a:off x="5760000" y="144000"/>
            <a:ext cx="3816000" cy="602280"/>
          </a:xfrm>
          <a:prstGeom prst="rect">
            <a:avLst/>
          </a:prstGeom>
          <a:noFill/>
          <a:ln cap="flat">
            <a:noFill/>
          </a:ln>
        </p:spPr>
        <p:txBody>
          <a:bodyPr vert="horz" wrap="none" lIns="90000" tIns="45000" rIns="90000" bIns="450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NZ" sz="1800" b="0" i="0" u="none" strike="noStrike" kern="1200" cap="none" spc="0" baseline="0">
                <a:ln>
                  <a:noFill/>
                </a:ln>
                <a:solidFill>
                  <a:srgbClr val="000000"/>
                </a:solidFill>
                <a:latin typeface="Liberation Sans" pitchFamily="18"/>
                <a:ea typeface="Noto Sans CJK SC" pitchFamily="2"/>
                <a:cs typeface="Lohit Devanagari" pitchFamily="2"/>
              </a:rPr>
              <a:t>Interpolations                  Detections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BA3AE95-380D-22D6-EB59-0B226068E5BE}"/>
              </a:ext>
            </a:extLst>
          </p:cNvPr>
          <p:cNvSpPr/>
          <p:nvPr/>
        </p:nvSpPr>
        <p:spPr>
          <a:xfrm>
            <a:off x="6408000" y="1080000"/>
            <a:ext cx="251964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19640"/>
              <a:gd name="f7" fmla="+- 0 0 0"/>
              <a:gd name="f8" fmla="*/ f3 1 2519640"/>
              <a:gd name="f9" fmla="*/ f4 1 0"/>
              <a:gd name="f10" fmla="val f5"/>
              <a:gd name="f11" fmla="val f6"/>
              <a:gd name="f12" fmla="*/ f7 f0 1"/>
              <a:gd name="f13" fmla="+- f10 0 f10"/>
              <a:gd name="f14" fmla="+- f11 0 f10"/>
              <a:gd name="f15" fmla="*/ f12 1 f2"/>
              <a:gd name="f16" fmla="*/ f14 1 2519640"/>
              <a:gd name="f17" fmla="*/ f13 1 0"/>
              <a:gd name="f18" fmla="+- f15 0 f1"/>
              <a:gd name="f19" fmla="*/ 1259820 1 f16"/>
              <a:gd name="f20" fmla="*/ 0 1 f17"/>
              <a:gd name="f21" fmla="*/ 0 1 f16"/>
              <a:gd name="f22" fmla="*/ 1 1 f17"/>
              <a:gd name="f23" fmla="*/ 2519640 1 f16"/>
              <a:gd name="f24" fmla="*/ f21 f8 1"/>
              <a:gd name="f25" fmla="*/ f23 f8 1"/>
              <a:gd name="f26" fmla="*/ f22 f9 1"/>
              <a:gd name="f27" fmla="*/ f20 f9 1"/>
              <a:gd name="f28" fmla="*/ f19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28" y="f27"/>
              </a:cxn>
              <a:cxn ang="f18">
                <a:pos x="f24" y="f26"/>
              </a:cxn>
              <a:cxn ang="f18">
                <a:pos x="f28" y="f26"/>
              </a:cxn>
              <a:cxn ang="f18">
                <a:pos x="f25" y="f26"/>
              </a:cxn>
            </a:cxnLst>
            <a:rect l="f24" t="f27" r="f25" b="f26"/>
            <a:pathLst>
              <a:path w="2519640" fill="none">
                <a:moveTo>
                  <a:pt x="f6" y="f5"/>
                </a:moveTo>
                <a:lnTo>
                  <a:pt x="f5" y="f5"/>
                </a:lnTo>
              </a:path>
            </a:pathLst>
          </a:custGeom>
          <a:noFill/>
          <a:ln w="0" cap="flat">
            <a:solidFill>
              <a:srgbClr val="3465A4"/>
            </a:solidFill>
            <a:prstDash val="solid"/>
            <a:miter/>
            <a:tailEnd type="arrow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2D77438-C2F7-EB23-2262-5F349142F4D3}"/>
              </a:ext>
            </a:extLst>
          </p:cNvPr>
          <p:cNvSpPr/>
          <p:nvPr/>
        </p:nvSpPr>
        <p:spPr>
          <a:xfrm>
            <a:off x="6408000" y="1440000"/>
            <a:ext cx="2519640" cy="287640"/>
          </a:xfrm>
          <a:custGeom>
            <a:avLst/>
            <a:gdLst>
              <a:gd name="f0" fmla="val w"/>
              <a:gd name="f1" fmla="val h"/>
              <a:gd name="f2" fmla="val 0"/>
              <a:gd name="f3" fmla="val 7000"/>
              <a:gd name="f4" fmla="val 800"/>
              <a:gd name="f5" fmla="*/ f0 1 7000"/>
              <a:gd name="f6" fmla="*/ f1 1 8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7000"/>
              <a:gd name="f13" fmla="*/ f10 1 8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7000" h="800" fill="none">
                <a:moveTo>
                  <a:pt x="f3" y="f2"/>
                </a:moveTo>
                <a:lnTo>
                  <a:pt x="f2" y="f4"/>
                </a:lnTo>
              </a:path>
            </a:pathLst>
          </a:custGeom>
          <a:noFill/>
          <a:ln w="0" cap="flat">
            <a:solidFill>
              <a:srgbClr val="3465A4"/>
            </a:solidFill>
            <a:prstDash val="solid"/>
            <a:miter/>
            <a:tailEnd type="arrow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21E6ED6-8CCC-45F4-5C47-06E5BEE4F2D6}"/>
              </a:ext>
            </a:extLst>
          </p:cNvPr>
          <p:cNvSpPr/>
          <p:nvPr/>
        </p:nvSpPr>
        <p:spPr>
          <a:xfrm>
            <a:off x="6408000" y="1728000"/>
            <a:ext cx="2519640" cy="431640"/>
          </a:xfrm>
          <a:custGeom>
            <a:avLst/>
            <a:gdLst>
              <a:gd name="f0" fmla="val w"/>
              <a:gd name="f1" fmla="val h"/>
              <a:gd name="f2" fmla="val 0"/>
              <a:gd name="f3" fmla="val 7000"/>
              <a:gd name="f4" fmla="val 1200"/>
              <a:gd name="f5" fmla="*/ f0 1 7000"/>
              <a:gd name="f6" fmla="*/ f1 1 12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7000"/>
              <a:gd name="f13" fmla="*/ f10 1 12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7000" h="1200" fill="none">
                <a:moveTo>
                  <a:pt x="f3" y="f2"/>
                </a:moveTo>
                <a:lnTo>
                  <a:pt x="f2" y="f4"/>
                </a:lnTo>
              </a:path>
            </a:pathLst>
          </a:custGeom>
          <a:noFill/>
          <a:ln w="0" cap="flat">
            <a:solidFill>
              <a:srgbClr val="3465A4"/>
            </a:solidFill>
            <a:prstDash val="solid"/>
            <a:miter/>
            <a:tailEnd type="arrow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163D399-6FBA-9C34-4DB8-005BC0942367}"/>
              </a:ext>
            </a:extLst>
          </p:cNvPr>
          <p:cNvSpPr/>
          <p:nvPr/>
        </p:nvSpPr>
        <p:spPr>
          <a:xfrm>
            <a:off x="6408000" y="2160000"/>
            <a:ext cx="2519640" cy="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val 0"/>
              <a:gd name="f6" fmla="val 2519640"/>
              <a:gd name="f7" fmla="+- 0 0 0"/>
              <a:gd name="f8" fmla="*/ f3 1 2519640"/>
              <a:gd name="f9" fmla="*/ f4 1 0"/>
              <a:gd name="f10" fmla="val f5"/>
              <a:gd name="f11" fmla="val f6"/>
              <a:gd name="f12" fmla="*/ f7 f0 1"/>
              <a:gd name="f13" fmla="+- f10 0 f10"/>
              <a:gd name="f14" fmla="+- f11 0 f10"/>
              <a:gd name="f15" fmla="*/ f12 1 f2"/>
              <a:gd name="f16" fmla="*/ f14 1 2519640"/>
              <a:gd name="f17" fmla="*/ f13 1 0"/>
              <a:gd name="f18" fmla="+- f15 0 f1"/>
              <a:gd name="f19" fmla="*/ 1259820 1 f16"/>
              <a:gd name="f20" fmla="*/ 0 1 f17"/>
              <a:gd name="f21" fmla="*/ 0 1 f16"/>
              <a:gd name="f22" fmla="*/ 1 1 f17"/>
              <a:gd name="f23" fmla="*/ 2519640 1 f16"/>
              <a:gd name="f24" fmla="*/ f21 f8 1"/>
              <a:gd name="f25" fmla="*/ f23 f8 1"/>
              <a:gd name="f26" fmla="*/ f22 f9 1"/>
              <a:gd name="f27" fmla="*/ f20 f9 1"/>
              <a:gd name="f28" fmla="*/ f19 f8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18">
                <a:pos x="f28" y="f27"/>
              </a:cxn>
              <a:cxn ang="f18">
                <a:pos x="f24" y="f26"/>
              </a:cxn>
              <a:cxn ang="f18">
                <a:pos x="f28" y="f26"/>
              </a:cxn>
              <a:cxn ang="f18">
                <a:pos x="f25" y="f26"/>
              </a:cxn>
            </a:cxnLst>
            <a:rect l="f24" t="f27" r="f25" b="f26"/>
            <a:pathLst>
              <a:path w="2519640" fill="none">
                <a:moveTo>
                  <a:pt x="f6" y="f5"/>
                </a:moveTo>
                <a:lnTo>
                  <a:pt x="f5" y="f5"/>
                </a:lnTo>
              </a:path>
            </a:pathLst>
          </a:custGeom>
          <a:noFill/>
          <a:ln w="0" cap="flat">
            <a:solidFill>
              <a:srgbClr val="3465A4"/>
            </a:solidFill>
            <a:prstDash val="solid"/>
            <a:miter/>
            <a:tailEnd type="arrow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9B25AF0-D314-88FA-C512-44B89F20F669}"/>
              </a:ext>
            </a:extLst>
          </p:cNvPr>
          <p:cNvSpPr/>
          <p:nvPr/>
        </p:nvSpPr>
        <p:spPr>
          <a:xfrm>
            <a:off x="6408000" y="2448000"/>
            <a:ext cx="2519640" cy="359640"/>
          </a:xfrm>
          <a:custGeom>
            <a:avLst/>
            <a:gdLst>
              <a:gd name="f0" fmla="val w"/>
              <a:gd name="f1" fmla="val h"/>
              <a:gd name="f2" fmla="val 0"/>
              <a:gd name="f3" fmla="val 7000"/>
              <a:gd name="f4" fmla="val 1000"/>
              <a:gd name="f5" fmla="*/ f0 1 7000"/>
              <a:gd name="f6" fmla="*/ f1 1 1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7000"/>
              <a:gd name="f13" fmla="*/ f10 1 1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7000" h="1000" fill="none">
                <a:moveTo>
                  <a:pt x="f3" y="f2"/>
                </a:moveTo>
                <a:lnTo>
                  <a:pt x="f2" y="f4"/>
                </a:lnTo>
              </a:path>
            </a:pathLst>
          </a:custGeom>
          <a:noFill/>
          <a:ln w="0" cap="flat">
            <a:solidFill>
              <a:srgbClr val="3465A4"/>
            </a:solidFill>
            <a:prstDash val="solid"/>
            <a:miter/>
            <a:tailEnd type="arrow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3BD07DA-896B-FCB9-1B48-D18111F2E6D8}"/>
              </a:ext>
            </a:extLst>
          </p:cNvPr>
          <p:cNvSpPr/>
          <p:nvPr/>
        </p:nvSpPr>
        <p:spPr>
          <a:xfrm>
            <a:off x="6408000" y="2880000"/>
            <a:ext cx="2519640" cy="287640"/>
          </a:xfrm>
          <a:custGeom>
            <a:avLst/>
            <a:gdLst>
              <a:gd name="f0" fmla="val w"/>
              <a:gd name="f1" fmla="val h"/>
              <a:gd name="f2" fmla="val 0"/>
              <a:gd name="f3" fmla="val 7000"/>
              <a:gd name="f4" fmla="val 800"/>
              <a:gd name="f5" fmla="*/ f0 1 7000"/>
              <a:gd name="f6" fmla="*/ f1 1 8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7000"/>
              <a:gd name="f13" fmla="*/ f10 1 8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7000" h="800" fill="none">
                <a:moveTo>
                  <a:pt x="f3" y="f2"/>
                </a:moveTo>
                <a:lnTo>
                  <a:pt x="f2" y="f4"/>
                </a:lnTo>
              </a:path>
            </a:pathLst>
          </a:custGeom>
          <a:noFill/>
          <a:ln w="0" cap="flat">
            <a:solidFill>
              <a:srgbClr val="3465A4"/>
            </a:solidFill>
            <a:prstDash val="solid"/>
            <a:miter/>
            <a:tailEnd type="arrow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CD7BAEF-9BBB-BD2D-F8EA-9FBFD8EE5D6A}"/>
              </a:ext>
            </a:extLst>
          </p:cNvPr>
          <p:cNvSpPr/>
          <p:nvPr/>
        </p:nvSpPr>
        <p:spPr>
          <a:xfrm>
            <a:off x="6408000" y="3168000"/>
            <a:ext cx="2519640" cy="719640"/>
          </a:xfrm>
          <a:custGeom>
            <a:avLst/>
            <a:gdLst>
              <a:gd name="f0" fmla="val w"/>
              <a:gd name="f1" fmla="val h"/>
              <a:gd name="f2" fmla="val 0"/>
              <a:gd name="f3" fmla="val 7000"/>
              <a:gd name="f4" fmla="val 2000"/>
              <a:gd name="f5" fmla="*/ f0 1 7000"/>
              <a:gd name="f6" fmla="*/ f1 1 2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7000"/>
              <a:gd name="f13" fmla="*/ f10 1 2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7000" h="2000" fill="none">
                <a:moveTo>
                  <a:pt x="f3" y="f2"/>
                </a:moveTo>
                <a:lnTo>
                  <a:pt x="f2" y="f4"/>
                </a:lnTo>
              </a:path>
            </a:pathLst>
          </a:custGeom>
          <a:noFill/>
          <a:ln w="0" cap="flat">
            <a:solidFill>
              <a:srgbClr val="3465A4"/>
            </a:solidFill>
            <a:prstDash val="solid"/>
            <a:miter/>
            <a:tailEnd type="arrow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9E31D745-71D4-A52E-26F5-00D904C1BD97}"/>
              </a:ext>
            </a:extLst>
          </p:cNvPr>
          <p:cNvSpPr/>
          <p:nvPr/>
        </p:nvSpPr>
        <p:spPr>
          <a:xfrm>
            <a:off x="6408000" y="3528000"/>
            <a:ext cx="2519640" cy="719640"/>
          </a:xfrm>
          <a:custGeom>
            <a:avLst/>
            <a:gdLst>
              <a:gd name="f0" fmla="val w"/>
              <a:gd name="f1" fmla="val h"/>
              <a:gd name="f2" fmla="val 0"/>
              <a:gd name="f3" fmla="val 7000"/>
              <a:gd name="f4" fmla="val 2000"/>
              <a:gd name="f5" fmla="*/ f0 1 7000"/>
              <a:gd name="f6" fmla="*/ f1 1 2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7000"/>
              <a:gd name="f13" fmla="*/ f10 1 2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7000" h="2000" fill="none">
                <a:moveTo>
                  <a:pt x="f3" y="f2"/>
                </a:moveTo>
                <a:lnTo>
                  <a:pt x="f2" y="f4"/>
                </a:lnTo>
              </a:path>
            </a:pathLst>
          </a:custGeom>
          <a:noFill/>
          <a:ln w="0" cap="flat">
            <a:solidFill>
              <a:srgbClr val="3465A4"/>
            </a:solidFill>
            <a:prstDash val="solid"/>
            <a:miter/>
            <a:tailEnd type="arrow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B117FB5D-3FB2-AF3C-F4A2-19BFB3FABDE5}"/>
              </a:ext>
            </a:extLst>
          </p:cNvPr>
          <p:cNvSpPr/>
          <p:nvPr/>
        </p:nvSpPr>
        <p:spPr>
          <a:xfrm>
            <a:off x="6408000" y="3888000"/>
            <a:ext cx="2519640" cy="719640"/>
          </a:xfrm>
          <a:custGeom>
            <a:avLst/>
            <a:gdLst>
              <a:gd name="f0" fmla="val w"/>
              <a:gd name="f1" fmla="val h"/>
              <a:gd name="f2" fmla="val 0"/>
              <a:gd name="f3" fmla="val 7000"/>
              <a:gd name="f4" fmla="val 2000"/>
              <a:gd name="f5" fmla="*/ f0 1 7000"/>
              <a:gd name="f6" fmla="*/ f1 1 2000"/>
              <a:gd name="f7" fmla="val f2"/>
              <a:gd name="f8" fmla="val f3"/>
              <a:gd name="f9" fmla="val f4"/>
              <a:gd name="f10" fmla="+- f9 0 f7"/>
              <a:gd name="f11" fmla="+- f8 0 f7"/>
              <a:gd name="f12" fmla="*/ f11 1 7000"/>
              <a:gd name="f13" fmla="*/ f10 1 2000"/>
              <a:gd name="f14" fmla="*/ f7 1 f12"/>
              <a:gd name="f15" fmla="*/ f8 1 f12"/>
              <a:gd name="f16" fmla="*/ f7 1 f13"/>
              <a:gd name="f17" fmla="*/ f9 1 f13"/>
              <a:gd name="f18" fmla="*/ f14 f5 1"/>
              <a:gd name="f19" fmla="*/ f15 f5 1"/>
              <a:gd name="f20" fmla="*/ f17 f6 1"/>
              <a:gd name="f21" fmla="*/ f16 f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8" t="f21" r="f19" b="f20"/>
            <a:pathLst>
              <a:path w="7000" h="2000" fill="none">
                <a:moveTo>
                  <a:pt x="f3" y="f2"/>
                </a:moveTo>
                <a:lnTo>
                  <a:pt x="f2" y="f4"/>
                </a:lnTo>
              </a:path>
            </a:pathLst>
          </a:custGeom>
          <a:noFill/>
          <a:ln w="0" cap="flat">
            <a:solidFill>
              <a:srgbClr val="3465A4"/>
            </a:solidFill>
            <a:prstDash val="solid"/>
            <a:miter/>
            <a:tailEnd type="arrow"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9C12D8A-0F53-79A0-7FF5-2ADF0816A494}"/>
              </a:ext>
            </a:extLst>
          </p:cNvPr>
          <p:cNvSpPr/>
          <p:nvPr/>
        </p:nvSpPr>
        <p:spPr>
          <a:xfrm rot="2843400">
            <a:off x="7490345" y="1869657"/>
            <a:ext cx="360000" cy="360000"/>
          </a:xfrm>
          <a:custGeom>
            <a:avLst>
              <a:gd name="f8" fmla="val 5400"/>
            </a:avLst>
            <a:gdLst>
              <a:gd name="f1" fmla="val 10800000"/>
              <a:gd name="f2" fmla="val 5400000"/>
              <a:gd name="f3" fmla="val 180"/>
              <a:gd name="f4" fmla="val w"/>
              <a:gd name="f5" fmla="val h"/>
              <a:gd name="f6" fmla="val ss"/>
              <a:gd name="f7" fmla="val 0"/>
              <a:gd name="f8" fmla="val 5400"/>
              <a:gd name="f9" fmla="+- 0 0 0"/>
              <a:gd name="f10" fmla="abs f4"/>
              <a:gd name="f11" fmla="abs f5"/>
              <a:gd name="f12" fmla="abs f6"/>
              <a:gd name="f13" fmla="val f8"/>
              <a:gd name="f14" fmla="*/ f9 f1 1"/>
              <a:gd name="f15" fmla="?: f10 f4 1"/>
              <a:gd name="f16" fmla="?: f11 f5 1"/>
              <a:gd name="f17" fmla="?: f12 f6 1"/>
              <a:gd name="f18" fmla="*/ f13 10799 1"/>
              <a:gd name="f19" fmla="*/ f14 1 f3"/>
              <a:gd name="f20" fmla="*/ f15 1 21600"/>
              <a:gd name="f21" fmla="*/ f16 1 21600"/>
              <a:gd name="f22" fmla="*/ 21600 f15 1"/>
              <a:gd name="f23" fmla="*/ 21600 f16 1"/>
              <a:gd name="f24" fmla="*/ f18 1 10800"/>
              <a:gd name="f25" fmla="+- f19 0 f2"/>
              <a:gd name="f26" fmla="min f21 f20"/>
              <a:gd name="f27" fmla="*/ f22 1 f17"/>
              <a:gd name="f28" fmla="*/ f23 1 f17"/>
              <a:gd name="f29" fmla="val f27"/>
              <a:gd name="f30" fmla="val f28"/>
              <a:gd name="f31" fmla="*/ f24 f26 1"/>
              <a:gd name="f32" fmla="*/ f7 f26 1"/>
              <a:gd name="f33" fmla="*/ 10800 f26 1"/>
              <a:gd name="f34" fmla="+- f29 0 f24"/>
              <a:gd name="f35" fmla="+- f30 0 f24"/>
              <a:gd name="f36" fmla="*/ f29 f26 1"/>
              <a:gd name="f37" fmla="*/ f30 f26 1"/>
              <a:gd name="f38" fmla="*/ f34 f26 1"/>
              <a:gd name="f39" fmla="*/ f35 f26 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5">
                <a:pos x="f33" y="f32"/>
              </a:cxn>
              <a:cxn ang="f25">
                <a:pos x="f32" y="f33"/>
              </a:cxn>
              <a:cxn ang="f25">
                <a:pos x="f33" y="f37"/>
              </a:cxn>
              <a:cxn ang="f25">
                <a:pos x="f36" y="f33"/>
              </a:cxn>
            </a:cxnLst>
            <a:rect l="f31" t="f31" r="f38" b="f39"/>
            <a:pathLst>
              <a:path>
                <a:moveTo>
                  <a:pt x="f31" y="f32"/>
                </a:moveTo>
                <a:lnTo>
                  <a:pt x="f38" y="f32"/>
                </a:lnTo>
                <a:lnTo>
                  <a:pt x="f38" y="f31"/>
                </a:lnTo>
                <a:lnTo>
                  <a:pt x="f36" y="f31"/>
                </a:lnTo>
                <a:lnTo>
                  <a:pt x="f36" y="f39"/>
                </a:lnTo>
                <a:lnTo>
                  <a:pt x="f38" y="f39"/>
                </a:lnTo>
                <a:lnTo>
                  <a:pt x="f38" y="f37"/>
                </a:lnTo>
                <a:lnTo>
                  <a:pt x="f31" y="f37"/>
                </a:lnTo>
                <a:lnTo>
                  <a:pt x="f31" y="f39"/>
                </a:lnTo>
                <a:lnTo>
                  <a:pt x="f32" y="f39"/>
                </a:lnTo>
                <a:lnTo>
                  <a:pt x="f32" y="f31"/>
                </a:lnTo>
                <a:lnTo>
                  <a:pt x="f31" y="f31"/>
                </a:lnTo>
                <a:lnTo>
                  <a:pt x="f31" y="f32"/>
                </a:lnTo>
                <a:close/>
              </a:path>
            </a:pathLst>
          </a:custGeom>
          <a:solidFill>
            <a:srgbClr val="FF0000"/>
          </a:solidFill>
          <a:ln w="0" cap="flat">
            <a:solidFill>
              <a:srgbClr val="FF0000"/>
            </a:solidFill>
            <a:prstDash val="solid"/>
            <a:miter/>
          </a:ln>
        </p:spPr>
        <p:txBody>
          <a:bodyPr vert="horz" wrap="none" lIns="90000" tIns="45000" rIns="90000" bIns="450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NZ" sz="1800" b="0" i="0" u="none" strike="noStrike" kern="1200" cap="none" spc="0" baseline="0">
              <a:ln>
                <a:noFill/>
              </a:ln>
              <a:solidFill>
                <a:srgbClr val="000000"/>
              </a:solidFill>
              <a:latin typeface="Liberation Sans" pitchFamily="18"/>
              <a:ea typeface="Noto Sans CJK SC" pitchFamily="2"/>
              <a:cs typeface="Lohit Devanagari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408</Words>
  <Application>Microsoft Office PowerPoint</Application>
  <PresentationFormat>Widescreen</PresentationFormat>
  <Paragraphs>100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Liberation Sans</vt:lpstr>
      <vt:lpstr>Liberation Serif</vt:lpstr>
      <vt:lpstr>StarSymbol</vt:lpstr>
      <vt:lpstr>Aptos</vt:lpstr>
      <vt:lpstr>Arial</vt:lpstr>
      <vt:lpstr>Default</vt:lpstr>
      <vt:lpstr>Asteroids in TESS</vt:lpstr>
      <vt:lpstr>Asteroids</vt:lpstr>
      <vt:lpstr>Interstellar Objects</vt:lpstr>
      <vt:lpstr>TESS</vt:lpstr>
      <vt:lpstr>TESSELLATE</vt:lpstr>
      <vt:lpstr>Querying Positions</vt:lpstr>
      <vt:lpstr>Interpolating</vt:lpstr>
      <vt:lpstr>Other properties</vt:lpstr>
      <vt:lpstr>Matching</vt:lpstr>
      <vt:lpstr>Light curves</vt:lpstr>
      <vt:lpstr>Period Detection</vt:lpstr>
      <vt:lpstr>Scaling</vt:lpstr>
      <vt:lpstr>Summary</vt:lpstr>
      <vt:lpstr>Extra Figures 1.</vt:lpstr>
      <vt:lpstr>Extra Figures 2.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Brayden</dc:creator>
  <cp:lastModifiedBy>Brayden Leicester</cp:lastModifiedBy>
  <cp:revision>10</cp:revision>
  <dcterms:created xsi:type="dcterms:W3CDTF">2024-07-24T10:09:18Z</dcterms:created>
  <dcterms:modified xsi:type="dcterms:W3CDTF">2024-07-31T21:31:32Z</dcterms:modified>
</cp:coreProperties>
</file>