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342" r:id="rId2"/>
    <p:sldId id="348" r:id="rId3"/>
    <p:sldId id="349" r:id="rId4"/>
    <p:sldId id="356" r:id="rId5"/>
    <p:sldId id="350" r:id="rId6"/>
    <p:sldId id="361" r:id="rId7"/>
    <p:sldId id="353" r:id="rId8"/>
    <p:sldId id="362" r:id="rId9"/>
    <p:sldId id="351" r:id="rId10"/>
    <p:sldId id="364" r:id="rId11"/>
    <p:sldId id="363" r:id="rId12"/>
    <p:sldId id="366" r:id="rId13"/>
    <p:sldId id="355" r:id="rId14"/>
    <p:sldId id="367" r:id="rId15"/>
    <p:sldId id="368" r:id="rId16"/>
    <p:sldId id="369" r:id="rId17"/>
    <p:sldId id="3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08" autoAdjust="0"/>
  </p:normalViewPr>
  <p:slideViewPr>
    <p:cSldViewPr snapToGrid="0">
      <p:cViewPr varScale="1">
        <p:scale>
          <a:sx n="93" d="100"/>
          <a:sy n="93" d="100"/>
        </p:scale>
        <p:origin x="30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AAA33B-16AF-44FF-8615-E63ED234267E}" type="datetimeFigureOut">
              <a:rPr lang="en-US" smtClean="0"/>
              <a:t>6/30/2024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CC4AE0-40C9-49F4-9AD0-38DA4DEC9811}" type="slidenum">
              <a:rPr lang="en-US" smtClean="0"/>
              <a:t>‹#›</a:t>
            </a:fld>
            <a:endParaRPr lang="en-US"/>
          </a:p>
        </p:txBody>
      </p:sp>
    </p:spTree>
    <p:extLst>
      <p:ext uri="{BB962C8B-B14F-4D97-AF65-F5344CB8AC3E}">
        <p14:creationId xmlns:p14="http://schemas.microsoft.com/office/powerpoint/2010/main" val="26919048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Introduce your </a:t>
            </a:r>
            <a:r>
              <a:rPr lang="en-US" altLang="zh-CN" dirty="0" err="1"/>
              <a:t>sel</a:t>
            </a:r>
            <a:endParaRPr lang="zh-CN" altLang="en-US" dirty="0"/>
          </a:p>
        </p:txBody>
      </p:sp>
      <p:sp>
        <p:nvSpPr>
          <p:cNvPr id="4" name="灯片编号占位符 3"/>
          <p:cNvSpPr>
            <a:spLocks noGrp="1"/>
          </p:cNvSpPr>
          <p:nvPr>
            <p:ph type="sldNum" sz="quarter" idx="10"/>
          </p:nvPr>
        </p:nvSpPr>
        <p:spPr/>
        <p:txBody>
          <a:bodyPr/>
          <a:lstStyle/>
          <a:p>
            <a:fld id="{41E0E0E2-7263-44C4-AAA9-733DBA7BD205}" type="slidenum">
              <a:rPr lang="zh-CN" altLang="en-US" smtClean="0"/>
              <a:t>1</a:t>
            </a:fld>
            <a:endParaRPr lang="zh-CN" altLang="en-US"/>
          </a:p>
        </p:txBody>
      </p:sp>
    </p:spTree>
    <p:extLst>
      <p:ext uri="{BB962C8B-B14F-4D97-AF65-F5344CB8AC3E}">
        <p14:creationId xmlns:p14="http://schemas.microsoft.com/office/powerpoint/2010/main" val="1238075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FEE2B-D3B8-4BF0-BFB0-0648FFA89C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605BD12-23F4-4969-A756-45BFCC1B05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F9B96C2-F10F-40B4-8F8D-6F85D3E71E9F}"/>
              </a:ext>
            </a:extLst>
          </p:cNvPr>
          <p:cNvSpPr>
            <a:spLocks noGrp="1"/>
          </p:cNvSpPr>
          <p:nvPr>
            <p:ph type="dt" sz="half" idx="10"/>
          </p:nvPr>
        </p:nvSpPr>
        <p:spPr/>
        <p:txBody>
          <a:bodyPr/>
          <a:lstStyle/>
          <a:p>
            <a:fld id="{03AE3B66-5C91-4179-AC68-C6907358CCCF}" type="datetimeFigureOut">
              <a:rPr lang="en-US" smtClean="0"/>
              <a:t>6/30/2024</a:t>
            </a:fld>
            <a:endParaRPr lang="en-US"/>
          </a:p>
        </p:txBody>
      </p:sp>
      <p:sp>
        <p:nvSpPr>
          <p:cNvPr id="5" name="Footer Placeholder 4">
            <a:extLst>
              <a:ext uri="{FF2B5EF4-FFF2-40B4-BE49-F238E27FC236}">
                <a16:creationId xmlns:a16="http://schemas.microsoft.com/office/drawing/2014/main" id="{C5B68EE5-99B2-4AC0-A7B2-1BA27C64D5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0CA628-9EE1-4E96-8815-2E1B023F61DA}"/>
              </a:ext>
            </a:extLst>
          </p:cNvPr>
          <p:cNvSpPr>
            <a:spLocks noGrp="1"/>
          </p:cNvSpPr>
          <p:nvPr>
            <p:ph type="sldNum" sz="quarter" idx="12"/>
          </p:nvPr>
        </p:nvSpPr>
        <p:spPr/>
        <p:txBody>
          <a:bodyPr/>
          <a:lstStyle/>
          <a:p>
            <a:fld id="{A062706A-922B-4E5A-B4E6-B9FFAD77A9D0}" type="slidenum">
              <a:rPr lang="en-US" smtClean="0"/>
              <a:t>‹#›</a:t>
            </a:fld>
            <a:endParaRPr lang="en-US"/>
          </a:p>
        </p:txBody>
      </p:sp>
    </p:spTree>
    <p:extLst>
      <p:ext uri="{BB962C8B-B14F-4D97-AF65-F5344CB8AC3E}">
        <p14:creationId xmlns:p14="http://schemas.microsoft.com/office/powerpoint/2010/main" val="2742851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D075B-286B-409C-96DD-4163C172509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37064EC-D22B-4308-86DD-8ADD9CA16E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0D67BA-E09B-4512-AB0A-A029238F42C9}"/>
              </a:ext>
            </a:extLst>
          </p:cNvPr>
          <p:cNvSpPr>
            <a:spLocks noGrp="1"/>
          </p:cNvSpPr>
          <p:nvPr>
            <p:ph type="dt" sz="half" idx="10"/>
          </p:nvPr>
        </p:nvSpPr>
        <p:spPr/>
        <p:txBody>
          <a:bodyPr/>
          <a:lstStyle/>
          <a:p>
            <a:fld id="{03AE3B66-5C91-4179-AC68-C6907358CCCF}" type="datetimeFigureOut">
              <a:rPr lang="en-US" smtClean="0"/>
              <a:t>6/30/2024</a:t>
            </a:fld>
            <a:endParaRPr lang="en-US"/>
          </a:p>
        </p:txBody>
      </p:sp>
      <p:sp>
        <p:nvSpPr>
          <p:cNvPr id="5" name="Footer Placeholder 4">
            <a:extLst>
              <a:ext uri="{FF2B5EF4-FFF2-40B4-BE49-F238E27FC236}">
                <a16:creationId xmlns:a16="http://schemas.microsoft.com/office/drawing/2014/main" id="{DC297929-5E3B-4D0A-A75F-BF39A71FC9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CC9B06-6C6B-471F-9B82-357405B34A33}"/>
              </a:ext>
            </a:extLst>
          </p:cNvPr>
          <p:cNvSpPr>
            <a:spLocks noGrp="1"/>
          </p:cNvSpPr>
          <p:nvPr>
            <p:ph type="sldNum" sz="quarter" idx="12"/>
          </p:nvPr>
        </p:nvSpPr>
        <p:spPr/>
        <p:txBody>
          <a:bodyPr/>
          <a:lstStyle/>
          <a:p>
            <a:fld id="{A062706A-922B-4E5A-B4E6-B9FFAD77A9D0}" type="slidenum">
              <a:rPr lang="en-US" smtClean="0"/>
              <a:t>‹#›</a:t>
            </a:fld>
            <a:endParaRPr lang="en-US"/>
          </a:p>
        </p:txBody>
      </p:sp>
    </p:spTree>
    <p:extLst>
      <p:ext uri="{BB962C8B-B14F-4D97-AF65-F5344CB8AC3E}">
        <p14:creationId xmlns:p14="http://schemas.microsoft.com/office/powerpoint/2010/main" val="1788210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C847AD-75FC-457D-8C25-D22477FA7F2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0F76EB0-0139-47E7-9591-DF26507255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7C6830-6B45-4973-AAFF-B24A902513D4}"/>
              </a:ext>
            </a:extLst>
          </p:cNvPr>
          <p:cNvSpPr>
            <a:spLocks noGrp="1"/>
          </p:cNvSpPr>
          <p:nvPr>
            <p:ph type="dt" sz="half" idx="10"/>
          </p:nvPr>
        </p:nvSpPr>
        <p:spPr/>
        <p:txBody>
          <a:bodyPr/>
          <a:lstStyle/>
          <a:p>
            <a:fld id="{03AE3B66-5C91-4179-AC68-C6907358CCCF}" type="datetimeFigureOut">
              <a:rPr lang="en-US" smtClean="0"/>
              <a:t>6/30/2024</a:t>
            </a:fld>
            <a:endParaRPr lang="en-US"/>
          </a:p>
        </p:txBody>
      </p:sp>
      <p:sp>
        <p:nvSpPr>
          <p:cNvPr id="5" name="Footer Placeholder 4">
            <a:extLst>
              <a:ext uri="{FF2B5EF4-FFF2-40B4-BE49-F238E27FC236}">
                <a16:creationId xmlns:a16="http://schemas.microsoft.com/office/drawing/2014/main" id="{542EF280-CECD-405B-B028-7DDB02BAAE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34D50B-AE53-4A13-AFD3-E23660FD8D69}"/>
              </a:ext>
            </a:extLst>
          </p:cNvPr>
          <p:cNvSpPr>
            <a:spLocks noGrp="1"/>
          </p:cNvSpPr>
          <p:nvPr>
            <p:ph type="sldNum" sz="quarter" idx="12"/>
          </p:nvPr>
        </p:nvSpPr>
        <p:spPr/>
        <p:txBody>
          <a:bodyPr/>
          <a:lstStyle/>
          <a:p>
            <a:fld id="{A062706A-922B-4E5A-B4E6-B9FFAD77A9D0}" type="slidenum">
              <a:rPr lang="en-US" smtClean="0"/>
              <a:t>‹#›</a:t>
            </a:fld>
            <a:endParaRPr lang="en-US"/>
          </a:p>
        </p:txBody>
      </p:sp>
    </p:spTree>
    <p:extLst>
      <p:ext uri="{BB962C8B-B14F-4D97-AF65-F5344CB8AC3E}">
        <p14:creationId xmlns:p14="http://schemas.microsoft.com/office/powerpoint/2010/main" val="41202467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5805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1FA2A-98A7-4AA2-9FC5-9B9CFC11A0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069B98-A807-42C0-9B76-E6EA81DB66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EA2D8C-3FF9-4352-A60B-F96468A14676}"/>
              </a:ext>
            </a:extLst>
          </p:cNvPr>
          <p:cNvSpPr>
            <a:spLocks noGrp="1"/>
          </p:cNvSpPr>
          <p:nvPr>
            <p:ph type="dt" sz="half" idx="10"/>
          </p:nvPr>
        </p:nvSpPr>
        <p:spPr/>
        <p:txBody>
          <a:bodyPr/>
          <a:lstStyle/>
          <a:p>
            <a:fld id="{03AE3B66-5C91-4179-AC68-C6907358CCCF}" type="datetimeFigureOut">
              <a:rPr lang="en-US" smtClean="0"/>
              <a:t>6/30/2024</a:t>
            </a:fld>
            <a:endParaRPr lang="en-US"/>
          </a:p>
        </p:txBody>
      </p:sp>
      <p:sp>
        <p:nvSpPr>
          <p:cNvPr id="5" name="Footer Placeholder 4">
            <a:extLst>
              <a:ext uri="{FF2B5EF4-FFF2-40B4-BE49-F238E27FC236}">
                <a16:creationId xmlns:a16="http://schemas.microsoft.com/office/drawing/2014/main" id="{93778178-B92D-4487-AC4D-5D46201EF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DED7FD-F98D-4956-A07C-6543C58F9E0C}"/>
              </a:ext>
            </a:extLst>
          </p:cNvPr>
          <p:cNvSpPr>
            <a:spLocks noGrp="1"/>
          </p:cNvSpPr>
          <p:nvPr>
            <p:ph type="sldNum" sz="quarter" idx="12"/>
          </p:nvPr>
        </p:nvSpPr>
        <p:spPr/>
        <p:txBody>
          <a:bodyPr/>
          <a:lstStyle/>
          <a:p>
            <a:fld id="{A062706A-922B-4E5A-B4E6-B9FFAD77A9D0}" type="slidenum">
              <a:rPr lang="en-US" smtClean="0"/>
              <a:t>‹#›</a:t>
            </a:fld>
            <a:endParaRPr lang="en-US"/>
          </a:p>
        </p:txBody>
      </p:sp>
    </p:spTree>
    <p:extLst>
      <p:ext uri="{BB962C8B-B14F-4D97-AF65-F5344CB8AC3E}">
        <p14:creationId xmlns:p14="http://schemas.microsoft.com/office/powerpoint/2010/main" val="4051365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69485-CFF7-4520-ACC1-2EF9E461D6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3A45C6F-768C-45F3-92E7-693695DEF8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B9D0D9-2CA9-4C6D-9A9B-0B784F7F0575}"/>
              </a:ext>
            </a:extLst>
          </p:cNvPr>
          <p:cNvSpPr>
            <a:spLocks noGrp="1"/>
          </p:cNvSpPr>
          <p:nvPr>
            <p:ph type="dt" sz="half" idx="10"/>
          </p:nvPr>
        </p:nvSpPr>
        <p:spPr/>
        <p:txBody>
          <a:bodyPr/>
          <a:lstStyle/>
          <a:p>
            <a:fld id="{03AE3B66-5C91-4179-AC68-C6907358CCCF}" type="datetimeFigureOut">
              <a:rPr lang="en-US" smtClean="0"/>
              <a:t>6/30/2024</a:t>
            </a:fld>
            <a:endParaRPr lang="en-US"/>
          </a:p>
        </p:txBody>
      </p:sp>
      <p:sp>
        <p:nvSpPr>
          <p:cNvPr id="5" name="Footer Placeholder 4">
            <a:extLst>
              <a:ext uri="{FF2B5EF4-FFF2-40B4-BE49-F238E27FC236}">
                <a16:creationId xmlns:a16="http://schemas.microsoft.com/office/drawing/2014/main" id="{87F2D442-CA28-4C59-9695-3CB17B8889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75B360-EA3C-4D4C-B3F2-DF6A10709B82}"/>
              </a:ext>
            </a:extLst>
          </p:cNvPr>
          <p:cNvSpPr>
            <a:spLocks noGrp="1"/>
          </p:cNvSpPr>
          <p:nvPr>
            <p:ph type="sldNum" sz="quarter" idx="12"/>
          </p:nvPr>
        </p:nvSpPr>
        <p:spPr/>
        <p:txBody>
          <a:bodyPr/>
          <a:lstStyle/>
          <a:p>
            <a:fld id="{A062706A-922B-4E5A-B4E6-B9FFAD77A9D0}" type="slidenum">
              <a:rPr lang="en-US" smtClean="0"/>
              <a:t>‹#›</a:t>
            </a:fld>
            <a:endParaRPr lang="en-US"/>
          </a:p>
        </p:txBody>
      </p:sp>
    </p:spTree>
    <p:extLst>
      <p:ext uri="{BB962C8B-B14F-4D97-AF65-F5344CB8AC3E}">
        <p14:creationId xmlns:p14="http://schemas.microsoft.com/office/powerpoint/2010/main" val="3500350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6996A-0160-40C2-814F-4CF2F7F36F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55D84E-5576-4D26-8F56-8794AE87FD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BA6A69-CA23-497C-81C8-C5E42D3FDE7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35E08D5-D4D0-4B62-9035-3593836E1197}"/>
              </a:ext>
            </a:extLst>
          </p:cNvPr>
          <p:cNvSpPr>
            <a:spLocks noGrp="1"/>
          </p:cNvSpPr>
          <p:nvPr>
            <p:ph type="dt" sz="half" idx="10"/>
          </p:nvPr>
        </p:nvSpPr>
        <p:spPr/>
        <p:txBody>
          <a:bodyPr/>
          <a:lstStyle/>
          <a:p>
            <a:fld id="{03AE3B66-5C91-4179-AC68-C6907358CCCF}" type="datetimeFigureOut">
              <a:rPr lang="en-US" smtClean="0"/>
              <a:t>6/30/2024</a:t>
            </a:fld>
            <a:endParaRPr lang="en-US"/>
          </a:p>
        </p:txBody>
      </p:sp>
      <p:sp>
        <p:nvSpPr>
          <p:cNvPr id="6" name="Footer Placeholder 5">
            <a:extLst>
              <a:ext uri="{FF2B5EF4-FFF2-40B4-BE49-F238E27FC236}">
                <a16:creationId xmlns:a16="http://schemas.microsoft.com/office/drawing/2014/main" id="{51B2E39B-F094-4EF5-B0F9-D059DA7089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71AE29-E704-4702-AB85-06B4DB3F88A7}"/>
              </a:ext>
            </a:extLst>
          </p:cNvPr>
          <p:cNvSpPr>
            <a:spLocks noGrp="1"/>
          </p:cNvSpPr>
          <p:nvPr>
            <p:ph type="sldNum" sz="quarter" idx="12"/>
          </p:nvPr>
        </p:nvSpPr>
        <p:spPr/>
        <p:txBody>
          <a:bodyPr/>
          <a:lstStyle/>
          <a:p>
            <a:fld id="{A062706A-922B-4E5A-B4E6-B9FFAD77A9D0}" type="slidenum">
              <a:rPr lang="en-US" smtClean="0"/>
              <a:t>‹#›</a:t>
            </a:fld>
            <a:endParaRPr lang="en-US"/>
          </a:p>
        </p:txBody>
      </p:sp>
    </p:spTree>
    <p:extLst>
      <p:ext uri="{BB962C8B-B14F-4D97-AF65-F5344CB8AC3E}">
        <p14:creationId xmlns:p14="http://schemas.microsoft.com/office/powerpoint/2010/main" val="1827017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20FBE-D6A8-4B4A-9826-00E543C519B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FF4397A-A75A-4A19-ACEA-337B9A983C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0FA3C0-1FBC-43BB-AA92-A6B0DBBC50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A45644A-AA3A-4A39-8600-23BBA5D8B1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53965A-02C7-4CDB-92C6-CF4F2AF674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B60098-46B1-4CC6-8DF1-281E50991A9E}"/>
              </a:ext>
            </a:extLst>
          </p:cNvPr>
          <p:cNvSpPr>
            <a:spLocks noGrp="1"/>
          </p:cNvSpPr>
          <p:nvPr>
            <p:ph type="dt" sz="half" idx="10"/>
          </p:nvPr>
        </p:nvSpPr>
        <p:spPr/>
        <p:txBody>
          <a:bodyPr/>
          <a:lstStyle/>
          <a:p>
            <a:fld id="{03AE3B66-5C91-4179-AC68-C6907358CCCF}" type="datetimeFigureOut">
              <a:rPr lang="en-US" smtClean="0"/>
              <a:t>6/30/2024</a:t>
            </a:fld>
            <a:endParaRPr lang="en-US"/>
          </a:p>
        </p:txBody>
      </p:sp>
      <p:sp>
        <p:nvSpPr>
          <p:cNvPr id="8" name="Footer Placeholder 7">
            <a:extLst>
              <a:ext uri="{FF2B5EF4-FFF2-40B4-BE49-F238E27FC236}">
                <a16:creationId xmlns:a16="http://schemas.microsoft.com/office/drawing/2014/main" id="{5981FC55-3FDF-40A0-A929-70937093CD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073AA27-DD29-4066-9C28-84D7C53FDA58}"/>
              </a:ext>
            </a:extLst>
          </p:cNvPr>
          <p:cNvSpPr>
            <a:spLocks noGrp="1"/>
          </p:cNvSpPr>
          <p:nvPr>
            <p:ph type="sldNum" sz="quarter" idx="12"/>
          </p:nvPr>
        </p:nvSpPr>
        <p:spPr/>
        <p:txBody>
          <a:bodyPr/>
          <a:lstStyle/>
          <a:p>
            <a:fld id="{A062706A-922B-4E5A-B4E6-B9FFAD77A9D0}" type="slidenum">
              <a:rPr lang="en-US" smtClean="0"/>
              <a:t>‹#›</a:t>
            </a:fld>
            <a:endParaRPr lang="en-US"/>
          </a:p>
        </p:txBody>
      </p:sp>
    </p:spTree>
    <p:extLst>
      <p:ext uri="{BB962C8B-B14F-4D97-AF65-F5344CB8AC3E}">
        <p14:creationId xmlns:p14="http://schemas.microsoft.com/office/powerpoint/2010/main" val="2102570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B385A-66CB-4BC1-8E57-E194D093725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AD31E02-EAE8-4A33-8821-6FDBEC81D656}"/>
              </a:ext>
            </a:extLst>
          </p:cNvPr>
          <p:cNvSpPr>
            <a:spLocks noGrp="1"/>
          </p:cNvSpPr>
          <p:nvPr>
            <p:ph type="dt" sz="half" idx="10"/>
          </p:nvPr>
        </p:nvSpPr>
        <p:spPr/>
        <p:txBody>
          <a:bodyPr/>
          <a:lstStyle/>
          <a:p>
            <a:fld id="{03AE3B66-5C91-4179-AC68-C6907358CCCF}" type="datetimeFigureOut">
              <a:rPr lang="en-US" smtClean="0"/>
              <a:t>6/30/2024</a:t>
            </a:fld>
            <a:endParaRPr lang="en-US"/>
          </a:p>
        </p:txBody>
      </p:sp>
      <p:sp>
        <p:nvSpPr>
          <p:cNvPr id="4" name="Footer Placeholder 3">
            <a:extLst>
              <a:ext uri="{FF2B5EF4-FFF2-40B4-BE49-F238E27FC236}">
                <a16:creationId xmlns:a16="http://schemas.microsoft.com/office/drawing/2014/main" id="{41F0C2F4-7759-441C-BD04-27E6095F13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548BD47-D318-4F1D-AC06-0FE6277DD6B3}"/>
              </a:ext>
            </a:extLst>
          </p:cNvPr>
          <p:cNvSpPr>
            <a:spLocks noGrp="1"/>
          </p:cNvSpPr>
          <p:nvPr>
            <p:ph type="sldNum" sz="quarter" idx="12"/>
          </p:nvPr>
        </p:nvSpPr>
        <p:spPr/>
        <p:txBody>
          <a:bodyPr/>
          <a:lstStyle/>
          <a:p>
            <a:fld id="{A062706A-922B-4E5A-B4E6-B9FFAD77A9D0}" type="slidenum">
              <a:rPr lang="en-US" smtClean="0"/>
              <a:t>‹#›</a:t>
            </a:fld>
            <a:endParaRPr lang="en-US"/>
          </a:p>
        </p:txBody>
      </p:sp>
    </p:spTree>
    <p:extLst>
      <p:ext uri="{BB962C8B-B14F-4D97-AF65-F5344CB8AC3E}">
        <p14:creationId xmlns:p14="http://schemas.microsoft.com/office/powerpoint/2010/main" val="2467657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869BD8-704D-4908-8EB1-A11EC24EA3AA}"/>
              </a:ext>
            </a:extLst>
          </p:cNvPr>
          <p:cNvSpPr>
            <a:spLocks noGrp="1"/>
          </p:cNvSpPr>
          <p:nvPr>
            <p:ph type="dt" sz="half" idx="10"/>
          </p:nvPr>
        </p:nvSpPr>
        <p:spPr/>
        <p:txBody>
          <a:bodyPr/>
          <a:lstStyle/>
          <a:p>
            <a:fld id="{03AE3B66-5C91-4179-AC68-C6907358CCCF}" type="datetimeFigureOut">
              <a:rPr lang="en-US" smtClean="0"/>
              <a:t>6/30/2024</a:t>
            </a:fld>
            <a:endParaRPr lang="en-US"/>
          </a:p>
        </p:txBody>
      </p:sp>
      <p:sp>
        <p:nvSpPr>
          <p:cNvPr id="3" name="Footer Placeholder 2">
            <a:extLst>
              <a:ext uri="{FF2B5EF4-FFF2-40B4-BE49-F238E27FC236}">
                <a16:creationId xmlns:a16="http://schemas.microsoft.com/office/drawing/2014/main" id="{8E5B5A25-5CE9-4842-9358-8EC8283132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8308629-4E14-4250-969A-6A785366353D}"/>
              </a:ext>
            </a:extLst>
          </p:cNvPr>
          <p:cNvSpPr>
            <a:spLocks noGrp="1"/>
          </p:cNvSpPr>
          <p:nvPr>
            <p:ph type="sldNum" sz="quarter" idx="12"/>
          </p:nvPr>
        </p:nvSpPr>
        <p:spPr/>
        <p:txBody>
          <a:bodyPr/>
          <a:lstStyle/>
          <a:p>
            <a:fld id="{A062706A-922B-4E5A-B4E6-B9FFAD77A9D0}" type="slidenum">
              <a:rPr lang="en-US" smtClean="0"/>
              <a:t>‹#›</a:t>
            </a:fld>
            <a:endParaRPr lang="en-US"/>
          </a:p>
        </p:txBody>
      </p:sp>
    </p:spTree>
    <p:extLst>
      <p:ext uri="{BB962C8B-B14F-4D97-AF65-F5344CB8AC3E}">
        <p14:creationId xmlns:p14="http://schemas.microsoft.com/office/powerpoint/2010/main" val="2657909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63DD0-E951-40B7-911F-63E604640C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684A662-9F36-43B6-8A46-B38381A5BB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A1BE511-C9A5-4FE5-9401-D2725486E1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540680-2530-4119-895C-CE4969A12037}"/>
              </a:ext>
            </a:extLst>
          </p:cNvPr>
          <p:cNvSpPr>
            <a:spLocks noGrp="1"/>
          </p:cNvSpPr>
          <p:nvPr>
            <p:ph type="dt" sz="half" idx="10"/>
          </p:nvPr>
        </p:nvSpPr>
        <p:spPr/>
        <p:txBody>
          <a:bodyPr/>
          <a:lstStyle/>
          <a:p>
            <a:fld id="{03AE3B66-5C91-4179-AC68-C6907358CCCF}" type="datetimeFigureOut">
              <a:rPr lang="en-US" smtClean="0"/>
              <a:t>6/30/2024</a:t>
            </a:fld>
            <a:endParaRPr lang="en-US"/>
          </a:p>
        </p:txBody>
      </p:sp>
      <p:sp>
        <p:nvSpPr>
          <p:cNvPr id="6" name="Footer Placeholder 5">
            <a:extLst>
              <a:ext uri="{FF2B5EF4-FFF2-40B4-BE49-F238E27FC236}">
                <a16:creationId xmlns:a16="http://schemas.microsoft.com/office/drawing/2014/main" id="{BF8A11C5-AFC5-44B2-A0C3-FD21971C90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2E6670-04DF-4775-B39D-7313C452D906}"/>
              </a:ext>
            </a:extLst>
          </p:cNvPr>
          <p:cNvSpPr>
            <a:spLocks noGrp="1"/>
          </p:cNvSpPr>
          <p:nvPr>
            <p:ph type="sldNum" sz="quarter" idx="12"/>
          </p:nvPr>
        </p:nvSpPr>
        <p:spPr/>
        <p:txBody>
          <a:bodyPr/>
          <a:lstStyle/>
          <a:p>
            <a:fld id="{A062706A-922B-4E5A-B4E6-B9FFAD77A9D0}" type="slidenum">
              <a:rPr lang="en-US" smtClean="0"/>
              <a:t>‹#›</a:t>
            </a:fld>
            <a:endParaRPr lang="en-US"/>
          </a:p>
        </p:txBody>
      </p:sp>
    </p:spTree>
    <p:extLst>
      <p:ext uri="{BB962C8B-B14F-4D97-AF65-F5344CB8AC3E}">
        <p14:creationId xmlns:p14="http://schemas.microsoft.com/office/powerpoint/2010/main" val="3590722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B962B-3A40-4F2D-B956-9F0BE116EE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139860C-944E-46E2-B375-95E845C4CE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3D6C87A-8458-4D87-9B88-23247BE66C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BE2B2E-BB89-41AF-B8D0-64A8BBC1486F}"/>
              </a:ext>
            </a:extLst>
          </p:cNvPr>
          <p:cNvSpPr>
            <a:spLocks noGrp="1"/>
          </p:cNvSpPr>
          <p:nvPr>
            <p:ph type="dt" sz="half" idx="10"/>
          </p:nvPr>
        </p:nvSpPr>
        <p:spPr/>
        <p:txBody>
          <a:bodyPr/>
          <a:lstStyle/>
          <a:p>
            <a:fld id="{03AE3B66-5C91-4179-AC68-C6907358CCCF}" type="datetimeFigureOut">
              <a:rPr lang="en-US" smtClean="0"/>
              <a:t>6/30/2024</a:t>
            </a:fld>
            <a:endParaRPr lang="en-US"/>
          </a:p>
        </p:txBody>
      </p:sp>
      <p:sp>
        <p:nvSpPr>
          <p:cNvPr id="6" name="Footer Placeholder 5">
            <a:extLst>
              <a:ext uri="{FF2B5EF4-FFF2-40B4-BE49-F238E27FC236}">
                <a16:creationId xmlns:a16="http://schemas.microsoft.com/office/drawing/2014/main" id="{AF0272F5-26FA-4E09-94CF-32FAB49587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D19B67-67B3-4258-9023-BED20FDF391D}"/>
              </a:ext>
            </a:extLst>
          </p:cNvPr>
          <p:cNvSpPr>
            <a:spLocks noGrp="1"/>
          </p:cNvSpPr>
          <p:nvPr>
            <p:ph type="sldNum" sz="quarter" idx="12"/>
          </p:nvPr>
        </p:nvSpPr>
        <p:spPr/>
        <p:txBody>
          <a:bodyPr/>
          <a:lstStyle/>
          <a:p>
            <a:fld id="{A062706A-922B-4E5A-B4E6-B9FFAD77A9D0}" type="slidenum">
              <a:rPr lang="en-US" smtClean="0"/>
              <a:t>‹#›</a:t>
            </a:fld>
            <a:endParaRPr lang="en-US"/>
          </a:p>
        </p:txBody>
      </p:sp>
    </p:spTree>
    <p:extLst>
      <p:ext uri="{BB962C8B-B14F-4D97-AF65-F5344CB8AC3E}">
        <p14:creationId xmlns:p14="http://schemas.microsoft.com/office/powerpoint/2010/main" val="4215885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AB5539-04C9-4C18-8568-29B0C28EF0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BC9910F-4F0D-4C35-B368-758791CB37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731BF5-FF42-4033-BFF9-0A5B68DB34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AE3B66-5C91-4179-AC68-C6907358CCCF}" type="datetimeFigureOut">
              <a:rPr lang="en-US" smtClean="0"/>
              <a:t>6/30/2024</a:t>
            </a:fld>
            <a:endParaRPr lang="en-US"/>
          </a:p>
        </p:txBody>
      </p:sp>
      <p:sp>
        <p:nvSpPr>
          <p:cNvPr id="5" name="Footer Placeholder 4">
            <a:extLst>
              <a:ext uri="{FF2B5EF4-FFF2-40B4-BE49-F238E27FC236}">
                <a16:creationId xmlns:a16="http://schemas.microsoft.com/office/drawing/2014/main" id="{E1D45549-C940-429D-9160-2E46AB5E2E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EB978D1-D18D-41AA-B757-497615EBDE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62706A-922B-4E5A-B4E6-B9FFAD77A9D0}" type="slidenum">
              <a:rPr lang="en-US" smtClean="0"/>
              <a:t>‹#›</a:t>
            </a:fld>
            <a:endParaRPr lang="en-US"/>
          </a:p>
        </p:txBody>
      </p:sp>
    </p:spTree>
    <p:extLst>
      <p:ext uri="{BB962C8B-B14F-4D97-AF65-F5344CB8AC3E}">
        <p14:creationId xmlns:p14="http://schemas.microsoft.com/office/powerpoint/2010/main" val="4110386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4754296" y="5696120"/>
            <a:ext cx="2923103" cy="553801"/>
          </a:xfrm>
          <a:prstGeom prst="rect">
            <a:avLst/>
          </a:prstGeom>
          <a:noFill/>
        </p:spPr>
        <p:txBody>
          <a:bodyPr wrap="none" lIns="121854" tIns="60926" rIns="121854" bIns="60926" rtlCol="0">
            <a:spAutoFit/>
          </a:bodyPr>
          <a:lstStyle/>
          <a:p>
            <a:pPr algn="just"/>
            <a:r>
              <a:rPr lang="en-US" altLang="zh-CN" sz="2799" b="1" dirty="0" err="1" smtClean="0">
                <a:solidFill>
                  <a:schemeClr val="accent1"/>
                </a:solidFill>
                <a:latin typeface="Futura Medium" charset="0"/>
                <a:ea typeface="Futura Medium" charset="0"/>
                <a:cs typeface="Futura Medium" charset="0"/>
              </a:rPr>
              <a:t>Kanishk</a:t>
            </a:r>
            <a:r>
              <a:rPr lang="en-US" altLang="zh-CN" sz="2799" b="1" dirty="0" smtClean="0">
                <a:solidFill>
                  <a:schemeClr val="accent1"/>
                </a:solidFill>
                <a:latin typeface="Futura Medium" charset="0"/>
                <a:ea typeface="Futura Medium" charset="0"/>
                <a:cs typeface="Futura Medium" charset="0"/>
              </a:rPr>
              <a:t> </a:t>
            </a:r>
            <a:r>
              <a:rPr lang="en-US" altLang="zh-CN" sz="2799" b="1" dirty="0" err="1" smtClean="0">
                <a:solidFill>
                  <a:schemeClr val="accent1"/>
                </a:solidFill>
                <a:latin typeface="Futura Medium" charset="0"/>
                <a:ea typeface="Futura Medium" charset="0"/>
                <a:cs typeface="Futura Medium" charset="0"/>
              </a:rPr>
              <a:t>kumar</a:t>
            </a:r>
            <a:r>
              <a:rPr lang="en-US" altLang="zh-CN" sz="2799" b="1" dirty="0" smtClean="0">
                <a:solidFill>
                  <a:schemeClr val="accent1"/>
                </a:solidFill>
                <a:latin typeface="Futura Medium" charset="0"/>
                <a:ea typeface="Futura Medium" charset="0"/>
                <a:cs typeface="Futura Medium" charset="0"/>
              </a:rPr>
              <a:t> </a:t>
            </a:r>
            <a:endParaRPr lang="en-US" sz="2799" b="1" dirty="0"/>
          </a:p>
        </p:txBody>
      </p:sp>
      <p:sp>
        <p:nvSpPr>
          <p:cNvPr id="24" name="TextBox 23"/>
          <p:cNvSpPr txBox="1"/>
          <p:nvPr/>
        </p:nvSpPr>
        <p:spPr>
          <a:xfrm>
            <a:off x="239697" y="171244"/>
            <a:ext cx="11952303" cy="1230396"/>
          </a:xfrm>
          <a:prstGeom prst="rect">
            <a:avLst/>
          </a:prstGeom>
          <a:noFill/>
        </p:spPr>
        <p:txBody>
          <a:bodyPr wrap="square" lIns="121854" tIns="60926" rIns="121854" bIns="60926" rtlCol="0">
            <a:spAutoFit/>
          </a:bodyPr>
          <a:lstStyle/>
          <a:p>
            <a:pPr algn="ctr"/>
            <a:r>
              <a:rPr lang="en-US" altLang="zh-CN" sz="3598" b="1" dirty="0">
                <a:solidFill>
                  <a:schemeClr val="accent1"/>
                </a:solidFill>
                <a:latin typeface="微软雅黑" panose="020B0503020204020204" pitchFamily="34" charset="-122"/>
                <a:ea typeface="微软雅黑" panose="020B0503020204020204" pitchFamily="34" charset="-122"/>
              </a:rPr>
              <a:t>Machine Learning Based </a:t>
            </a:r>
          </a:p>
          <a:p>
            <a:pPr algn="ctr"/>
            <a:r>
              <a:rPr lang="en-US" altLang="zh-CN" sz="3598" b="1" dirty="0">
                <a:solidFill>
                  <a:schemeClr val="accent1"/>
                </a:solidFill>
                <a:latin typeface="微软雅黑" panose="020B0503020204020204" pitchFamily="34" charset="-122"/>
                <a:ea typeface="微软雅黑" panose="020B0503020204020204" pitchFamily="34" charset="-122"/>
              </a:rPr>
              <a:t>IoT Network Intrusion Detection Classification</a:t>
            </a:r>
            <a:endParaRPr lang="zh-CN" altLang="en-US" sz="3598" b="1" dirty="0">
              <a:solidFill>
                <a:schemeClr val="accent1"/>
              </a:solidFill>
              <a:latin typeface="微软雅黑" panose="020B0503020204020204" pitchFamily="34" charset="-122"/>
              <a:ea typeface="微软雅黑" panose="020B0503020204020204" pitchFamily="34" charset="-122"/>
            </a:endParaRPr>
          </a:p>
        </p:txBody>
      </p:sp>
      <p:cxnSp>
        <p:nvCxnSpPr>
          <p:cNvPr id="25" name="直接连接符 24"/>
          <p:cNvCxnSpPr/>
          <p:nvPr/>
        </p:nvCxnSpPr>
        <p:spPr>
          <a:xfrm>
            <a:off x="3306164" y="6350459"/>
            <a:ext cx="6025774"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612995" y="6450998"/>
            <a:ext cx="1456356" cy="415301"/>
          </a:xfrm>
          <a:prstGeom prst="rect">
            <a:avLst/>
          </a:prstGeom>
          <a:noFill/>
        </p:spPr>
        <p:txBody>
          <a:bodyPr wrap="none" lIns="121854" tIns="60926" rIns="121854" bIns="60926" rtlCol="0">
            <a:spAutoFit/>
          </a:bodyPr>
          <a:lstStyle/>
          <a:p>
            <a:r>
              <a:rPr lang="en-US" altLang="zh-CN" sz="1899" dirty="0" smtClean="0">
                <a:solidFill>
                  <a:schemeClr val="tx1">
                    <a:lumMod val="75000"/>
                    <a:lumOff val="25000"/>
                  </a:schemeClr>
                </a:solidFill>
                <a:latin typeface="微软雅黑" panose="020B0503020204020204" pitchFamily="34" charset="-122"/>
                <a:ea typeface="微软雅黑" panose="020B0503020204020204" pitchFamily="34" charset="-122"/>
              </a:rPr>
              <a:t>5</a:t>
            </a:r>
            <a:r>
              <a:rPr lang="en-US" altLang="zh-CN" sz="1899" dirty="0" smtClean="0">
                <a:solidFill>
                  <a:schemeClr val="tx1">
                    <a:lumMod val="75000"/>
                    <a:lumOff val="25000"/>
                  </a:schemeClr>
                </a:solidFill>
                <a:latin typeface="微软雅黑" panose="020B0503020204020204" pitchFamily="34" charset="-122"/>
                <a:ea typeface="微软雅黑" panose="020B0503020204020204" pitchFamily="34" charset="-122"/>
              </a:rPr>
              <a:t>-20-2024</a:t>
            </a:r>
            <a:endParaRPr lang="zh-CN" altLang="en-US" sz="1899"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050" name="Picture 2" descr="Image result for iot security">
            <a:extLst>
              <a:ext uri="{FF2B5EF4-FFF2-40B4-BE49-F238E27FC236}">
                <a16:creationId xmlns:a16="http://schemas.microsoft.com/office/drawing/2014/main" id="{187E3DC4-FFDF-480A-A799-8DFBEEAC9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2964" y="1584591"/>
            <a:ext cx="5533749" cy="3648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4705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2">
            <a:extLst>
              <a:ext uri="{FF2B5EF4-FFF2-40B4-BE49-F238E27FC236}">
                <a16:creationId xmlns:a16="http://schemas.microsoft.com/office/drawing/2014/main" id="{4C87FEB0-207E-4027-B9F5-4B2C16934A05}"/>
              </a:ext>
            </a:extLst>
          </p:cNvPr>
          <p:cNvSpPr txBox="1"/>
          <p:nvPr/>
        </p:nvSpPr>
        <p:spPr>
          <a:xfrm>
            <a:off x="3977640" y="269573"/>
            <a:ext cx="9281160" cy="584455"/>
          </a:xfrm>
          <a:prstGeom prst="rect">
            <a:avLst/>
          </a:prstGeom>
          <a:noFill/>
        </p:spPr>
        <p:txBody>
          <a:bodyPr wrap="square" rtlCol="0">
            <a:spAutoFit/>
          </a:bodyPr>
          <a:lstStyle/>
          <a:p>
            <a:r>
              <a:rPr lang="en-US" altLang="zh-CN" sz="3198" b="1" dirty="0">
                <a:solidFill>
                  <a:schemeClr val="accent1"/>
                </a:solidFill>
                <a:latin typeface="微软雅黑" pitchFamily="34" charset="-122"/>
                <a:ea typeface="微软雅黑" pitchFamily="34" charset="-122"/>
              </a:rPr>
              <a:t>Feed-Forward Classifier</a:t>
            </a:r>
            <a:endParaRPr lang="zh-CN" altLang="en-US" sz="3198" b="1" dirty="0">
              <a:solidFill>
                <a:schemeClr val="accent1"/>
              </a:solidFill>
              <a:latin typeface="微软雅黑" pitchFamily="34" charset="-122"/>
              <a:ea typeface="微软雅黑" pitchFamily="34" charset="-122"/>
            </a:endParaRPr>
          </a:p>
        </p:txBody>
      </p:sp>
      <p:sp>
        <p:nvSpPr>
          <p:cNvPr id="4" name="TextBox 3">
            <a:extLst>
              <a:ext uri="{FF2B5EF4-FFF2-40B4-BE49-F238E27FC236}">
                <a16:creationId xmlns:a16="http://schemas.microsoft.com/office/drawing/2014/main" id="{772C3501-E9B8-4C77-ADF2-1B6FDB754774}"/>
              </a:ext>
            </a:extLst>
          </p:cNvPr>
          <p:cNvSpPr txBox="1"/>
          <p:nvPr/>
        </p:nvSpPr>
        <p:spPr>
          <a:xfrm>
            <a:off x="708660" y="1804658"/>
            <a:ext cx="10774680" cy="646331"/>
          </a:xfrm>
          <a:prstGeom prst="rect">
            <a:avLst/>
          </a:prstGeom>
          <a:noFill/>
        </p:spPr>
        <p:txBody>
          <a:bodyPr wrap="square" rtlCol="0">
            <a:spAutoFit/>
          </a:bodyPr>
          <a:lstStyle/>
          <a:p>
            <a:r>
              <a:rPr lang="en-US" b="1" dirty="0"/>
              <a:t>For the attack detection case Scikit-Learn ExtraTreesClassifier was used with 31 estimators (decision trees).</a:t>
            </a:r>
          </a:p>
          <a:p>
            <a:endParaRPr lang="en-US" dirty="0"/>
          </a:p>
        </p:txBody>
      </p:sp>
      <p:sp>
        <p:nvSpPr>
          <p:cNvPr id="3" name="Rectangle 2">
            <a:extLst>
              <a:ext uri="{FF2B5EF4-FFF2-40B4-BE49-F238E27FC236}">
                <a16:creationId xmlns:a16="http://schemas.microsoft.com/office/drawing/2014/main" id="{9E7A97D8-AE6E-4F44-B3D6-7634D88A0355}"/>
              </a:ext>
            </a:extLst>
          </p:cNvPr>
          <p:cNvSpPr/>
          <p:nvPr/>
        </p:nvSpPr>
        <p:spPr>
          <a:xfrm>
            <a:off x="708660" y="1328608"/>
            <a:ext cx="3420039" cy="461665"/>
          </a:xfrm>
          <a:prstGeom prst="rect">
            <a:avLst/>
          </a:prstGeom>
        </p:spPr>
        <p:txBody>
          <a:bodyPr wrap="none">
            <a:spAutoFit/>
          </a:bodyPr>
          <a:lstStyle/>
          <a:p>
            <a:r>
              <a:rPr lang="en-US" sz="2400" b="1" dirty="0"/>
              <a:t>Random Forest Classifier:</a:t>
            </a:r>
          </a:p>
        </p:txBody>
      </p:sp>
      <p:sp>
        <p:nvSpPr>
          <p:cNvPr id="8" name="Rectangle 7">
            <a:extLst>
              <a:ext uri="{FF2B5EF4-FFF2-40B4-BE49-F238E27FC236}">
                <a16:creationId xmlns:a16="http://schemas.microsoft.com/office/drawing/2014/main" id="{91A94128-1175-4763-99A5-CF3242F99D75}"/>
              </a:ext>
            </a:extLst>
          </p:cNvPr>
          <p:cNvSpPr/>
          <p:nvPr/>
        </p:nvSpPr>
        <p:spPr>
          <a:xfrm>
            <a:off x="708660" y="2310741"/>
            <a:ext cx="3505896" cy="461665"/>
          </a:xfrm>
          <a:prstGeom prst="rect">
            <a:avLst/>
          </a:prstGeom>
        </p:spPr>
        <p:txBody>
          <a:bodyPr wrap="none">
            <a:spAutoFit/>
          </a:bodyPr>
          <a:lstStyle/>
          <a:p>
            <a:r>
              <a:rPr lang="en-US" sz="2400" b="1" dirty="0"/>
              <a:t>Neural Network Classifier:</a:t>
            </a:r>
          </a:p>
        </p:txBody>
      </p:sp>
      <p:sp>
        <p:nvSpPr>
          <p:cNvPr id="10" name="TextBox 9">
            <a:extLst>
              <a:ext uri="{FF2B5EF4-FFF2-40B4-BE49-F238E27FC236}">
                <a16:creationId xmlns:a16="http://schemas.microsoft.com/office/drawing/2014/main" id="{891DAA59-D7EA-47CD-85C0-99A8462A3CBB}"/>
              </a:ext>
            </a:extLst>
          </p:cNvPr>
          <p:cNvSpPr txBox="1"/>
          <p:nvPr/>
        </p:nvSpPr>
        <p:spPr>
          <a:xfrm>
            <a:off x="708661" y="4105989"/>
            <a:ext cx="6758940" cy="2585323"/>
          </a:xfrm>
          <a:prstGeom prst="rect">
            <a:avLst/>
          </a:prstGeom>
          <a:noFill/>
        </p:spPr>
        <p:txBody>
          <a:bodyPr wrap="square" rtlCol="0">
            <a:spAutoFit/>
          </a:bodyPr>
          <a:lstStyle/>
          <a:p>
            <a:pPr marL="285750" indent="-285750">
              <a:buFont typeface="Arial" panose="020B0604020202020204" pitchFamily="34" charset="0"/>
              <a:buChar char="•"/>
            </a:pPr>
            <a:r>
              <a:rPr lang="en-US" b="1" dirty="0"/>
              <a:t>The neural network architecture was refined by trial and error. </a:t>
            </a:r>
          </a:p>
          <a:p>
            <a:endParaRPr lang="en-US" b="1" dirty="0"/>
          </a:p>
          <a:p>
            <a:pPr marL="285750" indent="-285750">
              <a:buFont typeface="Arial" panose="020B0604020202020204" pitchFamily="34" charset="0"/>
              <a:buChar char="•"/>
            </a:pPr>
            <a:r>
              <a:rPr lang="en-US" b="1" dirty="0"/>
              <a:t>Different activation functions: sigmoid had always the best results. </a:t>
            </a:r>
          </a:p>
          <a:p>
            <a:endParaRPr lang="en-US" b="1" dirty="0"/>
          </a:p>
          <a:p>
            <a:pPr marL="285750" indent="-285750">
              <a:buFont typeface="Arial" panose="020B0604020202020204" pitchFamily="34" charset="0"/>
              <a:buChar char="•"/>
            </a:pPr>
            <a:r>
              <a:rPr lang="en-US" b="1" dirty="0"/>
              <a:t>Dense layers are fully connected layers and larger number of neurons resulted to better classification results.</a:t>
            </a:r>
          </a:p>
          <a:p>
            <a:endParaRPr lang="en-US" b="1" dirty="0"/>
          </a:p>
          <a:p>
            <a:pPr marL="285750" indent="-285750">
              <a:buFont typeface="Arial" panose="020B0604020202020204" pitchFamily="34" charset="0"/>
              <a:buChar char="•"/>
            </a:pPr>
            <a:r>
              <a:rPr lang="en-US" b="1" dirty="0"/>
              <a:t>Loss Function: categorical cross-entropy </a:t>
            </a:r>
          </a:p>
        </p:txBody>
      </p:sp>
      <p:graphicFrame>
        <p:nvGraphicFramePr>
          <p:cNvPr id="12" name="Table 12">
            <a:extLst>
              <a:ext uri="{FF2B5EF4-FFF2-40B4-BE49-F238E27FC236}">
                <a16:creationId xmlns:a16="http://schemas.microsoft.com/office/drawing/2014/main" id="{CA6963D5-A4AF-4E95-A969-407F91AB1307}"/>
              </a:ext>
            </a:extLst>
          </p:cNvPr>
          <p:cNvGraphicFramePr>
            <a:graphicFrameLocks noGrp="1"/>
          </p:cNvGraphicFramePr>
          <p:nvPr>
            <p:extLst>
              <p:ext uri="{D42A27DB-BD31-4B8C-83A1-F6EECF244321}">
                <p14:modId xmlns:p14="http://schemas.microsoft.com/office/powerpoint/2010/main" val="270069766"/>
              </p:ext>
            </p:extLst>
          </p:nvPr>
        </p:nvGraphicFramePr>
        <p:xfrm>
          <a:off x="1730706" y="2912729"/>
          <a:ext cx="9081107" cy="731520"/>
        </p:xfrm>
        <a:graphic>
          <a:graphicData uri="http://schemas.openxmlformats.org/drawingml/2006/table">
            <a:tbl>
              <a:tblPr firstRow="1" bandRow="1">
                <a:tableStyleId>{5C22544A-7EE6-4342-B048-85BDC9FD1C3A}</a:tableStyleId>
              </a:tblPr>
              <a:tblGrid>
                <a:gridCol w="1816221">
                  <a:extLst>
                    <a:ext uri="{9D8B030D-6E8A-4147-A177-3AD203B41FA5}">
                      <a16:colId xmlns:a16="http://schemas.microsoft.com/office/drawing/2014/main" val="886789556"/>
                    </a:ext>
                  </a:extLst>
                </a:gridCol>
                <a:gridCol w="2324763">
                  <a:extLst>
                    <a:ext uri="{9D8B030D-6E8A-4147-A177-3AD203B41FA5}">
                      <a16:colId xmlns:a16="http://schemas.microsoft.com/office/drawing/2014/main" val="3947181999"/>
                    </a:ext>
                  </a:extLst>
                </a:gridCol>
                <a:gridCol w="1307680">
                  <a:extLst>
                    <a:ext uri="{9D8B030D-6E8A-4147-A177-3AD203B41FA5}">
                      <a16:colId xmlns:a16="http://schemas.microsoft.com/office/drawing/2014/main" val="2072425124"/>
                    </a:ext>
                  </a:extLst>
                </a:gridCol>
                <a:gridCol w="1790530">
                  <a:extLst>
                    <a:ext uri="{9D8B030D-6E8A-4147-A177-3AD203B41FA5}">
                      <a16:colId xmlns:a16="http://schemas.microsoft.com/office/drawing/2014/main" val="3194337915"/>
                    </a:ext>
                  </a:extLst>
                </a:gridCol>
                <a:gridCol w="1841913">
                  <a:extLst>
                    <a:ext uri="{9D8B030D-6E8A-4147-A177-3AD203B41FA5}">
                      <a16:colId xmlns:a16="http://schemas.microsoft.com/office/drawing/2014/main" val="795013897"/>
                    </a:ext>
                  </a:extLst>
                </a:gridCol>
              </a:tblGrid>
              <a:tr h="229241">
                <a:tc>
                  <a:txBody>
                    <a:bodyPr/>
                    <a:lstStyle/>
                    <a:p>
                      <a:pPr algn="ctr"/>
                      <a:r>
                        <a:rPr lang="en-US" dirty="0"/>
                        <a:t>Layer</a:t>
                      </a:r>
                    </a:p>
                  </a:txBody>
                  <a:tcPr/>
                </a:tc>
                <a:tc>
                  <a:txBody>
                    <a:bodyPr/>
                    <a:lstStyle/>
                    <a:p>
                      <a:pPr algn="ctr"/>
                      <a:r>
                        <a:rPr lang="en-US" dirty="0"/>
                        <a:t>Neurons (Dimensions)</a:t>
                      </a:r>
                    </a:p>
                  </a:txBody>
                  <a:tcPr/>
                </a:tc>
                <a:tc>
                  <a:txBody>
                    <a:bodyPr/>
                    <a:lstStyle/>
                    <a:p>
                      <a:pPr algn="ctr"/>
                      <a:r>
                        <a:rPr lang="en-US" dirty="0"/>
                        <a:t>Activation</a:t>
                      </a:r>
                    </a:p>
                  </a:txBody>
                  <a:tcPr/>
                </a:tc>
                <a:tc>
                  <a:txBody>
                    <a:bodyPr/>
                    <a:lstStyle/>
                    <a:p>
                      <a:pPr algn="ctr"/>
                      <a:r>
                        <a:rPr lang="en-US" dirty="0"/>
                        <a:t>Dropout</a:t>
                      </a:r>
                    </a:p>
                  </a:txBody>
                  <a:tcPr/>
                </a:tc>
                <a:tc>
                  <a:txBody>
                    <a:bodyPr/>
                    <a:lstStyle/>
                    <a:p>
                      <a:pPr algn="ctr"/>
                      <a:r>
                        <a:rPr lang="en-US" dirty="0"/>
                        <a:t>Epoch</a:t>
                      </a:r>
                    </a:p>
                  </a:txBody>
                  <a:tcPr/>
                </a:tc>
                <a:extLst>
                  <a:ext uri="{0D108BD9-81ED-4DB2-BD59-A6C34878D82A}">
                    <a16:rowId xmlns:a16="http://schemas.microsoft.com/office/drawing/2014/main" val="572153616"/>
                  </a:ext>
                </a:extLst>
              </a:tr>
              <a:tr h="232424">
                <a:tc>
                  <a:txBody>
                    <a:bodyPr/>
                    <a:lstStyle/>
                    <a:p>
                      <a:pPr algn="ctr"/>
                      <a:r>
                        <a:rPr lang="en-US" dirty="0"/>
                        <a:t>Dense</a:t>
                      </a:r>
                    </a:p>
                  </a:txBody>
                  <a:tcPr/>
                </a:tc>
                <a:tc>
                  <a:txBody>
                    <a:bodyPr/>
                    <a:lstStyle/>
                    <a:p>
                      <a:pPr algn="ctr"/>
                      <a:r>
                        <a:rPr lang="en-US" dirty="0"/>
                        <a:t>1250</a:t>
                      </a:r>
                    </a:p>
                  </a:txBody>
                  <a:tcPr/>
                </a:tc>
                <a:tc>
                  <a:txBody>
                    <a:bodyPr/>
                    <a:lstStyle/>
                    <a:p>
                      <a:pPr algn="ctr"/>
                      <a:r>
                        <a:rPr lang="en-US" dirty="0"/>
                        <a:t>Sigmoid</a:t>
                      </a:r>
                    </a:p>
                  </a:txBody>
                  <a:tcPr/>
                </a:tc>
                <a:tc>
                  <a:txBody>
                    <a:bodyPr/>
                    <a:lstStyle/>
                    <a:p>
                      <a:pPr algn="ctr"/>
                      <a:r>
                        <a:rPr lang="en-US" dirty="0"/>
                        <a:t>0.75</a:t>
                      </a:r>
                    </a:p>
                  </a:txBody>
                  <a:tcPr/>
                </a:tc>
                <a:tc>
                  <a:txBody>
                    <a:bodyPr/>
                    <a:lstStyle/>
                    <a:p>
                      <a:pPr algn="ctr"/>
                      <a:r>
                        <a:rPr lang="en-US" dirty="0"/>
                        <a:t>100</a:t>
                      </a:r>
                    </a:p>
                  </a:txBody>
                  <a:tcPr/>
                </a:tc>
                <a:extLst>
                  <a:ext uri="{0D108BD9-81ED-4DB2-BD59-A6C34878D82A}">
                    <a16:rowId xmlns:a16="http://schemas.microsoft.com/office/drawing/2014/main" val="2820298831"/>
                  </a:ext>
                </a:extLst>
              </a:tr>
            </a:tbl>
          </a:graphicData>
        </a:graphic>
      </p:graphicFrame>
      <p:pic>
        <p:nvPicPr>
          <p:cNvPr id="14" name="Picture 13">
            <a:extLst>
              <a:ext uri="{FF2B5EF4-FFF2-40B4-BE49-F238E27FC236}">
                <a16:creationId xmlns:a16="http://schemas.microsoft.com/office/drawing/2014/main" id="{5A4437D0-DF48-49A9-AF8A-4181BC732CFB}"/>
              </a:ext>
            </a:extLst>
          </p:cNvPr>
          <p:cNvPicPr>
            <a:picLocks noChangeAspect="1"/>
          </p:cNvPicPr>
          <p:nvPr/>
        </p:nvPicPr>
        <p:blipFill>
          <a:blip r:embed="rId2"/>
          <a:stretch>
            <a:fillRect/>
          </a:stretch>
        </p:blipFill>
        <p:spPr>
          <a:xfrm>
            <a:off x="7467601" y="4176272"/>
            <a:ext cx="3590404" cy="2532650"/>
          </a:xfrm>
          <a:prstGeom prst="rect">
            <a:avLst/>
          </a:prstGeom>
        </p:spPr>
      </p:pic>
    </p:spTree>
    <p:extLst>
      <p:ext uri="{BB962C8B-B14F-4D97-AF65-F5344CB8AC3E}">
        <p14:creationId xmlns:p14="http://schemas.microsoft.com/office/powerpoint/2010/main" val="602030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2">
            <a:extLst>
              <a:ext uri="{FF2B5EF4-FFF2-40B4-BE49-F238E27FC236}">
                <a16:creationId xmlns:a16="http://schemas.microsoft.com/office/drawing/2014/main" id="{3D976BB8-8D8B-4C4A-B52B-CEFF8D08106C}"/>
              </a:ext>
            </a:extLst>
          </p:cNvPr>
          <p:cNvSpPr txBox="1"/>
          <p:nvPr/>
        </p:nvSpPr>
        <p:spPr>
          <a:xfrm>
            <a:off x="3330469" y="208704"/>
            <a:ext cx="6643723" cy="953979"/>
          </a:xfrm>
          <a:prstGeom prst="rect">
            <a:avLst/>
          </a:prstGeom>
          <a:noFill/>
        </p:spPr>
        <p:txBody>
          <a:bodyPr wrap="square" rtlCol="0">
            <a:spAutoFit/>
          </a:bodyPr>
          <a:lstStyle/>
          <a:p>
            <a:r>
              <a:rPr lang="en-US" altLang="zh-CN" sz="2800" b="1" dirty="0">
                <a:solidFill>
                  <a:schemeClr val="accent1"/>
                </a:solidFill>
                <a:latin typeface="微软雅黑" pitchFamily="34" charset="-122"/>
                <a:ea typeface="微软雅黑" pitchFamily="34" charset="-122"/>
              </a:rPr>
              <a:t>Results: Feed-Forward Classifier</a:t>
            </a:r>
            <a:endParaRPr lang="zh-CN" altLang="en-US" sz="2800" b="1" dirty="0">
              <a:solidFill>
                <a:schemeClr val="accent1"/>
              </a:solidFill>
              <a:latin typeface="微软雅黑" pitchFamily="34" charset="-122"/>
              <a:ea typeface="微软雅黑" pitchFamily="34" charset="-122"/>
            </a:endParaRPr>
          </a:p>
          <a:p>
            <a:endParaRPr lang="zh-CN" altLang="en-US" sz="2799" b="1" dirty="0">
              <a:solidFill>
                <a:schemeClr val="accent1"/>
              </a:solidFill>
              <a:latin typeface="微软雅黑" pitchFamily="34" charset="-122"/>
              <a:ea typeface="微软雅黑" pitchFamily="34" charset="-122"/>
            </a:endParaRPr>
          </a:p>
        </p:txBody>
      </p:sp>
      <p:sp>
        <p:nvSpPr>
          <p:cNvPr id="5" name="Rectangle 4">
            <a:extLst>
              <a:ext uri="{FF2B5EF4-FFF2-40B4-BE49-F238E27FC236}">
                <a16:creationId xmlns:a16="http://schemas.microsoft.com/office/drawing/2014/main" id="{FEAF2D84-FACE-4F7B-B17A-8BBA502DC541}"/>
              </a:ext>
            </a:extLst>
          </p:cNvPr>
          <p:cNvSpPr/>
          <p:nvPr/>
        </p:nvSpPr>
        <p:spPr>
          <a:xfrm>
            <a:off x="928610" y="1224848"/>
            <a:ext cx="4493923" cy="461665"/>
          </a:xfrm>
          <a:prstGeom prst="rect">
            <a:avLst/>
          </a:prstGeom>
        </p:spPr>
        <p:txBody>
          <a:bodyPr wrap="none">
            <a:spAutoFit/>
          </a:bodyPr>
          <a:lstStyle/>
          <a:p>
            <a:r>
              <a:rPr lang="en-US" sz="2400" b="1" dirty="0"/>
              <a:t>”Attack or Normal” Classification: </a:t>
            </a:r>
          </a:p>
        </p:txBody>
      </p:sp>
      <p:pic>
        <p:nvPicPr>
          <p:cNvPr id="6" name="Picture 5">
            <a:extLst>
              <a:ext uri="{FF2B5EF4-FFF2-40B4-BE49-F238E27FC236}">
                <a16:creationId xmlns:a16="http://schemas.microsoft.com/office/drawing/2014/main" id="{A674D5D5-BC23-41D6-BF74-4D3A5E89DCC9}"/>
              </a:ext>
            </a:extLst>
          </p:cNvPr>
          <p:cNvPicPr>
            <a:picLocks noChangeAspect="1"/>
          </p:cNvPicPr>
          <p:nvPr/>
        </p:nvPicPr>
        <p:blipFill>
          <a:blip r:embed="rId2"/>
          <a:stretch>
            <a:fillRect/>
          </a:stretch>
        </p:blipFill>
        <p:spPr>
          <a:xfrm>
            <a:off x="6652330" y="3240564"/>
            <a:ext cx="5069269" cy="1276017"/>
          </a:xfrm>
          <a:prstGeom prst="rect">
            <a:avLst/>
          </a:prstGeom>
        </p:spPr>
      </p:pic>
      <p:pic>
        <p:nvPicPr>
          <p:cNvPr id="7" name="Picture 6">
            <a:extLst>
              <a:ext uri="{FF2B5EF4-FFF2-40B4-BE49-F238E27FC236}">
                <a16:creationId xmlns:a16="http://schemas.microsoft.com/office/drawing/2014/main" id="{B12AFEDA-89B4-4A5A-A540-E89E6B179F40}"/>
              </a:ext>
            </a:extLst>
          </p:cNvPr>
          <p:cNvPicPr>
            <a:picLocks noChangeAspect="1"/>
          </p:cNvPicPr>
          <p:nvPr/>
        </p:nvPicPr>
        <p:blipFill>
          <a:blip r:embed="rId3"/>
          <a:stretch>
            <a:fillRect/>
          </a:stretch>
        </p:blipFill>
        <p:spPr>
          <a:xfrm>
            <a:off x="449156" y="1748678"/>
            <a:ext cx="5762625" cy="5076825"/>
          </a:xfrm>
          <a:prstGeom prst="rect">
            <a:avLst/>
          </a:prstGeom>
        </p:spPr>
      </p:pic>
    </p:spTree>
    <p:extLst>
      <p:ext uri="{BB962C8B-B14F-4D97-AF65-F5344CB8AC3E}">
        <p14:creationId xmlns:p14="http://schemas.microsoft.com/office/powerpoint/2010/main" val="1832648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2">
            <a:extLst>
              <a:ext uri="{FF2B5EF4-FFF2-40B4-BE49-F238E27FC236}">
                <a16:creationId xmlns:a16="http://schemas.microsoft.com/office/drawing/2014/main" id="{3D976BB8-8D8B-4C4A-B52B-CEFF8D08106C}"/>
              </a:ext>
            </a:extLst>
          </p:cNvPr>
          <p:cNvSpPr txBox="1"/>
          <p:nvPr/>
        </p:nvSpPr>
        <p:spPr>
          <a:xfrm>
            <a:off x="3330469" y="208704"/>
            <a:ext cx="6643723" cy="953979"/>
          </a:xfrm>
          <a:prstGeom prst="rect">
            <a:avLst/>
          </a:prstGeom>
          <a:noFill/>
        </p:spPr>
        <p:txBody>
          <a:bodyPr wrap="square" rtlCol="0">
            <a:spAutoFit/>
          </a:bodyPr>
          <a:lstStyle/>
          <a:p>
            <a:r>
              <a:rPr lang="en-US" altLang="zh-CN" sz="2800" b="1" dirty="0">
                <a:solidFill>
                  <a:schemeClr val="accent1"/>
                </a:solidFill>
                <a:latin typeface="微软雅黑" pitchFamily="34" charset="-122"/>
                <a:ea typeface="微软雅黑" pitchFamily="34" charset="-122"/>
              </a:rPr>
              <a:t>Results: Feed-Forward Classifier</a:t>
            </a:r>
            <a:endParaRPr lang="zh-CN" altLang="en-US" sz="2800" b="1" dirty="0">
              <a:solidFill>
                <a:schemeClr val="accent1"/>
              </a:solidFill>
              <a:latin typeface="微软雅黑" pitchFamily="34" charset="-122"/>
              <a:ea typeface="微软雅黑" pitchFamily="34" charset="-122"/>
            </a:endParaRPr>
          </a:p>
          <a:p>
            <a:endParaRPr lang="zh-CN" altLang="en-US" sz="2799" b="1" dirty="0">
              <a:solidFill>
                <a:schemeClr val="accent1"/>
              </a:solidFill>
              <a:latin typeface="微软雅黑" pitchFamily="34" charset="-122"/>
              <a:ea typeface="微软雅黑" pitchFamily="34" charset="-122"/>
            </a:endParaRPr>
          </a:p>
        </p:txBody>
      </p:sp>
      <p:sp>
        <p:nvSpPr>
          <p:cNvPr id="5" name="Rectangle 4">
            <a:extLst>
              <a:ext uri="{FF2B5EF4-FFF2-40B4-BE49-F238E27FC236}">
                <a16:creationId xmlns:a16="http://schemas.microsoft.com/office/drawing/2014/main" id="{FEAF2D84-FACE-4F7B-B17A-8BBA502DC541}"/>
              </a:ext>
            </a:extLst>
          </p:cNvPr>
          <p:cNvSpPr/>
          <p:nvPr/>
        </p:nvSpPr>
        <p:spPr>
          <a:xfrm>
            <a:off x="403359" y="1197606"/>
            <a:ext cx="4753447" cy="2492990"/>
          </a:xfrm>
          <a:prstGeom prst="rect">
            <a:avLst/>
          </a:prstGeom>
        </p:spPr>
        <p:txBody>
          <a:bodyPr wrap="square">
            <a:spAutoFit/>
          </a:bodyPr>
          <a:lstStyle/>
          <a:p>
            <a:r>
              <a:rPr lang="en-US" sz="2400" b="1" dirty="0"/>
              <a:t>Attack Category Classification</a:t>
            </a:r>
          </a:p>
          <a:p>
            <a:endParaRPr lang="en-US" sz="2400" b="1" dirty="0"/>
          </a:p>
          <a:p>
            <a:r>
              <a:rPr lang="en-US" b="1" dirty="0"/>
              <a:t>Nine types of attacks: Fuzzers, Analysis, Backdoors, DoS, Exploits, Generic, Reconnaissance, Shellcode and Worms. </a:t>
            </a:r>
          </a:p>
          <a:p>
            <a:endParaRPr lang="en-US" b="1" dirty="0"/>
          </a:p>
          <a:p>
            <a:r>
              <a:rPr lang="en-US" b="1" dirty="0"/>
              <a:t>The attack classes are represented with numbers 0–9.</a:t>
            </a:r>
          </a:p>
        </p:txBody>
      </p:sp>
      <p:pic>
        <p:nvPicPr>
          <p:cNvPr id="2" name="Picture 1">
            <a:extLst>
              <a:ext uri="{FF2B5EF4-FFF2-40B4-BE49-F238E27FC236}">
                <a16:creationId xmlns:a16="http://schemas.microsoft.com/office/drawing/2014/main" id="{3727AF0B-F683-4E32-82D0-1745D67311EB}"/>
              </a:ext>
            </a:extLst>
          </p:cNvPr>
          <p:cNvPicPr>
            <a:picLocks noChangeAspect="1"/>
          </p:cNvPicPr>
          <p:nvPr/>
        </p:nvPicPr>
        <p:blipFill>
          <a:blip r:embed="rId2"/>
          <a:stretch>
            <a:fillRect/>
          </a:stretch>
        </p:blipFill>
        <p:spPr>
          <a:xfrm>
            <a:off x="5156806" y="1016144"/>
            <a:ext cx="6106584" cy="5633152"/>
          </a:xfrm>
          <a:prstGeom prst="rect">
            <a:avLst/>
          </a:prstGeom>
        </p:spPr>
      </p:pic>
      <p:sp>
        <p:nvSpPr>
          <p:cNvPr id="3" name="TextBox 2">
            <a:extLst>
              <a:ext uri="{FF2B5EF4-FFF2-40B4-BE49-F238E27FC236}">
                <a16:creationId xmlns:a16="http://schemas.microsoft.com/office/drawing/2014/main" id="{FF637229-AF13-4EA3-B366-22BEF7F3C59D}"/>
              </a:ext>
            </a:extLst>
          </p:cNvPr>
          <p:cNvSpPr txBox="1"/>
          <p:nvPr/>
        </p:nvSpPr>
        <p:spPr>
          <a:xfrm>
            <a:off x="403359" y="4460065"/>
            <a:ext cx="4145280" cy="923330"/>
          </a:xfrm>
          <a:prstGeom prst="rect">
            <a:avLst/>
          </a:prstGeom>
          <a:noFill/>
        </p:spPr>
        <p:txBody>
          <a:bodyPr wrap="square" rtlCol="0">
            <a:spAutoFit/>
          </a:bodyPr>
          <a:lstStyle/>
          <a:p>
            <a:r>
              <a:rPr lang="en-US" b="1" dirty="0"/>
              <a:t>The neural network seemed to learn to classify attack instances always to two classes.</a:t>
            </a:r>
          </a:p>
        </p:txBody>
      </p:sp>
    </p:spTree>
    <p:extLst>
      <p:ext uri="{BB962C8B-B14F-4D97-AF65-F5344CB8AC3E}">
        <p14:creationId xmlns:p14="http://schemas.microsoft.com/office/powerpoint/2010/main" val="3927318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2">
            <a:extLst>
              <a:ext uri="{FF2B5EF4-FFF2-40B4-BE49-F238E27FC236}">
                <a16:creationId xmlns:a16="http://schemas.microsoft.com/office/drawing/2014/main" id="{3D976BB8-8D8B-4C4A-B52B-CEFF8D08106C}"/>
              </a:ext>
            </a:extLst>
          </p:cNvPr>
          <p:cNvSpPr txBox="1"/>
          <p:nvPr/>
        </p:nvSpPr>
        <p:spPr>
          <a:xfrm>
            <a:off x="4916048" y="339043"/>
            <a:ext cx="3313552" cy="584455"/>
          </a:xfrm>
          <a:prstGeom prst="rect">
            <a:avLst/>
          </a:prstGeom>
          <a:noFill/>
        </p:spPr>
        <p:txBody>
          <a:bodyPr wrap="square" rtlCol="0">
            <a:spAutoFit/>
          </a:bodyPr>
          <a:lstStyle/>
          <a:p>
            <a:r>
              <a:rPr lang="en-US" altLang="zh-CN" sz="3198" b="1" dirty="0">
                <a:solidFill>
                  <a:schemeClr val="accent1"/>
                </a:solidFill>
                <a:latin typeface="微软雅黑" pitchFamily="34" charset="-122"/>
                <a:ea typeface="微软雅黑" pitchFamily="34" charset="-122"/>
              </a:rPr>
              <a:t>Conclusions</a:t>
            </a:r>
            <a:endParaRPr lang="zh-CN" altLang="en-US" sz="2799" b="1" dirty="0">
              <a:solidFill>
                <a:schemeClr val="accent1"/>
              </a:solidFill>
              <a:latin typeface="微软雅黑" pitchFamily="34" charset="-122"/>
              <a:ea typeface="微软雅黑" pitchFamily="34" charset="-122"/>
            </a:endParaRPr>
          </a:p>
        </p:txBody>
      </p:sp>
      <p:sp>
        <p:nvSpPr>
          <p:cNvPr id="2" name="TextBox 1">
            <a:extLst>
              <a:ext uri="{FF2B5EF4-FFF2-40B4-BE49-F238E27FC236}">
                <a16:creationId xmlns:a16="http://schemas.microsoft.com/office/drawing/2014/main" id="{53CA581C-8559-4299-A807-2418C738BCB6}"/>
              </a:ext>
            </a:extLst>
          </p:cNvPr>
          <p:cNvSpPr txBox="1"/>
          <p:nvPr/>
        </p:nvSpPr>
        <p:spPr>
          <a:xfrm>
            <a:off x="198120" y="1223739"/>
            <a:ext cx="11795760" cy="4524315"/>
          </a:xfrm>
          <a:prstGeom prst="rect">
            <a:avLst/>
          </a:prstGeom>
          <a:noFill/>
        </p:spPr>
        <p:txBody>
          <a:bodyPr wrap="square" rtlCol="0">
            <a:spAutoFit/>
          </a:bodyPr>
          <a:lstStyle/>
          <a:p>
            <a:pPr marL="285750" indent="-285750">
              <a:buFont typeface="Arial" panose="020B0604020202020204" pitchFamily="34" charset="0"/>
              <a:buChar char="•"/>
            </a:pPr>
            <a:r>
              <a:rPr lang="en-US" b="1" dirty="0"/>
              <a:t>The results for attack detection were very good with approx. 0.88 precision for attacks and nearly 1.0 precision for normal data samples. </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Attack categorization had problems in differentiating between attack classes and could mostly classify the attacks to two different classes. However, it could accurately classify normal network data. </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Development had many common problems in machine learning: large data amount, lack of memory and unbalance between class sizes. Especially unbalanced data made it difficult to generalize data classes. </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Most development time was spent on fixing these problems. </a:t>
            </a:r>
          </a:p>
          <a:p>
            <a:endParaRPr lang="en-US" b="1" dirty="0"/>
          </a:p>
          <a:p>
            <a:pPr marL="285750" indent="-285750">
              <a:buFont typeface="Arial" panose="020B0604020202020204" pitchFamily="34" charset="0"/>
              <a:buChar char="•"/>
            </a:pPr>
            <a:r>
              <a:rPr lang="en-US" b="1" dirty="0"/>
              <a:t>Further experimenting could have been done on tuning the hyper parameters automatically. </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Final experimentation showed that the results of developed method were equally as good or slightly better than the ones that could be achieved with just a random forest on the overall attack type classification. </a:t>
            </a:r>
          </a:p>
          <a:p>
            <a:pPr marL="285750" indent="-285750">
              <a:buFont typeface="Arial" panose="020B0604020202020204" pitchFamily="34" charset="0"/>
              <a:buChar char="•"/>
            </a:pPr>
            <a:endParaRPr lang="en-US" b="1" dirty="0"/>
          </a:p>
        </p:txBody>
      </p:sp>
    </p:spTree>
    <p:extLst>
      <p:ext uri="{BB962C8B-B14F-4D97-AF65-F5344CB8AC3E}">
        <p14:creationId xmlns:p14="http://schemas.microsoft.com/office/powerpoint/2010/main" val="11823233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2">
            <a:extLst>
              <a:ext uri="{FF2B5EF4-FFF2-40B4-BE49-F238E27FC236}">
                <a16:creationId xmlns:a16="http://schemas.microsoft.com/office/drawing/2014/main" id="{3D976BB8-8D8B-4C4A-B52B-CEFF8D08106C}"/>
              </a:ext>
            </a:extLst>
          </p:cNvPr>
          <p:cNvSpPr txBox="1"/>
          <p:nvPr/>
        </p:nvSpPr>
        <p:spPr>
          <a:xfrm>
            <a:off x="4916048" y="339043"/>
            <a:ext cx="4410832" cy="584455"/>
          </a:xfrm>
          <a:prstGeom prst="rect">
            <a:avLst/>
          </a:prstGeom>
          <a:noFill/>
        </p:spPr>
        <p:txBody>
          <a:bodyPr wrap="square" rtlCol="0">
            <a:spAutoFit/>
          </a:bodyPr>
          <a:lstStyle/>
          <a:p>
            <a:r>
              <a:rPr lang="en-US" altLang="zh-CN" sz="3198" b="1" dirty="0">
                <a:solidFill>
                  <a:schemeClr val="accent1"/>
                </a:solidFill>
                <a:latin typeface="微软雅黑" pitchFamily="34" charset="-122"/>
                <a:ea typeface="微软雅黑" pitchFamily="34" charset="-122"/>
              </a:rPr>
              <a:t>Control Schemes</a:t>
            </a:r>
            <a:endParaRPr lang="zh-CN" altLang="en-US" sz="2799" b="1" dirty="0">
              <a:solidFill>
                <a:schemeClr val="accent1"/>
              </a:solidFill>
              <a:latin typeface="微软雅黑" pitchFamily="34" charset="-122"/>
              <a:ea typeface="微软雅黑" pitchFamily="34" charset="-122"/>
            </a:endParaRPr>
          </a:p>
        </p:txBody>
      </p:sp>
      <p:pic>
        <p:nvPicPr>
          <p:cNvPr id="4" name="Picture 3">
            <a:extLst>
              <a:ext uri="{FF2B5EF4-FFF2-40B4-BE49-F238E27FC236}">
                <a16:creationId xmlns:a16="http://schemas.microsoft.com/office/drawing/2014/main" id="{D629FD33-184C-4E26-8BF7-D6A647FA1EA5}"/>
              </a:ext>
            </a:extLst>
          </p:cNvPr>
          <p:cNvPicPr>
            <a:picLocks noChangeAspect="1"/>
          </p:cNvPicPr>
          <p:nvPr/>
        </p:nvPicPr>
        <p:blipFill rotWithShape="1">
          <a:blip r:embed="rId2"/>
          <a:srcRect b="5625"/>
          <a:stretch/>
        </p:blipFill>
        <p:spPr>
          <a:xfrm>
            <a:off x="506049" y="1600694"/>
            <a:ext cx="5742351" cy="4576367"/>
          </a:xfrm>
          <a:prstGeom prst="rect">
            <a:avLst/>
          </a:prstGeom>
        </p:spPr>
      </p:pic>
      <p:sp>
        <p:nvSpPr>
          <p:cNvPr id="3" name="TextBox 2">
            <a:extLst>
              <a:ext uri="{FF2B5EF4-FFF2-40B4-BE49-F238E27FC236}">
                <a16:creationId xmlns:a16="http://schemas.microsoft.com/office/drawing/2014/main" id="{13759293-F47C-49BC-BF8B-3774C0A01430}"/>
              </a:ext>
            </a:extLst>
          </p:cNvPr>
          <p:cNvSpPr txBox="1"/>
          <p:nvPr/>
        </p:nvSpPr>
        <p:spPr>
          <a:xfrm>
            <a:off x="6685559" y="1376105"/>
            <a:ext cx="5282641" cy="5355312"/>
          </a:xfrm>
          <a:prstGeom prst="rect">
            <a:avLst/>
          </a:prstGeom>
          <a:noFill/>
        </p:spPr>
        <p:txBody>
          <a:bodyPr wrap="square" rtlCol="0">
            <a:spAutoFit/>
          </a:bodyPr>
          <a:lstStyle/>
          <a:p>
            <a:r>
              <a:rPr lang="en-US" b="1" dirty="0"/>
              <a:t>From the large transportation system to the small smart devices in everyone's home are all links in the Internet of Things, and all face a certain risk of being attacked.</a:t>
            </a:r>
          </a:p>
          <a:p>
            <a:endParaRPr lang="en-US" b="1" dirty="0"/>
          </a:p>
          <a:p>
            <a:r>
              <a:rPr lang="en-US" b="1" dirty="0"/>
              <a:t>Apply control scheme models for decision making for</a:t>
            </a:r>
          </a:p>
          <a:p>
            <a:endParaRPr lang="en-US" b="1" dirty="0"/>
          </a:p>
          <a:p>
            <a:pPr marL="285750" indent="-285750">
              <a:buFont typeface="Arial" panose="020B0604020202020204" pitchFamily="34" charset="0"/>
              <a:buChar char="•"/>
            </a:pPr>
            <a:r>
              <a:rPr lang="en-US" b="1" dirty="0"/>
              <a:t>c</a:t>
            </a:r>
            <a:r>
              <a:rPr lang="en-US" dirty="0"/>
              <a:t>yber-physical systems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autonomous intrusion detection techniques</a:t>
            </a:r>
          </a:p>
          <a:p>
            <a:r>
              <a:rPr lang="en-US" dirty="0"/>
              <a:t> </a:t>
            </a:r>
          </a:p>
          <a:p>
            <a:pPr marL="285750" indent="-285750">
              <a:buFont typeface="Arial" panose="020B0604020202020204" pitchFamily="34" charset="0"/>
              <a:buChar char="•"/>
            </a:pPr>
            <a:r>
              <a:rPr lang="en-US" dirty="0"/>
              <a:t>Multi-agent RL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endParaRPr lang="en-US" dirty="0"/>
          </a:p>
          <a:p>
            <a:endParaRPr lang="en-US" b="1" dirty="0"/>
          </a:p>
          <a:p>
            <a:r>
              <a:rPr lang="en-US" b="1" dirty="0"/>
              <a:t>      Defense strategies against cyber attacks</a:t>
            </a:r>
          </a:p>
          <a:p>
            <a:endParaRPr lang="en-US" dirty="0"/>
          </a:p>
        </p:txBody>
      </p:sp>
      <p:sp>
        <p:nvSpPr>
          <p:cNvPr id="5" name="Arrow: Down 4">
            <a:extLst>
              <a:ext uri="{FF2B5EF4-FFF2-40B4-BE49-F238E27FC236}">
                <a16:creationId xmlns:a16="http://schemas.microsoft.com/office/drawing/2014/main" id="{22810F62-188C-461D-96A0-97A6E8D26AD2}"/>
              </a:ext>
            </a:extLst>
          </p:cNvPr>
          <p:cNvSpPr/>
          <p:nvPr/>
        </p:nvSpPr>
        <p:spPr>
          <a:xfrm>
            <a:off x="8808720" y="5039935"/>
            <a:ext cx="381000" cy="883920"/>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0656932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2">
            <a:extLst>
              <a:ext uri="{FF2B5EF4-FFF2-40B4-BE49-F238E27FC236}">
                <a16:creationId xmlns:a16="http://schemas.microsoft.com/office/drawing/2014/main" id="{3D976BB8-8D8B-4C4A-B52B-CEFF8D08106C}"/>
              </a:ext>
            </a:extLst>
          </p:cNvPr>
          <p:cNvSpPr txBox="1"/>
          <p:nvPr/>
        </p:nvSpPr>
        <p:spPr>
          <a:xfrm>
            <a:off x="2606040" y="339043"/>
            <a:ext cx="9753600" cy="584455"/>
          </a:xfrm>
          <a:prstGeom prst="rect">
            <a:avLst/>
          </a:prstGeom>
          <a:noFill/>
        </p:spPr>
        <p:txBody>
          <a:bodyPr wrap="square" rtlCol="0">
            <a:spAutoFit/>
          </a:bodyPr>
          <a:lstStyle/>
          <a:p>
            <a:r>
              <a:rPr lang="en-US" altLang="zh-CN" sz="3198" b="1" dirty="0">
                <a:solidFill>
                  <a:schemeClr val="accent1"/>
                </a:solidFill>
                <a:latin typeface="微软雅黑" pitchFamily="34" charset="-122"/>
                <a:ea typeface="微软雅黑" pitchFamily="34" charset="-122"/>
              </a:rPr>
              <a:t>Control Schemes: Traffic Light Example</a:t>
            </a:r>
            <a:endParaRPr lang="zh-CN" altLang="en-US" sz="2799" b="1" dirty="0">
              <a:solidFill>
                <a:schemeClr val="accent1"/>
              </a:solidFill>
              <a:latin typeface="微软雅黑" pitchFamily="34" charset="-122"/>
              <a:ea typeface="微软雅黑" pitchFamily="34" charset="-122"/>
            </a:endParaRPr>
          </a:p>
        </p:txBody>
      </p:sp>
      <p:sp>
        <p:nvSpPr>
          <p:cNvPr id="3" name="TextBox 2">
            <a:extLst>
              <a:ext uri="{FF2B5EF4-FFF2-40B4-BE49-F238E27FC236}">
                <a16:creationId xmlns:a16="http://schemas.microsoft.com/office/drawing/2014/main" id="{13759293-F47C-49BC-BF8B-3774C0A01430}"/>
              </a:ext>
            </a:extLst>
          </p:cNvPr>
          <p:cNvSpPr txBox="1"/>
          <p:nvPr/>
        </p:nvSpPr>
        <p:spPr>
          <a:xfrm>
            <a:off x="630479" y="923498"/>
            <a:ext cx="11378641" cy="2031325"/>
          </a:xfrm>
          <a:prstGeom prst="rect">
            <a:avLst/>
          </a:prstGeom>
          <a:noFill/>
        </p:spPr>
        <p:txBody>
          <a:bodyPr wrap="square" rtlCol="0">
            <a:spAutoFit/>
          </a:bodyPr>
          <a:lstStyle/>
          <a:p>
            <a:endParaRPr lang="en-US" b="1" dirty="0"/>
          </a:p>
          <a:p>
            <a:r>
              <a:rPr lang="en-US" b="1" dirty="0"/>
              <a:t>In complex road conditions, traffic lights are the only way to control the flow of cars. </a:t>
            </a:r>
          </a:p>
          <a:p>
            <a:pPr marL="285750" indent="-285750">
              <a:buFont typeface="Arial" panose="020B0604020202020204" pitchFamily="34" charset="0"/>
              <a:buChar char="•"/>
            </a:pPr>
            <a:endParaRPr lang="en-US" dirty="0"/>
          </a:p>
          <a:p>
            <a:r>
              <a:rPr lang="en-US" b="1" dirty="0"/>
              <a:t>However, once the control system of the traffic lights is attacked or hijacked, the driver is given the wrong signal indication, ranging from traffic jams to serious traffic accidents.</a:t>
            </a:r>
          </a:p>
          <a:p>
            <a:endParaRPr lang="en-US" dirty="0"/>
          </a:p>
          <a:p>
            <a:endParaRPr lang="en-US" dirty="0"/>
          </a:p>
        </p:txBody>
      </p:sp>
      <p:pic>
        <p:nvPicPr>
          <p:cNvPr id="2050" name="Picture 2" descr="Traffic light hacking shows the Internet of Things must come with ...">
            <a:extLst>
              <a:ext uri="{FF2B5EF4-FFF2-40B4-BE49-F238E27FC236}">
                <a16:creationId xmlns:a16="http://schemas.microsoft.com/office/drawing/2014/main" id="{B86ABE6F-2633-486D-940F-8565E89215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9799" y="2729697"/>
            <a:ext cx="5321278" cy="331697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What Is a Distributed Denial-of-Service (DDoS) Attack? | Cloudflare">
            <a:extLst>
              <a:ext uri="{FF2B5EF4-FFF2-40B4-BE49-F238E27FC236}">
                <a16:creationId xmlns:a16="http://schemas.microsoft.com/office/drawing/2014/main" id="{B7C4E7C3-A5A4-4BD5-82F5-E34E3115273E}"/>
              </a:ext>
            </a:extLst>
          </p:cNvPr>
          <p:cNvPicPr>
            <a:picLocks noChangeAspect="1" noChangeArrowheads="1"/>
          </p:cNvPicPr>
          <p:nvPr/>
        </p:nvPicPr>
        <p:blipFill>
          <a:blip r:embed="rId3" cstate="hqprint">
            <a:extLst>
              <a:ext uri="{BEBA8EAE-BF5A-486C-A8C5-ECC9F3942E4B}">
                <a14:imgProps xmlns:a14="http://schemas.microsoft.com/office/drawing/2010/main">
                  <a14:imgLayer r:embed="rId4">
                    <a14:imgEffect>
                      <a14:backgroundRemoval t="4000" b="90000" l="3771" r="99760">
                        <a14:foregroundMark x1="2743" y1="53286" x2="8468" y2="61071"/>
                        <a14:foregroundMark x1="8468" y1="61071" x2="9496" y2="63429"/>
                        <a14:foregroundMark x1="2743" y1="52857" x2="3805" y2="67000"/>
                        <a14:foregroundMark x1="3805" y1="67000" x2="3805" y2="67000"/>
                        <a14:foregroundMark x1="4422" y1="47571" x2="6754" y2="47143"/>
                        <a14:foregroundMark x1="91978" y1="56357" x2="99794" y2="67000"/>
                        <a14:foregroundMark x1="4834" y1="21143" x2="7816" y2="23786"/>
                        <a14:foregroundMark x1="47137" y1="4000" x2="49674" y2="87643"/>
                        <a14:foregroundMark x1="7165" y1="48929" x2="6342" y2="46714"/>
                        <a14:foregroundMark x1="7371" y1="46286" x2="8639" y2="46714"/>
                        <a14:foregroundMark x1="6548" y1="45357" x2="8639" y2="45357"/>
                        <a14:foregroundMark x1="4217" y1="45786" x2="6754" y2="45786"/>
                      </a14:backgroundRemoval>
                    </a14:imgEffect>
                  </a14:imgLayer>
                </a14:imgProps>
              </a:ext>
              <a:ext uri="{28A0092B-C50C-407E-A947-70E740481C1C}">
                <a14:useLocalDpi xmlns:a14="http://schemas.microsoft.com/office/drawing/2010/main" val="0"/>
              </a:ext>
            </a:extLst>
          </a:blip>
          <a:srcRect/>
          <a:stretch>
            <a:fillRect/>
          </a:stretch>
        </p:blipFill>
        <p:spPr bwMode="auto">
          <a:xfrm>
            <a:off x="826353" y="3297934"/>
            <a:ext cx="5493446" cy="263656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A7D115D9-596C-4571-98EA-251959778A36}"/>
              </a:ext>
            </a:extLst>
          </p:cNvPr>
          <p:cNvCxnSpPr/>
          <p:nvPr/>
        </p:nvCxnSpPr>
        <p:spPr>
          <a:xfrm flipV="1">
            <a:off x="6096000" y="3718560"/>
            <a:ext cx="223799" cy="731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15807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2">
            <a:extLst>
              <a:ext uri="{FF2B5EF4-FFF2-40B4-BE49-F238E27FC236}">
                <a16:creationId xmlns:a16="http://schemas.microsoft.com/office/drawing/2014/main" id="{3D976BB8-8D8B-4C4A-B52B-CEFF8D08106C}"/>
              </a:ext>
            </a:extLst>
          </p:cNvPr>
          <p:cNvSpPr txBox="1"/>
          <p:nvPr/>
        </p:nvSpPr>
        <p:spPr>
          <a:xfrm>
            <a:off x="3573076" y="339043"/>
            <a:ext cx="9753600" cy="584455"/>
          </a:xfrm>
          <a:prstGeom prst="rect">
            <a:avLst/>
          </a:prstGeom>
          <a:noFill/>
        </p:spPr>
        <p:txBody>
          <a:bodyPr wrap="square" rtlCol="0">
            <a:spAutoFit/>
          </a:bodyPr>
          <a:lstStyle/>
          <a:p>
            <a:r>
              <a:rPr lang="en-US" altLang="zh-CN" sz="3198" b="1" dirty="0">
                <a:solidFill>
                  <a:schemeClr val="accent1"/>
                </a:solidFill>
                <a:latin typeface="微软雅黑" pitchFamily="34" charset="-122"/>
                <a:ea typeface="微软雅黑" pitchFamily="34" charset="-122"/>
              </a:rPr>
              <a:t>Control Schemes: Air Traffic</a:t>
            </a:r>
            <a:endParaRPr lang="zh-CN" altLang="en-US" sz="2799" b="1" dirty="0">
              <a:solidFill>
                <a:schemeClr val="accent1"/>
              </a:solidFill>
              <a:latin typeface="微软雅黑" pitchFamily="34" charset="-122"/>
              <a:ea typeface="微软雅黑" pitchFamily="34" charset="-122"/>
            </a:endParaRPr>
          </a:p>
        </p:txBody>
      </p:sp>
      <p:sp>
        <p:nvSpPr>
          <p:cNvPr id="3" name="TextBox 2">
            <a:extLst>
              <a:ext uri="{FF2B5EF4-FFF2-40B4-BE49-F238E27FC236}">
                <a16:creationId xmlns:a16="http://schemas.microsoft.com/office/drawing/2014/main" id="{13759293-F47C-49BC-BF8B-3774C0A01430}"/>
              </a:ext>
            </a:extLst>
          </p:cNvPr>
          <p:cNvSpPr txBox="1"/>
          <p:nvPr/>
        </p:nvSpPr>
        <p:spPr>
          <a:xfrm>
            <a:off x="6886575" y="1689017"/>
            <a:ext cx="4579620" cy="4247317"/>
          </a:xfrm>
          <a:prstGeom prst="rect">
            <a:avLst/>
          </a:prstGeom>
          <a:noFill/>
        </p:spPr>
        <p:txBody>
          <a:bodyPr wrap="square" rtlCol="0">
            <a:spAutoFit/>
          </a:bodyPr>
          <a:lstStyle/>
          <a:p>
            <a:r>
              <a:rPr lang="en-US" b="1" dirty="0"/>
              <a:t>If an attack on the dispatch control system occurs at this time, it may cause the train to enter the wrong route at the wrong time, resulting in a collision accident between objects. </a:t>
            </a:r>
          </a:p>
          <a:p>
            <a:endParaRPr lang="en-US" b="1" dirty="0"/>
          </a:p>
          <a:p>
            <a:r>
              <a:rPr lang="en-US" b="1" dirty="0"/>
              <a:t>But if a hacker attacks the aviation command system, there will be an uncountable number of aircraft affected. </a:t>
            </a:r>
          </a:p>
          <a:p>
            <a:endParaRPr lang="en-US" b="1" dirty="0"/>
          </a:p>
          <a:p>
            <a:r>
              <a:rPr lang="en-US" b="1" dirty="0"/>
              <a:t>Therefore, the control scheme plans for large bot network traffic systems is important cyber security.  </a:t>
            </a:r>
          </a:p>
          <a:p>
            <a:endParaRPr lang="en-US" dirty="0"/>
          </a:p>
          <a:p>
            <a:endParaRPr lang="en-US" dirty="0"/>
          </a:p>
        </p:txBody>
      </p:sp>
      <p:pic>
        <p:nvPicPr>
          <p:cNvPr id="3074" name="Picture 2" descr="Cyber-attacks on unmanned aerial system networks: Detection ...">
            <a:extLst>
              <a:ext uri="{FF2B5EF4-FFF2-40B4-BE49-F238E27FC236}">
                <a16:creationId xmlns:a16="http://schemas.microsoft.com/office/drawing/2014/main" id="{33F84FEF-6A93-4372-8758-427E9D43CA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289" y="1769405"/>
            <a:ext cx="4866074" cy="3539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99870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2">
            <a:extLst>
              <a:ext uri="{FF2B5EF4-FFF2-40B4-BE49-F238E27FC236}">
                <a16:creationId xmlns:a16="http://schemas.microsoft.com/office/drawing/2014/main" id="{3D976BB8-8D8B-4C4A-B52B-CEFF8D08106C}"/>
              </a:ext>
            </a:extLst>
          </p:cNvPr>
          <p:cNvSpPr txBox="1"/>
          <p:nvPr/>
        </p:nvSpPr>
        <p:spPr>
          <a:xfrm>
            <a:off x="2296726" y="243793"/>
            <a:ext cx="9753600" cy="584455"/>
          </a:xfrm>
          <a:prstGeom prst="rect">
            <a:avLst/>
          </a:prstGeom>
          <a:noFill/>
        </p:spPr>
        <p:txBody>
          <a:bodyPr wrap="square" rtlCol="0">
            <a:spAutoFit/>
          </a:bodyPr>
          <a:lstStyle/>
          <a:p>
            <a:r>
              <a:rPr lang="en-US" altLang="zh-CN" sz="3198" b="1" dirty="0">
                <a:solidFill>
                  <a:schemeClr val="accent1"/>
                </a:solidFill>
                <a:latin typeface="微软雅黑" pitchFamily="34" charset="-122"/>
                <a:ea typeface="微软雅黑" pitchFamily="34" charset="-122"/>
              </a:rPr>
              <a:t>Control Schemes for IoT Cybersecurity</a:t>
            </a:r>
            <a:endParaRPr lang="zh-CN" altLang="en-US" sz="2799" b="1" dirty="0">
              <a:solidFill>
                <a:schemeClr val="accent1"/>
              </a:solidFill>
              <a:latin typeface="微软雅黑" pitchFamily="34" charset="-122"/>
              <a:ea typeface="微软雅黑" pitchFamily="34" charset="-122"/>
            </a:endParaRPr>
          </a:p>
        </p:txBody>
      </p:sp>
      <p:sp>
        <p:nvSpPr>
          <p:cNvPr id="3" name="TextBox 2">
            <a:extLst>
              <a:ext uri="{FF2B5EF4-FFF2-40B4-BE49-F238E27FC236}">
                <a16:creationId xmlns:a16="http://schemas.microsoft.com/office/drawing/2014/main" id="{13759293-F47C-49BC-BF8B-3774C0A01430}"/>
              </a:ext>
            </a:extLst>
          </p:cNvPr>
          <p:cNvSpPr txBox="1"/>
          <p:nvPr/>
        </p:nvSpPr>
        <p:spPr>
          <a:xfrm>
            <a:off x="876300" y="1403267"/>
            <a:ext cx="9925050" cy="2308324"/>
          </a:xfrm>
          <a:prstGeom prst="rect">
            <a:avLst/>
          </a:prstGeom>
          <a:noFill/>
        </p:spPr>
        <p:txBody>
          <a:bodyPr wrap="square" rtlCol="0">
            <a:spAutoFit/>
          </a:bodyPr>
          <a:lstStyle/>
          <a:p>
            <a:r>
              <a:rPr lang="en-US" b="1" dirty="0"/>
              <a:t>Future research directions may also include how to dynamically change the protection strategy, because when we detect an attack and successfully prevent the attack, hackers will not easily give up the attack after they are dropped from networks</a:t>
            </a:r>
          </a:p>
          <a:p>
            <a:endParaRPr lang="en-US" b="1" dirty="0"/>
          </a:p>
          <a:p>
            <a:r>
              <a:rPr lang="en-US" b="1" dirty="0"/>
              <a:t>They may change the form of the attack or improve the concealment, Subsequent solutions for such activities are worth studying.</a:t>
            </a:r>
          </a:p>
          <a:p>
            <a:endParaRPr lang="en-US" b="1" dirty="0"/>
          </a:p>
          <a:p>
            <a:endParaRPr lang="en-US" dirty="0"/>
          </a:p>
        </p:txBody>
      </p:sp>
      <p:pic>
        <p:nvPicPr>
          <p:cNvPr id="4098" name="Picture 2" descr="Learning to Win: Making the Case for Autonomous Cyber Security ...">
            <a:extLst>
              <a:ext uri="{FF2B5EF4-FFF2-40B4-BE49-F238E27FC236}">
                <a16:creationId xmlns:a16="http://schemas.microsoft.com/office/drawing/2014/main" id="{D425CFD1-9201-4FEB-A901-AC8E327F4A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6643" y="3350724"/>
            <a:ext cx="4938713" cy="3145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7435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2">
            <a:extLst>
              <a:ext uri="{FF2B5EF4-FFF2-40B4-BE49-F238E27FC236}">
                <a16:creationId xmlns:a16="http://schemas.microsoft.com/office/drawing/2014/main" id="{795F6677-19D7-4CE4-AD19-FD09A765A06F}"/>
              </a:ext>
            </a:extLst>
          </p:cNvPr>
          <p:cNvSpPr/>
          <p:nvPr/>
        </p:nvSpPr>
        <p:spPr>
          <a:xfrm>
            <a:off x="3176761" y="1244061"/>
            <a:ext cx="6861125" cy="1077283"/>
          </a:xfrm>
          <a:prstGeom prst="rect">
            <a:avLst/>
          </a:prstGeom>
          <a:solidFill>
            <a:schemeClr val="bg1">
              <a:lumMod val="95000"/>
            </a:schemeClr>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rtlCol="0" anchor="ctr"/>
          <a:lstStyle/>
          <a:p>
            <a:pPr algn="ctr"/>
            <a:endParaRPr lang="zh-CN" altLang="en-US" sz="1799"/>
          </a:p>
        </p:txBody>
      </p:sp>
      <p:sp>
        <p:nvSpPr>
          <p:cNvPr id="3" name="矩形 3">
            <a:extLst>
              <a:ext uri="{FF2B5EF4-FFF2-40B4-BE49-F238E27FC236}">
                <a16:creationId xmlns:a16="http://schemas.microsoft.com/office/drawing/2014/main" id="{26C4B8BE-888B-44B2-A6E5-4044ABAD5C5D}"/>
              </a:ext>
            </a:extLst>
          </p:cNvPr>
          <p:cNvSpPr/>
          <p:nvPr/>
        </p:nvSpPr>
        <p:spPr>
          <a:xfrm>
            <a:off x="3633364" y="938618"/>
            <a:ext cx="4122040" cy="4075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rtlCol="0" anchor="ctr"/>
          <a:lstStyle/>
          <a:p>
            <a:pPr algn="ctr"/>
            <a:r>
              <a:rPr lang="en-US" altLang="zh-CN" sz="1799" dirty="0">
                <a:latin typeface="微软雅黑" pitchFamily="34" charset="-122"/>
                <a:ea typeface="微软雅黑" pitchFamily="34" charset="-122"/>
              </a:rPr>
              <a:t>Traditional Security Solutions</a:t>
            </a:r>
            <a:endParaRPr lang="zh-CN" altLang="en-US" sz="1799" dirty="0">
              <a:latin typeface="微软雅黑" pitchFamily="34" charset="-122"/>
              <a:ea typeface="微软雅黑" pitchFamily="34" charset="-122"/>
            </a:endParaRPr>
          </a:p>
        </p:txBody>
      </p:sp>
      <p:sp>
        <p:nvSpPr>
          <p:cNvPr id="8" name="TextBox 7">
            <a:extLst>
              <a:ext uri="{FF2B5EF4-FFF2-40B4-BE49-F238E27FC236}">
                <a16:creationId xmlns:a16="http://schemas.microsoft.com/office/drawing/2014/main" id="{80E688E0-C251-4274-A81A-DA28CDD6A076}"/>
              </a:ext>
            </a:extLst>
          </p:cNvPr>
          <p:cNvSpPr txBox="1"/>
          <p:nvPr/>
        </p:nvSpPr>
        <p:spPr>
          <a:xfrm>
            <a:off x="3332079" y="1464538"/>
            <a:ext cx="6417926" cy="646058"/>
          </a:xfrm>
          <a:prstGeom prst="rect">
            <a:avLst/>
          </a:prstGeom>
          <a:noFill/>
        </p:spPr>
        <p:txBody>
          <a:bodyPr wrap="square" lIns="91424" tIns="45712" rIns="91424" bIns="45712" rtlCol="0">
            <a:spAutoFit/>
          </a:bodyPr>
          <a:lstStyle/>
          <a:p>
            <a:r>
              <a:rPr lang="en-US" sz="1799" dirty="0"/>
              <a:t>IoT traditional network security solutions may not be directly applicable due to the differences in IoT structure and behavior.</a:t>
            </a:r>
            <a:endParaRPr lang="zh-CN" altLang="en-US" sz="1799" dirty="0">
              <a:solidFill>
                <a:sysClr val="windowText" lastClr="000000"/>
              </a:solidFill>
              <a:latin typeface="微软雅黑" pitchFamily="34" charset="-122"/>
              <a:ea typeface="微软雅黑" pitchFamily="34" charset="-122"/>
            </a:endParaRPr>
          </a:p>
        </p:txBody>
      </p:sp>
      <p:sp>
        <p:nvSpPr>
          <p:cNvPr id="9" name="矩形 10">
            <a:extLst>
              <a:ext uri="{FF2B5EF4-FFF2-40B4-BE49-F238E27FC236}">
                <a16:creationId xmlns:a16="http://schemas.microsoft.com/office/drawing/2014/main" id="{B6F64D59-BC6E-4F25-B35F-DE4F8F16966D}"/>
              </a:ext>
            </a:extLst>
          </p:cNvPr>
          <p:cNvSpPr/>
          <p:nvPr/>
        </p:nvSpPr>
        <p:spPr>
          <a:xfrm>
            <a:off x="3176761" y="2899383"/>
            <a:ext cx="6861125" cy="1077283"/>
          </a:xfrm>
          <a:prstGeom prst="rect">
            <a:avLst/>
          </a:prstGeom>
          <a:solidFill>
            <a:schemeClr val="bg1">
              <a:lumMod val="95000"/>
            </a:schemeClr>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rtlCol="0" anchor="ctr"/>
          <a:lstStyle/>
          <a:p>
            <a:pPr algn="ctr"/>
            <a:endParaRPr lang="zh-CN" altLang="en-US" sz="1799"/>
          </a:p>
        </p:txBody>
      </p:sp>
      <p:sp>
        <p:nvSpPr>
          <p:cNvPr id="10" name="矩形 11">
            <a:extLst>
              <a:ext uri="{FF2B5EF4-FFF2-40B4-BE49-F238E27FC236}">
                <a16:creationId xmlns:a16="http://schemas.microsoft.com/office/drawing/2014/main" id="{BA55464F-EAA8-4C37-B6EF-2E1A6ADFDFEB}"/>
              </a:ext>
            </a:extLst>
          </p:cNvPr>
          <p:cNvSpPr/>
          <p:nvPr/>
        </p:nvSpPr>
        <p:spPr>
          <a:xfrm>
            <a:off x="3633364" y="2593940"/>
            <a:ext cx="4122040" cy="4075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rtlCol="0" anchor="ctr"/>
          <a:lstStyle/>
          <a:p>
            <a:pPr algn="ctr"/>
            <a:r>
              <a:rPr lang="en-US" sz="1799" dirty="0"/>
              <a:t> </a:t>
            </a:r>
            <a:r>
              <a:rPr lang="en-US" sz="1799" dirty="0">
                <a:latin typeface="微软雅黑" pitchFamily="34" charset="-122"/>
                <a:ea typeface="微软雅黑" pitchFamily="34" charset="-122"/>
              </a:rPr>
              <a:t>Low Operating Energy</a:t>
            </a:r>
            <a:endParaRPr lang="zh-CN" altLang="en-US" sz="1799" dirty="0">
              <a:latin typeface="微软雅黑" pitchFamily="34" charset="-122"/>
              <a:ea typeface="微软雅黑" pitchFamily="34" charset="-122"/>
            </a:endParaRPr>
          </a:p>
        </p:txBody>
      </p:sp>
      <p:sp>
        <p:nvSpPr>
          <p:cNvPr id="11" name="TextBox 10">
            <a:extLst>
              <a:ext uri="{FF2B5EF4-FFF2-40B4-BE49-F238E27FC236}">
                <a16:creationId xmlns:a16="http://schemas.microsoft.com/office/drawing/2014/main" id="{FB0DA19B-C289-4001-BAF7-15E98A2AB800}"/>
              </a:ext>
            </a:extLst>
          </p:cNvPr>
          <p:cNvSpPr txBox="1"/>
          <p:nvPr/>
        </p:nvSpPr>
        <p:spPr>
          <a:xfrm>
            <a:off x="3332079" y="3060627"/>
            <a:ext cx="6417926" cy="922929"/>
          </a:xfrm>
          <a:prstGeom prst="rect">
            <a:avLst/>
          </a:prstGeom>
          <a:noFill/>
        </p:spPr>
        <p:txBody>
          <a:bodyPr wrap="square" lIns="91424" tIns="45712" rIns="91424" bIns="45712" rtlCol="0">
            <a:spAutoFit/>
          </a:bodyPr>
          <a:lstStyle/>
          <a:p>
            <a:r>
              <a:rPr lang="en-US" sz="1799" dirty="0"/>
              <a:t>Low operating energy and minimal computational capabilities.</a:t>
            </a:r>
          </a:p>
          <a:p>
            <a:r>
              <a:rPr lang="en-US" sz="1799" dirty="0"/>
              <a:t>Therefore security mechanism such as encryption protocols and authentication can not be directly applied.</a:t>
            </a:r>
            <a:endParaRPr lang="zh-CN" altLang="en-US" sz="1799" dirty="0">
              <a:solidFill>
                <a:sysClr val="windowText" lastClr="000000"/>
              </a:solidFill>
              <a:latin typeface="微软雅黑" pitchFamily="34" charset="-122"/>
              <a:ea typeface="微软雅黑" pitchFamily="34" charset="-122"/>
            </a:endParaRPr>
          </a:p>
        </p:txBody>
      </p:sp>
      <p:sp>
        <p:nvSpPr>
          <p:cNvPr id="12" name="矩形 13">
            <a:extLst>
              <a:ext uri="{FF2B5EF4-FFF2-40B4-BE49-F238E27FC236}">
                <a16:creationId xmlns:a16="http://schemas.microsoft.com/office/drawing/2014/main" id="{9FED3E9D-4E71-4FED-8EB3-20B47793325E}"/>
              </a:ext>
            </a:extLst>
          </p:cNvPr>
          <p:cNvSpPr/>
          <p:nvPr/>
        </p:nvSpPr>
        <p:spPr>
          <a:xfrm>
            <a:off x="3176761" y="4554704"/>
            <a:ext cx="6861125" cy="1077283"/>
          </a:xfrm>
          <a:prstGeom prst="rect">
            <a:avLst/>
          </a:prstGeom>
          <a:solidFill>
            <a:schemeClr val="bg1">
              <a:lumMod val="95000"/>
            </a:schemeClr>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rtlCol="0" anchor="ctr"/>
          <a:lstStyle/>
          <a:p>
            <a:pPr algn="ctr"/>
            <a:endParaRPr lang="zh-CN" altLang="en-US" sz="1799"/>
          </a:p>
        </p:txBody>
      </p:sp>
      <p:sp>
        <p:nvSpPr>
          <p:cNvPr id="13" name="矩形 14">
            <a:extLst>
              <a:ext uri="{FF2B5EF4-FFF2-40B4-BE49-F238E27FC236}">
                <a16:creationId xmlns:a16="http://schemas.microsoft.com/office/drawing/2014/main" id="{33D7FADD-C407-4F3B-8DAB-F1936961CC30}"/>
              </a:ext>
            </a:extLst>
          </p:cNvPr>
          <p:cNvSpPr/>
          <p:nvPr/>
        </p:nvSpPr>
        <p:spPr>
          <a:xfrm>
            <a:off x="3633364" y="4249262"/>
            <a:ext cx="4122040" cy="4075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rtlCol="0" anchor="ctr"/>
          <a:lstStyle/>
          <a:p>
            <a:pPr algn="ctr"/>
            <a:r>
              <a:rPr lang="en-US" altLang="zh-CN" sz="1799" dirty="0">
                <a:latin typeface="微软雅黑" pitchFamily="34" charset="-122"/>
                <a:ea typeface="微软雅黑" pitchFamily="34" charset="-122"/>
              </a:rPr>
              <a:t>IoT Architecture </a:t>
            </a:r>
            <a:endParaRPr lang="zh-CN" altLang="en-US" sz="1799" dirty="0">
              <a:latin typeface="微软雅黑" pitchFamily="34" charset="-122"/>
              <a:ea typeface="微软雅黑" pitchFamily="34" charset="-122"/>
            </a:endParaRPr>
          </a:p>
        </p:txBody>
      </p:sp>
      <p:sp>
        <p:nvSpPr>
          <p:cNvPr id="14" name="TextBox 13">
            <a:extLst>
              <a:ext uri="{FF2B5EF4-FFF2-40B4-BE49-F238E27FC236}">
                <a16:creationId xmlns:a16="http://schemas.microsoft.com/office/drawing/2014/main" id="{6A8988E5-A244-4857-A17C-0ED028E9CD67}"/>
              </a:ext>
            </a:extLst>
          </p:cNvPr>
          <p:cNvSpPr txBox="1"/>
          <p:nvPr/>
        </p:nvSpPr>
        <p:spPr>
          <a:xfrm>
            <a:off x="3332079" y="4775182"/>
            <a:ext cx="6417926" cy="646058"/>
          </a:xfrm>
          <a:prstGeom prst="rect">
            <a:avLst/>
          </a:prstGeom>
          <a:noFill/>
        </p:spPr>
        <p:txBody>
          <a:bodyPr wrap="square" lIns="91424" tIns="45712" rIns="91424" bIns="45712" rtlCol="0">
            <a:spAutoFit/>
          </a:bodyPr>
          <a:lstStyle/>
          <a:p>
            <a:r>
              <a:rPr lang="en-US" sz="1799" dirty="0"/>
              <a:t>The lack of a single standard for IoT architecture.</a:t>
            </a:r>
          </a:p>
          <a:p>
            <a:r>
              <a:rPr lang="en-US" sz="1799" dirty="0"/>
              <a:t>IoT systems may have different policies, and connectivity domains.</a:t>
            </a:r>
            <a:endParaRPr lang="zh-CN" altLang="en-US" sz="1799" dirty="0">
              <a:solidFill>
                <a:sysClr val="windowText" lastClr="000000"/>
              </a:solidFill>
              <a:latin typeface="微软雅黑" pitchFamily="34" charset="-122"/>
              <a:ea typeface="微软雅黑" pitchFamily="34" charset="-122"/>
            </a:endParaRPr>
          </a:p>
        </p:txBody>
      </p:sp>
      <p:sp>
        <p:nvSpPr>
          <p:cNvPr id="15" name="文本框 2">
            <a:extLst>
              <a:ext uri="{FF2B5EF4-FFF2-40B4-BE49-F238E27FC236}">
                <a16:creationId xmlns:a16="http://schemas.microsoft.com/office/drawing/2014/main" id="{715A6271-ECCD-4F22-A7DF-B8EB069F0B0B}"/>
              </a:ext>
            </a:extLst>
          </p:cNvPr>
          <p:cNvSpPr txBox="1"/>
          <p:nvPr/>
        </p:nvSpPr>
        <p:spPr>
          <a:xfrm>
            <a:off x="5034925" y="182453"/>
            <a:ext cx="4030349" cy="584471"/>
          </a:xfrm>
          <a:prstGeom prst="rect">
            <a:avLst/>
          </a:prstGeom>
          <a:noFill/>
        </p:spPr>
        <p:txBody>
          <a:bodyPr wrap="square" rtlCol="0">
            <a:spAutoFit/>
          </a:bodyPr>
          <a:lstStyle/>
          <a:p>
            <a:r>
              <a:rPr lang="en-US" altLang="zh-CN" sz="3198" b="1" dirty="0">
                <a:solidFill>
                  <a:schemeClr val="accent1"/>
                </a:solidFill>
                <a:latin typeface="微软雅黑" pitchFamily="34" charset="-122"/>
                <a:ea typeface="微软雅黑" pitchFamily="34" charset="-122"/>
              </a:rPr>
              <a:t>Motivation</a:t>
            </a:r>
            <a:endParaRPr lang="zh-CN" altLang="en-US" sz="3598" b="1" dirty="0">
              <a:solidFill>
                <a:schemeClr val="accent1"/>
              </a:solidFill>
              <a:latin typeface="微软雅黑" pitchFamily="34" charset="-122"/>
              <a:ea typeface="微软雅黑" pitchFamily="34" charset="-122"/>
            </a:endParaRPr>
          </a:p>
        </p:txBody>
      </p:sp>
      <p:sp>
        <p:nvSpPr>
          <p:cNvPr id="17" name="TextBox 16">
            <a:extLst>
              <a:ext uri="{FF2B5EF4-FFF2-40B4-BE49-F238E27FC236}">
                <a16:creationId xmlns:a16="http://schemas.microsoft.com/office/drawing/2014/main" id="{0A4BA849-312E-4B2E-921F-5FC89CEDEF50}"/>
              </a:ext>
            </a:extLst>
          </p:cNvPr>
          <p:cNvSpPr txBox="1"/>
          <p:nvPr/>
        </p:nvSpPr>
        <p:spPr>
          <a:xfrm>
            <a:off x="536518" y="5803681"/>
            <a:ext cx="11118964" cy="923330"/>
          </a:xfrm>
          <a:prstGeom prst="rect">
            <a:avLst/>
          </a:prstGeom>
          <a:noFill/>
        </p:spPr>
        <p:txBody>
          <a:bodyPr wrap="square" rtlCol="0">
            <a:spAutoFit/>
          </a:bodyPr>
          <a:lstStyle/>
          <a:p>
            <a:r>
              <a:rPr lang="en-US" b="1" dirty="0"/>
              <a:t>IoT networks have become an increasingly valuable target of malicious attacks due to the increased amount of valuable user data they contain. In response, network intrusion detection systems have been developed to detect suspicious network activity.</a:t>
            </a:r>
          </a:p>
        </p:txBody>
      </p:sp>
    </p:spTree>
    <p:extLst>
      <p:ext uri="{BB962C8B-B14F-4D97-AF65-F5344CB8AC3E}">
        <p14:creationId xmlns:p14="http://schemas.microsoft.com/office/powerpoint/2010/main" val="3228698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8CA4B6D-1720-462F-AC96-C9FC9111C2BD}"/>
              </a:ext>
            </a:extLst>
          </p:cNvPr>
          <p:cNvPicPr>
            <a:picLocks noChangeAspect="1"/>
          </p:cNvPicPr>
          <p:nvPr/>
        </p:nvPicPr>
        <p:blipFill rotWithShape="1">
          <a:blip r:embed="rId2"/>
          <a:srcRect b="5840"/>
          <a:stretch/>
        </p:blipFill>
        <p:spPr>
          <a:xfrm>
            <a:off x="137095" y="1674558"/>
            <a:ext cx="7000932" cy="3435532"/>
          </a:xfrm>
          <a:prstGeom prst="rect">
            <a:avLst/>
          </a:prstGeom>
        </p:spPr>
      </p:pic>
      <p:sp>
        <p:nvSpPr>
          <p:cNvPr id="2" name="文本框 2">
            <a:extLst>
              <a:ext uri="{FF2B5EF4-FFF2-40B4-BE49-F238E27FC236}">
                <a16:creationId xmlns:a16="http://schemas.microsoft.com/office/drawing/2014/main" id="{7B53A4B2-5BC9-40DC-825E-7B3A1AF78847}"/>
              </a:ext>
            </a:extLst>
          </p:cNvPr>
          <p:cNvSpPr txBox="1"/>
          <p:nvPr/>
        </p:nvSpPr>
        <p:spPr>
          <a:xfrm>
            <a:off x="3886476" y="242194"/>
            <a:ext cx="4659969" cy="584471"/>
          </a:xfrm>
          <a:prstGeom prst="rect">
            <a:avLst/>
          </a:prstGeom>
          <a:noFill/>
        </p:spPr>
        <p:txBody>
          <a:bodyPr wrap="square" rtlCol="0">
            <a:spAutoFit/>
          </a:bodyPr>
          <a:lstStyle/>
          <a:p>
            <a:r>
              <a:rPr lang="en-US" altLang="zh-CN" sz="3198" b="1" dirty="0">
                <a:solidFill>
                  <a:schemeClr val="accent1"/>
                </a:solidFill>
                <a:latin typeface="微软雅黑" pitchFamily="34" charset="-122"/>
                <a:ea typeface="微软雅黑" pitchFamily="34" charset="-122"/>
              </a:rPr>
              <a:t>UNSW-NB15</a:t>
            </a:r>
            <a:r>
              <a:rPr lang="en-US" altLang="zh-CN" sz="2799" b="1" dirty="0">
                <a:solidFill>
                  <a:schemeClr val="accent1"/>
                </a:solidFill>
                <a:latin typeface="微软雅黑" pitchFamily="34" charset="-122"/>
                <a:ea typeface="微软雅黑" pitchFamily="34" charset="-122"/>
              </a:rPr>
              <a:t> </a:t>
            </a:r>
            <a:r>
              <a:rPr lang="en-US" altLang="zh-CN" sz="3200" b="1" dirty="0">
                <a:solidFill>
                  <a:schemeClr val="accent1"/>
                </a:solidFill>
                <a:latin typeface="微软雅黑" pitchFamily="34" charset="-122"/>
                <a:ea typeface="微软雅黑" pitchFamily="34" charset="-122"/>
              </a:rPr>
              <a:t>Dataset</a:t>
            </a:r>
            <a:endParaRPr lang="zh-CN" altLang="en-US" sz="2799" b="1" dirty="0">
              <a:solidFill>
                <a:schemeClr val="accent1"/>
              </a:solidFill>
              <a:latin typeface="微软雅黑" pitchFamily="34" charset="-122"/>
              <a:ea typeface="微软雅黑" pitchFamily="34" charset="-122"/>
            </a:endParaRPr>
          </a:p>
        </p:txBody>
      </p:sp>
      <p:sp>
        <p:nvSpPr>
          <p:cNvPr id="4" name="TextBox 3">
            <a:extLst>
              <a:ext uri="{FF2B5EF4-FFF2-40B4-BE49-F238E27FC236}">
                <a16:creationId xmlns:a16="http://schemas.microsoft.com/office/drawing/2014/main" id="{12F2D3B8-06C4-47DF-8D8A-0B18D9A6AFB5}"/>
              </a:ext>
            </a:extLst>
          </p:cNvPr>
          <p:cNvSpPr txBox="1"/>
          <p:nvPr/>
        </p:nvSpPr>
        <p:spPr>
          <a:xfrm>
            <a:off x="6736180" y="1752778"/>
            <a:ext cx="5098275" cy="3785652"/>
          </a:xfrm>
          <a:prstGeom prst="rect">
            <a:avLst/>
          </a:prstGeom>
          <a:noFill/>
        </p:spPr>
        <p:txBody>
          <a:bodyPr wrap="square" rtlCol="0">
            <a:spAutoFit/>
          </a:bodyPr>
          <a:lstStyle/>
          <a:p>
            <a:r>
              <a:rPr lang="en-US" sz="2400" b="1" dirty="0"/>
              <a:t>UNSW-NB15 is an IoT-based network traffic data set with different categories for normal activities and malicious attack behaviors. </a:t>
            </a:r>
          </a:p>
          <a:p>
            <a:endParaRPr lang="en-US" sz="2400" b="1" dirty="0"/>
          </a:p>
          <a:p>
            <a:r>
              <a:rPr lang="en-US" sz="2400" b="1" dirty="0"/>
              <a:t>Network data set included 2.5 million data points with 47 features and two target labels: Is the data point attack (referred as "attack or not") and the category of attack. </a:t>
            </a:r>
          </a:p>
        </p:txBody>
      </p:sp>
    </p:spTree>
    <p:extLst>
      <p:ext uri="{BB962C8B-B14F-4D97-AF65-F5344CB8AC3E}">
        <p14:creationId xmlns:p14="http://schemas.microsoft.com/office/powerpoint/2010/main" val="2292341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2">
            <a:extLst>
              <a:ext uri="{FF2B5EF4-FFF2-40B4-BE49-F238E27FC236}">
                <a16:creationId xmlns:a16="http://schemas.microsoft.com/office/drawing/2014/main" id="{3D976BB8-8D8B-4C4A-B52B-CEFF8D08106C}"/>
              </a:ext>
            </a:extLst>
          </p:cNvPr>
          <p:cNvSpPr txBox="1"/>
          <p:nvPr/>
        </p:nvSpPr>
        <p:spPr>
          <a:xfrm>
            <a:off x="4481043" y="285777"/>
            <a:ext cx="4029832" cy="584455"/>
          </a:xfrm>
          <a:prstGeom prst="rect">
            <a:avLst/>
          </a:prstGeom>
          <a:noFill/>
        </p:spPr>
        <p:txBody>
          <a:bodyPr wrap="square" rtlCol="0">
            <a:spAutoFit/>
          </a:bodyPr>
          <a:lstStyle/>
          <a:p>
            <a:r>
              <a:rPr lang="en-US" altLang="zh-CN" sz="3198" b="1" dirty="0">
                <a:solidFill>
                  <a:schemeClr val="accent1"/>
                </a:solidFill>
                <a:latin typeface="微软雅黑" pitchFamily="34" charset="-122"/>
                <a:ea typeface="微软雅黑" pitchFamily="34" charset="-122"/>
              </a:rPr>
              <a:t>Literature Review</a:t>
            </a:r>
            <a:endParaRPr lang="zh-CN" altLang="en-US" sz="2799" b="1" dirty="0">
              <a:solidFill>
                <a:schemeClr val="accent1"/>
              </a:solidFill>
              <a:latin typeface="微软雅黑" pitchFamily="34" charset="-122"/>
              <a:ea typeface="微软雅黑" pitchFamily="34" charset="-122"/>
            </a:endParaRPr>
          </a:p>
        </p:txBody>
      </p:sp>
      <p:sp>
        <p:nvSpPr>
          <p:cNvPr id="2" name="TextBox 1">
            <a:extLst>
              <a:ext uri="{FF2B5EF4-FFF2-40B4-BE49-F238E27FC236}">
                <a16:creationId xmlns:a16="http://schemas.microsoft.com/office/drawing/2014/main" id="{53CA581C-8559-4299-A807-2418C738BCB6}"/>
              </a:ext>
            </a:extLst>
          </p:cNvPr>
          <p:cNvSpPr txBox="1"/>
          <p:nvPr/>
        </p:nvSpPr>
        <p:spPr>
          <a:xfrm>
            <a:off x="748684" y="1268742"/>
            <a:ext cx="11150353" cy="3139321"/>
          </a:xfrm>
          <a:prstGeom prst="rect">
            <a:avLst/>
          </a:prstGeom>
          <a:noFill/>
        </p:spPr>
        <p:txBody>
          <a:bodyPr wrap="square" rtlCol="0">
            <a:spAutoFit/>
          </a:bodyPr>
          <a:lstStyle/>
          <a:p>
            <a:r>
              <a:rPr lang="en-US" b="1" dirty="0"/>
              <a:t>Moustafa, Nour, and Jill Slay. "UNSW-NB15: a comprehensive data set for network intrusion detection systems (UNSW-NB15 network data set)." Military Communications and Information Systems Conference (</a:t>
            </a:r>
            <a:r>
              <a:rPr lang="en-US" b="1" dirty="0" err="1"/>
              <a:t>MilCIS</a:t>
            </a:r>
            <a:r>
              <a:rPr lang="en-US" b="1" dirty="0"/>
              <a:t>), 2015. IEEE, 2015.</a:t>
            </a:r>
          </a:p>
          <a:p>
            <a:endParaRPr lang="en-US" b="1" dirty="0"/>
          </a:p>
          <a:p>
            <a:r>
              <a:rPr lang="en-US" b="1" dirty="0"/>
              <a:t>Moustafa, Nour, and Jill Slay. "The evaluation of Network Anomaly Detection Systems: Statistical analysis of the UNSW-NB15 dataset and the comparison with the KDD99 dataset." Information Security Journal: A Global Perspective (2016): 1-14.</a:t>
            </a:r>
          </a:p>
          <a:p>
            <a:endParaRPr lang="en-US" b="1" dirty="0"/>
          </a:p>
          <a:p>
            <a:r>
              <a:rPr lang="en-US" b="1" dirty="0"/>
              <a:t>M. </a:t>
            </a:r>
            <a:r>
              <a:rPr lang="en-US" b="1" dirty="0" err="1"/>
              <a:t>Stevanovic</a:t>
            </a:r>
            <a:r>
              <a:rPr lang="en-US" b="1" dirty="0"/>
              <a:t> and J. M. Pedersen, "An efficient flow-based botnet detection using supervised machine learning," 2014 International Conference on Computing, Networking and Communications (ICNC), Honolulu, HI, 2014, pp. 797-801.</a:t>
            </a:r>
          </a:p>
        </p:txBody>
      </p:sp>
    </p:spTree>
    <p:extLst>
      <p:ext uri="{BB962C8B-B14F-4D97-AF65-F5344CB8AC3E}">
        <p14:creationId xmlns:p14="http://schemas.microsoft.com/office/powerpoint/2010/main" val="3249797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0">
            <a:extLst>
              <a:ext uri="{FF2B5EF4-FFF2-40B4-BE49-F238E27FC236}">
                <a16:creationId xmlns:a16="http://schemas.microsoft.com/office/drawing/2014/main" id="{99F9574E-8662-4102-BC2E-CD08FFAD9DEB}"/>
              </a:ext>
            </a:extLst>
          </p:cNvPr>
          <p:cNvGrpSpPr/>
          <p:nvPr/>
        </p:nvGrpSpPr>
        <p:grpSpPr>
          <a:xfrm>
            <a:off x="177403" y="1260236"/>
            <a:ext cx="2783079" cy="1740805"/>
            <a:chOff x="1441450" y="1485019"/>
            <a:chExt cx="2019300" cy="1263067"/>
          </a:xfrm>
        </p:grpSpPr>
        <p:sp>
          <p:nvSpPr>
            <p:cNvPr id="3" name="Text Placeholder 2">
              <a:extLst>
                <a:ext uri="{FF2B5EF4-FFF2-40B4-BE49-F238E27FC236}">
                  <a16:creationId xmlns:a16="http://schemas.microsoft.com/office/drawing/2014/main" id="{D8A20A99-92CA-4043-AD45-666C8051C339}"/>
                </a:ext>
              </a:extLst>
            </p:cNvPr>
            <p:cNvSpPr txBox="1">
              <a:spLocks/>
            </p:cNvSpPr>
            <p:nvPr/>
          </p:nvSpPr>
          <p:spPr>
            <a:xfrm>
              <a:off x="1441450" y="1485019"/>
              <a:ext cx="2019300" cy="285799"/>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40000"/>
                </a:lnSpc>
              </a:pPr>
              <a:r>
                <a:rPr lang="en-US" altLang="zh-CN" sz="1799" b="1" dirty="0">
                  <a:solidFill>
                    <a:schemeClr val="tx1">
                      <a:lumMod val="85000"/>
                      <a:lumOff val="15000"/>
                    </a:schemeClr>
                  </a:solidFill>
                  <a:latin typeface="微软雅黑" pitchFamily="34" charset="-122"/>
                  <a:ea typeface="微软雅黑" pitchFamily="34" charset="-122"/>
                </a:rPr>
                <a:t>Data Preprocessing</a:t>
              </a:r>
            </a:p>
          </p:txBody>
        </p:sp>
        <p:sp>
          <p:nvSpPr>
            <p:cNvPr id="4" name="Text Placeholder 8">
              <a:extLst>
                <a:ext uri="{FF2B5EF4-FFF2-40B4-BE49-F238E27FC236}">
                  <a16:creationId xmlns:a16="http://schemas.microsoft.com/office/drawing/2014/main" id="{D11F06DA-323D-45FC-B4FF-51D3F6681F54}"/>
                </a:ext>
              </a:extLst>
            </p:cNvPr>
            <p:cNvSpPr txBox="1">
              <a:spLocks/>
            </p:cNvSpPr>
            <p:nvPr/>
          </p:nvSpPr>
          <p:spPr>
            <a:xfrm>
              <a:off x="1441450" y="1775300"/>
              <a:ext cx="2019300" cy="972786"/>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00000"/>
                </a:lnSpc>
              </a:pPr>
              <a:r>
                <a:rPr lang="en-US" altLang="zh-CN" sz="1399" dirty="0">
                  <a:solidFill>
                    <a:schemeClr val="tx1">
                      <a:lumMod val="85000"/>
                      <a:lumOff val="15000"/>
                    </a:schemeClr>
                  </a:solidFill>
                  <a:latin typeface="微软雅黑" pitchFamily="34" charset="-122"/>
                  <a:ea typeface="微软雅黑" pitchFamily="34" charset="-122"/>
                </a:rPr>
                <a:t>CSV processed with:</a:t>
              </a:r>
            </a:p>
            <a:p>
              <a:pPr>
                <a:lnSpc>
                  <a:spcPct val="100000"/>
                </a:lnSpc>
                <a:spcBef>
                  <a:spcPts val="125"/>
                </a:spcBef>
              </a:pPr>
              <a:r>
                <a:rPr lang="en-US" altLang="zh-CN" sz="1399" dirty="0">
                  <a:solidFill>
                    <a:schemeClr val="tx1">
                      <a:lumMod val="85000"/>
                      <a:lumOff val="15000"/>
                    </a:schemeClr>
                  </a:solidFill>
                  <a:latin typeface="微软雅黑" pitchFamily="34" charset="-122"/>
                  <a:ea typeface="微软雅黑" pitchFamily="34" charset="-122"/>
                </a:rPr>
                <a:t>   1-Pandas, NumPy, skitLearn</a:t>
              </a:r>
            </a:p>
            <a:p>
              <a:pPr>
                <a:lnSpc>
                  <a:spcPct val="100000"/>
                </a:lnSpc>
                <a:spcBef>
                  <a:spcPts val="125"/>
                </a:spcBef>
              </a:pPr>
              <a:r>
                <a:rPr lang="en-US" altLang="zh-CN" sz="1399" dirty="0">
                  <a:solidFill>
                    <a:schemeClr val="tx1">
                      <a:lumMod val="85000"/>
                      <a:lumOff val="15000"/>
                    </a:schemeClr>
                  </a:solidFill>
                  <a:latin typeface="微软雅黑" pitchFamily="34" charset="-122"/>
                  <a:ea typeface="微软雅黑" pitchFamily="34" charset="-122"/>
                </a:rPr>
                <a:t>   2-Remove NaN`s</a:t>
              </a:r>
            </a:p>
            <a:p>
              <a:pPr>
                <a:lnSpc>
                  <a:spcPct val="100000"/>
                </a:lnSpc>
                <a:spcBef>
                  <a:spcPts val="125"/>
                </a:spcBef>
              </a:pPr>
              <a:r>
                <a:rPr lang="en-US" altLang="zh-CN" sz="1399" dirty="0">
                  <a:solidFill>
                    <a:schemeClr val="tx1">
                      <a:lumMod val="85000"/>
                      <a:lumOff val="15000"/>
                    </a:schemeClr>
                  </a:solidFill>
                  <a:latin typeface="微软雅黑" pitchFamily="34" charset="-122"/>
                  <a:ea typeface="微软雅黑" pitchFamily="34" charset="-122"/>
                </a:rPr>
                <a:t>   3-Training &amp; Testing</a:t>
              </a:r>
              <a:br>
                <a:rPr lang="en-US" altLang="zh-CN" sz="1399" dirty="0">
                  <a:solidFill>
                    <a:schemeClr val="tx1">
                      <a:lumMod val="85000"/>
                      <a:lumOff val="15000"/>
                    </a:schemeClr>
                  </a:solidFill>
                  <a:latin typeface="微软雅黑" pitchFamily="34" charset="-122"/>
                  <a:ea typeface="微软雅黑" pitchFamily="34" charset="-122"/>
                </a:rPr>
              </a:br>
              <a:r>
                <a:rPr lang="en-US" altLang="zh-CN" sz="1399" dirty="0">
                  <a:solidFill>
                    <a:schemeClr val="tx1">
                      <a:lumMod val="85000"/>
                      <a:lumOff val="15000"/>
                    </a:schemeClr>
                  </a:solidFill>
                  <a:latin typeface="微软雅黑" pitchFamily="34" charset="-122"/>
                  <a:ea typeface="微软雅黑" pitchFamily="34" charset="-122"/>
                </a:rPr>
                <a:t>   4-Encoding Transformation</a:t>
              </a:r>
            </a:p>
          </p:txBody>
        </p:sp>
      </p:grpSp>
      <p:grpSp>
        <p:nvGrpSpPr>
          <p:cNvPr id="5" name="Group 43">
            <a:extLst>
              <a:ext uri="{FF2B5EF4-FFF2-40B4-BE49-F238E27FC236}">
                <a16:creationId xmlns:a16="http://schemas.microsoft.com/office/drawing/2014/main" id="{60C48AA0-99DA-4751-AEBD-9AEAD80C3DD5}"/>
              </a:ext>
            </a:extLst>
          </p:cNvPr>
          <p:cNvGrpSpPr/>
          <p:nvPr/>
        </p:nvGrpSpPr>
        <p:grpSpPr>
          <a:xfrm>
            <a:off x="554274" y="3889397"/>
            <a:ext cx="3390533" cy="1678106"/>
            <a:chOff x="1441449" y="1443179"/>
            <a:chExt cx="2193005" cy="1217572"/>
          </a:xfrm>
        </p:grpSpPr>
        <p:sp>
          <p:nvSpPr>
            <p:cNvPr id="6" name="Text Placeholder 2">
              <a:extLst>
                <a:ext uri="{FF2B5EF4-FFF2-40B4-BE49-F238E27FC236}">
                  <a16:creationId xmlns:a16="http://schemas.microsoft.com/office/drawing/2014/main" id="{641B7E10-EFD5-4656-A480-7E8E449FBF08}"/>
                </a:ext>
              </a:extLst>
            </p:cNvPr>
            <p:cNvSpPr txBox="1">
              <a:spLocks/>
            </p:cNvSpPr>
            <p:nvPr/>
          </p:nvSpPr>
          <p:spPr>
            <a:xfrm>
              <a:off x="1441450" y="1443179"/>
              <a:ext cx="2019300" cy="285799"/>
            </a:xfrm>
            <a:prstGeom prst="rect">
              <a:avLst/>
            </a:prstGeom>
          </p:spPr>
          <p:txBody>
            <a:bodyPr vert="horz"/>
            <a:lstStyle>
              <a:defPPr>
                <a:defRPr lang="zh-CN"/>
              </a:defPPr>
              <a:lvl1pPr indent="0" defTabSz="457200">
                <a:lnSpc>
                  <a:spcPct val="140000"/>
                </a:lnSpc>
                <a:spcBef>
                  <a:spcPct val="20000"/>
                </a:spcBef>
                <a:buFont typeface="Arial"/>
                <a:buNone/>
                <a:defRPr sz="2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Roboto condensed"/>
                </a:defRPr>
              </a:lvl1pPr>
              <a:lvl2pPr marL="742950" indent="-285750" defTabSz="457200">
                <a:spcBef>
                  <a:spcPct val="20000"/>
                </a:spcBef>
                <a:buFont typeface="Arial"/>
                <a:buChar char="–"/>
                <a:defRPr sz="2800"/>
              </a:lvl2pPr>
              <a:lvl3pPr marL="1143000" indent="-228600" defTabSz="457200">
                <a:spcBef>
                  <a:spcPct val="20000"/>
                </a:spcBef>
                <a:buFont typeface="Arial"/>
                <a:buChar char="•"/>
                <a:defRPr sz="2400"/>
              </a:lvl3pPr>
              <a:lvl4pPr marL="1600200" indent="-228600" defTabSz="457200">
                <a:spcBef>
                  <a:spcPct val="20000"/>
                </a:spcBef>
                <a:buFont typeface="Arial"/>
                <a:buChar char="–"/>
                <a:defRPr sz="2000"/>
              </a:lvl4pPr>
              <a:lvl5pPr marL="2057400" indent="-228600" defTabSz="457200">
                <a:spcBef>
                  <a:spcPct val="20000"/>
                </a:spcBef>
                <a:buFont typeface="Arial"/>
                <a:buChar char="»"/>
                <a:defRPr sz="2000"/>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r>
                <a:rPr lang="en-US" altLang="zh-CN" sz="1799" b="1" dirty="0">
                  <a:solidFill>
                    <a:schemeClr val="tx1">
                      <a:lumMod val="85000"/>
                      <a:lumOff val="15000"/>
                    </a:schemeClr>
                  </a:solidFill>
                </a:rPr>
                <a:t>Model Selection</a:t>
              </a:r>
            </a:p>
          </p:txBody>
        </p:sp>
        <p:sp>
          <p:nvSpPr>
            <p:cNvPr id="7" name="Text Placeholder 8">
              <a:extLst>
                <a:ext uri="{FF2B5EF4-FFF2-40B4-BE49-F238E27FC236}">
                  <a16:creationId xmlns:a16="http://schemas.microsoft.com/office/drawing/2014/main" id="{CF1773F7-9B41-443C-BAD1-3268F634DB5C}"/>
                </a:ext>
              </a:extLst>
            </p:cNvPr>
            <p:cNvSpPr txBox="1">
              <a:spLocks/>
            </p:cNvSpPr>
            <p:nvPr/>
          </p:nvSpPr>
          <p:spPr>
            <a:xfrm>
              <a:off x="1441449" y="1743554"/>
              <a:ext cx="2193005" cy="917197"/>
            </a:xfrm>
            <a:prstGeom prst="rect">
              <a:avLst/>
            </a:prstGeom>
          </p:spPr>
          <p:txBody>
            <a:bodyPr vert="horz"/>
            <a:lstStyle>
              <a:defPPr>
                <a:defRPr lang="zh-CN"/>
              </a:defPPr>
              <a:lvl1pPr indent="0" defTabSz="457200">
                <a:lnSpc>
                  <a:spcPct val="100000"/>
                </a:lnSpc>
                <a:spcBef>
                  <a:spcPct val="20000"/>
                </a:spcBef>
                <a:buFont typeface="Arial"/>
                <a:buNone/>
                <a:defRPr sz="1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Roboto condensed"/>
                </a:defRPr>
              </a:lvl1pPr>
              <a:lvl2pPr marL="742950" indent="-285750" defTabSz="457200">
                <a:spcBef>
                  <a:spcPct val="20000"/>
                </a:spcBef>
                <a:buFont typeface="Arial"/>
                <a:buChar char="–"/>
                <a:defRPr sz="2800"/>
              </a:lvl2pPr>
              <a:lvl3pPr marL="1143000" indent="-228600" defTabSz="457200">
                <a:spcBef>
                  <a:spcPct val="20000"/>
                </a:spcBef>
                <a:buFont typeface="Arial"/>
                <a:buChar char="•"/>
                <a:defRPr sz="2400"/>
              </a:lvl3pPr>
              <a:lvl4pPr marL="1600200" indent="-228600" defTabSz="457200">
                <a:spcBef>
                  <a:spcPct val="20000"/>
                </a:spcBef>
                <a:buFont typeface="Arial"/>
                <a:buChar char="–"/>
                <a:defRPr sz="2000"/>
              </a:lvl4pPr>
              <a:lvl5pPr marL="2057400" indent="-228600" defTabSz="457200">
                <a:spcBef>
                  <a:spcPct val="20000"/>
                </a:spcBef>
                <a:buFont typeface="Arial"/>
                <a:buChar char="»"/>
                <a:defRPr sz="2000"/>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r>
                <a:rPr lang="en-US" altLang="zh-CN" sz="1399" dirty="0">
                  <a:solidFill>
                    <a:schemeClr val="tx1">
                      <a:lumMod val="85000"/>
                      <a:lumOff val="15000"/>
                    </a:schemeClr>
                  </a:solidFill>
                </a:rPr>
                <a:t>ML algorithms:</a:t>
              </a:r>
            </a:p>
            <a:p>
              <a:r>
                <a:rPr lang="en-US" altLang="zh-CN" sz="1399" dirty="0">
                  <a:solidFill>
                    <a:schemeClr val="tx1">
                      <a:lumMod val="85000"/>
                      <a:lumOff val="15000"/>
                    </a:schemeClr>
                  </a:solidFill>
                </a:rPr>
                <a:t>   1-Logistic Regression</a:t>
              </a:r>
            </a:p>
            <a:p>
              <a:r>
                <a:rPr lang="en-US" altLang="zh-CN" sz="1399" dirty="0">
                  <a:solidFill>
                    <a:schemeClr val="tx1">
                      <a:lumMod val="85000"/>
                      <a:lumOff val="15000"/>
                    </a:schemeClr>
                  </a:solidFill>
                </a:rPr>
                <a:t>   2-Descion Trees</a:t>
              </a:r>
            </a:p>
            <a:p>
              <a:r>
                <a:rPr lang="en-US" altLang="zh-CN" sz="1399" dirty="0">
                  <a:solidFill>
                    <a:schemeClr val="tx1">
                      <a:lumMod val="85000"/>
                      <a:lumOff val="15000"/>
                    </a:schemeClr>
                  </a:solidFill>
                </a:rPr>
                <a:t>   3-Random Forests</a:t>
              </a:r>
              <a:br>
                <a:rPr lang="en-US" altLang="zh-CN" sz="1399" dirty="0">
                  <a:solidFill>
                    <a:schemeClr val="tx1">
                      <a:lumMod val="85000"/>
                      <a:lumOff val="15000"/>
                    </a:schemeClr>
                  </a:solidFill>
                </a:rPr>
              </a:br>
              <a:r>
                <a:rPr lang="en-US" altLang="zh-CN" sz="1399" dirty="0">
                  <a:solidFill>
                    <a:schemeClr val="tx1">
                      <a:lumMod val="85000"/>
                      <a:lumOff val="15000"/>
                    </a:schemeClr>
                  </a:solidFill>
                </a:rPr>
                <a:t>   4-</a:t>
              </a:r>
              <a:r>
                <a:rPr lang="en-US" sz="1399" dirty="0">
                  <a:solidFill>
                    <a:schemeClr val="tx1">
                      <a:lumMod val="85000"/>
                      <a:lumOff val="15000"/>
                    </a:schemeClr>
                  </a:solidFill>
                </a:rPr>
                <a:t>Multi-Layer Perceptron Classifier</a:t>
              </a:r>
              <a:endParaRPr lang="en-US" altLang="zh-CN" sz="1399" dirty="0">
                <a:solidFill>
                  <a:schemeClr val="tx1">
                    <a:lumMod val="85000"/>
                    <a:lumOff val="15000"/>
                  </a:schemeClr>
                </a:solidFill>
              </a:endParaRPr>
            </a:p>
          </p:txBody>
        </p:sp>
      </p:grpSp>
      <p:grpSp>
        <p:nvGrpSpPr>
          <p:cNvPr id="8" name="Group 46">
            <a:extLst>
              <a:ext uri="{FF2B5EF4-FFF2-40B4-BE49-F238E27FC236}">
                <a16:creationId xmlns:a16="http://schemas.microsoft.com/office/drawing/2014/main" id="{06035454-60E7-4DA3-900A-3290637F8322}"/>
              </a:ext>
            </a:extLst>
          </p:cNvPr>
          <p:cNvGrpSpPr/>
          <p:nvPr/>
        </p:nvGrpSpPr>
        <p:grpSpPr>
          <a:xfrm>
            <a:off x="8777398" y="1260236"/>
            <a:ext cx="2783079" cy="1634446"/>
            <a:chOff x="1342364" y="1485018"/>
            <a:chExt cx="2019300" cy="1185896"/>
          </a:xfrm>
        </p:grpSpPr>
        <p:sp>
          <p:nvSpPr>
            <p:cNvPr id="9" name="Text Placeholder 2">
              <a:extLst>
                <a:ext uri="{FF2B5EF4-FFF2-40B4-BE49-F238E27FC236}">
                  <a16:creationId xmlns:a16="http://schemas.microsoft.com/office/drawing/2014/main" id="{E18285C7-AA5D-42FF-B8B2-15237AED60F9}"/>
                </a:ext>
              </a:extLst>
            </p:cNvPr>
            <p:cNvSpPr txBox="1">
              <a:spLocks/>
            </p:cNvSpPr>
            <p:nvPr/>
          </p:nvSpPr>
          <p:spPr>
            <a:xfrm>
              <a:off x="1342364" y="1485018"/>
              <a:ext cx="2019300" cy="285799"/>
            </a:xfrm>
            <a:prstGeom prst="rect">
              <a:avLst/>
            </a:prstGeom>
          </p:spPr>
          <p:txBody>
            <a:bodyPr vert="horz"/>
            <a:lstStyle>
              <a:defPPr>
                <a:defRPr lang="zh-CN"/>
              </a:defPPr>
              <a:lvl1pPr indent="0" defTabSz="457200">
                <a:lnSpc>
                  <a:spcPct val="140000"/>
                </a:lnSpc>
                <a:spcBef>
                  <a:spcPct val="20000"/>
                </a:spcBef>
                <a:buFont typeface="Arial"/>
                <a:buNone/>
                <a:defRPr sz="2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Roboto condensed"/>
                </a:defRPr>
              </a:lvl1pPr>
              <a:lvl2pPr marL="742950" indent="-285750" defTabSz="457200">
                <a:spcBef>
                  <a:spcPct val="20000"/>
                </a:spcBef>
                <a:buFont typeface="Arial"/>
                <a:buChar char="–"/>
                <a:defRPr sz="2800"/>
              </a:lvl2pPr>
              <a:lvl3pPr marL="1143000" indent="-228600" defTabSz="457200">
                <a:spcBef>
                  <a:spcPct val="20000"/>
                </a:spcBef>
                <a:buFont typeface="Arial"/>
                <a:buChar char="•"/>
                <a:defRPr sz="2400"/>
              </a:lvl3pPr>
              <a:lvl4pPr marL="1600200" indent="-228600" defTabSz="457200">
                <a:spcBef>
                  <a:spcPct val="20000"/>
                </a:spcBef>
                <a:buFont typeface="Arial"/>
                <a:buChar char="–"/>
                <a:defRPr sz="2000"/>
              </a:lvl4pPr>
              <a:lvl5pPr marL="2057400" indent="-228600" defTabSz="457200">
                <a:spcBef>
                  <a:spcPct val="20000"/>
                </a:spcBef>
                <a:buFont typeface="Arial"/>
                <a:buChar char="»"/>
                <a:defRPr sz="2000"/>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r>
                <a:rPr lang="en-US" altLang="zh-CN" sz="1799" b="1" dirty="0">
                  <a:solidFill>
                    <a:schemeClr val="tx1">
                      <a:lumMod val="85000"/>
                      <a:lumOff val="15000"/>
                    </a:schemeClr>
                  </a:solidFill>
                </a:rPr>
                <a:t>Response Features</a:t>
              </a:r>
            </a:p>
          </p:txBody>
        </p:sp>
        <p:sp>
          <p:nvSpPr>
            <p:cNvPr id="10" name="Text Placeholder 8">
              <a:extLst>
                <a:ext uri="{FF2B5EF4-FFF2-40B4-BE49-F238E27FC236}">
                  <a16:creationId xmlns:a16="http://schemas.microsoft.com/office/drawing/2014/main" id="{B6BC5255-6733-48B9-A67E-5C18A242EB17}"/>
                </a:ext>
              </a:extLst>
            </p:cNvPr>
            <p:cNvSpPr txBox="1">
              <a:spLocks/>
            </p:cNvSpPr>
            <p:nvPr/>
          </p:nvSpPr>
          <p:spPr>
            <a:xfrm>
              <a:off x="1342364" y="1753717"/>
              <a:ext cx="2019300" cy="917197"/>
            </a:xfrm>
            <a:prstGeom prst="rect">
              <a:avLst/>
            </a:prstGeom>
          </p:spPr>
          <p:txBody>
            <a:bodyPr vert="horz"/>
            <a:lstStyle>
              <a:defPPr>
                <a:defRPr lang="zh-CN"/>
              </a:defPPr>
              <a:lvl1pPr indent="0" defTabSz="457200">
                <a:lnSpc>
                  <a:spcPct val="100000"/>
                </a:lnSpc>
                <a:spcBef>
                  <a:spcPct val="20000"/>
                </a:spcBef>
                <a:buFont typeface="Arial"/>
                <a:buNone/>
                <a:defRPr sz="1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Roboto condensed"/>
                </a:defRPr>
              </a:lvl1pPr>
              <a:lvl2pPr marL="742950" indent="-285750" defTabSz="457200">
                <a:spcBef>
                  <a:spcPct val="20000"/>
                </a:spcBef>
                <a:buFont typeface="Arial"/>
                <a:buChar char="–"/>
                <a:defRPr sz="2800"/>
              </a:lvl2pPr>
              <a:lvl3pPr marL="1143000" indent="-228600" defTabSz="457200">
                <a:spcBef>
                  <a:spcPct val="20000"/>
                </a:spcBef>
                <a:buFont typeface="Arial"/>
                <a:buChar char="•"/>
                <a:defRPr sz="2400"/>
              </a:lvl3pPr>
              <a:lvl4pPr marL="1600200" indent="-228600" defTabSz="457200">
                <a:spcBef>
                  <a:spcPct val="20000"/>
                </a:spcBef>
                <a:buFont typeface="Arial"/>
                <a:buChar char="–"/>
                <a:defRPr sz="2000"/>
              </a:lvl4pPr>
              <a:lvl5pPr marL="2057400" indent="-228600" defTabSz="457200">
                <a:spcBef>
                  <a:spcPct val="20000"/>
                </a:spcBef>
                <a:buFont typeface="Arial"/>
                <a:buChar char="»"/>
                <a:defRPr sz="2000"/>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r>
                <a:rPr lang="en-US" altLang="zh-CN" sz="1399" dirty="0">
                  <a:solidFill>
                    <a:schemeClr val="tx1">
                      <a:lumMod val="85000"/>
                      <a:lumOff val="15000"/>
                    </a:schemeClr>
                  </a:solidFill>
                </a:rPr>
                <a:t>1 -Attack or Normal</a:t>
              </a:r>
            </a:p>
            <a:p>
              <a:r>
                <a:rPr lang="en-US" altLang="zh-CN" sz="1399" dirty="0">
                  <a:solidFill>
                    <a:schemeClr val="tx1">
                      <a:lumMod val="85000"/>
                      <a:lumOff val="15000"/>
                    </a:schemeClr>
                  </a:solidFill>
                </a:rPr>
                <a:t>2 –Attack Classification</a:t>
              </a:r>
            </a:p>
          </p:txBody>
        </p:sp>
      </p:grpSp>
      <p:grpSp>
        <p:nvGrpSpPr>
          <p:cNvPr id="11" name="Group 49">
            <a:extLst>
              <a:ext uri="{FF2B5EF4-FFF2-40B4-BE49-F238E27FC236}">
                <a16:creationId xmlns:a16="http://schemas.microsoft.com/office/drawing/2014/main" id="{F731A604-07E6-4418-93BF-D15F2A1B4A9A}"/>
              </a:ext>
            </a:extLst>
          </p:cNvPr>
          <p:cNvGrpSpPr/>
          <p:nvPr/>
        </p:nvGrpSpPr>
        <p:grpSpPr>
          <a:xfrm>
            <a:off x="8913970" y="4173103"/>
            <a:ext cx="3532518" cy="2130900"/>
            <a:chOff x="1441450" y="1676757"/>
            <a:chExt cx="2019300" cy="1546103"/>
          </a:xfrm>
        </p:grpSpPr>
        <p:sp>
          <p:nvSpPr>
            <p:cNvPr id="12" name="Text Placeholder 2">
              <a:extLst>
                <a:ext uri="{FF2B5EF4-FFF2-40B4-BE49-F238E27FC236}">
                  <a16:creationId xmlns:a16="http://schemas.microsoft.com/office/drawing/2014/main" id="{6E3F04CE-0AE6-417A-8ED9-CE50B3B9EBFE}"/>
                </a:ext>
              </a:extLst>
            </p:cNvPr>
            <p:cNvSpPr txBox="1">
              <a:spLocks/>
            </p:cNvSpPr>
            <p:nvPr/>
          </p:nvSpPr>
          <p:spPr>
            <a:xfrm>
              <a:off x="1441450" y="1676757"/>
              <a:ext cx="2019300" cy="285799"/>
            </a:xfrm>
            <a:prstGeom prst="rect">
              <a:avLst/>
            </a:prstGeom>
          </p:spPr>
          <p:txBody>
            <a:bodyPr vert="horz"/>
            <a:lstStyle>
              <a:defPPr>
                <a:defRPr lang="zh-CN"/>
              </a:defPPr>
              <a:lvl1pPr indent="0" defTabSz="457200">
                <a:lnSpc>
                  <a:spcPct val="140000"/>
                </a:lnSpc>
                <a:spcBef>
                  <a:spcPct val="20000"/>
                </a:spcBef>
                <a:buFont typeface="Arial"/>
                <a:buNone/>
                <a:defRPr sz="2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Roboto condensed"/>
                </a:defRPr>
              </a:lvl1pPr>
              <a:lvl2pPr marL="742950" indent="-285750" defTabSz="457200">
                <a:spcBef>
                  <a:spcPct val="20000"/>
                </a:spcBef>
                <a:buFont typeface="Arial"/>
                <a:buChar char="–"/>
                <a:defRPr sz="2800"/>
              </a:lvl2pPr>
              <a:lvl3pPr marL="1143000" indent="-228600" defTabSz="457200">
                <a:spcBef>
                  <a:spcPct val="20000"/>
                </a:spcBef>
                <a:buFont typeface="Arial"/>
                <a:buChar char="•"/>
                <a:defRPr sz="2400"/>
              </a:lvl3pPr>
              <a:lvl4pPr marL="1600200" indent="-228600" defTabSz="457200">
                <a:spcBef>
                  <a:spcPct val="20000"/>
                </a:spcBef>
                <a:buFont typeface="Arial"/>
                <a:buChar char="–"/>
                <a:defRPr sz="2000"/>
              </a:lvl4pPr>
              <a:lvl5pPr marL="2057400" indent="-228600" defTabSz="457200">
                <a:spcBef>
                  <a:spcPct val="20000"/>
                </a:spcBef>
                <a:buFont typeface="Arial"/>
                <a:buChar char="»"/>
                <a:defRPr sz="2000"/>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pPr>
                <a:lnSpc>
                  <a:spcPct val="100000"/>
                </a:lnSpc>
              </a:pPr>
              <a:r>
                <a:rPr lang="en-US" altLang="zh-CN" sz="1799" b="1" dirty="0">
                  <a:solidFill>
                    <a:schemeClr val="tx1">
                      <a:lumMod val="85000"/>
                      <a:lumOff val="15000"/>
                    </a:schemeClr>
                  </a:solidFill>
                </a:rPr>
                <a:t>Model Comparison &amp; Inspection</a:t>
              </a:r>
            </a:p>
          </p:txBody>
        </p:sp>
        <p:sp>
          <p:nvSpPr>
            <p:cNvPr id="13" name="Text Placeholder 8">
              <a:extLst>
                <a:ext uri="{FF2B5EF4-FFF2-40B4-BE49-F238E27FC236}">
                  <a16:creationId xmlns:a16="http://schemas.microsoft.com/office/drawing/2014/main" id="{CE03562D-01F4-44B0-ADC5-EABD25CC52AA}"/>
                </a:ext>
              </a:extLst>
            </p:cNvPr>
            <p:cNvSpPr txBox="1">
              <a:spLocks/>
            </p:cNvSpPr>
            <p:nvPr/>
          </p:nvSpPr>
          <p:spPr>
            <a:xfrm>
              <a:off x="1441450" y="2305662"/>
              <a:ext cx="2019300" cy="917198"/>
            </a:xfrm>
            <a:prstGeom prst="rect">
              <a:avLst/>
            </a:prstGeom>
          </p:spPr>
          <p:txBody>
            <a:bodyPr vert="horz"/>
            <a:lstStyle>
              <a:defPPr>
                <a:defRPr lang="zh-CN"/>
              </a:defPPr>
              <a:lvl1pPr indent="0" defTabSz="457200">
                <a:lnSpc>
                  <a:spcPct val="100000"/>
                </a:lnSpc>
                <a:spcBef>
                  <a:spcPct val="20000"/>
                </a:spcBef>
                <a:buFont typeface="Arial"/>
                <a:buNone/>
                <a:defRPr sz="1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Roboto condensed"/>
                </a:defRPr>
              </a:lvl1pPr>
              <a:lvl2pPr marL="742950" indent="-285750" defTabSz="457200">
                <a:spcBef>
                  <a:spcPct val="20000"/>
                </a:spcBef>
                <a:buFont typeface="Arial"/>
                <a:buChar char="–"/>
                <a:defRPr sz="2800"/>
              </a:lvl2pPr>
              <a:lvl3pPr marL="1143000" indent="-228600" defTabSz="457200">
                <a:spcBef>
                  <a:spcPct val="20000"/>
                </a:spcBef>
                <a:buFont typeface="Arial"/>
                <a:buChar char="•"/>
                <a:defRPr sz="2400"/>
              </a:lvl3pPr>
              <a:lvl4pPr marL="1600200" indent="-228600" defTabSz="457200">
                <a:spcBef>
                  <a:spcPct val="20000"/>
                </a:spcBef>
                <a:buFont typeface="Arial"/>
                <a:buChar char="–"/>
                <a:defRPr sz="2000"/>
              </a:lvl4pPr>
              <a:lvl5pPr marL="2057400" indent="-228600" defTabSz="457200">
                <a:spcBef>
                  <a:spcPct val="20000"/>
                </a:spcBef>
                <a:buFont typeface="Arial"/>
                <a:buChar char="»"/>
                <a:defRPr sz="2000"/>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r>
                <a:rPr lang="en-US" altLang="zh-CN" sz="1399" dirty="0">
                  <a:solidFill>
                    <a:schemeClr val="tx1">
                      <a:lumMod val="85000"/>
                      <a:lumOff val="15000"/>
                    </a:schemeClr>
                  </a:solidFill>
                </a:rPr>
                <a:t>Determine which model should be used to classify category attacks and network intrusions on IoT networks. Also discover relevant features for model inspection.</a:t>
              </a:r>
            </a:p>
          </p:txBody>
        </p:sp>
      </p:grpSp>
      <p:cxnSp>
        <p:nvCxnSpPr>
          <p:cNvPr id="14" name="直接连接符 66">
            <a:extLst>
              <a:ext uri="{FF2B5EF4-FFF2-40B4-BE49-F238E27FC236}">
                <a16:creationId xmlns:a16="http://schemas.microsoft.com/office/drawing/2014/main" id="{D9240A0F-5595-42D6-BCF6-05EDEE3F0D0B}"/>
              </a:ext>
            </a:extLst>
          </p:cNvPr>
          <p:cNvCxnSpPr>
            <a:cxnSpLocks/>
            <a:stCxn id="23" idx="0"/>
          </p:cNvCxnSpPr>
          <p:nvPr/>
        </p:nvCxnSpPr>
        <p:spPr>
          <a:xfrm flipV="1">
            <a:off x="3712890" y="1826549"/>
            <a:ext cx="0" cy="548223"/>
          </a:xfrm>
          <a:prstGeom prst="line">
            <a:avLst/>
          </a:prstGeom>
          <a:ln>
            <a:solidFill>
              <a:srgbClr val="414455">
                <a:alpha val="50000"/>
              </a:srgbClr>
            </a:solidFill>
          </a:ln>
        </p:spPr>
        <p:style>
          <a:lnRef idx="1">
            <a:schemeClr val="accent1"/>
          </a:lnRef>
          <a:fillRef idx="0">
            <a:schemeClr val="accent1"/>
          </a:fillRef>
          <a:effectRef idx="0">
            <a:schemeClr val="accent1"/>
          </a:effectRef>
          <a:fontRef idx="minor">
            <a:schemeClr val="tx1"/>
          </a:fontRef>
        </p:style>
      </p:cxnSp>
      <p:cxnSp>
        <p:nvCxnSpPr>
          <p:cNvPr id="15" name="直接连接符 67">
            <a:extLst>
              <a:ext uri="{FF2B5EF4-FFF2-40B4-BE49-F238E27FC236}">
                <a16:creationId xmlns:a16="http://schemas.microsoft.com/office/drawing/2014/main" id="{FABE955A-3831-49D4-97A5-A398F0CF255F}"/>
              </a:ext>
            </a:extLst>
          </p:cNvPr>
          <p:cNvCxnSpPr>
            <a:cxnSpLocks/>
          </p:cNvCxnSpPr>
          <p:nvPr/>
        </p:nvCxnSpPr>
        <p:spPr>
          <a:xfrm flipH="1">
            <a:off x="2453833" y="1826548"/>
            <a:ext cx="1259059" cy="0"/>
          </a:xfrm>
          <a:prstGeom prst="line">
            <a:avLst/>
          </a:prstGeom>
          <a:ln>
            <a:solidFill>
              <a:srgbClr val="414455">
                <a:alpha val="50000"/>
              </a:srgbClr>
            </a:solidFill>
          </a:ln>
        </p:spPr>
        <p:style>
          <a:lnRef idx="1">
            <a:schemeClr val="accent1"/>
          </a:lnRef>
          <a:fillRef idx="0">
            <a:schemeClr val="accent1"/>
          </a:fillRef>
          <a:effectRef idx="0">
            <a:schemeClr val="accent1"/>
          </a:effectRef>
          <a:fontRef idx="minor">
            <a:schemeClr val="tx1"/>
          </a:fontRef>
        </p:style>
      </p:cxnSp>
      <p:cxnSp>
        <p:nvCxnSpPr>
          <p:cNvPr id="16" name="直接连接符 68">
            <a:extLst>
              <a:ext uri="{FF2B5EF4-FFF2-40B4-BE49-F238E27FC236}">
                <a16:creationId xmlns:a16="http://schemas.microsoft.com/office/drawing/2014/main" id="{933CEA42-2AD4-40FA-8479-73607C23D841}"/>
              </a:ext>
            </a:extLst>
          </p:cNvPr>
          <p:cNvCxnSpPr>
            <a:stCxn id="26" idx="0"/>
          </p:cNvCxnSpPr>
          <p:nvPr/>
        </p:nvCxnSpPr>
        <p:spPr>
          <a:xfrm flipV="1">
            <a:off x="5288218" y="1826549"/>
            <a:ext cx="0" cy="548223"/>
          </a:xfrm>
          <a:prstGeom prst="line">
            <a:avLst/>
          </a:prstGeom>
          <a:ln>
            <a:solidFill>
              <a:srgbClr val="414455">
                <a:alpha val="50000"/>
              </a:srgbClr>
            </a:solidFill>
          </a:ln>
        </p:spPr>
        <p:style>
          <a:lnRef idx="1">
            <a:schemeClr val="accent1"/>
          </a:lnRef>
          <a:fillRef idx="0">
            <a:schemeClr val="accent1"/>
          </a:fillRef>
          <a:effectRef idx="0">
            <a:schemeClr val="accent1"/>
          </a:effectRef>
          <a:fontRef idx="minor">
            <a:schemeClr val="tx1"/>
          </a:fontRef>
        </p:style>
      </p:cxnSp>
      <p:cxnSp>
        <p:nvCxnSpPr>
          <p:cNvPr id="17" name="直接连接符 69">
            <a:extLst>
              <a:ext uri="{FF2B5EF4-FFF2-40B4-BE49-F238E27FC236}">
                <a16:creationId xmlns:a16="http://schemas.microsoft.com/office/drawing/2014/main" id="{E86A70D5-9870-4B53-A127-6BD847D0BEE0}"/>
              </a:ext>
            </a:extLst>
          </p:cNvPr>
          <p:cNvCxnSpPr/>
          <p:nvPr/>
        </p:nvCxnSpPr>
        <p:spPr>
          <a:xfrm>
            <a:off x="5288218" y="1826548"/>
            <a:ext cx="3390171" cy="0"/>
          </a:xfrm>
          <a:prstGeom prst="line">
            <a:avLst/>
          </a:prstGeom>
          <a:ln>
            <a:solidFill>
              <a:srgbClr val="414455">
                <a:alpha val="50000"/>
              </a:srgbClr>
            </a:solidFill>
          </a:ln>
        </p:spPr>
        <p:style>
          <a:lnRef idx="1">
            <a:schemeClr val="accent1"/>
          </a:lnRef>
          <a:fillRef idx="0">
            <a:schemeClr val="accent1"/>
          </a:fillRef>
          <a:effectRef idx="0">
            <a:schemeClr val="accent1"/>
          </a:effectRef>
          <a:fontRef idx="minor">
            <a:schemeClr val="tx1"/>
          </a:fontRef>
        </p:style>
      </p:cxnSp>
      <p:cxnSp>
        <p:nvCxnSpPr>
          <p:cNvPr id="18" name="直接连接符 70">
            <a:extLst>
              <a:ext uri="{FF2B5EF4-FFF2-40B4-BE49-F238E27FC236}">
                <a16:creationId xmlns:a16="http://schemas.microsoft.com/office/drawing/2014/main" id="{9BCDB5A6-27EA-49FE-A9A1-976A240D29E5}"/>
              </a:ext>
            </a:extLst>
          </p:cNvPr>
          <p:cNvCxnSpPr>
            <a:stCxn id="29" idx="4"/>
          </p:cNvCxnSpPr>
          <p:nvPr/>
        </p:nvCxnSpPr>
        <p:spPr>
          <a:xfrm>
            <a:off x="6863547" y="4265165"/>
            <a:ext cx="6564" cy="632056"/>
          </a:xfrm>
          <a:prstGeom prst="line">
            <a:avLst/>
          </a:prstGeom>
          <a:ln>
            <a:solidFill>
              <a:srgbClr val="414455">
                <a:alpha val="50000"/>
              </a:srgbClr>
            </a:solidFill>
          </a:ln>
        </p:spPr>
        <p:style>
          <a:lnRef idx="1">
            <a:schemeClr val="accent1"/>
          </a:lnRef>
          <a:fillRef idx="0">
            <a:schemeClr val="accent1"/>
          </a:fillRef>
          <a:effectRef idx="0">
            <a:schemeClr val="accent1"/>
          </a:effectRef>
          <a:fontRef idx="minor">
            <a:schemeClr val="tx1"/>
          </a:fontRef>
        </p:style>
      </p:cxnSp>
      <p:cxnSp>
        <p:nvCxnSpPr>
          <p:cNvPr id="19" name="直接连接符 71">
            <a:extLst>
              <a:ext uri="{FF2B5EF4-FFF2-40B4-BE49-F238E27FC236}">
                <a16:creationId xmlns:a16="http://schemas.microsoft.com/office/drawing/2014/main" id="{50401530-60FE-4662-BBB8-6561A125CDB5}"/>
              </a:ext>
            </a:extLst>
          </p:cNvPr>
          <p:cNvCxnSpPr>
            <a:cxnSpLocks/>
          </p:cNvCxnSpPr>
          <p:nvPr/>
        </p:nvCxnSpPr>
        <p:spPr>
          <a:xfrm flipH="1" flipV="1">
            <a:off x="3083362" y="4897221"/>
            <a:ext cx="3786749" cy="3"/>
          </a:xfrm>
          <a:prstGeom prst="line">
            <a:avLst/>
          </a:prstGeom>
          <a:ln>
            <a:solidFill>
              <a:srgbClr val="414455">
                <a:alpha val="50000"/>
              </a:srgbClr>
            </a:solidFill>
          </a:ln>
        </p:spPr>
        <p:style>
          <a:lnRef idx="1">
            <a:schemeClr val="accent1"/>
          </a:lnRef>
          <a:fillRef idx="0">
            <a:schemeClr val="accent1"/>
          </a:fillRef>
          <a:effectRef idx="0">
            <a:schemeClr val="accent1"/>
          </a:effectRef>
          <a:fontRef idx="minor">
            <a:schemeClr val="tx1"/>
          </a:fontRef>
        </p:style>
      </p:cxnSp>
      <p:cxnSp>
        <p:nvCxnSpPr>
          <p:cNvPr id="20" name="直接连接符 72">
            <a:extLst>
              <a:ext uri="{FF2B5EF4-FFF2-40B4-BE49-F238E27FC236}">
                <a16:creationId xmlns:a16="http://schemas.microsoft.com/office/drawing/2014/main" id="{7B53CF97-7F22-45ED-B209-00AFEBB2E930}"/>
              </a:ext>
            </a:extLst>
          </p:cNvPr>
          <p:cNvCxnSpPr>
            <a:cxnSpLocks/>
            <a:stCxn id="32" idx="4"/>
          </p:cNvCxnSpPr>
          <p:nvPr/>
        </p:nvCxnSpPr>
        <p:spPr>
          <a:xfrm>
            <a:off x="8515755" y="4265165"/>
            <a:ext cx="0" cy="1406764"/>
          </a:xfrm>
          <a:prstGeom prst="line">
            <a:avLst/>
          </a:prstGeom>
          <a:ln>
            <a:solidFill>
              <a:srgbClr val="414455">
                <a:alpha val="50000"/>
              </a:srgbClr>
            </a:solidFill>
          </a:ln>
        </p:spPr>
        <p:style>
          <a:lnRef idx="1">
            <a:schemeClr val="accent1"/>
          </a:lnRef>
          <a:fillRef idx="0">
            <a:schemeClr val="accent1"/>
          </a:fillRef>
          <a:effectRef idx="0">
            <a:schemeClr val="accent1"/>
          </a:effectRef>
          <a:fontRef idx="minor">
            <a:schemeClr val="tx1"/>
          </a:fontRef>
        </p:style>
      </p:cxnSp>
      <p:cxnSp>
        <p:nvCxnSpPr>
          <p:cNvPr id="21" name="直接连接符 73">
            <a:extLst>
              <a:ext uri="{FF2B5EF4-FFF2-40B4-BE49-F238E27FC236}">
                <a16:creationId xmlns:a16="http://schemas.microsoft.com/office/drawing/2014/main" id="{D26D5F4F-09C0-4728-80F6-FFA83251D4AD}"/>
              </a:ext>
            </a:extLst>
          </p:cNvPr>
          <p:cNvCxnSpPr>
            <a:endCxn id="13" idx="1"/>
          </p:cNvCxnSpPr>
          <p:nvPr/>
        </p:nvCxnSpPr>
        <p:spPr>
          <a:xfrm>
            <a:off x="8515755" y="5671929"/>
            <a:ext cx="398215" cy="14"/>
          </a:xfrm>
          <a:prstGeom prst="line">
            <a:avLst/>
          </a:prstGeom>
          <a:ln>
            <a:solidFill>
              <a:srgbClr val="414455">
                <a:alpha val="50000"/>
              </a:srgbClr>
            </a:solidFill>
          </a:ln>
        </p:spPr>
        <p:style>
          <a:lnRef idx="1">
            <a:schemeClr val="accent1"/>
          </a:lnRef>
          <a:fillRef idx="0">
            <a:schemeClr val="accent1"/>
          </a:fillRef>
          <a:effectRef idx="0">
            <a:schemeClr val="accent1"/>
          </a:effectRef>
          <a:fontRef idx="minor">
            <a:schemeClr val="tx1"/>
          </a:fontRef>
        </p:style>
      </p:cxnSp>
      <p:grpSp>
        <p:nvGrpSpPr>
          <p:cNvPr id="22" name="组合 1">
            <a:extLst>
              <a:ext uri="{FF2B5EF4-FFF2-40B4-BE49-F238E27FC236}">
                <a16:creationId xmlns:a16="http://schemas.microsoft.com/office/drawing/2014/main" id="{C37CEFBE-D7A8-49D7-9138-268B2BD96CBD}"/>
              </a:ext>
            </a:extLst>
          </p:cNvPr>
          <p:cNvGrpSpPr/>
          <p:nvPr/>
        </p:nvGrpSpPr>
        <p:grpSpPr>
          <a:xfrm>
            <a:off x="2767694" y="2374772"/>
            <a:ext cx="1890393" cy="1890393"/>
            <a:chOff x="2714799" y="2648622"/>
            <a:chExt cx="1891378" cy="1891378"/>
          </a:xfrm>
          <a:solidFill>
            <a:srgbClr val="005DA2"/>
          </a:solidFill>
        </p:grpSpPr>
        <p:sp>
          <p:nvSpPr>
            <p:cNvPr id="23" name="Oval 8">
              <a:extLst>
                <a:ext uri="{FF2B5EF4-FFF2-40B4-BE49-F238E27FC236}">
                  <a16:creationId xmlns:a16="http://schemas.microsoft.com/office/drawing/2014/main" id="{9EDFE94F-BBEA-4A99-B817-23A8534B22F7}"/>
                </a:ext>
              </a:extLst>
            </p:cNvPr>
            <p:cNvSpPr/>
            <p:nvPr/>
          </p:nvSpPr>
          <p:spPr>
            <a:xfrm>
              <a:off x="2714799" y="2648622"/>
              <a:ext cx="1891378" cy="1891378"/>
            </a:xfrm>
            <a:prstGeom prst="ellipse">
              <a:avLst/>
            </a:prstGeom>
            <a:solidFill>
              <a:schemeClr val="accent1"/>
            </a:solidFill>
            <a:ln w="666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endParaRPr lang="en-US" sz="1799" dirty="0">
                <a:latin typeface="微软雅黑" pitchFamily="34" charset="-122"/>
                <a:ea typeface="微软雅黑" pitchFamily="34" charset="-122"/>
              </a:endParaRPr>
            </a:p>
          </p:txBody>
        </p:sp>
        <p:sp>
          <p:nvSpPr>
            <p:cNvPr id="24" name="Text Placeholder 2">
              <a:extLst>
                <a:ext uri="{FF2B5EF4-FFF2-40B4-BE49-F238E27FC236}">
                  <a16:creationId xmlns:a16="http://schemas.microsoft.com/office/drawing/2014/main" id="{B7FF0CF2-556B-488B-A1CF-BA54EC327306}"/>
                </a:ext>
              </a:extLst>
            </p:cNvPr>
            <p:cNvSpPr txBox="1">
              <a:spLocks/>
            </p:cNvSpPr>
            <p:nvPr/>
          </p:nvSpPr>
          <p:spPr>
            <a:xfrm>
              <a:off x="3146847" y="3357786"/>
              <a:ext cx="1224135" cy="567411"/>
            </a:xfrm>
            <a:prstGeom prst="rect">
              <a:avLst/>
            </a:prstGeom>
            <a:noFill/>
            <a:ln w="66675">
              <a:noFill/>
            </a:ln>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altLang="zh-CN" sz="2399" b="1" dirty="0">
                  <a:solidFill>
                    <a:schemeClr val="bg1"/>
                  </a:solidFill>
                  <a:latin typeface="微软雅黑" pitchFamily="34" charset="-122"/>
                  <a:ea typeface="微软雅黑" pitchFamily="34" charset="-122"/>
                </a:rPr>
                <a:t>1</a:t>
              </a:r>
            </a:p>
          </p:txBody>
        </p:sp>
      </p:grpSp>
      <p:grpSp>
        <p:nvGrpSpPr>
          <p:cNvPr id="25" name="组合 78">
            <a:extLst>
              <a:ext uri="{FF2B5EF4-FFF2-40B4-BE49-F238E27FC236}">
                <a16:creationId xmlns:a16="http://schemas.microsoft.com/office/drawing/2014/main" id="{354DE220-4F16-4E62-8D43-FF927E23B7C6}"/>
              </a:ext>
            </a:extLst>
          </p:cNvPr>
          <p:cNvGrpSpPr/>
          <p:nvPr/>
        </p:nvGrpSpPr>
        <p:grpSpPr>
          <a:xfrm>
            <a:off x="4343021" y="2374772"/>
            <a:ext cx="1890393" cy="1890393"/>
            <a:chOff x="4290947" y="2648622"/>
            <a:chExt cx="1891378" cy="1891378"/>
          </a:xfrm>
          <a:solidFill>
            <a:srgbClr val="FFC400"/>
          </a:solidFill>
        </p:grpSpPr>
        <p:sp>
          <p:nvSpPr>
            <p:cNvPr id="26" name="Oval 9">
              <a:extLst>
                <a:ext uri="{FF2B5EF4-FFF2-40B4-BE49-F238E27FC236}">
                  <a16:creationId xmlns:a16="http://schemas.microsoft.com/office/drawing/2014/main" id="{BDB1ED43-3048-404E-B706-C8F9B698518A}"/>
                </a:ext>
              </a:extLst>
            </p:cNvPr>
            <p:cNvSpPr/>
            <p:nvPr/>
          </p:nvSpPr>
          <p:spPr>
            <a:xfrm>
              <a:off x="4290947" y="2648622"/>
              <a:ext cx="1891378" cy="1891378"/>
            </a:xfrm>
            <a:prstGeom prst="ellipse">
              <a:avLst/>
            </a:prstGeom>
            <a:solidFill>
              <a:schemeClr val="bg1">
                <a:lumMod val="65000"/>
              </a:schemeClr>
            </a:solidFill>
            <a:ln w="666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endParaRPr lang="en-US" sz="1799" dirty="0">
                <a:latin typeface="微软雅黑" pitchFamily="34" charset="-122"/>
                <a:ea typeface="微软雅黑" pitchFamily="34" charset="-122"/>
              </a:endParaRPr>
            </a:p>
          </p:txBody>
        </p:sp>
        <p:sp>
          <p:nvSpPr>
            <p:cNvPr id="27" name="Text Placeholder 2">
              <a:extLst>
                <a:ext uri="{FF2B5EF4-FFF2-40B4-BE49-F238E27FC236}">
                  <a16:creationId xmlns:a16="http://schemas.microsoft.com/office/drawing/2014/main" id="{47E2187B-2B58-40B7-8180-B39E34D0F928}"/>
                </a:ext>
              </a:extLst>
            </p:cNvPr>
            <p:cNvSpPr txBox="1">
              <a:spLocks/>
            </p:cNvSpPr>
            <p:nvPr/>
          </p:nvSpPr>
          <p:spPr>
            <a:xfrm>
              <a:off x="4739406" y="3357786"/>
              <a:ext cx="1224135" cy="567411"/>
            </a:xfrm>
            <a:prstGeom prst="rect">
              <a:avLst/>
            </a:prstGeom>
            <a:noFill/>
            <a:ln w="66675">
              <a:noFill/>
            </a:ln>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altLang="zh-CN" sz="2399" b="1" dirty="0">
                  <a:solidFill>
                    <a:schemeClr val="bg1"/>
                  </a:solidFill>
                  <a:latin typeface="微软雅黑" pitchFamily="34" charset="-122"/>
                  <a:ea typeface="微软雅黑" pitchFamily="34" charset="-122"/>
                </a:rPr>
                <a:t>2</a:t>
              </a:r>
            </a:p>
          </p:txBody>
        </p:sp>
      </p:grpSp>
      <p:grpSp>
        <p:nvGrpSpPr>
          <p:cNvPr id="28" name="组合 79">
            <a:extLst>
              <a:ext uri="{FF2B5EF4-FFF2-40B4-BE49-F238E27FC236}">
                <a16:creationId xmlns:a16="http://schemas.microsoft.com/office/drawing/2014/main" id="{81AA5699-DB12-45C4-A671-3D16447B48C5}"/>
              </a:ext>
            </a:extLst>
          </p:cNvPr>
          <p:cNvGrpSpPr/>
          <p:nvPr/>
        </p:nvGrpSpPr>
        <p:grpSpPr>
          <a:xfrm>
            <a:off x="5918350" y="2374772"/>
            <a:ext cx="1890393" cy="1890393"/>
            <a:chOff x="5867096" y="2648622"/>
            <a:chExt cx="1891378" cy="1891378"/>
          </a:xfrm>
          <a:solidFill>
            <a:srgbClr val="005DA2"/>
          </a:solidFill>
        </p:grpSpPr>
        <p:sp>
          <p:nvSpPr>
            <p:cNvPr id="29" name="Oval 10">
              <a:extLst>
                <a:ext uri="{FF2B5EF4-FFF2-40B4-BE49-F238E27FC236}">
                  <a16:creationId xmlns:a16="http://schemas.microsoft.com/office/drawing/2014/main" id="{47EB7311-C96F-4FB3-BD1D-7B39196C854C}"/>
                </a:ext>
              </a:extLst>
            </p:cNvPr>
            <p:cNvSpPr/>
            <p:nvPr/>
          </p:nvSpPr>
          <p:spPr>
            <a:xfrm>
              <a:off x="5867096" y="2648622"/>
              <a:ext cx="1891378" cy="1891378"/>
            </a:xfrm>
            <a:prstGeom prst="ellipse">
              <a:avLst/>
            </a:prstGeom>
            <a:solidFill>
              <a:schemeClr val="accent1"/>
            </a:solidFill>
            <a:ln w="666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endParaRPr lang="en-US" sz="1799" dirty="0">
                <a:latin typeface="微软雅黑" pitchFamily="34" charset="-122"/>
                <a:ea typeface="微软雅黑" pitchFamily="34" charset="-122"/>
              </a:endParaRPr>
            </a:p>
          </p:txBody>
        </p:sp>
        <p:sp>
          <p:nvSpPr>
            <p:cNvPr id="30" name="Text Placeholder 2">
              <a:extLst>
                <a:ext uri="{FF2B5EF4-FFF2-40B4-BE49-F238E27FC236}">
                  <a16:creationId xmlns:a16="http://schemas.microsoft.com/office/drawing/2014/main" id="{07452A59-866B-4BC2-A79E-0014CC2FB217}"/>
                </a:ext>
              </a:extLst>
            </p:cNvPr>
            <p:cNvSpPr txBox="1">
              <a:spLocks/>
            </p:cNvSpPr>
            <p:nvPr/>
          </p:nvSpPr>
          <p:spPr>
            <a:xfrm>
              <a:off x="6315199" y="3357786"/>
              <a:ext cx="1224135" cy="567411"/>
            </a:xfrm>
            <a:prstGeom prst="rect">
              <a:avLst/>
            </a:prstGeom>
            <a:noFill/>
            <a:ln w="66675">
              <a:noFill/>
            </a:ln>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altLang="zh-CN" sz="2399" b="1" dirty="0">
                  <a:solidFill>
                    <a:schemeClr val="bg1"/>
                  </a:solidFill>
                  <a:latin typeface="微软雅黑" pitchFamily="34" charset="-122"/>
                  <a:ea typeface="微软雅黑" pitchFamily="34" charset="-122"/>
                </a:rPr>
                <a:t>3</a:t>
              </a:r>
            </a:p>
          </p:txBody>
        </p:sp>
      </p:grpSp>
      <p:grpSp>
        <p:nvGrpSpPr>
          <p:cNvPr id="31" name="组合 80">
            <a:extLst>
              <a:ext uri="{FF2B5EF4-FFF2-40B4-BE49-F238E27FC236}">
                <a16:creationId xmlns:a16="http://schemas.microsoft.com/office/drawing/2014/main" id="{117AADAC-892B-4F19-ABD6-D26E56508DC1}"/>
              </a:ext>
            </a:extLst>
          </p:cNvPr>
          <p:cNvGrpSpPr/>
          <p:nvPr/>
        </p:nvGrpSpPr>
        <p:grpSpPr>
          <a:xfrm>
            <a:off x="7570558" y="2374772"/>
            <a:ext cx="1890393" cy="1890393"/>
            <a:chOff x="7520165" y="2648622"/>
            <a:chExt cx="1891378" cy="1891378"/>
          </a:xfrm>
          <a:solidFill>
            <a:srgbClr val="FFC400"/>
          </a:solidFill>
        </p:grpSpPr>
        <p:sp>
          <p:nvSpPr>
            <p:cNvPr id="32" name="Oval 11">
              <a:extLst>
                <a:ext uri="{FF2B5EF4-FFF2-40B4-BE49-F238E27FC236}">
                  <a16:creationId xmlns:a16="http://schemas.microsoft.com/office/drawing/2014/main" id="{A8465370-B854-4AF3-AA87-AD17174307F5}"/>
                </a:ext>
              </a:extLst>
            </p:cNvPr>
            <p:cNvSpPr/>
            <p:nvPr/>
          </p:nvSpPr>
          <p:spPr>
            <a:xfrm>
              <a:off x="7520165" y="2648622"/>
              <a:ext cx="1891378" cy="1891378"/>
            </a:xfrm>
            <a:prstGeom prst="ellipse">
              <a:avLst/>
            </a:prstGeom>
            <a:solidFill>
              <a:schemeClr val="bg1">
                <a:lumMod val="65000"/>
              </a:schemeClr>
            </a:solidFill>
            <a:ln w="666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endParaRPr lang="en-US" sz="1799" dirty="0">
                <a:latin typeface="微软雅黑" pitchFamily="34" charset="-122"/>
                <a:ea typeface="微软雅黑" pitchFamily="34" charset="-122"/>
              </a:endParaRPr>
            </a:p>
          </p:txBody>
        </p:sp>
        <p:sp>
          <p:nvSpPr>
            <p:cNvPr id="33" name="Text Placeholder 2">
              <a:extLst>
                <a:ext uri="{FF2B5EF4-FFF2-40B4-BE49-F238E27FC236}">
                  <a16:creationId xmlns:a16="http://schemas.microsoft.com/office/drawing/2014/main" id="{579F5E7D-69FD-4AC8-83A1-B6CE40105C0B}"/>
                </a:ext>
              </a:extLst>
            </p:cNvPr>
            <p:cNvSpPr txBox="1">
              <a:spLocks/>
            </p:cNvSpPr>
            <p:nvPr/>
          </p:nvSpPr>
          <p:spPr>
            <a:xfrm>
              <a:off x="7899375" y="3357786"/>
              <a:ext cx="1224135" cy="567411"/>
            </a:xfrm>
            <a:prstGeom prst="rect">
              <a:avLst/>
            </a:prstGeom>
            <a:noFill/>
            <a:ln w="66675">
              <a:noFill/>
            </a:ln>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altLang="zh-CN" sz="2399" b="1" dirty="0">
                  <a:solidFill>
                    <a:schemeClr val="bg1"/>
                  </a:solidFill>
                  <a:latin typeface="微软雅黑" pitchFamily="34" charset="-122"/>
                  <a:ea typeface="微软雅黑" pitchFamily="34" charset="-122"/>
                </a:rPr>
                <a:t>4</a:t>
              </a:r>
            </a:p>
          </p:txBody>
        </p:sp>
      </p:grpSp>
      <p:sp>
        <p:nvSpPr>
          <p:cNvPr id="34" name="文本框 2">
            <a:extLst>
              <a:ext uri="{FF2B5EF4-FFF2-40B4-BE49-F238E27FC236}">
                <a16:creationId xmlns:a16="http://schemas.microsoft.com/office/drawing/2014/main" id="{3D976BB8-8D8B-4C4A-B52B-CEFF8D08106C}"/>
              </a:ext>
            </a:extLst>
          </p:cNvPr>
          <p:cNvSpPr txBox="1"/>
          <p:nvPr/>
        </p:nvSpPr>
        <p:spPr>
          <a:xfrm>
            <a:off x="4506378" y="206848"/>
            <a:ext cx="5125300" cy="584455"/>
          </a:xfrm>
          <a:prstGeom prst="rect">
            <a:avLst/>
          </a:prstGeom>
          <a:noFill/>
        </p:spPr>
        <p:txBody>
          <a:bodyPr wrap="square" rtlCol="0">
            <a:spAutoFit/>
          </a:bodyPr>
          <a:lstStyle/>
          <a:p>
            <a:r>
              <a:rPr lang="en-US" altLang="zh-CN" sz="3198" b="1" dirty="0">
                <a:solidFill>
                  <a:schemeClr val="accent1"/>
                </a:solidFill>
                <a:latin typeface="微软雅黑" pitchFamily="34" charset="-122"/>
                <a:ea typeface="微软雅黑" pitchFamily="34" charset="-122"/>
              </a:rPr>
              <a:t>Previous Methodology</a:t>
            </a:r>
            <a:endParaRPr lang="zh-CN" altLang="en-US" sz="2799" b="1" dirty="0">
              <a:solidFill>
                <a:schemeClr val="accent1"/>
              </a:solidFill>
              <a:latin typeface="微软雅黑" pitchFamily="34" charset="-122"/>
              <a:ea typeface="微软雅黑" pitchFamily="34" charset="-122"/>
            </a:endParaRPr>
          </a:p>
        </p:txBody>
      </p:sp>
    </p:spTree>
    <p:extLst>
      <p:ext uri="{BB962C8B-B14F-4D97-AF65-F5344CB8AC3E}">
        <p14:creationId xmlns:p14="http://schemas.microsoft.com/office/powerpoint/2010/main" val="3319023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2">
            <a:extLst>
              <a:ext uri="{FF2B5EF4-FFF2-40B4-BE49-F238E27FC236}">
                <a16:creationId xmlns:a16="http://schemas.microsoft.com/office/drawing/2014/main" id="{3D976BB8-8D8B-4C4A-B52B-CEFF8D08106C}"/>
              </a:ext>
            </a:extLst>
          </p:cNvPr>
          <p:cNvSpPr txBox="1"/>
          <p:nvPr/>
        </p:nvSpPr>
        <p:spPr>
          <a:xfrm>
            <a:off x="3472259" y="387170"/>
            <a:ext cx="5817545" cy="584455"/>
          </a:xfrm>
          <a:prstGeom prst="rect">
            <a:avLst/>
          </a:prstGeom>
          <a:noFill/>
        </p:spPr>
        <p:txBody>
          <a:bodyPr wrap="square" rtlCol="0">
            <a:spAutoFit/>
          </a:bodyPr>
          <a:lstStyle/>
          <a:p>
            <a:r>
              <a:rPr lang="en-US" altLang="zh-CN" sz="3198" b="1" dirty="0">
                <a:solidFill>
                  <a:schemeClr val="accent1"/>
                </a:solidFill>
                <a:latin typeface="微软雅黑" pitchFamily="34" charset="-122"/>
                <a:ea typeface="微软雅黑" pitchFamily="34" charset="-122"/>
              </a:rPr>
              <a:t>Attack Category Classifier</a:t>
            </a:r>
            <a:endParaRPr lang="zh-CN" altLang="en-US" sz="2799" b="1" dirty="0">
              <a:solidFill>
                <a:schemeClr val="accent1"/>
              </a:solidFill>
              <a:latin typeface="微软雅黑" pitchFamily="34" charset="-122"/>
              <a:ea typeface="微软雅黑" pitchFamily="34" charset="-122"/>
            </a:endParaRPr>
          </a:p>
        </p:txBody>
      </p:sp>
      <p:pic>
        <p:nvPicPr>
          <p:cNvPr id="5" name="Picture 4">
            <a:extLst>
              <a:ext uri="{FF2B5EF4-FFF2-40B4-BE49-F238E27FC236}">
                <a16:creationId xmlns:a16="http://schemas.microsoft.com/office/drawing/2014/main" id="{F4FAC7BB-1141-40E0-A181-8BFB982FEFA8}"/>
              </a:ext>
            </a:extLst>
          </p:cNvPr>
          <p:cNvPicPr>
            <a:picLocks noChangeAspect="1"/>
          </p:cNvPicPr>
          <p:nvPr/>
        </p:nvPicPr>
        <p:blipFill>
          <a:blip r:embed="rId2"/>
          <a:stretch>
            <a:fillRect/>
          </a:stretch>
        </p:blipFill>
        <p:spPr>
          <a:xfrm>
            <a:off x="1926563" y="1993315"/>
            <a:ext cx="7982531" cy="2856400"/>
          </a:xfrm>
          <a:prstGeom prst="rect">
            <a:avLst/>
          </a:prstGeom>
        </p:spPr>
      </p:pic>
      <p:sp>
        <p:nvSpPr>
          <p:cNvPr id="6" name="Text Placeholder 2">
            <a:extLst>
              <a:ext uri="{FF2B5EF4-FFF2-40B4-BE49-F238E27FC236}">
                <a16:creationId xmlns:a16="http://schemas.microsoft.com/office/drawing/2014/main" id="{E499B9BE-B6DE-4A54-BF9C-D7CC556B83AA}"/>
              </a:ext>
            </a:extLst>
          </p:cNvPr>
          <p:cNvSpPr txBox="1">
            <a:spLocks/>
          </p:cNvSpPr>
          <p:nvPr/>
        </p:nvSpPr>
        <p:spPr>
          <a:xfrm>
            <a:off x="522386" y="1128107"/>
            <a:ext cx="11531105" cy="918276"/>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40000"/>
              </a:lnSpc>
            </a:pPr>
            <a:r>
              <a:rPr lang="en-US" altLang="zh-CN" sz="1600" b="1" dirty="0">
                <a:solidFill>
                  <a:schemeClr val="tx1">
                    <a:lumMod val="85000"/>
                    <a:lumOff val="15000"/>
                  </a:schemeClr>
                </a:solidFill>
                <a:latin typeface="微软雅黑" pitchFamily="34" charset="-122"/>
                <a:ea typeface="微软雅黑" pitchFamily="34" charset="-122"/>
              </a:rPr>
              <a:t>Attack Type Classification</a:t>
            </a:r>
          </a:p>
          <a:p>
            <a:pPr>
              <a:lnSpc>
                <a:spcPct val="140000"/>
              </a:lnSpc>
            </a:pPr>
            <a:r>
              <a:rPr lang="en-US" b="1" dirty="0"/>
              <a:t>This dataset has nine types of attacks: Fuzzers, Analysis, Backdoors, DoS, Exploits, Generic, Reconnaissance, Shellcode and Worms. </a:t>
            </a:r>
            <a:endParaRPr lang="en-US" altLang="zh-CN" sz="1799" b="1" dirty="0">
              <a:solidFill>
                <a:schemeClr val="tx1">
                  <a:lumMod val="85000"/>
                  <a:lumOff val="15000"/>
                </a:schemeClr>
              </a:solidFill>
              <a:latin typeface="微软雅黑" pitchFamily="34" charset="-122"/>
              <a:ea typeface="微软雅黑" pitchFamily="34" charset="-122"/>
            </a:endParaRPr>
          </a:p>
        </p:txBody>
      </p:sp>
      <p:sp>
        <p:nvSpPr>
          <p:cNvPr id="7" name="Text Placeholder 2">
            <a:extLst>
              <a:ext uri="{FF2B5EF4-FFF2-40B4-BE49-F238E27FC236}">
                <a16:creationId xmlns:a16="http://schemas.microsoft.com/office/drawing/2014/main" id="{C5E340B8-51F0-4D22-AAB6-8F8B7A8DDCA2}"/>
              </a:ext>
            </a:extLst>
          </p:cNvPr>
          <p:cNvSpPr txBox="1">
            <a:spLocks/>
          </p:cNvSpPr>
          <p:nvPr/>
        </p:nvSpPr>
        <p:spPr>
          <a:xfrm>
            <a:off x="461218" y="4849715"/>
            <a:ext cx="11269564" cy="1380452"/>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40000"/>
              </a:lnSpc>
            </a:pPr>
            <a:endParaRPr lang="en-US" sz="1600" b="1" dirty="0"/>
          </a:p>
          <a:p>
            <a:pPr>
              <a:lnSpc>
                <a:spcPct val="140000"/>
              </a:lnSpc>
            </a:pPr>
            <a:r>
              <a:rPr lang="en-US" sz="2000" b="1" dirty="0">
                <a:solidFill>
                  <a:schemeClr val="tx1"/>
                </a:solidFill>
              </a:rPr>
              <a:t>The methodology of previously to use ML algorithm as a primary classifier likely reduces accuracy as malicious types of attacks in classification process are likely to be missed. </a:t>
            </a:r>
            <a:endParaRPr lang="en-US" altLang="zh-CN" sz="2000" b="1" dirty="0">
              <a:solidFill>
                <a:schemeClr val="tx1"/>
              </a:solidFill>
            </a:endParaRPr>
          </a:p>
        </p:txBody>
      </p:sp>
    </p:spTree>
    <p:extLst>
      <p:ext uri="{BB962C8B-B14F-4D97-AF65-F5344CB8AC3E}">
        <p14:creationId xmlns:p14="http://schemas.microsoft.com/office/powerpoint/2010/main" val="1164602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2">
            <a:extLst>
              <a:ext uri="{FF2B5EF4-FFF2-40B4-BE49-F238E27FC236}">
                <a16:creationId xmlns:a16="http://schemas.microsoft.com/office/drawing/2014/main" id="{3D976BB8-8D8B-4C4A-B52B-CEFF8D08106C}"/>
              </a:ext>
            </a:extLst>
          </p:cNvPr>
          <p:cNvSpPr txBox="1"/>
          <p:nvPr/>
        </p:nvSpPr>
        <p:spPr>
          <a:xfrm>
            <a:off x="1183728" y="301678"/>
            <a:ext cx="10459632" cy="584455"/>
          </a:xfrm>
          <a:prstGeom prst="rect">
            <a:avLst/>
          </a:prstGeom>
          <a:noFill/>
        </p:spPr>
        <p:txBody>
          <a:bodyPr wrap="square" rtlCol="0">
            <a:spAutoFit/>
          </a:bodyPr>
          <a:lstStyle/>
          <a:p>
            <a:r>
              <a:rPr lang="en-US" altLang="zh-CN" sz="3198" b="1" dirty="0">
                <a:solidFill>
                  <a:schemeClr val="accent1"/>
                </a:solidFill>
                <a:latin typeface="微软雅黑" pitchFamily="34" charset="-122"/>
                <a:ea typeface="微软雅黑" pitchFamily="34" charset="-122"/>
              </a:rPr>
              <a:t>New Methodology: Feed-Forward Classifier</a:t>
            </a:r>
            <a:endParaRPr lang="zh-CN" altLang="en-US" sz="3198" b="1" dirty="0">
              <a:solidFill>
                <a:schemeClr val="accent1"/>
              </a:solidFill>
              <a:latin typeface="微软雅黑" pitchFamily="34" charset="-122"/>
              <a:ea typeface="微软雅黑" pitchFamily="34" charset="-122"/>
            </a:endParaRPr>
          </a:p>
        </p:txBody>
      </p:sp>
      <p:sp>
        <p:nvSpPr>
          <p:cNvPr id="4" name="Rectangle 3">
            <a:extLst>
              <a:ext uri="{FF2B5EF4-FFF2-40B4-BE49-F238E27FC236}">
                <a16:creationId xmlns:a16="http://schemas.microsoft.com/office/drawing/2014/main" id="{C30B78D8-2A5A-4F5C-A5C7-FD87C2AF6E44}"/>
              </a:ext>
            </a:extLst>
          </p:cNvPr>
          <p:cNvSpPr/>
          <p:nvPr/>
        </p:nvSpPr>
        <p:spPr>
          <a:xfrm>
            <a:off x="635247" y="1540588"/>
            <a:ext cx="1417320" cy="9448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Testing Data</a:t>
            </a:r>
          </a:p>
        </p:txBody>
      </p:sp>
      <p:sp>
        <p:nvSpPr>
          <p:cNvPr id="12" name="Rectangle 11">
            <a:extLst>
              <a:ext uri="{FF2B5EF4-FFF2-40B4-BE49-F238E27FC236}">
                <a16:creationId xmlns:a16="http://schemas.microsoft.com/office/drawing/2014/main" id="{B3B0D0C4-94BF-417D-97B4-842E86B1B94E}"/>
              </a:ext>
            </a:extLst>
          </p:cNvPr>
          <p:cNvSpPr/>
          <p:nvPr/>
        </p:nvSpPr>
        <p:spPr>
          <a:xfrm>
            <a:off x="2701740" y="1540588"/>
            <a:ext cx="1620564" cy="9448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Random Forest Classifier</a:t>
            </a:r>
          </a:p>
        </p:txBody>
      </p:sp>
      <p:sp>
        <p:nvSpPr>
          <p:cNvPr id="13" name="Rectangle 12">
            <a:extLst>
              <a:ext uri="{FF2B5EF4-FFF2-40B4-BE49-F238E27FC236}">
                <a16:creationId xmlns:a16="http://schemas.microsoft.com/office/drawing/2014/main" id="{D8F94518-D48B-42BE-9130-1CD76140D098}"/>
              </a:ext>
            </a:extLst>
          </p:cNvPr>
          <p:cNvSpPr/>
          <p:nvPr/>
        </p:nvSpPr>
        <p:spPr>
          <a:xfrm>
            <a:off x="6936905" y="1540588"/>
            <a:ext cx="1417320" cy="9448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Testing Data</a:t>
            </a:r>
          </a:p>
        </p:txBody>
      </p:sp>
      <p:sp>
        <p:nvSpPr>
          <p:cNvPr id="14" name="Rectangle 13">
            <a:extLst>
              <a:ext uri="{FF2B5EF4-FFF2-40B4-BE49-F238E27FC236}">
                <a16:creationId xmlns:a16="http://schemas.microsoft.com/office/drawing/2014/main" id="{B82E6611-7066-4867-B8B6-154A62794637}"/>
              </a:ext>
            </a:extLst>
          </p:cNvPr>
          <p:cNvSpPr/>
          <p:nvPr/>
        </p:nvSpPr>
        <p:spPr>
          <a:xfrm>
            <a:off x="8935475" y="1540588"/>
            <a:ext cx="1417320" cy="9448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Neural Network</a:t>
            </a:r>
          </a:p>
        </p:txBody>
      </p:sp>
      <p:sp>
        <p:nvSpPr>
          <p:cNvPr id="5" name="TextBox 4">
            <a:extLst>
              <a:ext uri="{FF2B5EF4-FFF2-40B4-BE49-F238E27FC236}">
                <a16:creationId xmlns:a16="http://schemas.microsoft.com/office/drawing/2014/main" id="{75497440-5689-4C08-8468-D1995E1AEC68}"/>
              </a:ext>
            </a:extLst>
          </p:cNvPr>
          <p:cNvSpPr txBox="1"/>
          <p:nvPr/>
        </p:nvSpPr>
        <p:spPr>
          <a:xfrm>
            <a:off x="6221133" y="1802148"/>
            <a:ext cx="284277" cy="461665"/>
          </a:xfrm>
          <a:prstGeom prst="rect">
            <a:avLst/>
          </a:prstGeom>
          <a:noFill/>
        </p:spPr>
        <p:txBody>
          <a:bodyPr wrap="square" rtlCol="0">
            <a:spAutoFit/>
          </a:bodyPr>
          <a:lstStyle/>
          <a:p>
            <a:r>
              <a:rPr lang="en-US" sz="2400" b="1" dirty="0">
                <a:latin typeface="Roboto"/>
              </a:rPr>
              <a:t>+</a:t>
            </a:r>
          </a:p>
        </p:txBody>
      </p:sp>
      <p:sp>
        <p:nvSpPr>
          <p:cNvPr id="15" name="Rectangle 14">
            <a:extLst>
              <a:ext uri="{FF2B5EF4-FFF2-40B4-BE49-F238E27FC236}">
                <a16:creationId xmlns:a16="http://schemas.microsoft.com/office/drawing/2014/main" id="{385D1B3F-F01E-49F0-ACA1-B1AC2A6651FB}"/>
              </a:ext>
            </a:extLst>
          </p:cNvPr>
          <p:cNvSpPr/>
          <p:nvPr/>
        </p:nvSpPr>
        <p:spPr>
          <a:xfrm>
            <a:off x="5185044" y="1540588"/>
            <a:ext cx="630268" cy="9448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p>
        </p:txBody>
      </p:sp>
      <p:sp>
        <p:nvSpPr>
          <p:cNvPr id="18" name="TextBox 17">
            <a:extLst>
              <a:ext uri="{FF2B5EF4-FFF2-40B4-BE49-F238E27FC236}">
                <a16:creationId xmlns:a16="http://schemas.microsoft.com/office/drawing/2014/main" id="{2EB7CC0A-BD19-4E3D-A019-70B83A94D038}"/>
              </a:ext>
            </a:extLst>
          </p:cNvPr>
          <p:cNvSpPr txBox="1"/>
          <p:nvPr/>
        </p:nvSpPr>
        <p:spPr>
          <a:xfrm>
            <a:off x="4473387" y="2644446"/>
            <a:ext cx="2104366" cy="584775"/>
          </a:xfrm>
          <a:prstGeom prst="rect">
            <a:avLst/>
          </a:prstGeom>
          <a:noFill/>
        </p:spPr>
        <p:txBody>
          <a:bodyPr wrap="square" rtlCol="0">
            <a:spAutoFit/>
          </a:bodyPr>
          <a:lstStyle/>
          <a:p>
            <a:r>
              <a:rPr lang="en-US" sz="1600" b="1" dirty="0">
                <a:latin typeface="Roboto"/>
              </a:rPr>
              <a:t>Attack or Normal </a:t>
            </a:r>
          </a:p>
          <a:p>
            <a:r>
              <a:rPr lang="en-US" sz="1600" b="1" dirty="0">
                <a:latin typeface="Roboto"/>
              </a:rPr>
              <a:t>Prediction</a:t>
            </a:r>
          </a:p>
        </p:txBody>
      </p:sp>
      <p:sp>
        <p:nvSpPr>
          <p:cNvPr id="19" name="Rectangle 18">
            <a:extLst>
              <a:ext uri="{FF2B5EF4-FFF2-40B4-BE49-F238E27FC236}">
                <a16:creationId xmlns:a16="http://schemas.microsoft.com/office/drawing/2014/main" id="{964AB8B8-5FAC-4FA2-9244-F13CCD122089}"/>
              </a:ext>
            </a:extLst>
          </p:cNvPr>
          <p:cNvSpPr/>
          <p:nvPr/>
        </p:nvSpPr>
        <p:spPr>
          <a:xfrm>
            <a:off x="10934045" y="1493520"/>
            <a:ext cx="259080" cy="9448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p>
        </p:txBody>
      </p:sp>
      <p:sp>
        <p:nvSpPr>
          <p:cNvPr id="20" name="TextBox 19">
            <a:extLst>
              <a:ext uri="{FF2B5EF4-FFF2-40B4-BE49-F238E27FC236}">
                <a16:creationId xmlns:a16="http://schemas.microsoft.com/office/drawing/2014/main" id="{55801C11-6ACB-450F-BCED-C80FB166CE96}"/>
              </a:ext>
            </a:extLst>
          </p:cNvPr>
          <p:cNvSpPr txBox="1"/>
          <p:nvPr/>
        </p:nvSpPr>
        <p:spPr>
          <a:xfrm>
            <a:off x="10639795" y="2535388"/>
            <a:ext cx="1552205" cy="584775"/>
          </a:xfrm>
          <a:prstGeom prst="rect">
            <a:avLst/>
          </a:prstGeom>
          <a:noFill/>
        </p:spPr>
        <p:txBody>
          <a:bodyPr wrap="square" rtlCol="0">
            <a:spAutoFit/>
          </a:bodyPr>
          <a:lstStyle/>
          <a:p>
            <a:r>
              <a:rPr lang="en-US" sz="1600" b="1" dirty="0">
                <a:latin typeface="Roboto"/>
              </a:rPr>
              <a:t>Final Prediction</a:t>
            </a:r>
          </a:p>
        </p:txBody>
      </p:sp>
      <p:sp>
        <p:nvSpPr>
          <p:cNvPr id="21" name="TextBox 20">
            <a:extLst>
              <a:ext uri="{FF2B5EF4-FFF2-40B4-BE49-F238E27FC236}">
                <a16:creationId xmlns:a16="http://schemas.microsoft.com/office/drawing/2014/main" id="{8E86EFCC-0B0B-45FD-91AB-3072F5466509}"/>
              </a:ext>
            </a:extLst>
          </p:cNvPr>
          <p:cNvSpPr txBox="1"/>
          <p:nvPr/>
        </p:nvSpPr>
        <p:spPr>
          <a:xfrm rot="5400000">
            <a:off x="4948086" y="1993893"/>
            <a:ext cx="1154968" cy="461665"/>
          </a:xfrm>
          <a:prstGeom prst="rect">
            <a:avLst/>
          </a:prstGeom>
          <a:noFill/>
        </p:spPr>
        <p:txBody>
          <a:bodyPr wrap="square" rtlCol="0">
            <a:spAutoFit/>
          </a:bodyPr>
          <a:lstStyle/>
          <a:p>
            <a:r>
              <a:rPr lang="en-US" sz="1200" b="1" dirty="0">
                <a:latin typeface="Roboto"/>
              </a:rPr>
              <a:t>Attack or Normal </a:t>
            </a:r>
          </a:p>
        </p:txBody>
      </p:sp>
      <p:sp>
        <p:nvSpPr>
          <p:cNvPr id="22" name="TextBox 21">
            <a:extLst>
              <a:ext uri="{FF2B5EF4-FFF2-40B4-BE49-F238E27FC236}">
                <a16:creationId xmlns:a16="http://schemas.microsoft.com/office/drawing/2014/main" id="{22308CC3-3583-4419-AA4F-BC0911429268}"/>
              </a:ext>
            </a:extLst>
          </p:cNvPr>
          <p:cNvSpPr txBox="1"/>
          <p:nvPr/>
        </p:nvSpPr>
        <p:spPr>
          <a:xfrm rot="5400000">
            <a:off x="10520680" y="1985351"/>
            <a:ext cx="1154968" cy="276999"/>
          </a:xfrm>
          <a:prstGeom prst="rect">
            <a:avLst/>
          </a:prstGeom>
          <a:noFill/>
        </p:spPr>
        <p:txBody>
          <a:bodyPr wrap="square" rtlCol="0">
            <a:spAutoFit/>
          </a:bodyPr>
          <a:lstStyle/>
          <a:p>
            <a:r>
              <a:rPr lang="en-US" sz="1200" b="1" dirty="0">
                <a:latin typeface="Roboto"/>
              </a:rPr>
              <a:t>Category</a:t>
            </a:r>
          </a:p>
        </p:txBody>
      </p:sp>
      <p:cxnSp>
        <p:nvCxnSpPr>
          <p:cNvPr id="23" name="Straight Connector 22">
            <a:extLst>
              <a:ext uri="{FF2B5EF4-FFF2-40B4-BE49-F238E27FC236}">
                <a16:creationId xmlns:a16="http://schemas.microsoft.com/office/drawing/2014/main" id="{191DB72E-91E0-42BB-B3E6-8CFBCDC2A2A1}"/>
              </a:ext>
            </a:extLst>
          </p:cNvPr>
          <p:cNvCxnSpPr>
            <a:cxnSpLocks/>
          </p:cNvCxnSpPr>
          <p:nvPr/>
        </p:nvCxnSpPr>
        <p:spPr>
          <a:xfrm>
            <a:off x="2104390" y="2032980"/>
            <a:ext cx="548640" cy="0"/>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02B6F687-6E6B-4157-9F50-621978B0BAC5}"/>
              </a:ext>
            </a:extLst>
          </p:cNvPr>
          <p:cNvCxnSpPr/>
          <p:nvPr/>
        </p:nvCxnSpPr>
        <p:spPr>
          <a:xfrm>
            <a:off x="8396667" y="1988608"/>
            <a:ext cx="457200" cy="0"/>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F4843D5-FCD4-4192-BBF0-A41B586A6DF5}"/>
              </a:ext>
            </a:extLst>
          </p:cNvPr>
          <p:cNvCxnSpPr/>
          <p:nvPr/>
        </p:nvCxnSpPr>
        <p:spPr>
          <a:xfrm>
            <a:off x="4383264" y="2032980"/>
            <a:ext cx="731520" cy="0"/>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1D76CB35-B66D-4011-ADA5-B0DF320D0F04}"/>
              </a:ext>
            </a:extLst>
          </p:cNvPr>
          <p:cNvCxnSpPr/>
          <p:nvPr/>
        </p:nvCxnSpPr>
        <p:spPr>
          <a:xfrm>
            <a:off x="10412897" y="2013028"/>
            <a:ext cx="457200" cy="0"/>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9C04EA01-5D2E-4FF3-9D6A-602EEB89A393}"/>
              </a:ext>
            </a:extLst>
          </p:cNvPr>
          <p:cNvSpPr txBox="1"/>
          <p:nvPr/>
        </p:nvSpPr>
        <p:spPr>
          <a:xfrm>
            <a:off x="635247" y="3641495"/>
            <a:ext cx="10683240" cy="3046988"/>
          </a:xfrm>
          <a:prstGeom prst="rect">
            <a:avLst/>
          </a:prstGeom>
          <a:noFill/>
        </p:spPr>
        <p:txBody>
          <a:bodyPr wrap="square" rtlCol="0">
            <a:spAutoFit/>
          </a:bodyPr>
          <a:lstStyle/>
          <a:p>
            <a:r>
              <a:rPr lang="en-US" sz="2400" b="1" dirty="0">
                <a:latin typeface="Roboto"/>
              </a:rPr>
              <a:t>Using a random forest and feed-forward neural network. </a:t>
            </a:r>
          </a:p>
          <a:p>
            <a:endParaRPr lang="en-US" sz="2400" b="1" dirty="0">
              <a:latin typeface="Roboto"/>
            </a:endParaRPr>
          </a:p>
          <a:p>
            <a:r>
              <a:rPr lang="en-US" sz="2400" b="1" dirty="0">
                <a:latin typeface="Roboto"/>
              </a:rPr>
              <a:t>The model uses the random forest that classifies data to normal or malicious data. </a:t>
            </a:r>
          </a:p>
          <a:p>
            <a:endParaRPr lang="en-US" sz="2400" b="1" dirty="0">
              <a:latin typeface="Roboto"/>
            </a:endParaRPr>
          </a:p>
          <a:p>
            <a:r>
              <a:rPr lang="en-US" sz="2400" b="1" dirty="0">
                <a:latin typeface="Roboto"/>
              </a:rPr>
              <a:t>This information is then used to train a neural network to further classify the attack data to different attack categories using the previous classification as a feature.</a:t>
            </a:r>
          </a:p>
        </p:txBody>
      </p:sp>
    </p:spTree>
    <p:extLst>
      <p:ext uri="{BB962C8B-B14F-4D97-AF65-F5344CB8AC3E}">
        <p14:creationId xmlns:p14="http://schemas.microsoft.com/office/powerpoint/2010/main" val="85281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2">
            <a:extLst>
              <a:ext uri="{FF2B5EF4-FFF2-40B4-BE49-F238E27FC236}">
                <a16:creationId xmlns:a16="http://schemas.microsoft.com/office/drawing/2014/main" id="{3D976BB8-8D8B-4C4A-B52B-CEFF8D08106C}"/>
              </a:ext>
            </a:extLst>
          </p:cNvPr>
          <p:cNvSpPr txBox="1"/>
          <p:nvPr/>
        </p:nvSpPr>
        <p:spPr>
          <a:xfrm>
            <a:off x="1732368" y="349804"/>
            <a:ext cx="10459632" cy="584455"/>
          </a:xfrm>
          <a:prstGeom prst="rect">
            <a:avLst/>
          </a:prstGeom>
          <a:noFill/>
        </p:spPr>
        <p:txBody>
          <a:bodyPr wrap="square" rtlCol="0">
            <a:spAutoFit/>
          </a:bodyPr>
          <a:lstStyle/>
          <a:p>
            <a:r>
              <a:rPr lang="en-US" altLang="zh-CN" sz="3198" b="1" dirty="0">
                <a:solidFill>
                  <a:schemeClr val="accent1"/>
                </a:solidFill>
                <a:latin typeface="微软雅黑" pitchFamily="34" charset="-122"/>
                <a:ea typeface="微软雅黑" pitchFamily="34" charset="-122"/>
              </a:rPr>
              <a:t>Feed-Forward Classifier Python Notebook</a:t>
            </a:r>
            <a:endParaRPr lang="zh-CN" altLang="en-US" sz="3198" b="1" dirty="0">
              <a:solidFill>
                <a:schemeClr val="accent1"/>
              </a:solidFill>
              <a:latin typeface="微软雅黑" pitchFamily="34" charset="-122"/>
              <a:ea typeface="微软雅黑" pitchFamily="34" charset="-122"/>
            </a:endParaRPr>
          </a:p>
        </p:txBody>
      </p:sp>
      <p:sp>
        <p:nvSpPr>
          <p:cNvPr id="2" name="TextBox 1">
            <a:extLst>
              <a:ext uri="{FF2B5EF4-FFF2-40B4-BE49-F238E27FC236}">
                <a16:creationId xmlns:a16="http://schemas.microsoft.com/office/drawing/2014/main" id="{A2380D7F-9336-4A26-AA96-1C89C2758052}"/>
              </a:ext>
            </a:extLst>
          </p:cNvPr>
          <p:cNvSpPr txBox="1"/>
          <p:nvPr/>
        </p:nvSpPr>
        <p:spPr>
          <a:xfrm>
            <a:off x="754380" y="1155670"/>
            <a:ext cx="10683240" cy="7848302"/>
          </a:xfrm>
          <a:prstGeom prst="rect">
            <a:avLst/>
          </a:prstGeom>
          <a:noFill/>
        </p:spPr>
        <p:txBody>
          <a:bodyPr wrap="square" rtlCol="0">
            <a:spAutoFit/>
          </a:bodyPr>
          <a:lstStyle/>
          <a:p>
            <a:pPr marL="457200" indent="-457200">
              <a:buFont typeface="+mj-lt"/>
              <a:buAutoNum type="arabicPeriod"/>
            </a:pPr>
            <a:r>
              <a:rPr lang="en-US" sz="2400" b="1" dirty="0">
                <a:latin typeface="Roboto"/>
              </a:rPr>
              <a:t>Train the random forest to predict “attack or normal” label with training data.</a:t>
            </a:r>
          </a:p>
          <a:p>
            <a:endParaRPr lang="en-US" sz="2400" b="1" dirty="0">
              <a:latin typeface="Roboto"/>
            </a:endParaRPr>
          </a:p>
          <a:p>
            <a:pPr marL="457200" indent="-457200">
              <a:buFont typeface="+mj-lt"/>
              <a:buAutoNum type="arabicPeriod"/>
            </a:pPr>
            <a:r>
              <a:rPr lang="en-US" sz="2400" b="1" dirty="0">
                <a:latin typeface="Roboto"/>
              </a:rPr>
              <a:t>Use the random forest to generate new “attack or normal” feature to the testing data.</a:t>
            </a:r>
          </a:p>
          <a:p>
            <a:pPr marL="457200" indent="-457200">
              <a:buFont typeface="+mj-lt"/>
              <a:buAutoNum type="arabicPeriod"/>
            </a:pPr>
            <a:endParaRPr lang="en-US" sz="2400" b="1" dirty="0">
              <a:latin typeface="Roboto"/>
            </a:endParaRPr>
          </a:p>
          <a:p>
            <a:pPr marL="457200" indent="-457200">
              <a:buFont typeface="+mj-lt"/>
              <a:buAutoNum type="arabicPeriod"/>
            </a:pPr>
            <a:r>
              <a:rPr lang="en-US" sz="2400" b="1" dirty="0">
                <a:latin typeface="Roboto"/>
              </a:rPr>
              <a:t>Train the neural network to predict attack categories with training data including “attack or not” feature.</a:t>
            </a:r>
          </a:p>
          <a:p>
            <a:pPr marL="457200" indent="-457200">
              <a:buFont typeface="+mj-lt"/>
              <a:buAutoNum type="arabicPeriod"/>
            </a:pPr>
            <a:endParaRPr lang="en-US" sz="2400" b="1" dirty="0">
              <a:latin typeface="Roboto"/>
            </a:endParaRPr>
          </a:p>
          <a:p>
            <a:pPr marL="457200" indent="-457200">
              <a:buFont typeface="+mj-lt"/>
              <a:buAutoNum type="arabicPeriod"/>
            </a:pPr>
            <a:r>
              <a:rPr lang="en-US" sz="2400" b="1" dirty="0">
                <a:latin typeface="Roboto"/>
              </a:rPr>
              <a:t>Predict attack category with the testing data (with generated ”attack or not” feature). </a:t>
            </a:r>
          </a:p>
          <a:p>
            <a:pPr marL="457200" indent="-457200">
              <a:buFont typeface="+mj-lt"/>
              <a:buAutoNum type="arabicPeriod"/>
            </a:pPr>
            <a:endParaRPr lang="en-US" sz="2400" b="1" dirty="0">
              <a:latin typeface="Roboto"/>
            </a:endParaRPr>
          </a:p>
          <a:p>
            <a:pPr marL="457200" indent="-457200">
              <a:buFont typeface="+mj-lt"/>
              <a:buAutoNum type="arabicPeriod"/>
            </a:pPr>
            <a:r>
              <a:rPr lang="en-US" sz="2400" b="1" dirty="0">
                <a:latin typeface="Roboto"/>
              </a:rPr>
              <a:t>Apply performance metrics to measure how well the model generalizes the data</a:t>
            </a:r>
          </a:p>
          <a:p>
            <a:pPr marL="457200" indent="-457200">
              <a:buFont typeface="+mj-lt"/>
              <a:buAutoNum type="arabicPeriod"/>
            </a:pPr>
            <a:endParaRPr lang="en-US" sz="2400" b="1" dirty="0">
              <a:latin typeface="Roboto"/>
            </a:endParaRPr>
          </a:p>
          <a:p>
            <a:pPr marL="457200" indent="-457200">
              <a:buFont typeface="+mj-lt"/>
              <a:buAutoNum type="arabicPeriod"/>
            </a:pPr>
            <a:endParaRPr lang="en-US" sz="2400" b="1" dirty="0">
              <a:latin typeface="Roboto"/>
            </a:endParaRPr>
          </a:p>
          <a:p>
            <a:pPr marL="457200" indent="-457200">
              <a:buFont typeface="+mj-lt"/>
              <a:buAutoNum type="arabicPeriod"/>
            </a:pPr>
            <a:endParaRPr lang="en-US" sz="2400" b="1" dirty="0">
              <a:latin typeface="Roboto"/>
            </a:endParaRPr>
          </a:p>
          <a:p>
            <a:pPr marL="457200" indent="-457200">
              <a:buFont typeface="+mj-lt"/>
              <a:buAutoNum type="arabicPeriod"/>
            </a:pPr>
            <a:endParaRPr lang="en-US" sz="2400" b="1" dirty="0">
              <a:latin typeface="Roboto"/>
            </a:endParaRPr>
          </a:p>
          <a:p>
            <a:pPr marL="457200" indent="-457200">
              <a:buFont typeface="+mj-lt"/>
              <a:buAutoNum type="arabicPeriod"/>
            </a:pPr>
            <a:endParaRPr lang="en-US" sz="2400" b="1" dirty="0">
              <a:latin typeface="Roboto"/>
            </a:endParaRPr>
          </a:p>
          <a:p>
            <a:endParaRPr lang="en-US" sz="2400" b="1" dirty="0">
              <a:latin typeface="Roboto"/>
            </a:endParaRPr>
          </a:p>
          <a:p>
            <a:endParaRPr lang="en-US" sz="2400" b="1" dirty="0">
              <a:latin typeface="Roboto"/>
            </a:endParaRPr>
          </a:p>
        </p:txBody>
      </p:sp>
    </p:spTree>
    <p:extLst>
      <p:ext uri="{BB962C8B-B14F-4D97-AF65-F5344CB8AC3E}">
        <p14:creationId xmlns:p14="http://schemas.microsoft.com/office/powerpoint/2010/main" val="387887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2">
            <a:extLst>
              <a:ext uri="{FF2B5EF4-FFF2-40B4-BE49-F238E27FC236}">
                <a16:creationId xmlns:a16="http://schemas.microsoft.com/office/drawing/2014/main" id="{4C87FEB0-207E-4027-B9F5-4B2C16934A05}"/>
              </a:ext>
            </a:extLst>
          </p:cNvPr>
          <p:cNvSpPr txBox="1"/>
          <p:nvPr/>
        </p:nvSpPr>
        <p:spPr>
          <a:xfrm>
            <a:off x="1630680" y="301678"/>
            <a:ext cx="9281160" cy="584455"/>
          </a:xfrm>
          <a:prstGeom prst="rect">
            <a:avLst/>
          </a:prstGeom>
          <a:noFill/>
        </p:spPr>
        <p:txBody>
          <a:bodyPr wrap="square" rtlCol="0">
            <a:spAutoFit/>
          </a:bodyPr>
          <a:lstStyle/>
          <a:p>
            <a:r>
              <a:rPr lang="en-US" altLang="zh-CN" sz="3198" b="1" dirty="0">
                <a:solidFill>
                  <a:schemeClr val="accent1"/>
                </a:solidFill>
                <a:latin typeface="微软雅黑" pitchFamily="34" charset="-122"/>
                <a:ea typeface="微软雅黑" pitchFamily="34" charset="-122"/>
              </a:rPr>
              <a:t>Feed-Forward Classifier: Importance Plots</a:t>
            </a:r>
            <a:endParaRPr lang="zh-CN" altLang="en-US" sz="3198" b="1" dirty="0">
              <a:solidFill>
                <a:schemeClr val="accent1"/>
              </a:solidFill>
              <a:latin typeface="微软雅黑" pitchFamily="34" charset="-122"/>
              <a:ea typeface="微软雅黑" pitchFamily="34" charset="-122"/>
            </a:endParaRPr>
          </a:p>
        </p:txBody>
      </p:sp>
      <p:pic>
        <p:nvPicPr>
          <p:cNvPr id="2" name="Picture 1">
            <a:extLst>
              <a:ext uri="{FF2B5EF4-FFF2-40B4-BE49-F238E27FC236}">
                <a16:creationId xmlns:a16="http://schemas.microsoft.com/office/drawing/2014/main" id="{C24124AB-B2A3-44BA-9055-E6058F0DF6AD}"/>
              </a:ext>
            </a:extLst>
          </p:cNvPr>
          <p:cNvPicPr>
            <a:picLocks noChangeAspect="1"/>
          </p:cNvPicPr>
          <p:nvPr/>
        </p:nvPicPr>
        <p:blipFill>
          <a:blip r:embed="rId2"/>
          <a:stretch>
            <a:fillRect/>
          </a:stretch>
        </p:blipFill>
        <p:spPr>
          <a:xfrm>
            <a:off x="931545" y="1274445"/>
            <a:ext cx="4781550" cy="3028950"/>
          </a:xfrm>
          <a:prstGeom prst="rect">
            <a:avLst/>
          </a:prstGeom>
        </p:spPr>
      </p:pic>
      <p:sp>
        <p:nvSpPr>
          <p:cNvPr id="4" name="TextBox 3">
            <a:extLst>
              <a:ext uri="{FF2B5EF4-FFF2-40B4-BE49-F238E27FC236}">
                <a16:creationId xmlns:a16="http://schemas.microsoft.com/office/drawing/2014/main" id="{772C3501-E9B8-4C77-ADF2-1B6FDB754774}"/>
              </a:ext>
            </a:extLst>
          </p:cNvPr>
          <p:cNvSpPr txBox="1"/>
          <p:nvPr/>
        </p:nvSpPr>
        <p:spPr>
          <a:xfrm>
            <a:off x="487680" y="4324052"/>
            <a:ext cx="6385560" cy="646331"/>
          </a:xfrm>
          <a:prstGeom prst="rect">
            <a:avLst/>
          </a:prstGeom>
          <a:noFill/>
        </p:spPr>
        <p:txBody>
          <a:bodyPr wrap="square" rtlCol="0">
            <a:spAutoFit/>
          </a:bodyPr>
          <a:lstStyle/>
          <a:p>
            <a:r>
              <a:rPr lang="en-US" b="1" dirty="0"/>
              <a:t>Feature importance's for ”attack or not” (random forest) classifier. </a:t>
            </a:r>
          </a:p>
        </p:txBody>
      </p:sp>
      <p:pic>
        <p:nvPicPr>
          <p:cNvPr id="5" name="Picture 4">
            <a:extLst>
              <a:ext uri="{FF2B5EF4-FFF2-40B4-BE49-F238E27FC236}">
                <a16:creationId xmlns:a16="http://schemas.microsoft.com/office/drawing/2014/main" id="{DFC3426A-8EF0-41E2-9954-20C7D0611200}"/>
              </a:ext>
            </a:extLst>
          </p:cNvPr>
          <p:cNvPicPr>
            <a:picLocks noChangeAspect="1"/>
          </p:cNvPicPr>
          <p:nvPr/>
        </p:nvPicPr>
        <p:blipFill>
          <a:blip r:embed="rId3"/>
          <a:stretch>
            <a:fillRect/>
          </a:stretch>
        </p:blipFill>
        <p:spPr>
          <a:xfrm>
            <a:off x="6119451" y="1226820"/>
            <a:ext cx="5048250" cy="3076575"/>
          </a:xfrm>
          <a:prstGeom prst="rect">
            <a:avLst/>
          </a:prstGeom>
        </p:spPr>
      </p:pic>
      <p:sp>
        <p:nvSpPr>
          <p:cNvPr id="11" name="TextBox 10">
            <a:extLst>
              <a:ext uri="{FF2B5EF4-FFF2-40B4-BE49-F238E27FC236}">
                <a16:creationId xmlns:a16="http://schemas.microsoft.com/office/drawing/2014/main" id="{D92E6F5A-4A82-47C0-B155-62F365652D98}"/>
              </a:ext>
            </a:extLst>
          </p:cNvPr>
          <p:cNvSpPr txBox="1"/>
          <p:nvPr/>
        </p:nvSpPr>
        <p:spPr>
          <a:xfrm>
            <a:off x="6477000" y="4295001"/>
            <a:ext cx="5623560" cy="646331"/>
          </a:xfrm>
          <a:prstGeom prst="rect">
            <a:avLst/>
          </a:prstGeom>
          <a:noFill/>
        </p:spPr>
        <p:txBody>
          <a:bodyPr wrap="square" rtlCol="0">
            <a:spAutoFit/>
          </a:bodyPr>
          <a:lstStyle/>
          <a:p>
            <a:r>
              <a:rPr lang="en-US" b="1" dirty="0"/>
              <a:t>Feature importance's for category (neural network) classifier.</a:t>
            </a:r>
          </a:p>
        </p:txBody>
      </p:sp>
      <p:sp>
        <p:nvSpPr>
          <p:cNvPr id="6" name="TextBox 5">
            <a:extLst>
              <a:ext uri="{FF2B5EF4-FFF2-40B4-BE49-F238E27FC236}">
                <a16:creationId xmlns:a16="http://schemas.microsoft.com/office/drawing/2014/main" id="{A7B8DB49-767E-4825-B81D-F0074514E3C5}"/>
              </a:ext>
            </a:extLst>
          </p:cNvPr>
          <p:cNvSpPr txBox="1"/>
          <p:nvPr/>
        </p:nvSpPr>
        <p:spPr>
          <a:xfrm>
            <a:off x="931545" y="5232883"/>
            <a:ext cx="10236156" cy="1323439"/>
          </a:xfrm>
          <a:prstGeom prst="rect">
            <a:avLst/>
          </a:prstGeom>
          <a:noFill/>
        </p:spPr>
        <p:txBody>
          <a:bodyPr wrap="square" rtlCol="0">
            <a:spAutoFit/>
          </a:bodyPr>
          <a:lstStyle/>
          <a:p>
            <a:r>
              <a:rPr lang="en-US" sz="2000" b="1" dirty="0"/>
              <a:t>The feature is the ”attack or not” label has much greater importance in attack classification neural network. </a:t>
            </a:r>
          </a:p>
          <a:p>
            <a:endParaRPr lang="en-US" sz="2000" b="1" dirty="0"/>
          </a:p>
          <a:p>
            <a:r>
              <a:rPr lang="en-US" sz="2000" b="1" dirty="0"/>
              <a:t>Thus, it makes sense that to separate normal network data from other attack categories.</a:t>
            </a:r>
          </a:p>
        </p:txBody>
      </p:sp>
      <p:sp>
        <p:nvSpPr>
          <p:cNvPr id="3" name="Oval 2">
            <a:extLst>
              <a:ext uri="{FF2B5EF4-FFF2-40B4-BE49-F238E27FC236}">
                <a16:creationId xmlns:a16="http://schemas.microsoft.com/office/drawing/2014/main" id="{63F76864-36E5-4A29-8EBD-DE6ADA87009E}"/>
              </a:ext>
            </a:extLst>
          </p:cNvPr>
          <p:cNvSpPr/>
          <p:nvPr/>
        </p:nvSpPr>
        <p:spPr>
          <a:xfrm>
            <a:off x="6119451" y="1226820"/>
            <a:ext cx="874907" cy="1067201"/>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0610128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685</TotalTime>
  <Words>1225</Words>
  <Application>Microsoft Office PowerPoint</Application>
  <PresentationFormat>Widescreen</PresentationFormat>
  <Paragraphs>161</Paragraphs>
  <Slides>17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微软雅黑</vt:lpstr>
      <vt:lpstr>Arial</vt:lpstr>
      <vt:lpstr>Calibri</vt:lpstr>
      <vt:lpstr>Calibri Light</vt:lpstr>
      <vt:lpstr>等线</vt:lpstr>
      <vt:lpstr>Futura Medium</vt:lpstr>
      <vt:lpstr>Roboto</vt:lpstr>
      <vt:lpstr>Roboto condensed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Harshil Patel</dc:creator>
  <cp:lastModifiedBy>Sanjay Kumar</cp:lastModifiedBy>
  <cp:revision>69</cp:revision>
  <dcterms:created xsi:type="dcterms:W3CDTF">2020-03-24T22:39:47Z</dcterms:created>
  <dcterms:modified xsi:type="dcterms:W3CDTF">2024-06-30T05:13:29Z</dcterms:modified>
</cp:coreProperties>
</file>