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Cao" userId="2e19e44a-6b06-494c-9acd-248715d16d18" providerId="ADAL" clId="{A7480C60-0856-408E-9806-70F91C5C279B}"/>
    <pc:docChg chg="custSel modSld">
      <pc:chgData name="Alan Cao" userId="2e19e44a-6b06-494c-9acd-248715d16d18" providerId="ADAL" clId="{A7480C60-0856-408E-9806-70F91C5C279B}" dt="2025-01-31T15:46:00.413" v="92" actId="20577"/>
      <pc:docMkLst>
        <pc:docMk/>
      </pc:docMkLst>
      <pc:sldChg chg="modSp mod">
        <pc:chgData name="Alan Cao" userId="2e19e44a-6b06-494c-9acd-248715d16d18" providerId="ADAL" clId="{A7480C60-0856-408E-9806-70F91C5C279B}" dt="2025-01-31T15:46:00.413" v="92" actId="20577"/>
        <pc:sldMkLst>
          <pc:docMk/>
          <pc:sldMk cId="1164933530" sldId="357"/>
        </pc:sldMkLst>
        <pc:spChg chg="mod">
          <ac:chgData name="Alan Cao" userId="2e19e44a-6b06-494c-9acd-248715d16d18" providerId="ADAL" clId="{A7480C60-0856-408E-9806-70F91C5C279B}" dt="2025-01-31T15:46:00.413" v="92" actId="20577"/>
          <ac:spMkLst>
            <pc:docMk/>
            <pc:sldMk cId="1164933530" sldId="357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51D1-ED16-4C03-A1D2-DF85BBACD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99168-0F96-493F-B927-C187FDA85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712EA-B9B2-45A6-AF9B-87A9705B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D4B0-1CB5-4FEE-8515-4E755C001E4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A2025-6289-4E63-A5AD-5C2A383C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443E-F138-4EAC-9FCE-32E464A2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7B-99DA-41EB-B110-90236B0A0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03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9A34-3FA0-4391-8C77-9007ABB6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7F64D-A149-4EFA-B433-EADDCD5A1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D79FC-965D-429F-8202-2B9E962B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D4B0-1CB5-4FEE-8515-4E755C001E4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D4ED-D71C-4DAC-B558-D58647D8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C95A4-8A4B-4DDE-8F34-861E1AF9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7B-99DA-41EB-B110-90236B0A0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88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C2172-E44B-49D8-BC35-DA3944CD8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F8AA0-532A-4B35-B98F-F135C36DB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622F9-8339-4F7A-8385-40A9FFBF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D4B0-1CB5-4FEE-8515-4E755C001E4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289B-0F75-4598-BCA6-7D7997D1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F9B63-42B2-4F75-A532-2115AE5D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7B-99DA-41EB-B110-90236B0A0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182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E77C4-E382-4F50-B4C6-594E5D41928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43753FE-3158-4DCD-9C90-8BBC6B648F18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8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7669-09A5-4010-9A8B-E19DB92A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8AA5-12AE-4DEA-8117-49A71BC8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BF9D-0981-4D97-A090-B85FFFD6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D4B0-1CB5-4FEE-8515-4E755C001E4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45122-434E-4D9D-A29A-0C0F4D32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F97CF-61AF-4F87-986A-25A05056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7B-99DA-41EB-B110-90236B0A0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3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6818-0B23-4A4D-903B-753D328C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D0843-F907-48CB-B868-CC77633D6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4E82-BFF0-48F8-941D-3A539A82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D4B0-1CB5-4FEE-8515-4E755C001E4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B614-B855-4967-BB79-F66D7A9F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D2F9-0D58-4ED4-BB5D-83BE6383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7B-99DA-41EB-B110-90236B0A0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19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0A71-D259-44D8-A786-64A0280A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7845-838F-4F36-894E-AECE97CA5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D5BCD-4B4C-4487-A016-13AA7550F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18850-7F2D-4166-A9CC-4EAA4362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D4B0-1CB5-4FEE-8515-4E755C001E4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59CAA-51DC-40AB-97BF-DFBFA90B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CA99E-A40F-43BC-9B52-E22FC4FE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7B-99DA-41EB-B110-90236B0A0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0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A471-6CE9-4C31-BCDF-BCB200F6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B0E4-11D6-49D0-ABC1-ED3B53285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F371A-A85C-41D9-B21E-D8E1E1C2A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6F0EB-BA9F-472A-9BBD-A115619AF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0C761-FA29-4746-8E58-1B887A581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7713A-09A4-41B4-B92F-DCAC5D4F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D4B0-1CB5-4FEE-8515-4E755C001E4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56F25-B1CA-459E-8264-354AB29F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1A5BA-CE95-4CC3-A4E9-3636E63A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7B-99DA-41EB-B110-90236B0A0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85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5BD8-2C69-4286-B837-44DC7C3B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5B72E-0F8B-40E7-9A70-9C3340E3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D4B0-1CB5-4FEE-8515-4E755C001E4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450D6-4FC6-4522-BB14-04AEFD7E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FED3E-55DE-43A4-AA0E-4C2B80CC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7B-99DA-41EB-B110-90236B0A0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6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8AD4D-D055-4667-B8C6-42BC7D03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D4B0-1CB5-4FEE-8515-4E755C001E4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F1EE8-27EF-4563-AB2A-8C6A4178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6170C-DE60-4B17-9C90-844D5FB6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7B-99DA-41EB-B110-90236B0A0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35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ECF0-C3F6-41E9-ACCA-A854C67E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2666-7486-4133-8B03-FB0220432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9F478-B122-425F-BE59-73E288A1D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D5978-0EF4-4406-8ADE-41F90E04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D4B0-1CB5-4FEE-8515-4E755C001E4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F5D71-68C4-444C-9C53-EEE07739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97D73-575B-4328-BCB1-321108F2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7B-99DA-41EB-B110-90236B0A0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40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E04D-8679-49EA-BC5F-DF18D758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BDD9A-B806-4629-A5E7-836F700CD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F5717-5765-4948-8E2E-C13FB1B78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EF079-DF07-40A5-B120-88E0C562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D4B0-1CB5-4FEE-8515-4E755C001E4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F5707-5A16-47CD-B17E-C7990EDF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08B79-706E-42A1-9A1E-A3DA625F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217B-99DA-41EB-B110-90236B0A0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1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AA5778-17D5-49CD-B171-5B696C8D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B995C-8FD1-4DBE-8C00-E413DA77D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0C77E-D7D6-4EBC-AABF-34EE3C608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1D4B0-1CB5-4FEE-8515-4E755C001E4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AB836-D320-43C9-853E-B2931518F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F10F9-FEC9-41B0-ACB2-8DBB64FC2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F217B-99DA-41EB-B110-90236B0A0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8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E77C4-E382-4F50-B4C6-594E5D41928B}" type="slidenum">
              <a:rPr lang="en-GB" smtClean="0"/>
              <a:t>1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448ECA0-CE53-46BE-9084-366EE49CA3A0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67000" y="1440000"/>
            <a:ext cx="9308756" cy="50644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000" dirty="0">
                <a:solidFill>
                  <a:srgbClr val="4C565C"/>
                </a:solidFill>
              </a:rPr>
              <a:t>Quantitative Developer and Full Stack Software Engineer with over 20 years of experience in asset management, investment banking, financial services, </a:t>
            </a:r>
          </a:p>
          <a:p>
            <a:r>
              <a:rPr lang="en-US" sz="1000" dirty="0">
                <a:solidFill>
                  <a:srgbClr val="4C565C"/>
                </a:solidFill>
              </a:rPr>
              <a:t>and tech start-ups</a:t>
            </a:r>
            <a:endParaRPr lang="en-GB" sz="1000" dirty="0">
              <a:solidFill>
                <a:srgbClr val="4C565C"/>
              </a:solidFill>
            </a:endParaRPr>
          </a:p>
          <a:p>
            <a:endParaRPr lang="en-GB" sz="1000" dirty="0">
              <a:solidFill>
                <a:srgbClr val="4C565C"/>
              </a:solidFill>
            </a:endParaRPr>
          </a:p>
          <a:p>
            <a:r>
              <a:rPr lang="en-GB" sz="1000" dirty="0">
                <a:solidFill>
                  <a:srgbClr val="4C565C"/>
                </a:solidFill>
              </a:rPr>
              <a:t>M.S. Computer Science from University of Illinois, Urbana-Champaign, USA</a:t>
            </a:r>
          </a:p>
          <a:p>
            <a:r>
              <a:rPr lang="en-GB" sz="1000" dirty="0">
                <a:solidFill>
                  <a:srgbClr val="4C565C"/>
                </a:solidFill>
              </a:rPr>
              <a:t>Ph.D. Biochemistry and Bioinformatics from University of Illinois, Urbana-Champaign, USA</a:t>
            </a:r>
          </a:p>
          <a:p>
            <a:endParaRPr lang="en-GB" sz="1000" dirty="0">
              <a:solidFill>
                <a:srgbClr val="4C565C"/>
              </a:solidFill>
            </a:endParaRPr>
          </a:p>
          <a:p>
            <a:pPr>
              <a:spcAft>
                <a:spcPts val="600"/>
              </a:spcAft>
              <a:tabLst>
                <a:tab pos="1698625" algn="l"/>
              </a:tabLst>
            </a:pPr>
            <a:r>
              <a:rPr lang="en-GB" sz="1020" b="1" dirty="0">
                <a:solidFill>
                  <a:srgbClr val="2365A0"/>
                </a:solidFill>
              </a:rPr>
              <a:t>EXAMPLES OF WORK:</a:t>
            </a:r>
          </a:p>
          <a:p>
            <a:pPr marL="171450" indent="-171450">
              <a:spcAft>
                <a:spcPts val="300"/>
              </a:spcAft>
              <a:buFont typeface="Arial" charset="2"/>
              <a:buChar char="•"/>
              <a:tabLst>
                <a:tab pos="1704975" algn="l"/>
              </a:tabLst>
            </a:pPr>
            <a:r>
              <a:rPr lang="en-GB" sz="1000" dirty="0">
                <a:solidFill>
                  <a:srgbClr val="4C565C"/>
                </a:solidFill>
              </a:rPr>
              <a:t>Tier 1 Investment Bank – Fixed Income/Securitized Products. Developed a web-based platform to manage and report the workflow of private funding investments.</a:t>
            </a:r>
          </a:p>
          <a:p>
            <a:pPr marL="171450" indent="-171450">
              <a:spcAft>
                <a:spcPts val="300"/>
              </a:spcAft>
              <a:buFont typeface="Arial" charset="2"/>
              <a:buChar char="•"/>
              <a:tabLst>
                <a:tab pos="1704975" algn="l"/>
              </a:tabLst>
            </a:pPr>
            <a:r>
              <a:rPr lang="en-GB" sz="1000" dirty="0">
                <a:solidFill>
                  <a:srgbClr val="4C565C"/>
                </a:solidFill>
              </a:rPr>
              <a:t>Tier 1 Investment Bank – Fixed Income Trading front office. </a:t>
            </a:r>
            <a:r>
              <a:rPr lang="en-US" sz="1000" dirty="0">
                <a:solidFill>
                  <a:srgbClr val="4C565C"/>
                </a:solidFill>
              </a:rPr>
              <a:t>Developed an automated trade surveillance reporting system for fixed income security trading. Analyzed alert-triggering events to reduce false positives. Prototyped a next-generation trade surveillance platform integrating tracking, market data, historical surveillance records with machine learning techniques.</a:t>
            </a:r>
            <a:endParaRPr lang="en-GB" sz="1000" dirty="0">
              <a:solidFill>
                <a:srgbClr val="4C565C"/>
              </a:solidFill>
            </a:endParaRPr>
          </a:p>
          <a:p>
            <a:pPr marL="171450" indent="-171450">
              <a:spcAft>
                <a:spcPts val="300"/>
              </a:spcAft>
              <a:buFont typeface="Arial" charset="2"/>
              <a:buChar char="•"/>
              <a:tabLst>
                <a:tab pos="1704975" algn="l"/>
              </a:tabLst>
            </a:pPr>
            <a:r>
              <a:rPr lang="en-GB" sz="1000" dirty="0">
                <a:solidFill>
                  <a:srgbClr val="4C565C"/>
                </a:solidFill>
              </a:rPr>
              <a:t>Tier 1 Investment Bank – Foreign exchange trading front office.  Responsible for the development of option pricing and trading system, settlement, transaction tracking software, FX option trading support.</a:t>
            </a:r>
          </a:p>
          <a:p>
            <a:pPr marL="171450" indent="-171450">
              <a:spcAft>
                <a:spcPts val="300"/>
              </a:spcAft>
              <a:buFont typeface="Arial" charset="2"/>
              <a:buChar char="•"/>
              <a:tabLst>
                <a:tab pos="1704975" algn="l"/>
              </a:tabLst>
            </a:pPr>
            <a:r>
              <a:rPr lang="en-GB" sz="1000" dirty="0">
                <a:solidFill>
                  <a:srgbClr val="4C565C"/>
                </a:solidFill>
              </a:rPr>
              <a:t>Global top tier asset management firm – Built a global investment planning platform. Major components include capital market simulations, investment vehicle and asset class modelling, portfolio construction optimizations.  Lead the architecture and implementation of  the high-performance computation engine, database components, distributed system from on-premise to cloud, web front end, mobile application.</a:t>
            </a:r>
          </a:p>
          <a:p>
            <a:pPr marL="171450" indent="-171450">
              <a:spcAft>
                <a:spcPts val="300"/>
              </a:spcAft>
              <a:buFont typeface="Arial"/>
              <a:buChar char="•"/>
              <a:tabLst>
                <a:tab pos="1704975" algn="l"/>
              </a:tabLst>
            </a:pPr>
            <a:r>
              <a:rPr lang="en-GB" sz="1000" dirty="0">
                <a:solidFill>
                  <a:srgbClr val="4C565C"/>
                </a:solidFill>
              </a:rPr>
              <a:t>Global top tier financial data provider -  Designed and implemented a corporate data delivery gateway executing over 20 million daily transactions.</a:t>
            </a:r>
          </a:p>
          <a:p>
            <a:pPr marL="171450" indent="-171450">
              <a:spcAft>
                <a:spcPts val="300"/>
              </a:spcAft>
              <a:buFont typeface="Arial"/>
              <a:buChar char="•"/>
              <a:tabLst>
                <a:tab pos="1704975" algn="l"/>
              </a:tabLst>
            </a:pPr>
            <a:r>
              <a:rPr lang="en-GB" sz="1000" dirty="0">
                <a:solidFill>
                  <a:srgbClr val="4C565C"/>
                </a:solidFill>
              </a:rPr>
              <a:t>Silicon valley start-up – Devised industry’s leading embedded internet browsing software known for robust performance and low resource consumption. </a:t>
            </a:r>
          </a:p>
          <a:p>
            <a:pPr>
              <a:tabLst>
                <a:tab pos="1704975" algn="l"/>
              </a:tabLst>
            </a:pPr>
            <a:endParaRPr lang="en-GB" sz="1020" dirty="0">
              <a:solidFill>
                <a:srgbClr val="4C565C"/>
              </a:solidFill>
            </a:endParaRPr>
          </a:p>
          <a:p>
            <a:pPr>
              <a:spcAft>
                <a:spcPts val="600"/>
              </a:spcAft>
              <a:tabLst>
                <a:tab pos="1698625" algn="l"/>
              </a:tabLst>
            </a:pPr>
            <a:r>
              <a:rPr lang="en-GB" sz="1020" b="1" dirty="0">
                <a:solidFill>
                  <a:srgbClr val="2365A0"/>
                </a:solidFill>
              </a:rPr>
              <a:t>SPECIFIC TECHNICAL SKILLS:</a:t>
            </a:r>
            <a:endParaRPr lang="en-GB" sz="1020" dirty="0">
              <a:solidFill>
                <a:srgbClr val="4C565C"/>
              </a:solidFill>
            </a:endParaRPr>
          </a:p>
          <a:p>
            <a:pPr marL="171450" indent="-171450">
              <a:spcAft>
                <a:spcPts val="300"/>
              </a:spcAft>
              <a:buFont typeface="Arial"/>
              <a:buChar char="•"/>
            </a:pPr>
            <a:r>
              <a:rPr lang="en-GB" sz="1000" dirty="0">
                <a:solidFill>
                  <a:srgbClr val="4C565C"/>
                </a:solidFill>
              </a:rPr>
              <a:t>Full stack: C, C++, Python, C#, SQL, React, Typescript, Linux, Windows, mobile OS, MSSQL, MongoDB, PostgreSQL, Azure</a:t>
            </a:r>
          </a:p>
          <a:p>
            <a:pPr marL="171450" indent="-171450">
              <a:spcAft>
                <a:spcPts val="300"/>
              </a:spcAft>
              <a:buFont typeface="Arial"/>
              <a:buChar char="•"/>
            </a:pPr>
            <a:r>
              <a:rPr lang="en-GB" sz="1000" dirty="0">
                <a:solidFill>
                  <a:srgbClr val="4C565C"/>
                </a:solidFill>
              </a:rPr>
              <a:t>Financial model implementation, foreign exchange derivatives, fixed income, wealth management, private lending</a:t>
            </a:r>
          </a:p>
          <a:p>
            <a:pPr marL="171450" indent="-171450">
              <a:spcAft>
                <a:spcPts val="300"/>
              </a:spcAft>
              <a:buFont typeface="Arial"/>
              <a:buChar char="•"/>
            </a:pPr>
            <a:r>
              <a:rPr lang="en-GB" sz="1000" dirty="0">
                <a:solidFill>
                  <a:srgbClr val="4C565C"/>
                </a:solidFill>
              </a:rPr>
              <a:t>Large data analysis, market data mining, machine learning, artificial intelligence</a:t>
            </a:r>
          </a:p>
          <a:p>
            <a:pPr marL="171450" indent="-171450">
              <a:spcAft>
                <a:spcPts val="300"/>
              </a:spcAft>
              <a:buFont typeface="Arial"/>
              <a:buChar char="•"/>
            </a:pPr>
            <a:r>
              <a:rPr lang="en-GB" sz="1000" dirty="0">
                <a:solidFill>
                  <a:srgbClr val="4C565C"/>
                </a:solidFill>
              </a:rPr>
              <a:t>High-throughput, low latency application design and optimization. </a:t>
            </a:r>
          </a:p>
          <a:p>
            <a:pPr marL="171450" indent="-171450">
              <a:spcAft>
                <a:spcPts val="300"/>
              </a:spcAft>
              <a:buFont typeface="Arial"/>
              <a:buChar char="•"/>
            </a:pPr>
            <a:r>
              <a:rPr lang="en-GB" sz="1000" dirty="0">
                <a:solidFill>
                  <a:srgbClr val="4C565C"/>
                </a:solidFill>
              </a:rPr>
              <a:t>Distributed computing.</a:t>
            </a:r>
          </a:p>
          <a:p>
            <a:pPr marL="171450" indent="-171450">
              <a:spcAft>
                <a:spcPts val="300"/>
              </a:spcAft>
              <a:buFont typeface="Arial"/>
              <a:buChar char="•"/>
            </a:pPr>
            <a:r>
              <a:rPr lang="en-GB" sz="1000">
                <a:solidFill>
                  <a:srgbClr val="4C565C"/>
                </a:solidFill>
              </a:rPr>
              <a:t>Project </a:t>
            </a:r>
            <a:r>
              <a:rPr lang="en-GB" sz="1000" dirty="0">
                <a:solidFill>
                  <a:srgbClr val="4C565C"/>
                </a:solidFill>
              </a:rPr>
              <a:t>and team management experience in organizations of all sizes</a:t>
            </a:r>
          </a:p>
          <a:p>
            <a:pPr>
              <a:spcAft>
                <a:spcPts val="300"/>
              </a:spcAft>
            </a:pPr>
            <a:endParaRPr lang="en-GB" sz="1000" dirty="0">
              <a:solidFill>
                <a:srgbClr val="4C565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7001" y="216001"/>
            <a:ext cx="28476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90000"/>
                    <a:lumOff val="10000"/>
                  </a:schemeClr>
                </a:solidFill>
                <a:latin typeface="Calluna Lght"/>
                <a:cs typeface="Calluna Lght"/>
              </a:rPr>
              <a:t>Our Core Team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467001" y="900001"/>
            <a:ext cx="6553239" cy="573513"/>
          </a:xfrm>
          <a:prstGeom prst="rect">
            <a:avLst/>
          </a:prstGeom>
          <a:ln>
            <a:noFill/>
          </a:ln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65113" indent="-2651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latin typeface="+mj-lt"/>
              </a:rPr>
              <a:t>Alan C.  Ph.D.  Senior Quantitative Developer</a:t>
            </a:r>
          </a:p>
        </p:txBody>
      </p:sp>
      <p:pic>
        <p:nvPicPr>
          <p:cNvPr id="11" name="Picture 10" descr="A person wearing glasses and a suit&#10;&#10;Description automatically generated with medium confidence">
            <a:extLst>
              <a:ext uri="{FF2B5EF4-FFF2-40B4-BE49-F238E27FC236}">
                <a16:creationId xmlns:a16="http://schemas.microsoft.com/office/drawing/2014/main" id="{C9B67DF4-015F-405D-07B8-ACCFA29AE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296" y="858224"/>
            <a:ext cx="1323703" cy="17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3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7638ba2-7af8-4996-b3aa-a9907f187b8b" xsi:nil="true"/>
    <lcf76f155ced4ddcb4097134ff3c332f xmlns="e623b38d-c367-4d58-8eb6-b4ce6998f19b">
      <Terms xmlns="http://schemas.microsoft.com/office/infopath/2007/PartnerControls"/>
    </lcf76f155ced4ddcb4097134ff3c332f>
    <Document_x0020_Access_x0020_Level xmlns="e623b38d-c367-4d58-8eb6-b4ce6998f19b">Restricted</Document_x0020_Access_x0020_Leve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F325DBAA2AA04189218294F806D592" ma:contentTypeVersion="17" ma:contentTypeDescription="Create a new document." ma:contentTypeScope="" ma:versionID="087c3a9209083525166ffa7b7adb718c">
  <xsd:schema xmlns:xsd="http://www.w3.org/2001/XMLSchema" xmlns:xs="http://www.w3.org/2001/XMLSchema" xmlns:p="http://schemas.microsoft.com/office/2006/metadata/properties" xmlns:ns2="e623b38d-c367-4d58-8eb6-b4ce6998f19b" xmlns:ns3="c7638ba2-7af8-4996-b3aa-a9907f187b8b" targetNamespace="http://schemas.microsoft.com/office/2006/metadata/properties" ma:root="true" ma:fieldsID="9046b92a424ac2df48185bcda5c8a25e" ns2:_="" ns3:_="">
    <xsd:import namespace="e623b38d-c367-4d58-8eb6-b4ce6998f19b"/>
    <xsd:import namespace="c7638ba2-7af8-4996-b3aa-a9907f187b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Document_x0020_Access_x0020_Lev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23b38d-c367-4d58-8eb6-b4ce6998f1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1b88764-36e5-4e99-a5d1-6a0b181b45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Document_x0020_Access_x0020_Level" ma:index="24" nillable="true" ma:displayName="Document Access Level" ma:default="Restricted" ma:format="Dropdown" ma:internalName="Document_x0020_Access_x0020_Level">
      <xsd:simpleType>
        <xsd:restriction base="dms:Choice">
          <xsd:enumeration value="Standard"/>
          <xsd:enumeration value="Restricted"/>
          <xsd:enumeration value="Highly Restric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38ba2-7af8-4996-b3aa-a9907f187b8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bbd5fba-1290-48fe-b893-61a511f94b4a}" ma:internalName="TaxCatchAll" ma:showField="CatchAllData" ma:web="c7638ba2-7af8-4996-b3aa-a9907f187b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A904EF-B0C8-4954-B07D-0B1111FE85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840E9E-3965-4626-ABBD-A6BDD3E8CBA0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e623b38d-c367-4d58-8eb6-b4ce6998f19b"/>
    <ds:schemaRef ds:uri="http://www.w3.org/XML/1998/namespace"/>
    <ds:schemaRef ds:uri="http://purl.org/dc/dcmitype/"/>
    <ds:schemaRef ds:uri="c7638ba2-7af8-4996-b3aa-a9907f187b8b"/>
    <ds:schemaRef ds:uri="e6065285-5406-4f82-95fc-c5be03e38207"/>
  </ds:schemaRefs>
</ds:datastoreItem>
</file>

<file path=customXml/itemProps3.xml><?xml version="1.0" encoding="utf-8"?>
<ds:datastoreItem xmlns:ds="http://schemas.openxmlformats.org/officeDocument/2006/customXml" ds:itemID="{F2724548-E670-40F8-B8D2-A3B647DA16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23b38d-c367-4d58-8eb6-b4ce6998f19b"/>
    <ds:schemaRef ds:uri="c7638ba2-7af8-4996-b3aa-a9907f187b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373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Calluna Lght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Newman</dc:creator>
  <cp:lastModifiedBy>Alan Cao</cp:lastModifiedBy>
  <cp:revision>10</cp:revision>
  <dcterms:created xsi:type="dcterms:W3CDTF">2020-06-11T15:43:19Z</dcterms:created>
  <dcterms:modified xsi:type="dcterms:W3CDTF">2025-01-31T15:46:06Z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0x010100558D3F895C40894794978DA3F49C2F82</vt:lpwstr>
  </property>
</Properties>
</file>