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 du S1, nous devions penser notre solution et faire la conception de notre site.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 cette phase nous avions décidé que la demande d’adhésion serai semi-automatique (envoi de mail et les personnes en charge de saisir les adhésions prend contact avec l’hébergement qui écrit.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la gestion des places dispo, lors de l’adhésion, l’hébergement nous communique le nombre de place qu’il s’engage a reserver pour le festival de cannes. Ensuite l’hébergement gère le nombre de place restantes.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Adaptabilité de l’affichage en fonction de la taille d’écran → taille en 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Facilite la communication interne et externe → Communication individualisé et personnalisé entre les acteurs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Intégrité → protection contre les injections SQL, ce qui est un plus pour la sécurité)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33333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2192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/>
            </a:lvl5pPr>
            <a:lvl6pPr indent="0" marL="22860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/>
            </a:lvl6pPr>
            <a:lvl7pPr indent="0" marL="2743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/>
            </a:lvl7pPr>
            <a:lvl8pPr indent="0" marL="3200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/>
            </a:lvl8pPr>
            <a:lvl9pPr indent="0" marL="3657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685800" y="200788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2309018" y="-99218"/>
            <a:ext cx="4525963" cy="792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marL="3429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1pPr>
            <a:lvl2pPr indent="-177800" marL="74295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2pPr>
            <a:lvl3pPr indent="-120650" marL="11430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3pPr>
            <a:lvl4pPr indent="-120650" marL="16002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20650" marL="20574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5pPr>
            <a:lvl6pPr indent="-120650" marL="25146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6pPr>
            <a:lvl7pPr indent="-120650" marL="29718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7pPr>
            <a:lvl8pPr indent="-120650" marL="34290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8pPr>
            <a:lvl9pPr indent="-120650" marL="38862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marL="3429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1pPr>
            <a:lvl2pPr indent="-177800" marL="74295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2pPr>
            <a:lvl3pPr indent="-120650" marL="11430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3pPr>
            <a:lvl4pPr indent="-120650" marL="16002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20650" marL="20574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5pPr>
            <a:lvl6pPr indent="-120650" marL="25146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6pPr>
            <a:lvl7pPr indent="-120650" marL="29718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7pPr>
            <a:lvl8pPr indent="-120650" marL="34290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8pPr>
            <a:lvl9pPr indent="-120650" marL="38862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09600" y="1600200"/>
            <a:ext cx="7924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marL="3429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1pPr>
            <a:lvl2pPr indent="-177800" marL="74295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2pPr>
            <a:lvl3pPr indent="-120650" marL="11430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3pPr>
            <a:lvl4pPr indent="-120650" marL="16002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20650" marL="20574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5pPr>
            <a:lvl6pPr indent="-120650" marL="25146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6pPr>
            <a:lvl7pPr indent="-120650" marL="29718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7pPr>
            <a:lvl8pPr indent="-120650" marL="34290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8pPr>
            <a:lvl9pPr indent="-120650" marL="38862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-tête de sec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600" y="4962525"/>
            <a:ext cx="788511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600" y="3462337"/>
            <a:ext cx="78851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Arial Narrow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09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6pPr>
            <a:lvl7pPr rtl="0"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7pPr>
            <a:lvl8pPr rtl="0"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8pPr>
            <a:lvl9pPr rtl="0">
              <a:spcBef>
                <a:spcPts val="0"/>
              </a:spcBef>
              <a:buClr>
                <a:schemeClr val="lt2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800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800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09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09600" y="1600199"/>
            <a:ext cx="3733800" cy="574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Arial Narrow"/>
              <a:buNone/>
              <a:defRPr/>
            </a:lvl1pPr>
            <a:lvl2pPr indent="0" marL="457200" rtl="0">
              <a:spcBef>
                <a:spcPts val="0"/>
              </a:spcBef>
              <a:buFont typeface="Arial Narrow"/>
              <a:buNone/>
              <a:defRPr/>
            </a:lvl2pPr>
            <a:lvl3pPr indent="0" marL="914400" rtl="0">
              <a:spcBef>
                <a:spcPts val="0"/>
              </a:spcBef>
              <a:buFont typeface="Arial Narrow"/>
              <a:buNone/>
              <a:defRPr/>
            </a:lvl3pPr>
            <a:lvl4pPr indent="0" marL="1371600" rtl="0">
              <a:spcBef>
                <a:spcPts val="0"/>
              </a:spcBef>
              <a:buFont typeface="Arial Narrow"/>
              <a:buNone/>
              <a:defRPr/>
            </a:lvl4pPr>
            <a:lvl5pPr indent="0" marL="1828800" rtl="0">
              <a:spcBef>
                <a:spcPts val="0"/>
              </a:spcBef>
              <a:buFont typeface="Arial Narrow"/>
              <a:buNone/>
              <a:defRPr/>
            </a:lvl5pPr>
            <a:lvl6pPr indent="0" marL="2286000" rtl="0">
              <a:spcBef>
                <a:spcPts val="0"/>
              </a:spcBef>
              <a:buFont typeface="Arial Narrow"/>
              <a:buNone/>
              <a:defRPr/>
            </a:lvl6pPr>
            <a:lvl7pPr indent="0" marL="2743200" rtl="0">
              <a:spcBef>
                <a:spcPts val="0"/>
              </a:spcBef>
              <a:buFont typeface="Arial Narrow"/>
              <a:buNone/>
              <a:defRPr/>
            </a:lvl7pPr>
            <a:lvl8pPr indent="0" marL="3200400" rtl="0">
              <a:spcBef>
                <a:spcPts val="0"/>
              </a:spcBef>
              <a:buFont typeface="Arial Narrow"/>
              <a:buNone/>
              <a:defRPr/>
            </a:lvl8pPr>
            <a:lvl9pPr indent="0" marL="3657600" rtl="0">
              <a:spcBef>
                <a:spcPts val="0"/>
              </a:spcBef>
              <a:buFont typeface="Arial Narrow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800600" y="1600199"/>
            <a:ext cx="3733800" cy="574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2"/>
              </a:buClr>
              <a:buFont typeface="Arial Narrow"/>
              <a:buNone/>
              <a:defRPr/>
            </a:lvl1pPr>
            <a:lvl2pPr indent="0" marL="457200" rtl="0">
              <a:spcBef>
                <a:spcPts val="0"/>
              </a:spcBef>
              <a:buFont typeface="Arial Narrow"/>
              <a:buNone/>
              <a:defRPr/>
            </a:lvl2pPr>
            <a:lvl3pPr indent="0" marL="914400" rtl="0">
              <a:spcBef>
                <a:spcPts val="0"/>
              </a:spcBef>
              <a:buFont typeface="Arial Narrow"/>
              <a:buNone/>
              <a:defRPr/>
            </a:lvl3pPr>
            <a:lvl4pPr indent="0" marL="1371600" rtl="0">
              <a:spcBef>
                <a:spcPts val="0"/>
              </a:spcBef>
              <a:buFont typeface="Arial Narrow"/>
              <a:buNone/>
              <a:defRPr/>
            </a:lvl4pPr>
            <a:lvl5pPr indent="0" marL="1828800" rtl="0">
              <a:spcBef>
                <a:spcPts val="0"/>
              </a:spcBef>
              <a:buFont typeface="Arial Narrow"/>
              <a:buNone/>
              <a:defRPr/>
            </a:lvl5pPr>
            <a:lvl6pPr indent="0" marL="2286000" rtl="0">
              <a:spcBef>
                <a:spcPts val="0"/>
              </a:spcBef>
              <a:buFont typeface="Arial Narrow"/>
              <a:buNone/>
              <a:defRPr/>
            </a:lvl6pPr>
            <a:lvl7pPr indent="0" marL="2743200" rtl="0">
              <a:spcBef>
                <a:spcPts val="0"/>
              </a:spcBef>
              <a:buFont typeface="Arial Narrow"/>
              <a:buNone/>
              <a:defRPr/>
            </a:lvl7pPr>
            <a:lvl8pPr indent="0" marL="3200400" rtl="0">
              <a:spcBef>
                <a:spcPts val="0"/>
              </a:spcBef>
              <a:buFont typeface="Arial Narrow"/>
              <a:buNone/>
              <a:defRPr/>
            </a:lvl8pPr>
            <a:lvl9pPr indent="0" marL="3657600" rtl="0">
              <a:spcBef>
                <a:spcPts val="0"/>
              </a:spcBef>
              <a:buFont typeface="Arial Narrow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962400" y="1447800"/>
            <a:ext cx="4648199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marL="3429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1pPr>
            <a:lvl2pPr indent="-177800" marL="74295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2pPr>
            <a:lvl3pPr indent="-120650" marL="11430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3pPr>
            <a:lvl4pPr indent="-120650" marL="16002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20650" marL="20574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5pPr>
            <a:lvl6pPr indent="-120650" marL="25146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6pPr>
            <a:lvl7pPr indent="-120650" marL="29718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7pPr>
            <a:lvl8pPr indent="-120650" marL="34290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8pPr>
            <a:lvl9pPr indent="-120650" marL="388620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612647" y="1447800"/>
            <a:ext cx="2971799" cy="10972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12647" y="2547891"/>
            <a:ext cx="2971799" cy="31671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 Narrow"/>
              <a:buNone/>
              <a:defRPr/>
            </a:lvl1pPr>
            <a:lvl2pPr indent="0" marL="457200" rtl="0">
              <a:spcBef>
                <a:spcPts val="0"/>
              </a:spcBef>
              <a:buFont typeface="Arial Narrow"/>
              <a:buNone/>
              <a:defRPr/>
            </a:lvl2pPr>
            <a:lvl3pPr indent="0" marL="914400" rtl="0">
              <a:spcBef>
                <a:spcPts val="0"/>
              </a:spcBef>
              <a:buFont typeface="Arial Narrow"/>
              <a:buNone/>
              <a:defRPr/>
            </a:lvl3pPr>
            <a:lvl4pPr indent="0" marL="1371600" rtl="0">
              <a:spcBef>
                <a:spcPts val="0"/>
              </a:spcBef>
              <a:buFont typeface="Arial Narrow"/>
              <a:buNone/>
              <a:defRPr/>
            </a:lvl4pPr>
            <a:lvl5pPr indent="0" marL="1828800" rtl="0">
              <a:spcBef>
                <a:spcPts val="0"/>
              </a:spcBef>
              <a:buFont typeface="Arial Narrow"/>
              <a:buNone/>
              <a:defRPr/>
            </a:lvl5pPr>
            <a:lvl6pPr indent="0" marL="2286000" rtl="0">
              <a:spcBef>
                <a:spcPts val="0"/>
              </a:spcBef>
              <a:buFont typeface="Arial Narrow"/>
              <a:buNone/>
              <a:defRPr/>
            </a:lvl6pPr>
            <a:lvl7pPr indent="0" marL="2743200" rtl="0">
              <a:spcBef>
                <a:spcPts val="0"/>
              </a:spcBef>
              <a:buFont typeface="Arial Narrow"/>
              <a:buNone/>
              <a:defRPr/>
            </a:lvl7pPr>
            <a:lvl8pPr indent="0" marL="3200400" rtl="0">
              <a:spcBef>
                <a:spcPts val="0"/>
              </a:spcBef>
              <a:buFont typeface="Arial Narrow"/>
              <a:buNone/>
              <a:defRPr/>
            </a:lvl8pPr>
            <a:lvl9pPr indent="0" marL="3657600" rtl="0">
              <a:spcBef>
                <a:spcPts val="0"/>
              </a:spcBef>
              <a:buFont typeface="Arial Narrow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609600" y="1447800"/>
            <a:ext cx="2971799" cy="10972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4657344" y="1447800"/>
            <a:ext cx="3419855" cy="347471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09600" y="2547890"/>
            <a:ext cx="2971799" cy="24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 Narrow"/>
              <a:buNone/>
              <a:defRPr/>
            </a:lvl1pPr>
            <a:lvl2pPr indent="0" marL="457200" rtl="0">
              <a:spcBef>
                <a:spcPts val="0"/>
              </a:spcBef>
              <a:buFont typeface="Arial Narrow"/>
              <a:buNone/>
              <a:defRPr/>
            </a:lvl2pPr>
            <a:lvl3pPr indent="0" marL="914400" rtl="0">
              <a:spcBef>
                <a:spcPts val="0"/>
              </a:spcBef>
              <a:buFont typeface="Arial Narrow"/>
              <a:buNone/>
              <a:defRPr/>
            </a:lvl3pPr>
            <a:lvl4pPr indent="0" marL="1371600" rtl="0">
              <a:spcBef>
                <a:spcPts val="0"/>
              </a:spcBef>
              <a:buFont typeface="Arial Narrow"/>
              <a:buNone/>
              <a:defRPr/>
            </a:lvl4pPr>
            <a:lvl5pPr indent="0" marL="1828800" rtl="0">
              <a:spcBef>
                <a:spcPts val="0"/>
              </a:spcBef>
              <a:buFont typeface="Arial Narrow"/>
              <a:buNone/>
              <a:defRPr/>
            </a:lvl5pPr>
            <a:lvl6pPr indent="0" marL="2286000" rtl="0">
              <a:spcBef>
                <a:spcPts val="0"/>
              </a:spcBef>
              <a:buFont typeface="Arial Narrow"/>
              <a:buNone/>
              <a:defRPr/>
            </a:lvl6pPr>
            <a:lvl7pPr indent="0" marL="2743200" rtl="0">
              <a:spcBef>
                <a:spcPts val="0"/>
              </a:spcBef>
              <a:buFont typeface="Arial Narrow"/>
              <a:buNone/>
              <a:defRPr/>
            </a:lvl7pPr>
            <a:lvl8pPr indent="0" marL="3200400" rtl="0">
              <a:spcBef>
                <a:spcPts val="0"/>
              </a:spcBef>
              <a:buFont typeface="Arial Narrow"/>
              <a:buNone/>
              <a:defRPr/>
            </a:lvl8pPr>
            <a:lvl9pPr indent="0" marL="3657600" rtl="0">
              <a:spcBef>
                <a:spcPts val="0"/>
              </a:spcBef>
              <a:buFont typeface="Arial Narrow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3B3B3B"/>
            </a:gs>
            <a:gs pos="3100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09600" y="1600200"/>
            <a:ext cx="792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1pPr>
            <a:lvl2pPr indent="-177800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2pPr>
            <a:lvl3pPr indent="-120650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3pPr>
            <a:lvl4pPr indent="-120650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4pPr>
            <a:lvl5pPr indent="-120650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5pPr>
            <a:lvl6pPr indent="-120650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6pPr>
            <a:lvl7pPr indent="-120650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7pPr>
            <a:lvl8pPr indent="-120650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8pPr>
            <a:lvl9pPr indent="-120650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43800" y="6356350"/>
            <a:ext cx="990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32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fr-FR" sz="36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Lucie Bour, Gwendoline Gonzalez, Bastien Leclercq, Maxime Dorj</a:t>
            </a:r>
          </a:p>
        </p:txBody>
      </p:sp>
      <p:sp>
        <p:nvSpPr>
          <p:cNvPr id="88" name="Shape 88"/>
          <p:cNvSpPr txBox="1"/>
          <p:nvPr>
            <p:ph type="ctrTitle"/>
          </p:nvPr>
        </p:nvSpPr>
        <p:spPr>
          <a:xfrm>
            <a:off x="685800" y="200788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baseline="0" i="0" lang="fr-FR" sz="4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PROJET FESTIVAL DE CANNES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Arial Narrow"/>
              <a:buNone/>
            </a:pPr>
            <a:r>
              <a:rPr b="0" baseline="0" i="0" lang="fr-FR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rPr>
              <a:t>SOMMAIRE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09600" y="1600200"/>
            <a:ext cx="7924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Rappel des choix de conception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Choix des modules développés</a:t>
            </a:r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Démonstration</a:t>
            </a:r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DC9E1F"/>
              </a:buClr>
              <a:buSzPct val="25000"/>
              <a:buFont typeface="Arial Narrow"/>
              <a:buNone/>
            </a:pPr>
            <a:r>
              <a:rPr b="0" baseline="0" i="0" lang="fr-FR" sz="3200" u="none" cap="none" strike="noStrike">
                <a:solidFill>
                  <a:srgbClr val="DC9E1F"/>
                </a:solidFill>
                <a:latin typeface="Arial Narrow"/>
                <a:ea typeface="Arial Narrow"/>
                <a:cs typeface="Arial Narrow"/>
                <a:sym typeface="Arial Narrow"/>
              </a:rPr>
              <a:t>RAPPEL DES CHOIX DE CONCEPTION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09600" y="1600200"/>
            <a:ext cx="7924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Demande d’adhésion semi – automatique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Gestion des places restantes : gérer par les établissements partenaires eux mêmes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DC9E1F"/>
              </a:buClr>
              <a:buSzPct val="25000"/>
              <a:buFont typeface="Arial Narrow"/>
              <a:buNone/>
            </a:pPr>
            <a:r>
              <a:rPr b="0" baseline="0" i="0" lang="fr-FR" sz="3200" u="none" cap="none" strike="noStrike">
                <a:solidFill>
                  <a:srgbClr val="DC9E1F"/>
                </a:solidFill>
                <a:latin typeface="Arial Narrow"/>
                <a:ea typeface="Arial Narrow"/>
                <a:cs typeface="Arial Narrow"/>
                <a:sym typeface="Arial Narrow"/>
              </a:rPr>
              <a:t>CHOIX DES MODULES DÉVELOPPÉS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09600" y="1600200"/>
            <a:ext cx="7924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Gestion des hébergement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Saisie des caractéristiques des hébergements</a:t>
            </a:r>
          </a:p>
          <a:p>
            <a:pPr indent="0" lvl="1" marL="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	Ajouter les hébergements</a:t>
            </a:r>
          </a:p>
          <a:p>
            <a:pPr indent="0" lvl="1" marL="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	Lister les hébergements et leurs informations présentes dans la base 		de données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Gestion des projections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Saisir une projection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Afficher le planning général et le planning par catégorie de films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Modifier une projection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Supprimer une projection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40"/>
              </a:spcBef>
              <a:spcAft>
                <a:spcPts val="60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baseline="0" i="0" lang="fr-FR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Associer un jury à un film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739998" y="87426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85800" y="2007888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baseline="0" i="0" lang="fr-FR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DÉMONSTRATION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09600" y="274637"/>
            <a:ext cx="7924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DC9E1F"/>
              </a:buClr>
              <a:buSzPct val="25000"/>
              <a:buFont typeface="Arial Narrow"/>
              <a:buNone/>
            </a:pPr>
            <a:r>
              <a:rPr b="0" baseline="0" i="0" lang="fr-FR" sz="3000" u="none" cap="none" strike="noStrike">
                <a:solidFill>
                  <a:srgbClr val="DC9E1F"/>
                </a:solidFill>
                <a:latin typeface="Arial Narrow"/>
                <a:ea typeface="Arial Narrow"/>
                <a:cs typeface="Arial Narrow"/>
                <a:sym typeface="Arial Narrow"/>
              </a:rPr>
              <a:t>POURQUOI NOTRE SOLUTION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09600" y="1600200"/>
            <a:ext cx="79247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Optimisation des processus, homogénéité et cohérence des données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Respect des contraintes du cahier des charges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Adaptabilité de l’affichage en fonction de la taille d’écran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Facilite la communication interne et externe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Réactivité de notre service pour les MàJ et les modifications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baseline="0" i="0" lang="fr-FR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Intégrité du SI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