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A043-CEC0-4550-856D-6CE715C21EC5}" type="datetimeFigureOut">
              <a:rPr lang="en-CA" smtClean="0"/>
              <a:t>2021-05-18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439-613E-47D3-A8CB-F57E6CB7B94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99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A043-CEC0-4550-856D-6CE715C21EC5}" type="datetimeFigureOut">
              <a:rPr lang="en-CA" smtClean="0"/>
              <a:t>2021-05-18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439-613E-47D3-A8CB-F57E6CB7B94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50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A043-CEC0-4550-856D-6CE715C21EC5}" type="datetimeFigureOut">
              <a:rPr lang="en-CA" smtClean="0"/>
              <a:t>2021-05-18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439-613E-47D3-A8CB-F57E6CB7B94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817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A043-CEC0-4550-856D-6CE715C21EC5}" type="datetimeFigureOut">
              <a:rPr lang="en-CA" smtClean="0"/>
              <a:t>2021-05-18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439-613E-47D3-A8CB-F57E6CB7B94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40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A043-CEC0-4550-856D-6CE715C21EC5}" type="datetimeFigureOut">
              <a:rPr lang="en-CA" smtClean="0"/>
              <a:t>2021-05-18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439-613E-47D3-A8CB-F57E6CB7B94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893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A043-CEC0-4550-856D-6CE715C21EC5}" type="datetimeFigureOut">
              <a:rPr lang="en-CA" smtClean="0"/>
              <a:t>2021-05-18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439-613E-47D3-A8CB-F57E6CB7B94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592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A043-CEC0-4550-856D-6CE715C21EC5}" type="datetimeFigureOut">
              <a:rPr lang="en-CA" smtClean="0"/>
              <a:t>2021-05-18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439-613E-47D3-A8CB-F57E6CB7B94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748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A043-CEC0-4550-856D-6CE715C21EC5}" type="datetimeFigureOut">
              <a:rPr lang="en-CA" smtClean="0"/>
              <a:t>2021-05-18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439-613E-47D3-A8CB-F57E6CB7B94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644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A043-CEC0-4550-856D-6CE715C21EC5}" type="datetimeFigureOut">
              <a:rPr lang="en-CA" smtClean="0"/>
              <a:t>2021-05-18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439-613E-47D3-A8CB-F57E6CB7B94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814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A043-CEC0-4550-856D-6CE715C21EC5}" type="datetimeFigureOut">
              <a:rPr lang="en-CA" smtClean="0"/>
              <a:t>2021-05-18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439-613E-47D3-A8CB-F57E6CB7B94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15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A043-CEC0-4550-856D-6CE715C21EC5}" type="datetimeFigureOut">
              <a:rPr lang="en-CA" smtClean="0"/>
              <a:t>2021-05-18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439-613E-47D3-A8CB-F57E6CB7B94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15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A043-CEC0-4550-856D-6CE715C21EC5}" type="datetimeFigureOut">
              <a:rPr lang="en-CA" smtClean="0"/>
              <a:t>2021-05-18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439-613E-47D3-A8CB-F57E6CB7B94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5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9C630C-D4A5-4B0D-9490-C523631C2AC8}"/>
              </a:ext>
            </a:extLst>
          </p:cNvPr>
          <p:cNvSpPr/>
          <p:nvPr/>
        </p:nvSpPr>
        <p:spPr>
          <a:xfrm>
            <a:off x="8117071" y="1118571"/>
            <a:ext cx="964561" cy="979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50" dirty="0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D070D06D-AC16-644D-A2CB-17DF8C67E4CF}"/>
              </a:ext>
            </a:extLst>
          </p:cNvPr>
          <p:cNvSpPr/>
          <p:nvPr/>
        </p:nvSpPr>
        <p:spPr>
          <a:xfrm>
            <a:off x="6465595" y="790057"/>
            <a:ext cx="1412439" cy="15538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248303-FEE5-4CFB-8A08-A66FFA7FEE0D}"/>
              </a:ext>
            </a:extLst>
          </p:cNvPr>
          <p:cNvSpPr/>
          <p:nvPr/>
        </p:nvSpPr>
        <p:spPr>
          <a:xfrm>
            <a:off x="5143560" y="1118571"/>
            <a:ext cx="1064882" cy="100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05074A-1F0D-4B3F-A95C-E53964BC0AB7}"/>
              </a:ext>
            </a:extLst>
          </p:cNvPr>
          <p:cNvSpPr/>
          <p:nvPr/>
        </p:nvSpPr>
        <p:spPr>
          <a:xfrm>
            <a:off x="2505559" y="1122351"/>
            <a:ext cx="938892" cy="1013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9CC9F-3C17-4094-B179-AFDD05268B07}"/>
              </a:ext>
            </a:extLst>
          </p:cNvPr>
          <p:cNvSpPr txBox="1"/>
          <p:nvPr/>
        </p:nvSpPr>
        <p:spPr>
          <a:xfrm>
            <a:off x="2457362" y="1235819"/>
            <a:ext cx="98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/>
              <a:t>dataset_id</a:t>
            </a:r>
          </a:p>
          <a:p>
            <a:r>
              <a:rPr lang="en-CA" sz="1350" dirty="0"/>
              <a:t>name</a:t>
            </a:r>
          </a:p>
          <a:p>
            <a:r>
              <a:rPr lang="en-CA" sz="1350" dirty="0"/>
              <a:t>country</a:t>
            </a:r>
          </a:p>
          <a:p>
            <a:r>
              <a:rPr lang="en-CA" sz="1350" dirty="0"/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05074A-1F0D-4B3F-A95C-E53964BC0AB7}"/>
              </a:ext>
            </a:extLst>
          </p:cNvPr>
          <p:cNvSpPr/>
          <p:nvPr/>
        </p:nvSpPr>
        <p:spPr>
          <a:xfrm>
            <a:off x="48270" y="1122352"/>
            <a:ext cx="979179" cy="1037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50" dirty="0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BEFADF7B-734B-E642-BB60-F27B665FDE9F}"/>
              </a:ext>
            </a:extLst>
          </p:cNvPr>
          <p:cNvSpPr/>
          <p:nvPr/>
        </p:nvSpPr>
        <p:spPr>
          <a:xfrm>
            <a:off x="3826969" y="926781"/>
            <a:ext cx="1082727" cy="130924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0432620A-1214-074A-9010-7B5B5C3AF110}"/>
              </a:ext>
            </a:extLst>
          </p:cNvPr>
          <p:cNvSpPr/>
          <p:nvPr/>
        </p:nvSpPr>
        <p:spPr>
          <a:xfrm>
            <a:off x="1265965" y="849908"/>
            <a:ext cx="1033053" cy="130924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BB654-4507-4C9B-A5C1-5075F47F7603}"/>
              </a:ext>
            </a:extLst>
          </p:cNvPr>
          <p:cNvSpPr txBox="1"/>
          <p:nvPr/>
        </p:nvSpPr>
        <p:spPr>
          <a:xfrm>
            <a:off x="2557229" y="972310"/>
            <a:ext cx="82551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350" b="1" dirty="0"/>
              <a:t>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EC392-9E72-46A9-ACFE-ED6B75FF929A}"/>
              </a:ext>
            </a:extLst>
          </p:cNvPr>
          <p:cNvSpPr txBox="1"/>
          <p:nvPr/>
        </p:nvSpPr>
        <p:spPr>
          <a:xfrm>
            <a:off x="4082837" y="968289"/>
            <a:ext cx="57099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350" b="1" dirty="0"/>
              <a:t>Visits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2D917-ADA4-46F7-8855-32E841D09A81}"/>
              </a:ext>
            </a:extLst>
          </p:cNvPr>
          <p:cNvSpPr txBox="1"/>
          <p:nvPr/>
        </p:nvSpPr>
        <p:spPr>
          <a:xfrm>
            <a:off x="3992757" y="1227991"/>
            <a:ext cx="925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visit_id</a:t>
            </a:r>
          </a:p>
          <a:p>
            <a:r>
              <a:rPr lang="en-CA" sz="1350" dirty="0"/>
              <a:t>dataset_id</a:t>
            </a:r>
          </a:p>
          <a:p>
            <a:r>
              <a:rPr lang="en-CA" sz="1350" dirty="0"/>
              <a:t>habitat</a:t>
            </a:r>
          </a:p>
          <a:p>
            <a:r>
              <a:rPr lang="en-CA" sz="1350" dirty="0"/>
              <a:t>     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EBE5E-8083-4CA2-BD9E-65D99BC7022F}"/>
              </a:ext>
            </a:extLst>
          </p:cNvPr>
          <p:cNvSpPr txBox="1"/>
          <p:nvPr/>
        </p:nvSpPr>
        <p:spPr>
          <a:xfrm>
            <a:off x="5165564" y="968289"/>
            <a:ext cx="995272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350" b="1" dirty="0"/>
              <a:t>Bromeliads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926A5-AA59-4BE8-8D0B-3B9F85E13611}"/>
              </a:ext>
            </a:extLst>
          </p:cNvPr>
          <p:cNvSpPr txBox="1"/>
          <p:nvPr/>
        </p:nvSpPr>
        <p:spPr>
          <a:xfrm>
            <a:off x="5070189" y="1220691"/>
            <a:ext cx="116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/>
              <a:t>visit_id</a:t>
            </a:r>
          </a:p>
          <a:p>
            <a:r>
              <a:rPr lang="en-CA" sz="1350" dirty="0"/>
              <a:t>bromeliad_id</a:t>
            </a:r>
          </a:p>
          <a:p>
            <a:r>
              <a:rPr lang="en-CA" sz="1350" dirty="0"/>
              <a:t>species</a:t>
            </a:r>
          </a:p>
          <a:p>
            <a:r>
              <a:rPr lang="en-CA" sz="135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9E7F4-015A-4813-B6DA-CB283F6CC26B}"/>
              </a:ext>
            </a:extLst>
          </p:cNvPr>
          <p:cNvSpPr txBox="1"/>
          <p:nvPr/>
        </p:nvSpPr>
        <p:spPr>
          <a:xfrm>
            <a:off x="6640714" y="977742"/>
            <a:ext cx="1035861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350" b="1" dirty="0"/>
              <a:t> Abundance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5C803-BEF1-4430-B7BF-1B605A8EF59A}"/>
              </a:ext>
            </a:extLst>
          </p:cNvPr>
          <p:cNvSpPr txBox="1"/>
          <p:nvPr/>
        </p:nvSpPr>
        <p:spPr>
          <a:xfrm>
            <a:off x="6622901" y="1225740"/>
            <a:ext cx="1122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bromeliad_id</a:t>
            </a:r>
          </a:p>
          <a:p>
            <a:r>
              <a:rPr lang="en-CA" sz="1350" dirty="0"/>
              <a:t>bwg_name</a:t>
            </a:r>
          </a:p>
          <a:p>
            <a:r>
              <a:rPr lang="en-CA" sz="1350" dirty="0"/>
              <a:t>abundance</a:t>
            </a:r>
          </a:p>
          <a:p>
            <a:r>
              <a:rPr lang="en-CA" sz="1350" dirty="0"/>
              <a:t>         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4A19E6-CA7B-4558-AC7B-0D9CE572EB6C}"/>
              </a:ext>
            </a:extLst>
          </p:cNvPr>
          <p:cNvSpPr txBox="1"/>
          <p:nvPr/>
        </p:nvSpPr>
        <p:spPr>
          <a:xfrm>
            <a:off x="8305828" y="972310"/>
            <a:ext cx="574388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350" b="1" dirty="0"/>
              <a:t>Traits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C58E2-550C-46B1-8A6E-6633163190CE}"/>
              </a:ext>
            </a:extLst>
          </p:cNvPr>
          <p:cNvSpPr txBox="1"/>
          <p:nvPr/>
        </p:nvSpPr>
        <p:spPr>
          <a:xfrm>
            <a:off x="8091790" y="1198284"/>
            <a:ext cx="1090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/>
              <a:t>bwg_name</a:t>
            </a:r>
          </a:p>
          <a:p>
            <a:r>
              <a:rPr lang="en-CA" sz="1350" dirty="0"/>
              <a:t>family</a:t>
            </a:r>
          </a:p>
          <a:p>
            <a:r>
              <a:rPr lang="en-CA" sz="1350" dirty="0"/>
              <a:t>AS1</a:t>
            </a:r>
          </a:p>
          <a:p>
            <a:r>
              <a:rPr lang="en-CA" sz="1350" dirty="0"/>
              <a:t>…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BA317C8-F43E-4594-A6BF-1CBAA11CB93B}"/>
              </a:ext>
            </a:extLst>
          </p:cNvPr>
          <p:cNvCxnSpPr>
            <a:cxnSpLocks/>
          </p:cNvCxnSpPr>
          <p:nvPr/>
        </p:nvCxnSpPr>
        <p:spPr>
          <a:xfrm>
            <a:off x="3444451" y="1376313"/>
            <a:ext cx="372976" cy="1979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A91909F-E919-44D0-B8FC-33A3FB583A03}"/>
              </a:ext>
            </a:extLst>
          </p:cNvPr>
          <p:cNvCxnSpPr/>
          <p:nvPr/>
        </p:nvCxnSpPr>
        <p:spPr>
          <a:xfrm flipV="1">
            <a:off x="6202220" y="1376315"/>
            <a:ext cx="423175" cy="197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12D7B44-AFD2-4209-AC07-63F7DED3B060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7878034" y="1376314"/>
            <a:ext cx="239038" cy="190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199862-AEC9-48DB-9C82-5ED43CD313DB}"/>
              </a:ext>
            </a:extLst>
          </p:cNvPr>
          <p:cNvCxnSpPr/>
          <p:nvPr/>
        </p:nvCxnSpPr>
        <p:spPr>
          <a:xfrm flipV="1">
            <a:off x="4733540" y="1376313"/>
            <a:ext cx="41002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A39ABF-AA03-4C33-96AC-93E6FEBCF195}"/>
              </a:ext>
            </a:extLst>
          </p:cNvPr>
          <p:cNvSpPr txBox="1"/>
          <p:nvPr/>
        </p:nvSpPr>
        <p:spPr>
          <a:xfrm>
            <a:off x="48270" y="2268061"/>
            <a:ext cx="9033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Owners: </a:t>
            </a:r>
            <a:r>
              <a:rPr lang="en-CA" sz="1400" dirty="0"/>
              <a:t>information about the owner (principle investigator) of the dataset</a:t>
            </a:r>
          </a:p>
          <a:p>
            <a:endParaRPr lang="en-CA" sz="1400" b="1" dirty="0"/>
          </a:p>
          <a:p>
            <a:r>
              <a:rPr lang="en-CA" sz="1400" b="1" dirty="0"/>
              <a:t>Ownership: </a:t>
            </a:r>
            <a:r>
              <a:rPr lang="en-CA" sz="1400" dirty="0"/>
              <a:t>information about which owner owns which dataset</a:t>
            </a:r>
          </a:p>
          <a:p>
            <a:endParaRPr lang="en-CA" sz="1400" b="1" dirty="0"/>
          </a:p>
          <a:p>
            <a:r>
              <a:rPr lang="en-CA" sz="1400" b="1" dirty="0"/>
              <a:t>Datasets: </a:t>
            </a:r>
            <a:r>
              <a:rPr lang="en-CA" sz="1400" dirty="0"/>
              <a:t>this is information collected at the field site level, primarily on who the data owners are at the field site and where the field site is located</a:t>
            </a:r>
          </a:p>
          <a:p>
            <a:endParaRPr lang="en-CA" sz="1400" dirty="0"/>
          </a:p>
          <a:p>
            <a:r>
              <a:rPr lang="en-CA" sz="1400" b="1" dirty="0"/>
              <a:t>Visits: </a:t>
            </a:r>
            <a:r>
              <a:rPr lang="en-CA" sz="1400" dirty="0"/>
              <a:t>this is information collected at the level of unique points in time &amp; space, differentiating between data collected in different years or in different habitats in the same field site</a:t>
            </a:r>
          </a:p>
          <a:p>
            <a:endParaRPr lang="en-CA" sz="1400" dirty="0"/>
          </a:p>
          <a:p>
            <a:r>
              <a:rPr lang="en-CA" sz="1400" b="1" dirty="0"/>
              <a:t>Bromeliads</a:t>
            </a:r>
            <a:r>
              <a:rPr lang="en-CA" sz="1400" dirty="0"/>
              <a:t>: information collected at the level of an individual bromeliad, and referring to the plant and its immediate surrounding</a:t>
            </a:r>
          </a:p>
          <a:p>
            <a:endParaRPr lang="en-CA" sz="1400" dirty="0"/>
          </a:p>
          <a:p>
            <a:r>
              <a:rPr lang="en-CA" sz="1400" b="1" dirty="0"/>
              <a:t>Abundance: </a:t>
            </a:r>
            <a:r>
              <a:rPr lang="en-CA" sz="1400" dirty="0"/>
              <a:t>information on the identity of the aquatic macroinvertebrates found in a particular bromeliad </a:t>
            </a:r>
          </a:p>
          <a:p>
            <a:endParaRPr lang="en-CA" sz="1400" dirty="0"/>
          </a:p>
          <a:p>
            <a:r>
              <a:rPr lang="en-CA" sz="1400" b="1" dirty="0"/>
              <a:t>Traits: </a:t>
            </a:r>
            <a:r>
              <a:rPr lang="en-CA" sz="1400" dirty="0"/>
              <a:t>information on the morphospecies (each with a unique “bwg_name” in the form Order.number) of aquatic macroinvertebrates in this database, including taxonomy (multiple levels) and 16 traits (fuzzy coded)</a:t>
            </a:r>
          </a:p>
          <a:p>
            <a:endParaRPr lang="en-CA" sz="1400" dirty="0"/>
          </a:p>
          <a:p>
            <a:r>
              <a:rPr lang="en-CA" sz="1400" b="1" dirty="0"/>
              <a:t>Further info:  </a:t>
            </a:r>
            <a:r>
              <a:rPr lang="en-CA" sz="1400" dirty="0"/>
              <a:t>https://www.zoology.ubc.ca/~srivast/bwg/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189DC0-02DF-4016-A02C-61105838984D}"/>
              </a:ext>
            </a:extLst>
          </p:cNvPr>
          <p:cNvSpPr txBox="1"/>
          <p:nvPr/>
        </p:nvSpPr>
        <p:spPr>
          <a:xfrm>
            <a:off x="710100" y="213985"/>
            <a:ext cx="340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chemeClr val="accent6">
                    <a:lumMod val="50000"/>
                  </a:schemeClr>
                </a:solidFill>
              </a:rPr>
              <a:t>The BWG database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A867A6-237B-4F6A-AA50-65F1BBB28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19" y="77429"/>
            <a:ext cx="2156853" cy="7641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6FBB654-4507-4C9B-A5C1-5075F47F7603}"/>
              </a:ext>
            </a:extLst>
          </p:cNvPr>
          <p:cNvSpPr txBox="1"/>
          <p:nvPr/>
        </p:nvSpPr>
        <p:spPr>
          <a:xfrm>
            <a:off x="1286906" y="968289"/>
            <a:ext cx="966418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350" b="1" dirty="0"/>
              <a:t>Ownership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29CC9F-3C17-4094-B179-AFDD05268B07}"/>
              </a:ext>
            </a:extLst>
          </p:cNvPr>
          <p:cNvSpPr txBox="1"/>
          <p:nvPr/>
        </p:nvSpPr>
        <p:spPr>
          <a:xfrm>
            <a:off x="1307424" y="1232354"/>
            <a:ext cx="9253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dataset_id</a:t>
            </a:r>
          </a:p>
          <a:p>
            <a:r>
              <a:rPr lang="en-CA" sz="1350" dirty="0"/>
              <a:t>owner_id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199862-AEC9-48DB-9C82-5ED43CD313DB}"/>
              </a:ext>
            </a:extLst>
          </p:cNvPr>
          <p:cNvCxnSpPr/>
          <p:nvPr/>
        </p:nvCxnSpPr>
        <p:spPr>
          <a:xfrm>
            <a:off x="2194706" y="1376313"/>
            <a:ext cx="310853" cy="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FBB654-4507-4C9B-A5C1-5075F47F7603}"/>
              </a:ext>
            </a:extLst>
          </p:cNvPr>
          <p:cNvSpPr txBox="1"/>
          <p:nvPr/>
        </p:nvSpPr>
        <p:spPr>
          <a:xfrm>
            <a:off x="167662" y="972310"/>
            <a:ext cx="73718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350" b="1" dirty="0"/>
              <a:t>Owners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29CC9F-3C17-4094-B179-AFDD05268B07}"/>
              </a:ext>
            </a:extLst>
          </p:cNvPr>
          <p:cNvSpPr txBox="1"/>
          <p:nvPr/>
        </p:nvSpPr>
        <p:spPr>
          <a:xfrm>
            <a:off x="-12234" y="1228889"/>
            <a:ext cx="112332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owner_id</a:t>
            </a:r>
          </a:p>
          <a:p>
            <a:r>
              <a:rPr lang="en-CA" sz="1350" dirty="0"/>
              <a:t>owner_name</a:t>
            </a:r>
          </a:p>
          <a:p>
            <a:r>
              <a:rPr lang="en-CA" sz="1350" dirty="0"/>
              <a:t>…</a:t>
            </a:r>
          </a:p>
        </p:txBody>
      </p:sp>
      <p:cxnSp>
        <p:nvCxnSpPr>
          <p:cNvPr id="43" name="Connector: Elbow 21">
            <a:extLst>
              <a:ext uri="{FF2B5EF4-FFF2-40B4-BE49-F238E27FC236}">
                <a16:creationId xmlns:a16="http://schemas.microsoft.com/office/drawing/2014/main" id="{0BA317C8-F43E-4594-A6BF-1CBAA11CB93B}"/>
              </a:ext>
            </a:extLst>
          </p:cNvPr>
          <p:cNvCxnSpPr/>
          <p:nvPr/>
        </p:nvCxnSpPr>
        <p:spPr>
          <a:xfrm>
            <a:off x="1027449" y="1376317"/>
            <a:ext cx="300462" cy="197959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243</Words>
  <Application>Microsoft Macintosh PowerPoint</Application>
  <PresentationFormat>Letter Paper (8.5x11 in)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 Srivastava</dc:creator>
  <cp:lastModifiedBy>Bledsoe,Ellen</cp:lastModifiedBy>
  <cp:revision>12</cp:revision>
  <dcterms:created xsi:type="dcterms:W3CDTF">2020-09-08T22:02:47Z</dcterms:created>
  <dcterms:modified xsi:type="dcterms:W3CDTF">2021-05-18T22:03:10Z</dcterms:modified>
</cp:coreProperties>
</file>