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2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8640-883F-A146-BF28-E67F0856AA86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22AC-6A84-7F40-AFF8-032FCC30F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22AC-6A84-7F40-AFF8-032FCC30F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54CC-4584-F743-A9DB-449044DF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9BA9E-82C9-D14C-BA84-C8409148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07BC-0BED-A74B-8D23-B24BE95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831A-85B4-D446-9396-6AF350A6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5A4D-5ACF-3048-A365-5B468EA9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8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29A1-4AD4-6F40-A99D-31F92955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664A-6379-DD4B-9917-EFE57D4E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BAD3-AC7E-F347-90F7-51A1A9B3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AC04-2D76-1849-B485-FC4741F2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C9343-A4C8-2846-A269-4DC42A74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4921E-F203-5C4F-96D1-3A3F3C1F8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6115-6F72-9745-BE17-83A5C6C7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F129-BA03-094F-8A16-C5666031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0DC9-4BDC-0D45-831E-0C99FF91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D4DF-4A56-D14A-9900-86F5EC5B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647B-CD9B-C845-A357-3B25567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06D9-3CBD-594A-A110-B3E96050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CF23-716F-E64F-B1F4-0AAF5283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DF8A-2790-CA45-904E-F374F2B1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B284-2A98-B04D-A7F9-A0A96BFB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E8E4-5A39-3045-B2E6-31431D89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EE1AF-1E82-C543-BCC9-FCAFDAD8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C8C1-434C-0245-BB15-671B13E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6332-F6EC-6844-87F2-708FA47A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5117-84CC-7246-9A51-F42ADF78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39F2-3D1E-0146-B516-B03DA3E3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5E2E-E27D-3E4F-92C9-F7B08941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AA92-AE0E-F042-86F5-95366AA8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CF9DE-988E-3942-B4D6-AEB78FF1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55BB-A216-F544-9CB5-746855DE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A31A-531A-6D4D-A554-D8E4C671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CA6A-00B9-B04D-9BBB-560E629F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212B-1040-E344-BF35-445D4C15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EC03-2B69-E548-9540-A73AC4608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B20AF-E33F-3940-B970-AF6D892CA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4625-9020-DB4D-BC60-0B66456E4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62F6E-70A3-974A-BAED-E0AEF9BC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2D8F9-AE4F-9B49-9478-DAF14BFB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D8C19-B685-4441-90A1-6A8B86A3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7438-C265-3640-9596-38A38351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8E63F-F16E-104C-919C-CB23FDAB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821A9-AAA8-FB4A-9DE3-0E203EC4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797E1-8487-DF43-B287-9D422B46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FF073-728E-8143-83B6-5C894707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021BD-C2D7-3540-9FAF-32F20E69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4DB2E-5893-C049-A118-CFAAB1B9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DB9-A65C-4C40-8C22-441DA8D4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A196-39E5-9D47-AD53-F01A2ABB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146A0-8DCB-B24C-96C0-ADD9B8186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3FBE-928D-B349-9C56-AFF2A654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FCE8-8EEE-D540-A421-3EC51D33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4FEAC-FF17-4D45-AF1B-E06AD020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0142-8B41-5B41-9E8C-9098F9DD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F75F9-A20E-1A41-A616-734177345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423F-02A9-8E44-BC09-644CDC9D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BF42C-0381-564C-AA8E-F4419B2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A9716-6A73-A54A-AD61-27CC169C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2C5A3-CFE6-604F-9770-CE44C797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6A4DC-D6EA-6A42-8DA9-AEC8C652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45E0-525F-014B-A5E9-4E6B457F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4138-E157-C74B-95B1-298146E86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CE4B-4778-D14C-BF7C-A0058572B5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0CF2-57CC-E645-BB2C-15E0F41C7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AC90-0061-C14B-B471-1BCC82D13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F6C6-0FDD-2E4A-B54A-5A398B8B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143A-8958-B946-AC1A-5412F3282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Problems in Spreadsheets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6149D-5B72-334C-A6FD-A2E8CB78F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(and what to do instead)</a:t>
            </a:r>
          </a:p>
        </p:txBody>
      </p:sp>
    </p:spTree>
    <p:extLst>
      <p:ext uri="{BB962C8B-B14F-4D97-AF65-F5344CB8AC3E}">
        <p14:creationId xmlns:p14="http://schemas.microsoft.com/office/powerpoint/2010/main" val="88775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143B-D348-244D-B6CA-6BB6A4EA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6BC1-4585-F34A-8767-69D0F88E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Inconsistent value formatting</a:t>
            </a:r>
          </a:p>
          <a:p>
            <a:pPr lvl="1"/>
            <a:r>
              <a:rPr lang="en-US" dirty="0"/>
              <a:t>Mismatches is text/character data is particularly tricky</a:t>
            </a:r>
          </a:p>
          <a:p>
            <a:pPr lvl="1"/>
            <a:r>
              <a:rPr lang="en-US" dirty="0"/>
              <a:t>Often occurs when multiple people are entering data</a:t>
            </a:r>
          </a:p>
          <a:p>
            <a:pPr lvl="1"/>
            <a:r>
              <a:rPr lang="en-US" dirty="0"/>
              <a:t>Watch out for capital vs. lowercase letters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11. Dates. Dates are kind of a nightmare.</a:t>
            </a:r>
          </a:p>
          <a:p>
            <a:pPr lvl="1"/>
            <a:r>
              <a:rPr lang="en-US" dirty="0"/>
              <a:t>Spreadsheets often try to be </a:t>
            </a:r>
            <a:r>
              <a:rPr lang="en-US" i="1" dirty="0"/>
              <a:t>too</a:t>
            </a:r>
            <a:r>
              <a:rPr lang="en-US" dirty="0"/>
              <a:t> helpful with dates.</a:t>
            </a:r>
          </a:p>
          <a:p>
            <a:pPr lvl="1"/>
            <a:r>
              <a:rPr lang="en-US" dirty="0"/>
              <a:t>One way to avoid issues is have dates in multiple columns (Day, Month, Year)</a:t>
            </a:r>
          </a:p>
          <a:p>
            <a:pPr lvl="1"/>
            <a:r>
              <a:rPr lang="en-US" dirty="0"/>
              <a:t>Another option is to store dates in ISO standard (YYYYMMDD)</a:t>
            </a:r>
          </a:p>
        </p:txBody>
      </p:sp>
    </p:spTree>
    <p:extLst>
      <p:ext uri="{BB962C8B-B14F-4D97-AF65-F5344CB8AC3E}">
        <p14:creationId xmlns:p14="http://schemas.microsoft.com/office/powerpoint/2010/main" val="42169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4240-3E5F-D844-9B3A-961044F8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Multiple variables in a single column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3C25-4A7A-5941-91B8-0D384CBC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84EF8-9AE2-7149-AFFC-4A61540A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66" y="1614555"/>
            <a:ext cx="8486183" cy="4773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3B1BF-513B-9548-9024-224FECE1A01C}"/>
              </a:ext>
            </a:extLst>
          </p:cNvPr>
          <p:cNvSpPr txBox="1"/>
          <p:nvPr/>
        </p:nvSpPr>
        <p:spPr>
          <a:xfrm>
            <a:off x="9021337" y="3429000"/>
            <a:ext cx="2776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column should have a single variable.</a:t>
            </a:r>
          </a:p>
          <a:p>
            <a:endParaRPr lang="en-US" dirty="0"/>
          </a:p>
          <a:p>
            <a:r>
              <a:rPr lang="en-US" dirty="0"/>
              <a:t>Similarly, each cell should contain a single data unit/value.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5FEEC-AFC3-6841-8CBD-888E493D028F}"/>
              </a:ext>
            </a:extLst>
          </p:cNvPr>
          <p:cNvSpPr/>
          <p:nvPr/>
        </p:nvSpPr>
        <p:spPr>
          <a:xfrm>
            <a:off x="10643270" y="831988"/>
            <a:ext cx="71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❌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5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81F6-1AEE-FB49-B62C-BBF6FB2D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Rows for variables, columns for obvs.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F50B-6AC6-A248-B813-3D52E4BF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FF4EB-C08A-3345-A659-82242821C839}"/>
              </a:ext>
            </a:extLst>
          </p:cNvPr>
          <p:cNvSpPr/>
          <p:nvPr/>
        </p:nvSpPr>
        <p:spPr>
          <a:xfrm>
            <a:off x="10910899" y="880994"/>
            <a:ext cx="71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❌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FB8F5-1E36-8842-B4C5-0E5D052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4" y="1662018"/>
            <a:ext cx="8317424" cy="4678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4244F-1C8C-804B-930E-7D53D122FEF6}"/>
              </a:ext>
            </a:extLst>
          </p:cNvPr>
          <p:cNvSpPr txBox="1"/>
          <p:nvPr/>
        </p:nvSpPr>
        <p:spPr>
          <a:xfrm>
            <a:off x="9119288" y="3757961"/>
            <a:ext cx="276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functions in R assume that the columns are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28047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BF39-4991-5E4A-B0C3-275D7A0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Multiple tables in a single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3A86-39BB-6142-B7B7-BEE9465F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D255D-A581-5143-8D80-3E32544C820C}"/>
              </a:ext>
            </a:extLst>
          </p:cNvPr>
          <p:cNvSpPr/>
          <p:nvPr/>
        </p:nvSpPr>
        <p:spPr>
          <a:xfrm>
            <a:off x="11178528" y="880994"/>
            <a:ext cx="71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❌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6A545-CCAD-8241-BF22-665F4B63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55" y="1610403"/>
            <a:ext cx="8500946" cy="4781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7B6CF-D617-3E4A-97D4-2AC0909EB245}"/>
              </a:ext>
            </a:extLst>
          </p:cNvPr>
          <p:cNvSpPr txBox="1"/>
          <p:nvPr/>
        </p:nvSpPr>
        <p:spPr>
          <a:xfrm>
            <a:off x="210298" y="3539629"/>
            <a:ext cx="22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Human-readable but not computer-readable</a:t>
            </a:r>
          </a:p>
        </p:txBody>
      </p:sp>
    </p:spTree>
    <p:extLst>
      <p:ext uri="{BB962C8B-B14F-4D97-AF65-F5344CB8AC3E}">
        <p14:creationId xmlns:p14="http://schemas.microsoft.com/office/powerpoint/2010/main" val="276476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3829-E652-A14A-A3E0-1F3E4DAF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Multiple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5092-F1F2-6248-8B0A-786C4E93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506AC-B4C4-3C48-BB64-206ECCCF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23" y="1825625"/>
            <a:ext cx="8130893" cy="4573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3C447-9B65-DA4A-AFBC-EEE19668BBE5}"/>
              </a:ext>
            </a:extLst>
          </p:cNvPr>
          <p:cNvSpPr/>
          <p:nvPr/>
        </p:nvSpPr>
        <p:spPr>
          <a:xfrm>
            <a:off x="5385470" y="839201"/>
            <a:ext cx="71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❌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C81B9-ED5E-854F-B592-81995D7BAFD1}"/>
              </a:ext>
            </a:extLst>
          </p:cNvPr>
          <p:cNvSpPr txBox="1"/>
          <p:nvPr/>
        </p:nvSpPr>
        <p:spPr>
          <a:xfrm>
            <a:off x="8713282" y="1423976"/>
            <a:ext cx="3122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often want to save our files as CSV files (non-proprietary file format). CSVs are only one table, so you might lose your data.</a:t>
            </a:r>
          </a:p>
          <a:p>
            <a:endParaRPr lang="en-US" dirty="0"/>
          </a:p>
          <a:p>
            <a:r>
              <a:rPr lang="en-US" dirty="0"/>
              <a:t>While there are now ways to read multiple sheets/tabs into R, it should still be avoided.</a:t>
            </a:r>
          </a:p>
          <a:p>
            <a:endParaRPr lang="en-US" dirty="0"/>
          </a:p>
          <a:p>
            <a:r>
              <a:rPr lang="en-US" dirty="0"/>
              <a:t>If the same type of data (observational unit) is in each sheet, you can collapse it all down into one sheet! Otherwise, save them as separate files instead.</a:t>
            </a:r>
          </a:p>
        </p:txBody>
      </p:sp>
    </p:spTree>
    <p:extLst>
      <p:ext uri="{BB962C8B-B14F-4D97-AF65-F5344CB8AC3E}">
        <p14:creationId xmlns:p14="http://schemas.microsoft.com/office/powerpoint/2010/main" val="58293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D230-5332-3549-B431-A90E2075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Using formatting to convey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167C-021D-4044-B9AB-74655416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FA8EE-6763-854F-A5E7-7174D528BAC9}"/>
              </a:ext>
            </a:extLst>
          </p:cNvPr>
          <p:cNvSpPr/>
          <p:nvPr/>
        </p:nvSpPr>
        <p:spPr>
          <a:xfrm>
            <a:off x="9416636" y="880994"/>
            <a:ext cx="71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❌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DC80E-4D8F-284B-84D8-85A9566E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0" y="1626084"/>
            <a:ext cx="8445190" cy="4750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D7A7F-0C72-2B42-A279-A99221BB051A}"/>
              </a:ext>
            </a:extLst>
          </p:cNvPr>
          <p:cNvSpPr txBox="1"/>
          <p:nvPr/>
        </p:nvSpPr>
        <p:spPr>
          <a:xfrm>
            <a:off x="289932" y="3289610"/>
            <a:ext cx="2107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Human-readable but not computer-readable. You will lose information!</a:t>
            </a:r>
          </a:p>
        </p:txBody>
      </p:sp>
    </p:spTree>
    <p:extLst>
      <p:ext uri="{BB962C8B-B14F-4D97-AF65-F5344CB8AC3E}">
        <p14:creationId xmlns:p14="http://schemas.microsoft.com/office/powerpoint/2010/main" val="409839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946D-3BC5-EA4F-8509-91657609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Putting units in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9E0D-71C4-C24C-A46F-5E9702CB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61A3D-8018-7847-BE35-2C0CC0202E0B}"/>
              </a:ext>
            </a:extLst>
          </p:cNvPr>
          <p:cNvSpPr/>
          <p:nvPr/>
        </p:nvSpPr>
        <p:spPr>
          <a:xfrm>
            <a:off x="6773797" y="880994"/>
            <a:ext cx="71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❌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206E1-7424-F54E-92F2-F0E4B3F2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6" y="1690688"/>
            <a:ext cx="8236017" cy="463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A71B6-ACF8-324F-95DF-2231A7A3B917}"/>
              </a:ext>
            </a:extLst>
          </p:cNvPr>
          <p:cNvSpPr txBox="1"/>
          <p:nvPr/>
        </p:nvSpPr>
        <p:spPr>
          <a:xfrm>
            <a:off x="9144000" y="1825625"/>
            <a:ext cx="2720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method of adding a specific column for the unit is fine but not ideal. It should only be used if the units differ in the column (also not great)</a:t>
            </a:r>
          </a:p>
          <a:p>
            <a:endParaRPr lang="en-US" dirty="0"/>
          </a:p>
          <a:p>
            <a:r>
              <a:rPr lang="en-US" dirty="0"/>
              <a:t>The best option (shown next) is to have the units included in the column name.</a:t>
            </a:r>
          </a:p>
        </p:txBody>
      </p:sp>
    </p:spTree>
    <p:extLst>
      <p:ext uri="{BB962C8B-B14F-4D97-AF65-F5344CB8AC3E}">
        <p14:creationId xmlns:p14="http://schemas.microsoft.com/office/powerpoint/2010/main" val="275968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DA5-97EF-804E-B902-76B32F18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Improper (unhelpful?)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3699-BBA3-CD40-BD8C-EE174CDC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E79E28-27C8-A44A-BC4B-78B07DEC1893}"/>
              </a:ext>
            </a:extLst>
          </p:cNvPr>
          <p:cNvSpPr/>
          <p:nvPr/>
        </p:nvSpPr>
        <p:spPr>
          <a:xfrm>
            <a:off x="10799387" y="880994"/>
            <a:ext cx="71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❌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B4528-F348-164D-B788-596BAE23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72" y="1980309"/>
            <a:ext cx="8022340" cy="451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1989C-EFF4-ED44-B8BF-9342291D14BE}"/>
              </a:ext>
            </a:extLst>
          </p:cNvPr>
          <p:cNvSpPr txBox="1"/>
          <p:nvPr/>
        </p:nvSpPr>
        <p:spPr>
          <a:xfrm>
            <a:off x="713678" y="3300761"/>
            <a:ext cx="247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Spaces and special characters (like paratheses) are not computer-friendly.</a:t>
            </a:r>
          </a:p>
        </p:txBody>
      </p:sp>
    </p:spTree>
    <p:extLst>
      <p:ext uri="{BB962C8B-B14F-4D97-AF65-F5344CB8AC3E}">
        <p14:creationId xmlns:p14="http://schemas.microsoft.com/office/powerpoint/2010/main" val="159122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9563-DB60-C54D-B873-41F89A48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watch out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55D1-4120-854E-BD40-D443AD45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5252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Conflating zeros and missing/null values (0 vs. NA)</a:t>
            </a:r>
          </a:p>
          <a:p>
            <a:pPr lvl="1"/>
            <a:r>
              <a:rPr lang="en-US" dirty="0"/>
              <a:t>There is a big difference between something you didn’t measure (NA) and something you did and found nothing there (0)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 Using problematic null values</a:t>
            </a:r>
          </a:p>
          <a:p>
            <a:pPr lvl="1"/>
            <a:r>
              <a:rPr lang="en-US" dirty="0"/>
              <a:t>Sometimes you will see “999,” “-999,” or “-999.99” used to represent null values. This can lead to issues if not filtered out!</a:t>
            </a:r>
          </a:p>
          <a:p>
            <a:pPr lvl="1"/>
            <a:r>
              <a:rPr lang="en-US" dirty="0"/>
              <a:t>“Unknown” or “n/a” are often read as text, which is going to cause problems if the actual values in the column are numbers! </a:t>
            </a:r>
          </a:p>
          <a:p>
            <a:pPr lvl="1"/>
            <a:r>
              <a:rPr lang="en-US" dirty="0"/>
              <a:t>NA is usually your best bet (blank is ok but not great)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3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472</Words>
  <Application>Microsoft Macintosh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Office Theme</vt:lpstr>
      <vt:lpstr>Common Problems in Spreadsheets</vt:lpstr>
      <vt:lpstr>1. Multiple variables in a single column </vt:lpstr>
      <vt:lpstr>2. Rows for variables, columns for obvs.</vt:lpstr>
      <vt:lpstr>3. Multiple tables in a single spreadsheet</vt:lpstr>
      <vt:lpstr>4. Multiple sheets</vt:lpstr>
      <vt:lpstr>5. Using formatting to convey info</vt:lpstr>
      <vt:lpstr>6. Putting units in cells</vt:lpstr>
      <vt:lpstr>7. Improper (unhelpful?) column names</vt:lpstr>
      <vt:lpstr>Other things to watch out for:</vt:lpstr>
      <vt:lpstr>More things…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Problems in Spreadsheets</dc:title>
  <dc:creator>Bledsoe, Ellen K - (ebledsoe)</dc:creator>
  <cp:lastModifiedBy>Bledsoe, Ellen K - (ebledsoe)</cp:lastModifiedBy>
  <cp:revision>1</cp:revision>
  <dcterms:created xsi:type="dcterms:W3CDTF">2022-02-07T19:53:31Z</dcterms:created>
  <dcterms:modified xsi:type="dcterms:W3CDTF">2022-02-07T20:34:58Z</dcterms:modified>
</cp:coreProperties>
</file>