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9" r:id="rId3"/>
    <p:sldId id="260" r:id="rId4"/>
    <p:sldId id="258" r:id="rId5"/>
    <p:sldId id="262" r:id="rId6"/>
    <p:sldId id="264" r:id="rId7"/>
    <p:sldId id="265" r:id="rId8"/>
    <p:sldId id="266" r:id="rId9"/>
    <p:sldId id="267" r:id="rId10"/>
    <p:sldId id="268" r:id="rId11"/>
    <p:sldId id="269" r:id="rId12"/>
    <p:sldId id="261" r:id="rId13"/>
    <p:sldId id="568" r:id="rId14"/>
    <p:sldId id="5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073"/>
    <p:restoredTop sz="96327"/>
  </p:normalViewPr>
  <p:slideViewPr>
    <p:cSldViewPr snapToGrid="0" snapToObjects="1">
      <p:cViewPr varScale="1">
        <p:scale>
          <a:sx n="98" d="100"/>
          <a:sy n="98" d="100"/>
        </p:scale>
        <p:origin x="200" y="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FBB46D-9831-EA40-BF92-BCA69E1EB328}" type="datetimeFigureOut">
              <a:rPr lang="en-US" smtClean="0"/>
              <a:t>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82432-9F3F-0747-B188-28789F78E0AA}" type="slidenum">
              <a:rPr lang="en-US" smtClean="0"/>
              <a:t>‹#›</a:t>
            </a:fld>
            <a:endParaRPr lang="en-US"/>
          </a:p>
        </p:txBody>
      </p:sp>
    </p:spTree>
    <p:extLst>
      <p:ext uri="{BB962C8B-B14F-4D97-AF65-F5344CB8AC3E}">
        <p14:creationId xmlns:p14="http://schemas.microsoft.com/office/powerpoint/2010/main" val="4254237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ecorepsci.github.io</a:t>
            </a:r>
            <a:r>
              <a:rPr lang="en-US" dirty="0"/>
              <a:t>/reproducible-science/</a:t>
            </a:r>
            <a:r>
              <a:rPr lang="en-US" dirty="0" err="1"/>
              <a:t>spreadsheets.html</a:t>
            </a:r>
            <a:endParaRPr lang="en-US" dirty="0"/>
          </a:p>
        </p:txBody>
      </p:sp>
      <p:sp>
        <p:nvSpPr>
          <p:cNvPr id="4" name="Slide Number Placeholder 3"/>
          <p:cNvSpPr>
            <a:spLocks noGrp="1"/>
          </p:cNvSpPr>
          <p:nvPr>
            <p:ph type="sldNum" sz="quarter" idx="5"/>
          </p:nvPr>
        </p:nvSpPr>
        <p:spPr/>
        <p:txBody>
          <a:bodyPr/>
          <a:lstStyle/>
          <a:p>
            <a:fld id="{04382432-9F3F-0747-B188-28789F78E0AA}" type="slidenum">
              <a:rPr lang="en-US" smtClean="0"/>
              <a:t>14</a:t>
            </a:fld>
            <a:endParaRPr lang="en-US"/>
          </a:p>
        </p:txBody>
      </p:sp>
    </p:spTree>
    <p:extLst>
      <p:ext uri="{BB962C8B-B14F-4D97-AF65-F5344CB8AC3E}">
        <p14:creationId xmlns:p14="http://schemas.microsoft.com/office/powerpoint/2010/main" val="4206922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D0743-B0C8-E74A-A4B5-6987A1FCB5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F44953-5211-974C-B90E-514CEFB997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BFD6EB-46A6-AC44-955A-0B72A1E9A232}"/>
              </a:ext>
            </a:extLst>
          </p:cNvPr>
          <p:cNvSpPr>
            <a:spLocks noGrp="1"/>
          </p:cNvSpPr>
          <p:nvPr>
            <p:ph type="dt" sz="half" idx="10"/>
          </p:nvPr>
        </p:nvSpPr>
        <p:spPr/>
        <p:txBody>
          <a:bodyPr/>
          <a:lstStyle/>
          <a:p>
            <a:fld id="{61CA32BB-2AE1-4744-9428-0F43A1EF3565}" type="datetime1">
              <a:rPr lang="en-US" smtClean="0"/>
              <a:t>2/7/22</a:t>
            </a:fld>
            <a:endParaRPr lang="en-US"/>
          </a:p>
        </p:txBody>
      </p:sp>
      <p:sp>
        <p:nvSpPr>
          <p:cNvPr id="5" name="Footer Placeholder 4">
            <a:extLst>
              <a:ext uri="{FF2B5EF4-FFF2-40B4-BE49-F238E27FC236}">
                <a16:creationId xmlns:a16="http://schemas.microsoft.com/office/drawing/2014/main" id="{D10F203B-3D41-D948-B30C-A955E5FCE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19C2B9-C667-4E45-962C-2D2BE211DFBA}"/>
              </a:ext>
            </a:extLst>
          </p:cNvPr>
          <p:cNvSpPr>
            <a:spLocks noGrp="1"/>
          </p:cNvSpPr>
          <p:nvPr>
            <p:ph type="sldNum" sz="quarter" idx="12"/>
          </p:nvPr>
        </p:nvSpPr>
        <p:spPr/>
        <p:txBody>
          <a:bodyPr/>
          <a:lstStyle/>
          <a:p>
            <a:fld id="{0FE6CCE3-B438-434D-897C-1946F0BC8FEB}" type="slidenum">
              <a:rPr lang="en-US" smtClean="0"/>
              <a:t>‹#›</a:t>
            </a:fld>
            <a:endParaRPr lang="en-US"/>
          </a:p>
        </p:txBody>
      </p:sp>
    </p:spTree>
    <p:extLst>
      <p:ext uri="{BB962C8B-B14F-4D97-AF65-F5344CB8AC3E}">
        <p14:creationId xmlns:p14="http://schemas.microsoft.com/office/powerpoint/2010/main" val="3346346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8FE94-AC0B-404E-BE63-996921604D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6E249C-C9E7-9C4F-B048-D546DBFAA7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C3137B-2C49-B446-B281-867385686817}"/>
              </a:ext>
            </a:extLst>
          </p:cNvPr>
          <p:cNvSpPr>
            <a:spLocks noGrp="1"/>
          </p:cNvSpPr>
          <p:nvPr>
            <p:ph type="dt" sz="half" idx="10"/>
          </p:nvPr>
        </p:nvSpPr>
        <p:spPr/>
        <p:txBody>
          <a:bodyPr/>
          <a:lstStyle/>
          <a:p>
            <a:fld id="{932098B2-BEF9-B741-B2D5-6154BC29ADFC}" type="datetime1">
              <a:rPr lang="en-US" smtClean="0"/>
              <a:t>2/7/22</a:t>
            </a:fld>
            <a:endParaRPr lang="en-US"/>
          </a:p>
        </p:txBody>
      </p:sp>
      <p:sp>
        <p:nvSpPr>
          <p:cNvPr id="5" name="Footer Placeholder 4">
            <a:extLst>
              <a:ext uri="{FF2B5EF4-FFF2-40B4-BE49-F238E27FC236}">
                <a16:creationId xmlns:a16="http://schemas.microsoft.com/office/drawing/2014/main" id="{5F89944B-DD21-B74C-A05C-C4BA6F426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2C88E-6874-6C4B-95BC-94DFB85F1A7C}"/>
              </a:ext>
            </a:extLst>
          </p:cNvPr>
          <p:cNvSpPr>
            <a:spLocks noGrp="1"/>
          </p:cNvSpPr>
          <p:nvPr>
            <p:ph type="sldNum" sz="quarter" idx="12"/>
          </p:nvPr>
        </p:nvSpPr>
        <p:spPr/>
        <p:txBody>
          <a:bodyPr/>
          <a:lstStyle/>
          <a:p>
            <a:fld id="{0FE6CCE3-B438-434D-897C-1946F0BC8FEB}" type="slidenum">
              <a:rPr lang="en-US" smtClean="0"/>
              <a:t>‹#›</a:t>
            </a:fld>
            <a:endParaRPr lang="en-US"/>
          </a:p>
        </p:txBody>
      </p:sp>
    </p:spTree>
    <p:extLst>
      <p:ext uri="{BB962C8B-B14F-4D97-AF65-F5344CB8AC3E}">
        <p14:creationId xmlns:p14="http://schemas.microsoft.com/office/powerpoint/2010/main" val="565635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5F32FC-75F1-AF4C-860D-9F128EF329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7289AA-D050-B144-811F-6C946A5D62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64C588-47FA-F744-9218-4228F685E095}"/>
              </a:ext>
            </a:extLst>
          </p:cNvPr>
          <p:cNvSpPr>
            <a:spLocks noGrp="1"/>
          </p:cNvSpPr>
          <p:nvPr>
            <p:ph type="dt" sz="half" idx="10"/>
          </p:nvPr>
        </p:nvSpPr>
        <p:spPr/>
        <p:txBody>
          <a:bodyPr/>
          <a:lstStyle/>
          <a:p>
            <a:fld id="{75BECA11-454C-2D48-A223-3CD6BDE7A1E5}" type="datetime1">
              <a:rPr lang="en-US" smtClean="0"/>
              <a:t>2/7/22</a:t>
            </a:fld>
            <a:endParaRPr lang="en-US"/>
          </a:p>
        </p:txBody>
      </p:sp>
      <p:sp>
        <p:nvSpPr>
          <p:cNvPr id="5" name="Footer Placeholder 4">
            <a:extLst>
              <a:ext uri="{FF2B5EF4-FFF2-40B4-BE49-F238E27FC236}">
                <a16:creationId xmlns:a16="http://schemas.microsoft.com/office/drawing/2014/main" id="{7EA57B0D-683D-5040-A4B6-97A9B5D33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F23B8A-5DBD-FF48-9674-8565F7DE374B}"/>
              </a:ext>
            </a:extLst>
          </p:cNvPr>
          <p:cNvSpPr>
            <a:spLocks noGrp="1"/>
          </p:cNvSpPr>
          <p:nvPr>
            <p:ph type="sldNum" sz="quarter" idx="12"/>
          </p:nvPr>
        </p:nvSpPr>
        <p:spPr/>
        <p:txBody>
          <a:bodyPr/>
          <a:lstStyle/>
          <a:p>
            <a:fld id="{0FE6CCE3-B438-434D-897C-1946F0BC8FEB}" type="slidenum">
              <a:rPr lang="en-US" smtClean="0"/>
              <a:t>‹#›</a:t>
            </a:fld>
            <a:endParaRPr lang="en-US"/>
          </a:p>
        </p:txBody>
      </p:sp>
    </p:spTree>
    <p:extLst>
      <p:ext uri="{BB962C8B-B14F-4D97-AF65-F5344CB8AC3E}">
        <p14:creationId xmlns:p14="http://schemas.microsoft.com/office/powerpoint/2010/main" val="1532305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C2250-14BE-1B47-8A60-FF7FDC5EBD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0FA93B-0E6A-0A4E-A368-6B3E25BBB6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DB4976-5284-2C4E-B50F-3540B7508CEB}"/>
              </a:ext>
            </a:extLst>
          </p:cNvPr>
          <p:cNvSpPr>
            <a:spLocks noGrp="1"/>
          </p:cNvSpPr>
          <p:nvPr>
            <p:ph type="dt" sz="half" idx="10"/>
          </p:nvPr>
        </p:nvSpPr>
        <p:spPr/>
        <p:txBody>
          <a:bodyPr/>
          <a:lstStyle/>
          <a:p>
            <a:fld id="{E2B2AF56-EF2F-9A45-817F-00C7DD1F4133}" type="datetime1">
              <a:rPr lang="en-US" smtClean="0"/>
              <a:t>2/7/22</a:t>
            </a:fld>
            <a:endParaRPr lang="en-US"/>
          </a:p>
        </p:txBody>
      </p:sp>
      <p:sp>
        <p:nvSpPr>
          <p:cNvPr id="5" name="Footer Placeholder 4">
            <a:extLst>
              <a:ext uri="{FF2B5EF4-FFF2-40B4-BE49-F238E27FC236}">
                <a16:creationId xmlns:a16="http://schemas.microsoft.com/office/drawing/2014/main" id="{F1FA98A4-3203-364A-B6DB-923CFA172F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B66C4B-4DE0-9B4E-9356-1DEE66F30782}"/>
              </a:ext>
            </a:extLst>
          </p:cNvPr>
          <p:cNvSpPr>
            <a:spLocks noGrp="1"/>
          </p:cNvSpPr>
          <p:nvPr>
            <p:ph type="sldNum" sz="quarter" idx="12"/>
          </p:nvPr>
        </p:nvSpPr>
        <p:spPr/>
        <p:txBody>
          <a:bodyPr/>
          <a:lstStyle/>
          <a:p>
            <a:fld id="{0FE6CCE3-B438-434D-897C-1946F0BC8FEB}" type="slidenum">
              <a:rPr lang="en-US" smtClean="0"/>
              <a:t>‹#›</a:t>
            </a:fld>
            <a:endParaRPr lang="en-US"/>
          </a:p>
        </p:txBody>
      </p:sp>
    </p:spTree>
    <p:extLst>
      <p:ext uri="{BB962C8B-B14F-4D97-AF65-F5344CB8AC3E}">
        <p14:creationId xmlns:p14="http://schemas.microsoft.com/office/powerpoint/2010/main" val="4282038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11CA7-9B4C-1C48-B12B-558E2A149F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2DD8A0-FF59-DF4F-87D6-41B238AC6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5593EA-8A50-E345-AE87-8AC2C68CBB5C}"/>
              </a:ext>
            </a:extLst>
          </p:cNvPr>
          <p:cNvSpPr>
            <a:spLocks noGrp="1"/>
          </p:cNvSpPr>
          <p:nvPr>
            <p:ph type="dt" sz="half" idx="10"/>
          </p:nvPr>
        </p:nvSpPr>
        <p:spPr/>
        <p:txBody>
          <a:bodyPr/>
          <a:lstStyle/>
          <a:p>
            <a:fld id="{CFE357EC-03D3-364A-AD9A-5B337C5938A6}" type="datetime1">
              <a:rPr lang="en-US" smtClean="0"/>
              <a:t>2/7/22</a:t>
            </a:fld>
            <a:endParaRPr lang="en-US"/>
          </a:p>
        </p:txBody>
      </p:sp>
      <p:sp>
        <p:nvSpPr>
          <p:cNvPr id="5" name="Footer Placeholder 4">
            <a:extLst>
              <a:ext uri="{FF2B5EF4-FFF2-40B4-BE49-F238E27FC236}">
                <a16:creationId xmlns:a16="http://schemas.microsoft.com/office/drawing/2014/main" id="{81785CF9-E3D2-C74D-8368-C7C1C7C8F5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439D4-FA25-1542-B426-365AA07144FE}"/>
              </a:ext>
            </a:extLst>
          </p:cNvPr>
          <p:cNvSpPr>
            <a:spLocks noGrp="1"/>
          </p:cNvSpPr>
          <p:nvPr>
            <p:ph type="sldNum" sz="quarter" idx="12"/>
          </p:nvPr>
        </p:nvSpPr>
        <p:spPr/>
        <p:txBody>
          <a:bodyPr/>
          <a:lstStyle/>
          <a:p>
            <a:fld id="{0FE6CCE3-B438-434D-897C-1946F0BC8FEB}" type="slidenum">
              <a:rPr lang="en-US" smtClean="0"/>
              <a:t>‹#›</a:t>
            </a:fld>
            <a:endParaRPr lang="en-US"/>
          </a:p>
        </p:txBody>
      </p:sp>
    </p:spTree>
    <p:extLst>
      <p:ext uri="{BB962C8B-B14F-4D97-AF65-F5344CB8AC3E}">
        <p14:creationId xmlns:p14="http://schemas.microsoft.com/office/powerpoint/2010/main" val="2447913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4EF7-A8FE-B448-9A8A-81CFADC993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6B5E2A-746D-C140-A436-6BDD7D3FC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E6A6EE-3E4D-A343-8D02-3594D36108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1F89A2-6B6A-F548-B8D0-B3E2AB00324B}"/>
              </a:ext>
            </a:extLst>
          </p:cNvPr>
          <p:cNvSpPr>
            <a:spLocks noGrp="1"/>
          </p:cNvSpPr>
          <p:nvPr>
            <p:ph type="dt" sz="half" idx="10"/>
          </p:nvPr>
        </p:nvSpPr>
        <p:spPr/>
        <p:txBody>
          <a:bodyPr/>
          <a:lstStyle/>
          <a:p>
            <a:fld id="{88AC4850-F081-8E46-B7F2-6E45AF93969E}" type="datetime1">
              <a:rPr lang="en-US" smtClean="0"/>
              <a:t>2/7/22</a:t>
            </a:fld>
            <a:endParaRPr lang="en-US"/>
          </a:p>
        </p:txBody>
      </p:sp>
      <p:sp>
        <p:nvSpPr>
          <p:cNvPr id="6" name="Footer Placeholder 5">
            <a:extLst>
              <a:ext uri="{FF2B5EF4-FFF2-40B4-BE49-F238E27FC236}">
                <a16:creationId xmlns:a16="http://schemas.microsoft.com/office/drawing/2014/main" id="{AEEE8AEF-6FAF-544B-938D-3219B5B870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D0EDF5-756E-4A4F-A788-407B1153749D}"/>
              </a:ext>
            </a:extLst>
          </p:cNvPr>
          <p:cNvSpPr>
            <a:spLocks noGrp="1"/>
          </p:cNvSpPr>
          <p:nvPr>
            <p:ph type="sldNum" sz="quarter" idx="12"/>
          </p:nvPr>
        </p:nvSpPr>
        <p:spPr/>
        <p:txBody>
          <a:bodyPr/>
          <a:lstStyle/>
          <a:p>
            <a:fld id="{0FE6CCE3-B438-434D-897C-1946F0BC8FEB}" type="slidenum">
              <a:rPr lang="en-US" smtClean="0"/>
              <a:t>‹#›</a:t>
            </a:fld>
            <a:endParaRPr lang="en-US"/>
          </a:p>
        </p:txBody>
      </p:sp>
    </p:spTree>
    <p:extLst>
      <p:ext uri="{BB962C8B-B14F-4D97-AF65-F5344CB8AC3E}">
        <p14:creationId xmlns:p14="http://schemas.microsoft.com/office/powerpoint/2010/main" val="69486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0CEC-B454-CA47-BAC2-575AE731D4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041CBB-6D72-324E-B5AE-A41FEF8590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6F456E-657F-1345-82DE-35891CAABB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D6A563-728F-BD45-8095-AA27AF666D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56661F-6FF9-1848-A896-32292025E1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D50DE8-B302-3A45-A187-5E574769340F}"/>
              </a:ext>
            </a:extLst>
          </p:cNvPr>
          <p:cNvSpPr>
            <a:spLocks noGrp="1"/>
          </p:cNvSpPr>
          <p:nvPr>
            <p:ph type="dt" sz="half" idx="10"/>
          </p:nvPr>
        </p:nvSpPr>
        <p:spPr/>
        <p:txBody>
          <a:bodyPr/>
          <a:lstStyle/>
          <a:p>
            <a:fld id="{7C5975E5-B04C-8E4F-B590-2614E957632F}" type="datetime1">
              <a:rPr lang="en-US" smtClean="0"/>
              <a:t>2/7/22</a:t>
            </a:fld>
            <a:endParaRPr lang="en-US"/>
          </a:p>
        </p:txBody>
      </p:sp>
      <p:sp>
        <p:nvSpPr>
          <p:cNvPr id="8" name="Footer Placeholder 7">
            <a:extLst>
              <a:ext uri="{FF2B5EF4-FFF2-40B4-BE49-F238E27FC236}">
                <a16:creationId xmlns:a16="http://schemas.microsoft.com/office/drawing/2014/main" id="{495A158B-482B-6242-B432-9293A33ADF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BDA06B-66D6-314D-8D7A-51CF4797DDEC}"/>
              </a:ext>
            </a:extLst>
          </p:cNvPr>
          <p:cNvSpPr>
            <a:spLocks noGrp="1"/>
          </p:cNvSpPr>
          <p:nvPr>
            <p:ph type="sldNum" sz="quarter" idx="12"/>
          </p:nvPr>
        </p:nvSpPr>
        <p:spPr/>
        <p:txBody>
          <a:bodyPr/>
          <a:lstStyle/>
          <a:p>
            <a:fld id="{0FE6CCE3-B438-434D-897C-1946F0BC8FEB}" type="slidenum">
              <a:rPr lang="en-US" smtClean="0"/>
              <a:t>‹#›</a:t>
            </a:fld>
            <a:endParaRPr lang="en-US"/>
          </a:p>
        </p:txBody>
      </p:sp>
    </p:spTree>
    <p:extLst>
      <p:ext uri="{BB962C8B-B14F-4D97-AF65-F5344CB8AC3E}">
        <p14:creationId xmlns:p14="http://schemas.microsoft.com/office/powerpoint/2010/main" val="236044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DFB0-8122-B140-AB49-01458E177E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2F9AE1-6CD2-D042-B369-7D88288BB595}"/>
              </a:ext>
            </a:extLst>
          </p:cNvPr>
          <p:cNvSpPr>
            <a:spLocks noGrp="1"/>
          </p:cNvSpPr>
          <p:nvPr>
            <p:ph type="dt" sz="half" idx="10"/>
          </p:nvPr>
        </p:nvSpPr>
        <p:spPr/>
        <p:txBody>
          <a:bodyPr/>
          <a:lstStyle/>
          <a:p>
            <a:fld id="{B443051E-C510-6F46-937C-A9C787E2D7EF}" type="datetime1">
              <a:rPr lang="en-US" smtClean="0"/>
              <a:t>2/7/22</a:t>
            </a:fld>
            <a:endParaRPr lang="en-US"/>
          </a:p>
        </p:txBody>
      </p:sp>
      <p:sp>
        <p:nvSpPr>
          <p:cNvPr id="4" name="Footer Placeholder 3">
            <a:extLst>
              <a:ext uri="{FF2B5EF4-FFF2-40B4-BE49-F238E27FC236}">
                <a16:creationId xmlns:a16="http://schemas.microsoft.com/office/drawing/2014/main" id="{5B54365D-2403-C146-AA33-84E8072D12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8ED646-8A99-2F44-8964-7C0200242CF8}"/>
              </a:ext>
            </a:extLst>
          </p:cNvPr>
          <p:cNvSpPr>
            <a:spLocks noGrp="1"/>
          </p:cNvSpPr>
          <p:nvPr>
            <p:ph type="sldNum" sz="quarter" idx="12"/>
          </p:nvPr>
        </p:nvSpPr>
        <p:spPr/>
        <p:txBody>
          <a:bodyPr/>
          <a:lstStyle/>
          <a:p>
            <a:fld id="{0FE6CCE3-B438-434D-897C-1946F0BC8FEB}" type="slidenum">
              <a:rPr lang="en-US" smtClean="0"/>
              <a:t>‹#›</a:t>
            </a:fld>
            <a:endParaRPr lang="en-US"/>
          </a:p>
        </p:txBody>
      </p:sp>
    </p:spTree>
    <p:extLst>
      <p:ext uri="{BB962C8B-B14F-4D97-AF65-F5344CB8AC3E}">
        <p14:creationId xmlns:p14="http://schemas.microsoft.com/office/powerpoint/2010/main" val="3880886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FCF8C6-0B0E-774C-957D-B0C353C39A11}"/>
              </a:ext>
            </a:extLst>
          </p:cNvPr>
          <p:cNvSpPr>
            <a:spLocks noGrp="1"/>
          </p:cNvSpPr>
          <p:nvPr>
            <p:ph type="dt" sz="half" idx="10"/>
          </p:nvPr>
        </p:nvSpPr>
        <p:spPr/>
        <p:txBody>
          <a:bodyPr/>
          <a:lstStyle/>
          <a:p>
            <a:fld id="{167F5B3C-817A-A249-B67F-CAA918D9486A}" type="datetime1">
              <a:rPr lang="en-US" smtClean="0"/>
              <a:t>2/7/22</a:t>
            </a:fld>
            <a:endParaRPr lang="en-US"/>
          </a:p>
        </p:txBody>
      </p:sp>
      <p:sp>
        <p:nvSpPr>
          <p:cNvPr id="3" name="Footer Placeholder 2">
            <a:extLst>
              <a:ext uri="{FF2B5EF4-FFF2-40B4-BE49-F238E27FC236}">
                <a16:creationId xmlns:a16="http://schemas.microsoft.com/office/drawing/2014/main" id="{6ABAE948-6E5F-F246-AADA-4BDB17E403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37C395-96F3-5B47-8EC4-6696F651E66E}"/>
              </a:ext>
            </a:extLst>
          </p:cNvPr>
          <p:cNvSpPr>
            <a:spLocks noGrp="1"/>
          </p:cNvSpPr>
          <p:nvPr>
            <p:ph type="sldNum" sz="quarter" idx="12"/>
          </p:nvPr>
        </p:nvSpPr>
        <p:spPr/>
        <p:txBody>
          <a:bodyPr/>
          <a:lstStyle/>
          <a:p>
            <a:fld id="{0FE6CCE3-B438-434D-897C-1946F0BC8FEB}" type="slidenum">
              <a:rPr lang="en-US" smtClean="0"/>
              <a:t>‹#›</a:t>
            </a:fld>
            <a:endParaRPr lang="en-US"/>
          </a:p>
        </p:txBody>
      </p:sp>
    </p:spTree>
    <p:extLst>
      <p:ext uri="{BB962C8B-B14F-4D97-AF65-F5344CB8AC3E}">
        <p14:creationId xmlns:p14="http://schemas.microsoft.com/office/powerpoint/2010/main" val="797765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8F8A1-AFDE-3846-AE06-C47F7D542D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0530E4-49E8-E543-AEE6-85F11170AF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579246-BE57-A54E-8FC9-2670D19AA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0FBFF0-C721-C143-AF77-5D5E1134904C}"/>
              </a:ext>
            </a:extLst>
          </p:cNvPr>
          <p:cNvSpPr>
            <a:spLocks noGrp="1"/>
          </p:cNvSpPr>
          <p:nvPr>
            <p:ph type="dt" sz="half" idx="10"/>
          </p:nvPr>
        </p:nvSpPr>
        <p:spPr/>
        <p:txBody>
          <a:bodyPr/>
          <a:lstStyle/>
          <a:p>
            <a:fld id="{57E1B15B-AA64-D347-B6B6-FA2C8EA389B3}" type="datetime1">
              <a:rPr lang="en-US" smtClean="0"/>
              <a:t>2/7/22</a:t>
            </a:fld>
            <a:endParaRPr lang="en-US"/>
          </a:p>
        </p:txBody>
      </p:sp>
      <p:sp>
        <p:nvSpPr>
          <p:cNvPr id="6" name="Footer Placeholder 5">
            <a:extLst>
              <a:ext uri="{FF2B5EF4-FFF2-40B4-BE49-F238E27FC236}">
                <a16:creationId xmlns:a16="http://schemas.microsoft.com/office/drawing/2014/main" id="{34FCC9B5-4354-3941-B23E-DBB7AD1A52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A02017-54A9-7A43-B982-CAA1002B50D3}"/>
              </a:ext>
            </a:extLst>
          </p:cNvPr>
          <p:cNvSpPr>
            <a:spLocks noGrp="1"/>
          </p:cNvSpPr>
          <p:nvPr>
            <p:ph type="sldNum" sz="quarter" idx="12"/>
          </p:nvPr>
        </p:nvSpPr>
        <p:spPr/>
        <p:txBody>
          <a:bodyPr/>
          <a:lstStyle/>
          <a:p>
            <a:fld id="{0FE6CCE3-B438-434D-897C-1946F0BC8FEB}" type="slidenum">
              <a:rPr lang="en-US" smtClean="0"/>
              <a:t>‹#›</a:t>
            </a:fld>
            <a:endParaRPr lang="en-US"/>
          </a:p>
        </p:txBody>
      </p:sp>
    </p:spTree>
    <p:extLst>
      <p:ext uri="{BB962C8B-B14F-4D97-AF65-F5344CB8AC3E}">
        <p14:creationId xmlns:p14="http://schemas.microsoft.com/office/powerpoint/2010/main" val="3981447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1CB72-9A87-EF4F-B97D-88E3F5BC6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960437-5ED1-6C4F-B77C-7CCB79544F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DA6E36-47C2-844F-8EE0-211EF507EF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DFB327-3BB3-2D44-8B2A-3511C7E8A004}"/>
              </a:ext>
            </a:extLst>
          </p:cNvPr>
          <p:cNvSpPr>
            <a:spLocks noGrp="1"/>
          </p:cNvSpPr>
          <p:nvPr>
            <p:ph type="dt" sz="half" idx="10"/>
          </p:nvPr>
        </p:nvSpPr>
        <p:spPr/>
        <p:txBody>
          <a:bodyPr/>
          <a:lstStyle/>
          <a:p>
            <a:fld id="{6FC64902-E379-5349-AB92-92F57B664FCF}" type="datetime1">
              <a:rPr lang="en-US" smtClean="0"/>
              <a:t>2/7/22</a:t>
            </a:fld>
            <a:endParaRPr lang="en-US"/>
          </a:p>
        </p:txBody>
      </p:sp>
      <p:sp>
        <p:nvSpPr>
          <p:cNvPr id="6" name="Footer Placeholder 5">
            <a:extLst>
              <a:ext uri="{FF2B5EF4-FFF2-40B4-BE49-F238E27FC236}">
                <a16:creationId xmlns:a16="http://schemas.microsoft.com/office/drawing/2014/main" id="{8332F13F-EC24-4E48-9025-B1BE4BD781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C6F292-4F7D-FD44-BA86-C4D94AA7883D}"/>
              </a:ext>
            </a:extLst>
          </p:cNvPr>
          <p:cNvSpPr>
            <a:spLocks noGrp="1"/>
          </p:cNvSpPr>
          <p:nvPr>
            <p:ph type="sldNum" sz="quarter" idx="12"/>
          </p:nvPr>
        </p:nvSpPr>
        <p:spPr/>
        <p:txBody>
          <a:bodyPr/>
          <a:lstStyle/>
          <a:p>
            <a:fld id="{0FE6CCE3-B438-434D-897C-1946F0BC8FEB}" type="slidenum">
              <a:rPr lang="en-US" smtClean="0"/>
              <a:t>‹#›</a:t>
            </a:fld>
            <a:endParaRPr lang="en-US"/>
          </a:p>
        </p:txBody>
      </p:sp>
    </p:spTree>
    <p:extLst>
      <p:ext uri="{BB962C8B-B14F-4D97-AF65-F5344CB8AC3E}">
        <p14:creationId xmlns:p14="http://schemas.microsoft.com/office/powerpoint/2010/main" val="2867505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1F22CA-7E9D-C042-BEB2-F054B37EE3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D84EA3-040D-9C4A-9A85-49342EC7BF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62144-D622-044E-926C-707FE470A8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4F49D5-E08C-6446-9B60-268D2B270D9C}" type="datetime1">
              <a:rPr lang="en-US" smtClean="0"/>
              <a:t>2/7/22</a:t>
            </a:fld>
            <a:endParaRPr lang="en-US"/>
          </a:p>
        </p:txBody>
      </p:sp>
      <p:sp>
        <p:nvSpPr>
          <p:cNvPr id="5" name="Footer Placeholder 4">
            <a:extLst>
              <a:ext uri="{FF2B5EF4-FFF2-40B4-BE49-F238E27FC236}">
                <a16:creationId xmlns:a16="http://schemas.microsoft.com/office/drawing/2014/main" id="{A1E8E222-E4CE-B64E-8E66-2D4C4F7A24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586CE7-D6D3-C84C-8001-2AB3357B5E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6CCE3-B438-434D-897C-1946F0BC8FEB}" type="slidenum">
              <a:rPr lang="en-US" smtClean="0"/>
              <a:t>‹#›</a:t>
            </a:fld>
            <a:endParaRPr lang="en-US"/>
          </a:p>
        </p:txBody>
      </p:sp>
    </p:spTree>
    <p:extLst>
      <p:ext uri="{BB962C8B-B14F-4D97-AF65-F5344CB8AC3E}">
        <p14:creationId xmlns:p14="http://schemas.microsoft.com/office/powerpoint/2010/main" val="1224032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5D26-D54E-504B-B09C-8283134CD20C}"/>
              </a:ext>
            </a:extLst>
          </p:cNvPr>
          <p:cNvSpPr>
            <a:spLocks noGrp="1"/>
          </p:cNvSpPr>
          <p:nvPr>
            <p:ph type="ctrTitle"/>
          </p:nvPr>
        </p:nvSpPr>
        <p:spPr/>
        <p:txBody>
          <a:bodyPr>
            <a:normAutofit/>
          </a:bodyPr>
          <a:lstStyle/>
          <a:p>
            <a:r>
              <a:rPr lang="en-US" sz="4800" dirty="0"/>
              <a:t>Module 2: Data, Meet Computer</a:t>
            </a:r>
          </a:p>
        </p:txBody>
      </p:sp>
      <p:sp>
        <p:nvSpPr>
          <p:cNvPr id="3" name="Subtitle 2">
            <a:extLst>
              <a:ext uri="{FF2B5EF4-FFF2-40B4-BE49-F238E27FC236}">
                <a16:creationId xmlns:a16="http://schemas.microsoft.com/office/drawing/2014/main" id="{1EF3C1E4-1199-DB4C-81EB-C61820265BD1}"/>
              </a:ext>
            </a:extLst>
          </p:cNvPr>
          <p:cNvSpPr>
            <a:spLocks noGrp="1"/>
          </p:cNvSpPr>
          <p:nvPr>
            <p:ph type="subTitle" idx="1"/>
          </p:nvPr>
        </p:nvSpPr>
        <p:spPr/>
        <p:txBody>
          <a:bodyPr/>
          <a:lstStyle/>
          <a:p>
            <a:r>
              <a:rPr lang="en-US" dirty="0"/>
              <a:t>Feb 7, 2022</a:t>
            </a:r>
          </a:p>
        </p:txBody>
      </p:sp>
      <p:sp>
        <p:nvSpPr>
          <p:cNvPr id="4" name="Slide Number Placeholder 3">
            <a:extLst>
              <a:ext uri="{FF2B5EF4-FFF2-40B4-BE49-F238E27FC236}">
                <a16:creationId xmlns:a16="http://schemas.microsoft.com/office/drawing/2014/main" id="{67A734A4-B490-4D42-B85B-0DC2576AD194}"/>
              </a:ext>
            </a:extLst>
          </p:cNvPr>
          <p:cNvSpPr>
            <a:spLocks noGrp="1"/>
          </p:cNvSpPr>
          <p:nvPr>
            <p:ph type="sldNum" sz="quarter" idx="12"/>
          </p:nvPr>
        </p:nvSpPr>
        <p:spPr/>
        <p:txBody>
          <a:bodyPr/>
          <a:lstStyle/>
          <a:p>
            <a:fld id="{0FE6CCE3-B438-434D-897C-1946F0BC8FEB}" type="slidenum">
              <a:rPr lang="en-US" smtClean="0"/>
              <a:t>1</a:t>
            </a:fld>
            <a:endParaRPr lang="en-US"/>
          </a:p>
        </p:txBody>
      </p:sp>
    </p:spTree>
    <p:extLst>
      <p:ext uri="{BB962C8B-B14F-4D97-AF65-F5344CB8AC3E}">
        <p14:creationId xmlns:p14="http://schemas.microsoft.com/office/powerpoint/2010/main" val="768589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CD47-9695-A947-A485-2065F6128898}"/>
              </a:ext>
            </a:extLst>
          </p:cNvPr>
          <p:cNvSpPr>
            <a:spLocks noGrp="1"/>
          </p:cNvSpPr>
          <p:nvPr>
            <p:ph type="title"/>
          </p:nvPr>
        </p:nvSpPr>
        <p:spPr/>
        <p:txBody>
          <a:bodyPr/>
          <a:lstStyle/>
          <a:p>
            <a:r>
              <a:rPr lang="en-US" dirty="0"/>
              <a:t>6. Share</a:t>
            </a:r>
          </a:p>
        </p:txBody>
      </p:sp>
      <p:sp>
        <p:nvSpPr>
          <p:cNvPr id="3" name="Content Placeholder 2">
            <a:extLst>
              <a:ext uri="{FF2B5EF4-FFF2-40B4-BE49-F238E27FC236}">
                <a16:creationId xmlns:a16="http://schemas.microsoft.com/office/drawing/2014/main" id="{C9FEC9E9-AC70-E643-A745-C4C228E95FCD}"/>
              </a:ext>
            </a:extLst>
          </p:cNvPr>
          <p:cNvSpPr>
            <a:spLocks noGrp="1"/>
          </p:cNvSpPr>
          <p:nvPr>
            <p:ph idx="1"/>
          </p:nvPr>
        </p:nvSpPr>
        <p:spPr/>
        <p:txBody>
          <a:bodyPr/>
          <a:lstStyle/>
          <a:p>
            <a:r>
              <a:rPr lang="en-US" dirty="0"/>
              <a:t>Share data, code, analyses, manuscripts, etc.</a:t>
            </a:r>
          </a:p>
          <a:p>
            <a:r>
              <a:rPr lang="en-US" dirty="0"/>
              <a:t>Many archives will provide a </a:t>
            </a:r>
            <a:r>
              <a:rPr lang="en-US" dirty="0">
                <a:solidFill>
                  <a:schemeClr val="accent1"/>
                </a:solidFill>
              </a:rPr>
              <a:t>DOI (Digital Object Identifier)</a:t>
            </a:r>
          </a:p>
          <a:p>
            <a:pPr lvl="1"/>
            <a:r>
              <a:rPr lang="en-US" dirty="0"/>
              <a:t>DOIs are permanent identifiers for material</a:t>
            </a:r>
          </a:p>
          <a:p>
            <a:pPr marL="0" indent="0">
              <a:buNone/>
            </a:pPr>
            <a:endParaRPr lang="en-US" dirty="0"/>
          </a:p>
        </p:txBody>
      </p:sp>
      <p:pic>
        <p:nvPicPr>
          <p:cNvPr id="5" name="Picture 2" descr="What is research data management? | Library | University of Ottawa">
            <a:extLst>
              <a:ext uri="{FF2B5EF4-FFF2-40B4-BE49-F238E27FC236}">
                <a16:creationId xmlns:a16="http://schemas.microsoft.com/office/drawing/2014/main" id="{400D4D65-B1D0-2941-BE7F-EC86F6D83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4836" y="365125"/>
            <a:ext cx="2096152" cy="168332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25EC028C-CA1D-BB40-B925-4B91EDD657FD}"/>
              </a:ext>
            </a:extLst>
          </p:cNvPr>
          <p:cNvSpPr>
            <a:spLocks noGrp="1"/>
          </p:cNvSpPr>
          <p:nvPr>
            <p:ph type="sldNum" sz="quarter" idx="12"/>
          </p:nvPr>
        </p:nvSpPr>
        <p:spPr/>
        <p:txBody>
          <a:bodyPr/>
          <a:lstStyle/>
          <a:p>
            <a:fld id="{0FE6CCE3-B438-434D-897C-1946F0BC8FEB}" type="slidenum">
              <a:rPr lang="en-US" smtClean="0"/>
              <a:t>10</a:t>
            </a:fld>
            <a:endParaRPr lang="en-US"/>
          </a:p>
        </p:txBody>
      </p:sp>
      <p:pic>
        <p:nvPicPr>
          <p:cNvPr id="7" name="Google Shape;253;p35">
            <a:extLst>
              <a:ext uri="{FF2B5EF4-FFF2-40B4-BE49-F238E27FC236}">
                <a16:creationId xmlns:a16="http://schemas.microsoft.com/office/drawing/2014/main" id="{76D38DC2-DDD6-6B49-BE20-C4C3A4CD6262}"/>
              </a:ext>
            </a:extLst>
          </p:cNvPr>
          <p:cNvPicPr preferRelativeResize="0"/>
          <p:nvPr/>
        </p:nvPicPr>
        <p:blipFill rotWithShape="1">
          <a:blip r:embed="rId3">
            <a:alphaModFix/>
          </a:blip>
          <a:srcRect/>
          <a:stretch/>
        </p:blipFill>
        <p:spPr>
          <a:xfrm>
            <a:off x="2072436" y="3494495"/>
            <a:ext cx="7772400" cy="3044417"/>
          </a:xfrm>
          <a:prstGeom prst="rect">
            <a:avLst/>
          </a:prstGeom>
          <a:noFill/>
          <a:ln>
            <a:noFill/>
          </a:ln>
        </p:spPr>
      </p:pic>
      <p:sp>
        <p:nvSpPr>
          <p:cNvPr id="4" name="TextBox 3">
            <a:extLst>
              <a:ext uri="{FF2B5EF4-FFF2-40B4-BE49-F238E27FC236}">
                <a16:creationId xmlns:a16="http://schemas.microsoft.com/office/drawing/2014/main" id="{96AC535D-3A4E-854C-9C26-6255FB144EB2}"/>
              </a:ext>
            </a:extLst>
          </p:cNvPr>
          <p:cNvSpPr txBox="1"/>
          <p:nvPr/>
        </p:nvSpPr>
        <p:spPr>
          <a:xfrm>
            <a:off x="838200" y="5715298"/>
            <a:ext cx="1720147" cy="923330"/>
          </a:xfrm>
          <a:prstGeom prst="rect">
            <a:avLst/>
          </a:prstGeom>
          <a:noFill/>
        </p:spPr>
        <p:txBody>
          <a:bodyPr wrap="square" rtlCol="0">
            <a:spAutoFit/>
          </a:bodyPr>
          <a:lstStyle/>
          <a:p>
            <a:r>
              <a:rPr lang="en-US" dirty="0"/>
              <a:t>Good metadata helps!</a:t>
            </a:r>
          </a:p>
        </p:txBody>
      </p:sp>
      <p:sp>
        <p:nvSpPr>
          <p:cNvPr id="8" name="TextBox 7">
            <a:extLst>
              <a:ext uri="{FF2B5EF4-FFF2-40B4-BE49-F238E27FC236}">
                <a16:creationId xmlns:a16="http://schemas.microsoft.com/office/drawing/2014/main" id="{7085C385-33C5-EC43-9E07-AB5D9F132C08}"/>
              </a:ext>
            </a:extLst>
          </p:cNvPr>
          <p:cNvSpPr txBox="1"/>
          <p:nvPr/>
        </p:nvSpPr>
        <p:spPr>
          <a:xfrm>
            <a:off x="5081451" y="5016703"/>
            <a:ext cx="1436914" cy="646331"/>
          </a:xfrm>
          <a:prstGeom prst="rect">
            <a:avLst/>
          </a:prstGeom>
          <a:noFill/>
        </p:spPr>
        <p:txBody>
          <a:bodyPr wrap="square" rtlCol="0">
            <a:spAutoFit/>
          </a:bodyPr>
          <a:lstStyle/>
          <a:p>
            <a:r>
              <a:rPr lang="en-US" dirty="0"/>
              <a:t>Openly shared</a:t>
            </a:r>
          </a:p>
        </p:txBody>
      </p:sp>
      <p:cxnSp>
        <p:nvCxnSpPr>
          <p:cNvPr id="10" name="Straight Arrow Connector 9">
            <a:extLst>
              <a:ext uri="{FF2B5EF4-FFF2-40B4-BE49-F238E27FC236}">
                <a16:creationId xmlns:a16="http://schemas.microsoft.com/office/drawing/2014/main" id="{0A021A65-745D-F842-AD24-1FA3264057FC}"/>
              </a:ext>
            </a:extLst>
          </p:cNvPr>
          <p:cNvCxnSpPr/>
          <p:nvPr/>
        </p:nvCxnSpPr>
        <p:spPr>
          <a:xfrm flipV="1">
            <a:off x="1789611" y="5551714"/>
            <a:ext cx="574766" cy="2873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5C1EAA6-1807-0B4F-BF98-46BB5974E804}"/>
              </a:ext>
            </a:extLst>
          </p:cNvPr>
          <p:cNvCxnSpPr>
            <a:cxnSpLocks/>
          </p:cNvCxnSpPr>
          <p:nvPr/>
        </p:nvCxnSpPr>
        <p:spPr>
          <a:xfrm>
            <a:off x="5521234" y="5603923"/>
            <a:ext cx="0" cy="2227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062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E946-275F-294C-AF6C-7D7599F15091}"/>
              </a:ext>
            </a:extLst>
          </p:cNvPr>
          <p:cNvSpPr>
            <a:spLocks noGrp="1"/>
          </p:cNvSpPr>
          <p:nvPr>
            <p:ph type="title"/>
          </p:nvPr>
        </p:nvSpPr>
        <p:spPr/>
        <p:txBody>
          <a:bodyPr/>
          <a:lstStyle/>
          <a:p>
            <a:r>
              <a:rPr lang="en-US" dirty="0"/>
              <a:t>7. Re-use</a:t>
            </a:r>
          </a:p>
        </p:txBody>
      </p:sp>
      <p:sp>
        <p:nvSpPr>
          <p:cNvPr id="3" name="Content Placeholder 2">
            <a:extLst>
              <a:ext uri="{FF2B5EF4-FFF2-40B4-BE49-F238E27FC236}">
                <a16:creationId xmlns:a16="http://schemas.microsoft.com/office/drawing/2014/main" id="{D943FF08-C76A-694E-994C-720297D59014}"/>
              </a:ext>
            </a:extLst>
          </p:cNvPr>
          <p:cNvSpPr>
            <a:spLocks noGrp="1"/>
          </p:cNvSpPr>
          <p:nvPr>
            <p:ph idx="1"/>
          </p:nvPr>
        </p:nvSpPr>
        <p:spPr>
          <a:xfrm>
            <a:off x="838199" y="1825624"/>
            <a:ext cx="11493138" cy="2983929"/>
          </a:xfrm>
        </p:spPr>
        <p:txBody>
          <a:bodyPr>
            <a:normAutofit/>
          </a:bodyPr>
          <a:lstStyle/>
          <a:p>
            <a:pPr marL="0" indent="0">
              <a:buNone/>
            </a:pPr>
            <a:r>
              <a:rPr lang="en-US" u="sng" dirty="0"/>
              <a:t>Proprietary vs. Non-proprietary:</a:t>
            </a:r>
          </a:p>
          <a:p>
            <a:r>
              <a:rPr lang="en-US" dirty="0">
                <a:solidFill>
                  <a:schemeClr val="accent1"/>
                </a:solidFill>
              </a:rPr>
              <a:t>Proprietary</a:t>
            </a:r>
            <a:r>
              <a:rPr lang="en-US" dirty="0"/>
              <a:t> formats/software are owned by a company </a:t>
            </a:r>
          </a:p>
          <a:p>
            <a:pPr lvl="1"/>
            <a:r>
              <a:rPr lang="en-US" dirty="0"/>
              <a:t>Usually not free and not interoperable (e.g., Excel, JMP, SPSS)</a:t>
            </a:r>
          </a:p>
          <a:p>
            <a:r>
              <a:rPr lang="en-US" dirty="0">
                <a:solidFill>
                  <a:schemeClr val="accent1"/>
                </a:solidFill>
              </a:rPr>
              <a:t>Non-proprietary</a:t>
            </a:r>
            <a:r>
              <a:rPr lang="en-US" dirty="0"/>
              <a:t> formats/software are often called </a:t>
            </a:r>
            <a:r>
              <a:rPr lang="en-US" dirty="0">
                <a:solidFill>
                  <a:schemeClr val="accent1"/>
                </a:solidFill>
              </a:rPr>
              <a:t>open-source</a:t>
            </a:r>
            <a:r>
              <a:rPr lang="en-US" dirty="0"/>
              <a:t> and are owned by the community </a:t>
            </a:r>
          </a:p>
          <a:p>
            <a:pPr lvl="1"/>
            <a:r>
              <a:rPr lang="en-US" dirty="0"/>
              <a:t>Free and do not require special software (e.g., R, csv files)--interoperable</a:t>
            </a:r>
          </a:p>
        </p:txBody>
      </p:sp>
      <p:pic>
        <p:nvPicPr>
          <p:cNvPr id="4" name="Picture 2" descr="What is research data management? | Library | University of Ottawa">
            <a:extLst>
              <a:ext uri="{FF2B5EF4-FFF2-40B4-BE49-F238E27FC236}">
                <a16:creationId xmlns:a16="http://schemas.microsoft.com/office/drawing/2014/main" id="{7EFAD881-A723-1643-B91E-6CDCD5D74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4836" y="365125"/>
            <a:ext cx="2096152" cy="168332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64088D2F-C38C-004D-A3F7-A75062BF10FD}"/>
              </a:ext>
            </a:extLst>
          </p:cNvPr>
          <p:cNvSpPr>
            <a:spLocks noGrp="1"/>
          </p:cNvSpPr>
          <p:nvPr>
            <p:ph type="sldNum" sz="quarter" idx="12"/>
          </p:nvPr>
        </p:nvSpPr>
        <p:spPr/>
        <p:txBody>
          <a:bodyPr/>
          <a:lstStyle/>
          <a:p>
            <a:fld id="{0FE6CCE3-B438-434D-897C-1946F0BC8FEB}" type="slidenum">
              <a:rPr lang="en-US" smtClean="0"/>
              <a:t>11</a:t>
            </a:fld>
            <a:endParaRPr lang="en-US"/>
          </a:p>
        </p:txBody>
      </p:sp>
      <p:sp>
        <p:nvSpPr>
          <p:cNvPr id="6" name="Content Placeholder 2">
            <a:extLst>
              <a:ext uri="{FF2B5EF4-FFF2-40B4-BE49-F238E27FC236}">
                <a16:creationId xmlns:a16="http://schemas.microsoft.com/office/drawing/2014/main" id="{665B6627-4DF9-2640-8807-C5F36C3D68AD}"/>
              </a:ext>
            </a:extLst>
          </p:cNvPr>
          <p:cNvSpPr txBox="1">
            <a:spLocks/>
          </p:cNvSpPr>
          <p:nvPr/>
        </p:nvSpPr>
        <p:spPr>
          <a:xfrm>
            <a:off x="838200" y="4915628"/>
            <a:ext cx="10515600" cy="20409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t>Copyrights/Licenses:</a:t>
            </a:r>
          </a:p>
          <a:p>
            <a:r>
              <a:rPr lang="en-US" dirty="0">
                <a:solidFill>
                  <a:schemeClr val="accent1"/>
                </a:solidFill>
              </a:rPr>
              <a:t>Creative Commons </a:t>
            </a:r>
            <a:r>
              <a:rPr lang="en-US" dirty="0"/>
              <a:t>licenses are common</a:t>
            </a:r>
          </a:p>
          <a:p>
            <a:r>
              <a:rPr lang="en-US" dirty="0"/>
              <a:t>CC0 and CC-BY are standard practice for open science</a:t>
            </a:r>
          </a:p>
        </p:txBody>
      </p:sp>
      <p:pic>
        <p:nvPicPr>
          <p:cNvPr id="4098" name="Picture 2" descr="Creative Commons license - Wikipedia">
            <a:extLst>
              <a:ext uri="{FF2B5EF4-FFF2-40B4-BE49-F238E27FC236}">
                <a16:creationId xmlns:a16="http://schemas.microsoft.com/office/drawing/2014/main" id="{E8EB92E4-43DE-684E-9A7B-B80661D770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2200" y="5143288"/>
            <a:ext cx="767304" cy="767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66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9FE93-650D-E54A-A05B-786A5A5BFF35}"/>
              </a:ext>
            </a:extLst>
          </p:cNvPr>
          <p:cNvSpPr>
            <a:spLocks noGrp="1"/>
          </p:cNvSpPr>
          <p:nvPr>
            <p:ph type="title"/>
          </p:nvPr>
        </p:nvSpPr>
        <p:spPr/>
        <p:txBody>
          <a:bodyPr/>
          <a:lstStyle/>
          <a:p>
            <a:r>
              <a:rPr lang="en-US" dirty="0"/>
              <a:t>Open Science</a:t>
            </a:r>
          </a:p>
        </p:txBody>
      </p:sp>
      <p:sp>
        <p:nvSpPr>
          <p:cNvPr id="3" name="Content Placeholder 2">
            <a:extLst>
              <a:ext uri="{FF2B5EF4-FFF2-40B4-BE49-F238E27FC236}">
                <a16:creationId xmlns:a16="http://schemas.microsoft.com/office/drawing/2014/main" id="{00BB219D-1868-2B40-8D46-008DDD9AA748}"/>
              </a:ext>
            </a:extLst>
          </p:cNvPr>
          <p:cNvSpPr>
            <a:spLocks noGrp="1"/>
          </p:cNvSpPr>
          <p:nvPr>
            <p:ph idx="1"/>
          </p:nvPr>
        </p:nvSpPr>
        <p:spPr>
          <a:xfrm>
            <a:off x="838200" y="1825625"/>
            <a:ext cx="10515600" cy="1727472"/>
          </a:xfrm>
        </p:spPr>
        <p:txBody>
          <a:bodyPr>
            <a:normAutofit/>
          </a:bodyPr>
          <a:lstStyle/>
          <a:p>
            <a:pPr marL="0" indent="0">
              <a:spcBef>
                <a:spcPts val="1600"/>
              </a:spcBef>
              <a:spcAft>
                <a:spcPts val="800"/>
              </a:spcAft>
              <a:buNone/>
              <a:defRPr/>
            </a:pPr>
            <a:r>
              <a:rPr lang="en-CA" dirty="0"/>
              <a:t>S</a:t>
            </a:r>
            <a:r>
              <a:rPr lang="en" dirty="0"/>
              <a:t>cientific research</a:t>
            </a:r>
            <a:r>
              <a:rPr lang="en-CA" dirty="0"/>
              <a:t> conducted and communicated in an </a:t>
            </a:r>
            <a:r>
              <a:rPr lang="en-CA" dirty="0">
                <a:solidFill>
                  <a:schemeClr val="accent1"/>
                </a:solidFill>
              </a:rPr>
              <a:t>honest</a:t>
            </a:r>
            <a:r>
              <a:rPr lang="en-CA" dirty="0"/>
              <a:t>, </a:t>
            </a:r>
            <a:r>
              <a:rPr lang="en-CA" dirty="0">
                <a:solidFill>
                  <a:schemeClr val="accent1"/>
                </a:solidFill>
              </a:rPr>
              <a:t>accessible</a:t>
            </a:r>
            <a:r>
              <a:rPr lang="en-CA" dirty="0"/>
              <a:t>, and</a:t>
            </a:r>
            <a:r>
              <a:rPr lang="en" dirty="0"/>
              <a:t> </a:t>
            </a:r>
            <a:r>
              <a:rPr lang="en" dirty="0" err="1">
                <a:solidFill>
                  <a:schemeClr val="accent1"/>
                </a:solidFill>
              </a:rPr>
              <a:t>transparen</a:t>
            </a:r>
            <a:r>
              <a:rPr lang="en-CA" dirty="0">
                <a:solidFill>
                  <a:schemeClr val="accent1"/>
                </a:solidFill>
              </a:rPr>
              <a:t>t</a:t>
            </a:r>
            <a:r>
              <a:rPr lang="en-CA" dirty="0"/>
              <a:t> way*, such that – at a minimum – </a:t>
            </a:r>
            <a:r>
              <a:rPr lang="en-US" dirty="0"/>
              <a:t>a study can be reproduced and/or replicated.</a:t>
            </a:r>
            <a:endParaRPr lang="en-CA" dirty="0"/>
          </a:p>
          <a:p>
            <a:endParaRPr lang="en-US" dirty="0"/>
          </a:p>
        </p:txBody>
      </p:sp>
      <p:sp>
        <p:nvSpPr>
          <p:cNvPr id="4" name="Slide Number Placeholder 3">
            <a:extLst>
              <a:ext uri="{FF2B5EF4-FFF2-40B4-BE49-F238E27FC236}">
                <a16:creationId xmlns:a16="http://schemas.microsoft.com/office/drawing/2014/main" id="{8D1395B4-5B14-974D-AEA8-134D41871425}"/>
              </a:ext>
            </a:extLst>
          </p:cNvPr>
          <p:cNvSpPr>
            <a:spLocks noGrp="1"/>
          </p:cNvSpPr>
          <p:nvPr>
            <p:ph type="sldNum" sz="quarter" idx="12"/>
          </p:nvPr>
        </p:nvSpPr>
        <p:spPr/>
        <p:txBody>
          <a:bodyPr/>
          <a:lstStyle/>
          <a:p>
            <a:fld id="{0FE6CCE3-B438-434D-897C-1946F0BC8FEB}" type="slidenum">
              <a:rPr lang="en-US" smtClean="0"/>
              <a:t>12</a:t>
            </a:fld>
            <a:endParaRPr lang="en-US"/>
          </a:p>
        </p:txBody>
      </p:sp>
      <p:pic>
        <p:nvPicPr>
          <p:cNvPr id="5" name="Picture 2" descr="Open Science – Open Social Work">
            <a:extLst>
              <a:ext uri="{FF2B5EF4-FFF2-40B4-BE49-F238E27FC236}">
                <a16:creationId xmlns:a16="http://schemas.microsoft.com/office/drawing/2014/main" id="{8983F028-5965-C145-9C8F-7A2B75501C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1147" y="3361547"/>
            <a:ext cx="3931972" cy="269687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90214D9-902D-3847-90C5-BF7208EB3145}"/>
              </a:ext>
            </a:extLst>
          </p:cNvPr>
          <p:cNvSpPr/>
          <p:nvPr/>
        </p:nvSpPr>
        <p:spPr>
          <a:xfrm>
            <a:off x="1010194" y="3688034"/>
            <a:ext cx="6096000" cy="2308324"/>
          </a:xfrm>
          <a:prstGeom prst="rect">
            <a:avLst/>
          </a:prstGeom>
        </p:spPr>
        <p:txBody>
          <a:bodyPr>
            <a:spAutoFit/>
          </a:bodyPr>
          <a:lstStyle/>
          <a:p>
            <a:pPr>
              <a:spcBef>
                <a:spcPts val="1600"/>
              </a:spcBef>
              <a:defRPr/>
            </a:pPr>
            <a:r>
              <a:rPr lang="en-CA" sz="2400" dirty="0"/>
              <a:t>* Open Science prioritizes inclusiveness, respecting cultural sensitivities and diversity in ways of knowing, and ensuring equitable engagement of all stakeholders in the research process, how it is disseminated, and how it is accessed</a:t>
            </a:r>
            <a:endParaRPr lang="en-CA" sz="2400" u="sng" dirty="0"/>
          </a:p>
        </p:txBody>
      </p:sp>
    </p:spTree>
    <p:extLst>
      <p:ext uri="{BB962C8B-B14F-4D97-AF65-F5344CB8AC3E}">
        <p14:creationId xmlns:p14="http://schemas.microsoft.com/office/powerpoint/2010/main" val="1991563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59AC7-C965-754C-B166-AF3E705459ED}"/>
              </a:ext>
            </a:extLst>
          </p:cNvPr>
          <p:cNvSpPr>
            <a:spLocks noGrp="1"/>
          </p:cNvSpPr>
          <p:nvPr>
            <p:ph type="title"/>
          </p:nvPr>
        </p:nvSpPr>
        <p:spPr/>
        <p:txBody>
          <a:bodyPr/>
          <a:lstStyle/>
          <a:p>
            <a:r>
              <a:rPr lang="en-US" dirty="0"/>
              <a:t>Open Science</a:t>
            </a:r>
          </a:p>
        </p:txBody>
      </p:sp>
      <p:sp>
        <p:nvSpPr>
          <p:cNvPr id="3" name="Text Placeholder 2">
            <a:extLst>
              <a:ext uri="{FF2B5EF4-FFF2-40B4-BE49-F238E27FC236}">
                <a16:creationId xmlns:a16="http://schemas.microsoft.com/office/drawing/2014/main" id="{B80F2265-3DA8-8444-A4B9-E4A7585E6659}"/>
              </a:ext>
            </a:extLst>
          </p:cNvPr>
          <p:cNvSpPr>
            <a:spLocks noGrp="1"/>
          </p:cNvSpPr>
          <p:nvPr>
            <p:ph type="body" idx="1"/>
          </p:nvPr>
        </p:nvSpPr>
        <p:spPr/>
        <p:txBody>
          <a:bodyPr/>
          <a:lstStyle/>
          <a:p>
            <a:pPr algn="ctr"/>
            <a:r>
              <a:rPr lang="en-US" dirty="0"/>
              <a:t>Benefits</a:t>
            </a:r>
          </a:p>
        </p:txBody>
      </p:sp>
      <p:sp>
        <p:nvSpPr>
          <p:cNvPr id="4" name="Content Placeholder 3">
            <a:extLst>
              <a:ext uri="{FF2B5EF4-FFF2-40B4-BE49-F238E27FC236}">
                <a16:creationId xmlns:a16="http://schemas.microsoft.com/office/drawing/2014/main" id="{5ACB2D30-E9DC-E445-AC5E-DB4FCFC7DDA5}"/>
              </a:ext>
            </a:extLst>
          </p:cNvPr>
          <p:cNvSpPr>
            <a:spLocks noGrp="1"/>
          </p:cNvSpPr>
          <p:nvPr>
            <p:ph sz="half" idx="2"/>
          </p:nvPr>
        </p:nvSpPr>
        <p:spPr>
          <a:xfrm>
            <a:off x="839788" y="2674894"/>
            <a:ext cx="5157787" cy="3684588"/>
          </a:xfrm>
        </p:spPr>
        <p:txBody>
          <a:bodyPr>
            <a:normAutofit fontScale="85000" lnSpcReduction="20000"/>
          </a:bodyPr>
          <a:lstStyle/>
          <a:p>
            <a:pPr marL="470660" indent="-403423">
              <a:spcBef>
                <a:spcPts val="800"/>
              </a:spcBef>
              <a:spcAft>
                <a:spcPts val="0"/>
              </a:spcAft>
              <a:buSzPts val="2400"/>
              <a:defRPr/>
            </a:pPr>
            <a:r>
              <a:rPr lang="en" dirty="0"/>
              <a:t>Re-use methods / code that work, avoid using ones already found to be ineffective</a:t>
            </a:r>
          </a:p>
          <a:p>
            <a:pPr marL="470660" indent="-403423">
              <a:spcBef>
                <a:spcPts val="800"/>
              </a:spcBef>
              <a:spcAft>
                <a:spcPts val="0"/>
              </a:spcAft>
              <a:buSzPts val="2400"/>
              <a:defRPr/>
            </a:pPr>
            <a:r>
              <a:rPr lang="en" dirty="0"/>
              <a:t>Avoids duplication while enabling replication</a:t>
            </a:r>
            <a:endParaRPr lang="en-CA" dirty="0"/>
          </a:p>
          <a:p>
            <a:pPr marL="470660" indent="-403423">
              <a:spcBef>
                <a:spcPts val="800"/>
              </a:spcBef>
              <a:spcAft>
                <a:spcPts val="0"/>
              </a:spcAft>
              <a:buSzPts val="2400"/>
              <a:defRPr/>
            </a:pPr>
            <a:r>
              <a:rPr lang="en" dirty="0"/>
              <a:t>Facilitates meta-analyses</a:t>
            </a:r>
          </a:p>
          <a:p>
            <a:pPr marL="470660" indent="-403423">
              <a:spcBef>
                <a:spcPts val="800"/>
              </a:spcBef>
              <a:spcAft>
                <a:spcPts val="0"/>
              </a:spcAft>
              <a:buSzPts val="2400"/>
              <a:defRPr/>
            </a:pPr>
            <a:r>
              <a:rPr lang="en-CA" dirty="0"/>
              <a:t>P</a:t>
            </a:r>
            <a:r>
              <a:rPr lang="en" dirty="0"/>
              <a:t>romotes more rapid and accurate discovery</a:t>
            </a:r>
          </a:p>
          <a:p>
            <a:pPr marL="470660" indent="-403423">
              <a:spcBef>
                <a:spcPts val="800"/>
              </a:spcBef>
              <a:spcAft>
                <a:spcPts val="0"/>
              </a:spcAft>
              <a:buSzPts val="2400"/>
              <a:defRPr/>
            </a:pPr>
            <a:r>
              <a:rPr lang="en" dirty="0"/>
              <a:t>Democratizes science and promotes equitable access and relevance to all stakeholders</a:t>
            </a:r>
          </a:p>
        </p:txBody>
      </p:sp>
      <p:sp>
        <p:nvSpPr>
          <p:cNvPr id="5" name="Text Placeholder 4">
            <a:extLst>
              <a:ext uri="{FF2B5EF4-FFF2-40B4-BE49-F238E27FC236}">
                <a16:creationId xmlns:a16="http://schemas.microsoft.com/office/drawing/2014/main" id="{1E5678A8-C945-E04E-995A-2A7B81FBAD23}"/>
              </a:ext>
            </a:extLst>
          </p:cNvPr>
          <p:cNvSpPr>
            <a:spLocks noGrp="1"/>
          </p:cNvSpPr>
          <p:nvPr>
            <p:ph type="body" sz="quarter" idx="3"/>
          </p:nvPr>
        </p:nvSpPr>
        <p:spPr/>
        <p:txBody>
          <a:bodyPr/>
          <a:lstStyle/>
          <a:p>
            <a:pPr algn="ctr"/>
            <a:r>
              <a:rPr lang="en-US" dirty="0"/>
              <a:t>Concerns</a:t>
            </a:r>
          </a:p>
        </p:txBody>
      </p:sp>
      <p:sp>
        <p:nvSpPr>
          <p:cNvPr id="6" name="Content Placeholder 5">
            <a:extLst>
              <a:ext uri="{FF2B5EF4-FFF2-40B4-BE49-F238E27FC236}">
                <a16:creationId xmlns:a16="http://schemas.microsoft.com/office/drawing/2014/main" id="{8AF5E047-07B3-174D-8706-9449FA3B2DFB}"/>
              </a:ext>
            </a:extLst>
          </p:cNvPr>
          <p:cNvSpPr>
            <a:spLocks noGrp="1"/>
          </p:cNvSpPr>
          <p:nvPr>
            <p:ph sz="quarter" idx="4"/>
          </p:nvPr>
        </p:nvSpPr>
        <p:spPr>
          <a:xfrm>
            <a:off x="6172200" y="2701020"/>
            <a:ext cx="5183188" cy="3684588"/>
          </a:xfrm>
        </p:spPr>
        <p:txBody>
          <a:bodyPr>
            <a:normAutofit fontScale="85000" lnSpcReduction="20000"/>
          </a:bodyPr>
          <a:lstStyle/>
          <a:p>
            <a:r>
              <a:rPr lang="en-US" dirty="0"/>
              <a:t>Fear of getting scooped</a:t>
            </a:r>
          </a:p>
          <a:p>
            <a:pPr lvl="1"/>
            <a:r>
              <a:rPr lang="en-US" dirty="0"/>
              <a:t>Esp. relevant for early career researchers</a:t>
            </a:r>
          </a:p>
          <a:p>
            <a:r>
              <a:rPr lang="en-US" dirty="0"/>
              <a:t>Sense of possession over data collected given amount of time/money/energy</a:t>
            </a:r>
          </a:p>
          <a:p>
            <a:r>
              <a:rPr lang="en-US" dirty="0"/>
              <a:t>Sensitive data (often can be anonymized)</a:t>
            </a:r>
          </a:p>
          <a:p>
            <a:r>
              <a:rPr lang="en-US" dirty="0"/>
              <a:t>Locations of threatened/endangered species</a:t>
            </a:r>
          </a:p>
          <a:p>
            <a:r>
              <a:rPr lang="en-US" dirty="0"/>
              <a:t>Indigenous data sovereignty</a:t>
            </a:r>
          </a:p>
          <a:p>
            <a:endParaRPr lang="en-US" dirty="0"/>
          </a:p>
        </p:txBody>
      </p:sp>
      <p:sp>
        <p:nvSpPr>
          <p:cNvPr id="7" name="Slide Number Placeholder 6">
            <a:extLst>
              <a:ext uri="{FF2B5EF4-FFF2-40B4-BE49-F238E27FC236}">
                <a16:creationId xmlns:a16="http://schemas.microsoft.com/office/drawing/2014/main" id="{F7FA7E35-E3F1-CC4A-BA6F-DDEF467ADA85}"/>
              </a:ext>
            </a:extLst>
          </p:cNvPr>
          <p:cNvSpPr>
            <a:spLocks noGrp="1"/>
          </p:cNvSpPr>
          <p:nvPr>
            <p:ph type="sldNum" sz="quarter" idx="12"/>
          </p:nvPr>
        </p:nvSpPr>
        <p:spPr/>
        <p:txBody>
          <a:bodyPr/>
          <a:lstStyle/>
          <a:p>
            <a:fld id="{0FE6CCE3-B438-434D-897C-1946F0BC8FEB}" type="slidenum">
              <a:rPr lang="en-US" smtClean="0"/>
              <a:t>13</a:t>
            </a:fld>
            <a:endParaRPr lang="en-US"/>
          </a:p>
        </p:txBody>
      </p:sp>
      <p:pic>
        <p:nvPicPr>
          <p:cNvPr id="8" name="Picture 2" descr="Open Science – Open Social Work">
            <a:extLst>
              <a:ext uri="{FF2B5EF4-FFF2-40B4-BE49-F238E27FC236}">
                <a16:creationId xmlns:a16="http://schemas.microsoft.com/office/drawing/2014/main" id="{765AF092-B59F-3248-8F04-BF6C38371F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1567" y="365125"/>
            <a:ext cx="2442810" cy="167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394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A720782-8888-A24A-B167-4C4E0734C39E}"/>
              </a:ext>
            </a:extLst>
          </p:cNvPr>
          <p:cNvSpPr>
            <a:spLocks noGrp="1"/>
          </p:cNvSpPr>
          <p:nvPr>
            <p:ph type="ctrTitle"/>
          </p:nvPr>
        </p:nvSpPr>
        <p:spPr/>
        <p:txBody>
          <a:bodyPr/>
          <a:lstStyle/>
          <a:p>
            <a:r>
              <a:rPr lang="en-US" dirty="0"/>
              <a:t>Remember to have R and RStudio installed!</a:t>
            </a:r>
          </a:p>
        </p:txBody>
      </p:sp>
      <p:sp>
        <p:nvSpPr>
          <p:cNvPr id="9" name="Subtitle 8">
            <a:extLst>
              <a:ext uri="{FF2B5EF4-FFF2-40B4-BE49-F238E27FC236}">
                <a16:creationId xmlns:a16="http://schemas.microsoft.com/office/drawing/2014/main" id="{8F5A8CF6-4BDC-8746-8409-AA91C009EAE0}"/>
              </a:ext>
            </a:extLst>
          </p:cNvPr>
          <p:cNvSpPr>
            <a:spLocks noGrp="1"/>
          </p:cNvSpPr>
          <p:nvPr>
            <p:ph type="subTitle" idx="1"/>
          </p:nvPr>
        </p:nvSpPr>
        <p:spPr/>
        <p:txBody>
          <a:bodyPr/>
          <a:lstStyle/>
          <a:p>
            <a:r>
              <a:rPr lang="en-US" dirty="0"/>
              <a:t>*we aren’t using them in lab today but I want to be ready to go for Wednesday in class</a:t>
            </a:r>
          </a:p>
        </p:txBody>
      </p:sp>
      <p:sp>
        <p:nvSpPr>
          <p:cNvPr id="7" name="Slide Number Placeholder 6">
            <a:extLst>
              <a:ext uri="{FF2B5EF4-FFF2-40B4-BE49-F238E27FC236}">
                <a16:creationId xmlns:a16="http://schemas.microsoft.com/office/drawing/2014/main" id="{F867ED06-BE46-864D-99EC-1C9D294CDCBA}"/>
              </a:ext>
            </a:extLst>
          </p:cNvPr>
          <p:cNvSpPr>
            <a:spLocks noGrp="1"/>
          </p:cNvSpPr>
          <p:nvPr>
            <p:ph type="sldNum" sz="quarter" idx="12"/>
          </p:nvPr>
        </p:nvSpPr>
        <p:spPr/>
        <p:txBody>
          <a:bodyPr/>
          <a:lstStyle/>
          <a:p>
            <a:fld id="{0FE6CCE3-B438-434D-897C-1946F0BC8FEB}" type="slidenum">
              <a:rPr lang="en-US" smtClean="0"/>
              <a:t>14</a:t>
            </a:fld>
            <a:endParaRPr lang="en-US"/>
          </a:p>
        </p:txBody>
      </p:sp>
    </p:spTree>
    <p:extLst>
      <p:ext uri="{BB962C8B-B14F-4D97-AF65-F5344CB8AC3E}">
        <p14:creationId xmlns:p14="http://schemas.microsoft.com/office/powerpoint/2010/main" val="198630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93C2D-F912-504D-92AB-31AF9BD794CC}"/>
              </a:ext>
            </a:extLst>
          </p:cNvPr>
          <p:cNvSpPr>
            <a:spLocks noGrp="1"/>
          </p:cNvSpPr>
          <p:nvPr>
            <p:ph type="title"/>
          </p:nvPr>
        </p:nvSpPr>
        <p:spPr/>
        <p:txBody>
          <a:bodyPr/>
          <a:lstStyle/>
          <a:p>
            <a:r>
              <a:rPr lang="en-US" dirty="0"/>
              <a:t>What will this module cover?</a:t>
            </a:r>
          </a:p>
        </p:txBody>
      </p:sp>
      <p:sp>
        <p:nvSpPr>
          <p:cNvPr id="3" name="Content Placeholder 2">
            <a:extLst>
              <a:ext uri="{FF2B5EF4-FFF2-40B4-BE49-F238E27FC236}">
                <a16:creationId xmlns:a16="http://schemas.microsoft.com/office/drawing/2014/main" id="{99DBE5B4-ABF0-8845-85D1-AFA7AA1BC32A}"/>
              </a:ext>
            </a:extLst>
          </p:cNvPr>
          <p:cNvSpPr>
            <a:spLocks noGrp="1"/>
          </p:cNvSpPr>
          <p:nvPr>
            <p:ph idx="1"/>
          </p:nvPr>
        </p:nvSpPr>
        <p:spPr>
          <a:xfrm>
            <a:off x="838200" y="1825625"/>
            <a:ext cx="10515600" cy="1672949"/>
          </a:xfrm>
        </p:spPr>
        <p:txBody>
          <a:bodyPr/>
          <a:lstStyle/>
          <a:p>
            <a:r>
              <a:rPr lang="en-US" dirty="0"/>
              <a:t>Data management</a:t>
            </a:r>
          </a:p>
          <a:p>
            <a:r>
              <a:rPr lang="en-US" dirty="0"/>
              <a:t>Reproducibility</a:t>
            </a:r>
          </a:p>
          <a:p>
            <a:r>
              <a:rPr lang="en-US" dirty="0"/>
              <a:t>Open science</a:t>
            </a:r>
          </a:p>
        </p:txBody>
      </p:sp>
      <p:sp>
        <p:nvSpPr>
          <p:cNvPr id="4" name="Title 1">
            <a:extLst>
              <a:ext uri="{FF2B5EF4-FFF2-40B4-BE49-F238E27FC236}">
                <a16:creationId xmlns:a16="http://schemas.microsoft.com/office/drawing/2014/main" id="{D5152D62-648A-ED43-BBFB-21B561F4B880}"/>
              </a:ext>
            </a:extLst>
          </p:cNvPr>
          <p:cNvSpPr txBox="1">
            <a:spLocks/>
          </p:cNvSpPr>
          <p:nvPr/>
        </p:nvSpPr>
        <p:spPr>
          <a:xfrm>
            <a:off x="838200" y="34943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How?</a:t>
            </a:r>
          </a:p>
        </p:txBody>
      </p:sp>
      <p:sp>
        <p:nvSpPr>
          <p:cNvPr id="5" name="Content Placeholder 2">
            <a:extLst>
              <a:ext uri="{FF2B5EF4-FFF2-40B4-BE49-F238E27FC236}">
                <a16:creationId xmlns:a16="http://schemas.microsoft.com/office/drawing/2014/main" id="{857FAD71-43EC-2546-BAAE-0E45A1487CA4}"/>
              </a:ext>
            </a:extLst>
          </p:cNvPr>
          <p:cNvSpPr txBox="1">
            <a:spLocks/>
          </p:cNvSpPr>
          <p:nvPr/>
        </p:nvSpPr>
        <p:spPr>
          <a:xfrm>
            <a:off x="838200" y="4825654"/>
            <a:ext cx="10515600" cy="16729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Best practices</a:t>
            </a:r>
          </a:p>
          <a:p>
            <a:pPr lvl="1"/>
            <a:r>
              <a:rPr lang="en-US" dirty="0"/>
              <a:t>Spreadsheets</a:t>
            </a:r>
          </a:p>
          <a:p>
            <a:pPr lvl="1"/>
            <a:r>
              <a:rPr lang="en-US" dirty="0"/>
              <a:t>Coding in the programming language R</a:t>
            </a:r>
          </a:p>
        </p:txBody>
      </p:sp>
      <p:sp>
        <p:nvSpPr>
          <p:cNvPr id="6" name="Slide Number Placeholder 5">
            <a:extLst>
              <a:ext uri="{FF2B5EF4-FFF2-40B4-BE49-F238E27FC236}">
                <a16:creationId xmlns:a16="http://schemas.microsoft.com/office/drawing/2014/main" id="{63B27A88-B573-5D41-8283-2E4EA07A8F8E}"/>
              </a:ext>
            </a:extLst>
          </p:cNvPr>
          <p:cNvSpPr>
            <a:spLocks noGrp="1"/>
          </p:cNvSpPr>
          <p:nvPr>
            <p:ph type="sldNum" sz="quarter" idx="12"/>
          </p:nvPr>
        </p:nvSpPr>
        <p:spPr/>
        <p:txBody>
          <a:bodyPr/>
          <a:lstStyle/>
          <a:p>
            <a:fld id="{0FE6CCE3-B438-434D-897C-1946F0BC8FEB}" type="slidenum">
              <a:rPr lang="en-US" smtClean="0"/>
              <a:t>2</a:t>
            </a:fld>
            <a:endParaRPr lang="en-US"/>
          </a:p>
        </p:txBody>
      </p:sp>
      <p:pic>
        <p:nvPicPr>
          <p:cNvPr id="1026" name="Picture 2" descr="Open Science – Open Social Work">
            <a:extLst>
              <a:ext uri="{FF2B5EF4-FFF2-40B4-BE49-F238E27FC236}">
                <a16:creationId xmlns:a16="http://schemas.microsoft.com/office/drawing/2014/main" id="{2F2D7B65-5512-D74B-BF55-CA57334D94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032346"/>
            <a:ext cx="4593877"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21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233B-9CE9-AD4E-8662-7D6479C5049D}"/>
              </a:ext>
            </a:extLst>
          </p:cNvPr>
          <p:cNvSpPr>
            <a:spLocks noGrp="1"/>
          </p:cNvSpPr>
          <p:nvPr>
            <p:ph type="title"/>
          </p:nvPr>
        </p:nvSpPr>
        <p:spPr/>
        <p:txBody>
          <a:bodyPr/>
          <a:lstStyle/>
          <a:p>
            <a:r>
              <a:rPr lang="en-US" dirty="0"/>
              <a:t>Our aim is reproducible science</a:t>
            </a:r>
          </a:p>
        </p:txBody>
      </p:sp>
      <p:sp>
        <p:nvSpPr>
          <p:cNvPr id="3" name="Content Placeholder 2">
            <a:extLst>
              <a:ext uri="{FF2B5EF4-FFF2-40B4-BE49-F238E27FC236}">
                <a16:creationId xmlns:a16="http://schemas.microsoft.com/office/drawing/2014/main" id="{95F4C38C-C0DD-8446-A8FC-01F47CEF4E49}"/>
              </a:ext>
            </a:extLst>
          </p:cNvPr>
          <p:cNvSpPr>
            <a:spLocks noGrp="1"/>
          </p:cNvSpPr>
          <p:nvPr>
            <p:ph idx="1"/>
          </p:nvPr>
        </p:nvSpPr>
        <p:spPr>
          <a:xfrm>
            <a:off x="838200" y="1825625"/>
            <a:ext cx="10515600" cy="4783898"/>
          </a:xfrm>
        </p:spPr>
        <p:txBody>
          <a:bodyPr>
            <a:normAutofit lnSpcReduction="10000"/>
          </a:bodyPr>
          <a:lstStyle/>
          <a:p>
            <a:pPr marL="0" indent="0">
              <a:spcBef>
                <a:spcPts val="300"/>
              </a:spcBef>
              <a:spcAft>
                <a:spcPts val="300"/>
              </a:spcAft>
              <a:buNone/>
            </a:pPr>
            <a:r>
              <a:rPr lang="en-CA" dirty="0">
                <a:solidFill>
                  <a:schemeClr val="accent1"/>
                </a:solidFill>
              </a:rPr>
              <a:t>Reproducible</a:t>
            </a:r>
            <a:r>
              <a:rPr lang="en-CA" dirty="0"/>
              <a:t>: we can repeat the original study using the same data, materials, and methods</a:t>
            </a:r>
          </a:p>
          <a:p>
            <a:pPr marL="646309" lvl="1" indent="-189109">
              <a:spcBef>
                <a:spcPts val="600"/>
              </a:spcBef>
              <a:spcAft>
                <a:spcPts val="600"/>
              </a:spcAft>
            </a:pPr>
            <a:r>
              <a:rPr lang="en-CA" dirty="0"/>
              <a:t>Confirms reliability of original study conclusions</a:t>
            </a:r>
            <a:br>
              <a:rPr lang="en-CA" dirty="0"/>
            </a:br>
            <a:endParaRPr lang="en-CA" dirty="0"/>
          </a:p>
          <a:p>
            <a:pPr marL="0" indent="0">
              <a:spcBef>
                <a:spcPts val="300"/>
              </a:spcBef>
              <a:spcAft>
                <a:spcPts val="300"/>
              </a:spcAft>
              <a:buNone/>
            </a:pPr>
            <a:r>
              <a:rPr lang="en-CA" dirty="0">
                <a:solidFill>
                  <a:schemeClr val="accent1"/>
                </a:solidFill>
              </a:rPr>
              <a:t>Replicable</a:t>
            </a:r>
            <a:r>
              <a:rPr lang="en-CA" dirty="0"/>
              <a:t>: we can repeat original study using the same materials, and methods but </a:t>
            </a:r>
            <a:r>
              <a:rPr lang="en-CA" u="sng" dirty="0"/>
              <a:t>different data</a:t>
            </a:r>
            <a:endParaRPr lang="en-CA" dirty="0"/>
          </a:p>
          <a:p>
            <a:pPr marL="646309" lvl="1" indent="-189109">
              <a:spcBef>
                <a:spcPts val="600"/>
              </a:spcBef>
              <a:spcAft>
                <a:spcPts val="600"/>
              </a:spcAft>
            </a:pPr>
            <a:r>
              <a:rPr lang="en-CA" dirty="0"/>
              <a:t>A study is deemed replicated if the replication study reached the same statistical conclusions</a:t>
            </a:r>
            <a:br>
              <a:rPr lang="en-CA" dirty="0"/>
            </a:br>
            <a:endParaRPr lang="en-CA" dirty="0"/>
          </a:p>
          <a:p>
            <a:pPr marL="0" indent="0">
              <a:spcBef>
                <a:spcPts val="300"/>
              </a:spcBef>
              <a:spcAft>
                <a:spcPts val="300"/>
              </a:spcAft>
              <a:buNone/>
            </a:pPr>
            <a:r>
              <a:rPr lang="en-CA" dirty="0">
                <a:solidFill>
                  <a:schemeClr val="accent1"/>
                </a:solidFill>
              </a:rPr>
              <a:t>Computational reproducibility: </a:t>
            </a:r>
            <a:r>
              <a:rPr lang="en-CA" dirty="0"/>
              <a:t>Data processing, analysis, visualization, and presentation are entirely and independently reproducible, yielding the exact same outputs</a:t>
            </a:r>
          </a:p>
        </p:txBody>
      </p:sp>
      <p:sp>
        <p:nvSpPr>
          <p:cNvPr id="4" name="Slide Number Placeholder 3">
            <a:extLst>
              <a:ext uri="{FF2B5EF4-FFF2-40B4-BE49-F238E27FC236}">
                <a16:creationId xmlns:a16="http://schemas.microsoft.com/office/drawing/2014/main" id="{D4EE2907-413C-8F43-9DBC-5553F2B566C7}"/>
              </a:ext>
            </a:extLst>
          </p:cNvPr>
          <p:cNvSpPr>
            <a:spLocks noGrp="1"/>
          </p:cNvSpPr>
          <p:nvPr>
            <p:ph type="sldNum" sz="quarter" idx="12"/>
          </p:nvPr>
        </p:nvSpPr>
        <p:spPr/>
        <p:txBody>
          <a:bodyPr/>
          <a:lstStyle/>
          <a:p>
            <a:fld id="{0FE6CCE3-B438-434D-897C-1946F0BC8FEB}" type="slidenum">
              <a:rPr lang="en-US" smtClean="0"/>
              <a:t>3</a:t>
            </a:fld>
            <a:endParaRPr lang="en-US"/>
          </a:p>
        </p:txBody>
      </p:sp>
    </p:spTree>
    <p:extLst>
      <p:ext uri="{BB962C8B-B14F-4D97-AF65-F5344CB8AC3E}">
        <p14:creationId xmlns:p14="http://schemas.microsoft.com/office/powerpoint/2010/main" val="341699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36404-1DFB-7E4D-9134-9A1D41069BB8}"/>
              </a:ext>
            </a:extLst>
          </p:cNvPr>
          <p:cNvSpPr>
            <a:spLocks noGrp="1"/>
          </p:cNvSpPr>
          <p:nvPr>
            <p:ph type="title"/>
          </p:nvPr>
        </p:nvSpPr>
        <p:spPr/>
        <p:txBody>
          <a:bodyPr/>
          <a:lstStyle/>
          <a:p>
            <a:r>
              <a:rPr lang="en-US" dirty="0"/>
              <a:t>The Data Life Cycle</a:t>
            </a:r>
          </a:p>
        </p:txBody>
      </p:sp>
      <p:pic>
        <p:nvPicPr>
          <p:cNvPr id="1026" name="Picture 2" descr="What is research data management? | Library | University of Ottawa">
            <a:extLst>
              <a:ext uri="{FF2B5EF4-FFF2-40B4-BE49-F238E27FC236}">
                <a16:creationId xmlns:a16="http://schemas.microsoft.com/office/drawing/2014/main" id="{AF5B29B3-2462-D24D-95F3-32AB16705F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63154" y="665431"/>
            <a:ext cx="7128846" cy="57248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65508D1-0246-C34D-9928-885463B2802C}"/>
              </a:ext>
            </a:extLst>
          </p:cNvPr>
          <p:cNvSpPr txBox="1"/>
          <p:nvPr/>
        </p:nvSpPr>
        <p:spPr>
          <a:xfrm>
            <a:off x="838200" y="1902941"/>
            <a:ext cx="3744097" cy="1200329"/>
          </a:xfrm>
          <a:prstGeom prst="rect">
            <a:avLst/>
          </a:prstGeom>
          <a:noFill/>
        </p:spPr>
        <p:txBody>
          <a:bodyPr wrap="square" rtlCol="0">
            <a:spAutoFit/>
          </a:bodyPr>
          <a:lstStyle/>
          <a:p>
            <a:r>
              <a:rPr lang="en-US" sz="2400" dirty="0">
                <a:solidFill>
                  <a:schemeClr val="accent1"/>
                </a:solidFill>
              </a:rPr>
              <a:t>Data management</a:t>
            </a:r>
            <a:r>
              <a:rPr lang="en-US" sz="2400" dirty="0"/>
              <a:t> needs to happen at all stages of the data life cycle.</a:t>
            </a:r>
          </a:p>
        </p:txBody>
      </p:sp>
      <p:sp>
        <p:nvSpPr>
          <p:cNvPr id="6" name="TextBox 5">
            <a:extLst>
              <a:ext uri="{FF2B5EF4-FFF2-40B4-BE49-F238E27FC236}">
                <a16:creationId xmlns:a16="http://schemas.microsoft.com/office/drawing/2014/main" id="{ADC822BE-FD70-7343-9D6A-3B9EDFED906A}"/>
              </a:ext>
            </a:extLst>
          </p:cNvPr>
          <p:cNvSpPr txBox="1"/>
          <p:nvPr/>
        </p:nvSpPr>
        <p:spPr>
          <a:xfrm>
            <a:off x="838200" y="3394150"/>
            <a:ext cx="4224954" cy="1200329"/>
          </a:xfrm>
          <a:prstGeom prst="rect">
            <a:avLst/>
          </a:prstGeom>
          <a:noFill/>
        </p:spPr>
        <p:txBody>
          <a:bodyPr wrap="square" rtlCol="0">
            <a:spAutoFit/>
          </a:bodyPr>
          <a:lstStyle/>
          <a:p>
            <a:r>
              <a:rPr lang="en-US" sz="2400" dirty="0"/>
              <a:t>Each aspect* of data management has its own </a:t>
            </a:r>
            <a:r>
              <a:rPr lang="en-US" sz="2400" dirty="0">
                <a:solidFill>
                  <a:schemeClr val="accent1"/>
                </a:solidFill>
              </a:rPr>
              <a:t>best practices</a:t>
            </a:r>
            <a:r>
              <a:rPr lang="en-US" sz="2400" dirty="0"/>
              <a:t>, or standards.</a:t>
            </a:r>
          </a:p>
        </p:txBody>
      </p:sp>
      <p:sp>
        <p:nvSpPr>
          <p:cNvPr id="7" name="TextBox 6">
            <a:extLst>
              <a:ext uri="{FF2B5EF4-FFF2-40B4-BE49-F238E27FC236}">
                <a16:creationId xmlns:a16="http://schemas.microsoft.com/office/drawing/2014/main" id="{CC9BDF3E-FAE5-9545-A220-41F2EDEF0D27}"/>
              </a:ext>
            </a:extLst>
          </p:cNvPr>
          <p:cNvSpPr txBox="1"/>
          <p:nvPr/>
        </p:nvSpPr>
        <p:spPr>
          <a:xfrm>
            <a:off x="1477027" y="4604432"/>
            <a:ext cx="4224954" cy="1323439"/>
          </a:xfrm>
          <a:prstGeom prst="rect">
            <a:avLst/>
          </a:prstGeom>
          <a:noFill/>
        </p:spPr>
        <p:txBody>
          <a:bodyPr wrap="square" rtlCol="0">
            <a:spAutoFit/>
          </a:bodyPr>
          <a:lstStyle/>
          <a:p>
            <a:r>
              <a:rPr lang="en-US" sz="2000" dirty="0"/>
              <a:t>* I’m using the stages to help us walk through some key ideas, but most best practices apply throughout the data life cycle</a:t>
            </a:r>
          </a:p>
        </p:txBody>
      </p:sp>
      <p:sp>
        <p:nvSpPr>
          <p:cNvPr id="5" name="Slide Number Placeholder 4">
            <a:extLst>
              <a:ext uri="{FF2B5EF4-FFF2-40B4-BE49-F238E27FC236}">
                <a16:creationId xmlns:a16="http://schemas.microsoft.com/office/drawing/2014/main" id="{A1D6842A-D633-CE40-B25F-DDC95410FD29}"/>
              </a:ext>
            </a:extLst>
          </p:cNvPr>
          <p:cNvSpPr>
            <a:spLocks noGrp="1"/>
          </p:cNvSpPr>
          <p:nvPr>
            <p:ph type="sldNum" sz="quarter" idx="12"/>
          </p:nvPr>
        </p:nvSpPr>
        <p:spPr/>
        <p:txBody>
          <a:bodyPr/>
          <a:lstStyle/>
          <a:p>
            <a:fld id="{0FE6CCE3-B438-434D-897C-1946F0BC8FEB}" type="slidenum">
              <a:rPr lang="en-US" smtClean="0"/>
              <a:t>4</a:t>
            </a:fld>
            <a:endParaRPr lang="en-US"/>
          </a:p>
        </p:txBody>
      </p:sp>
    </p:spTree>
    <p:extLst>
      <p:ext uri="{BB962C8B-B14F-4D97-AF65-F5344CB8AC3E}">
        <p14:creationId xmlns:p14="http://schemas.microsoft.com/office/powerpoint/2010/main" val="45580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4BD9-7C19-034D-B46C-8BB3551B6FB7}"/>
              </a:ext>
            </a:extLst>
          </p:cNvPr>
          <p:cNvSpPr>
            <a:spLocks noGrp="1"/>
          </p:cNvSpPr>
          <p:nvPr>
            <p:ph type="title"/>
          </p:nvPr>
        </p:nvSpPr>
        <p:spPr/>
        <p:txBody>
          <a:bodyPr/>
          <a:lstStyle/>
          <a:p>
            <a:r>
              <a:rPr lang="en-US" dirty="0"/>
              <a:t>1. Plan</a:t>
            </a:r>
          </a:p>
        </p:txBody>
      </p:sp>
      <p:sp>
        <p:nvSpPr>
          <p:cNvPr id="3" name="Content Placeholder 2">
            <a:extLst>
              <a:ext uri="{FF2B5EF4-FFF2-40B4-BE49-F238E27FC236}">
                <a16:creationId xmlns:a16="http://schemas.microsoft.com/office/drawing/2014/main" id="{88A65764-CBFE-E949-BA2E-A126D8698156}"/>
              </a:ext>
            </a:extLst>
          </p:cNvPr>
          <p:cNvSpPr>
            <a:spLocks noGrp="1"/>
          </p:cNvSpPr>
          <p:nvPr>
            <p:ph idx="1"/>
          </p:nvPr>
        </p:nvSpPr>
        <p:spPr>
          <a:xfrm>
            <a:off x="838200" y="1825625"/>
            <a:ext cx="10515600" cy="4895850"/>
          </a:xfrm>
        </p:spPr>
        <p:txBody>
          <a:bodyPr>
            <a:normAutofit/>
          </a:bodyPr>
          <a:lstStyle/>
          <a:p>
            <a:pPr marL="0" indent="0">
              <a:buNone/>
            </a:pPr>
            <a:r>
              <a:rPr lang="en-US" u="sng" dirty="0"/>
              <a:t>Folder organization:</a:t>
            </a:r>
          </a:p>
          <a:p>
            <a:r>
              <a:rPr lang="en-US" dirty="0"/>
              <a:t>Choose a schema for file and folder names and stick to it</a:t>
            </a:r>
          </a:p>
          <a:p>
            <a:r>
              <a:rPr lang="en-US" dirty="0"/>
              <a:t>Names should be unique and descriptive</a:t>
            </a:r>
          </a:p>
          <a:p>
            <a:r>
              <a:rPr lang="en-US" dirty="0"/>
              <a:t>Names should have only letters, numbers, and – or _ (no spaces!)</a:t>
            </a:r>
          </a:p>
          <a:p>
            <a:pPr lvl="1"/>
            <a:r>
              <a:rPr lang="en-US" dirty="0"/>
              <a:t>Options include CamelCase, kebab-case, and </a:t>
            </a:r>
            <a:r>
              <a:rPr lang="en-US" dirty="0" err="1"/>
              <a:t>snake_case</a:t>
            </a:r>
            <a:endParaRPr lang="en-US" dirty="0"/>
          </a:p>
          <a:p>
            <a:r>
              <a:rPr lang="en-US" dirty="0"/>
              <a:t>Try not to nest folders more than 3 levels</a:t>
            </a:r>
          </a:p>
          <a:p>
            <a:endParaRPr lang="en-US" dirty="0"/>
          </a:p>
          <a:p>
            <a:pPr marL="0" indent="0">
              <a:buNone/>
            </a:pPr>
            <a:r>
              <a:rPr lang="en-US" dirty="0"/>
              <a:t>Example: My SaguaroModel2020 folder has Data, Analyses, Output folders</a:t>
            </a:r>
          </a:p>
          <a:p>
            <a:pPr marL="0" indent="0">
              <a:buNone/>
            </a:pPr>
            <a:endParaRPr lang="en-US" dirty="0"/>
          </a:p>
        </p:txBody>
      </p:sp>
      <p:pic>
        <p:nvPicPr>
          <p:cNvPr id="4" name="Picture 2" descr="What is research data management? | Library | University of Ottawa">
            <a:extLst>
              <a:ext uri="{FF2B5EF4-FFF2-40B4-BE49-F238E27FC236}">
                <a16:creationId xmlns:a16="http://schemas.microsoft.com/office/drawing/2014/main" id="{4C1824D5-FE45-B249-9AE1-BDF819D6C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4836" y="365125"/>
            <a:ext cx="2096152" cy="168332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5A93CCFA-3892-0B40-9752-A897C641BEEF}"/>
              </a:ext>
            </a:extLst>
          </p:cNvPr>
          <p:cNvSpPr>
            <a:spLocks noGrp="1"/>
          </p:cNvSpPr>
          <p:nvPr>
            <p:ph type="sldNum" sz="quarter" idx="12"/>
          </p:nvPr>
        </p:nvSpPr>
        <p:spPr/>
        <p:txBody>
          <a:bodyPr/>
          <a:lstStyle/>
          <a:p>
            <a:fld id="{0FE6CCE3-B438-434D-897C-1946F0BC8FEB}" type="slidenum">
              <a:rPr lang="en-US" smtClean="0"/>
              <a:t>5</a:t>
            </a:fld>
            <a:endParaRPr lang="en-US"/>
          </a:p>
        </p:txBody>
      </p:sp>
    </p:spTree>
    <p:extLst>
      <p:ext uri="{BB962C8B-B14F-4D97-AF65-F5344CB8AC3E}">
        <p14:creationId xmlns:p14="http://schemas.microsoft.com/office/powerpoint/2010/main" val="384635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949E0-582C-D647-BCF9-430713EA1D1B}"/>
              </a:ext>
            </a:extLst>
          </p:cNvPr>
          <p:cNvSpPr>
            <a:spLocks noGrp="1"/>
          </p:cNvSpPr>
          <p:nvPr>
            <p:ph type="title"/>
          </p:nvPr>
        </p:nvSpPr>
        <p:spPr/>
        <p:txBody>
          <a:bodyPr/>
          <a:lstStyle/>
          <a:p>
            <a:r>
              <a:rPr lang="en-US" dirty="0"/>
              <a:t>2. Create</a:t>
            </a:r>
          </a:p>
        </p:txBody>
      </p:sp>
      <p:sp>
        <p:nvSpPr>
          <p:cNvPr id="3" name="Content Placeholder 2">
            <a:extLst>
              <a:ext uri="{FF2B5EF4-FFF2-40B4-BE49-F238E27FC236}">
                <a16:creationId xmlns:a16="http://schemas.microsoft.com/office/drawing/2014/main" id="{628CED0A-DCFA-4E47-BCC1-6145F2B53B63}"/>
              </a:ext>
            </a:extLst>
          </p:cNvPr>
          <p:cNvSpPr>
            <a:spLocks noGrp="1"/>
          </p:cNvSpPr>
          <p:nvPr>
            <p:ph idx="1"/>
          </p:nvPr>
        </p:nvSpPr>
        <p:spPr>
          <a:xfrm>
            <a:off x="990600" y="4406348"/>
            <a:ext cx="10515600" cy="2428323"/>
          </a:xfrm>
        </p:spPr>
        <p:txBody>
          <a:bodyPr/>
          <a:lstStyle/>
          <a:p>
            <a:pPr marL="0" indent="0">
              <a:buNone/>
            </a:pPr>
            <a:r>
              <a:rPr lang="en-US" u="sng" dirty="0"/>
              <a:t>Metadata:</a:t>
            </a:r>
          </a:p>
          <a:p>
            <a:r>
              <a:rPr lang="en-US" dirty="0"/>
              <a:t>Data about data, often in the form of a ReadMe file</a:t>
            </a:r>
          </a:p>
          <a:p>
            <a:pPr lvl="1"/>
            <a:r>
              <a:rPr lang="en-US" dirty="0"/>
              <a:t>Methods, file naming conventions, folder organization, description of any abbreviations, description of software used, licenses, etc.</a:t>
            </a:r>
          </a:p>
          <a:p>
            <a:pPr marL="0" indent="0">
              <a:buNone/>
            </a:pPr>
            <a:endParaRPr lang="en-US" dirty="0"/>
          </a:p>
        </p:txBody>
      </p:sp>
      <p:pic>
        <p:nvPicPr>
          <p:cNvPr id="4" name="Picture 2" descr="What is research data management? | Library | University of Ottawa">
            <a:extLst>
              <a:ext uri="{FF2B5EF4-FFF2-40B4-BE49-F238E27FC236}">
                <a16:creationId xmlns:a16="http://schemas.microsoft.com/office/drawing/2014/main" id="{39A40E50-4E8B-3B4F-984E-B80BFE948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4836" y="365125"/>
            <a:ext cx="2096152" cy="168332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C790731A-5023-A44D-ABFB-D7197D999D37}"/>
              </a:ext>
            </a:extLst>
          </p:cNvPr>
          <p:cNvSpPr>
            <a:spLocks noGrp="1"/>
          </p:cNvSpPr>
          <p:nvPr>
            <p:ph type="sldNum" sz="quarter" idx="12"/>
          </p:nvPr>
        </p:nvSpPr>
        <p:spPr/>
        <p:txBody>
          <a:bodyPr/>
          <a:lstStyle/>
          <a:p>
            <a:fld id="{0FE6CCE3-B438-434D-897C-1946F0BC8FEB}" type="slidenum">
              <a:rPr lang="en-US" smtClean="0"/>
              <a:t>6</a:t>
            </a:fld>
            <a:endParaRPr lang="en-US"/>
          </a:p>
        </p:txBody>
      </p:sp>
      <p:sp>
        <p:nvSpPr>
          <p:cNvPr id="7" name="Content Placeholder 2">
            <a:extLst>
              <a:ext uri="{FF2B5EF4-FFF2-40B4-BE49-F238E27FC236}">
                <a16:creationId xmlns:a16="http://schemas.microsoft.com/office/drawing/2014/main" id="{20729F2F-BE0A-4746-A1E7-521A13DB1F74}"/>
              </a:ext>
            </a:extLst>
          </p:cNvPr>
          <p:cNvSpPr txBox="1">
            <a:spLocks/>
          </p:cNvSpPr>
          <p:nvPr/>
        </p:nvSpPr>
        <p:spPr>
          <a:xfrm>
            <a:off x="990600" y="1978025"/>
            <a:ext cx="10515600" cy="24283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t>File names:</a:t>
            </a:r>
          </a:p>
          <a:p>
            <a:r>
              <a:rPr lang="en-US" dirty="0"/>
              <a:t>Same practices as folder naming</a:t>
            </a:r>
          </a:p>
          <a:p>
            <a:r>
              <a:rPr lang="en-US" dirty="0"/>
              <a:t>Good file names use something unique and descriptive to a variety of users (not just the creator)</a:t>
            </a:r>
          </a:p>
          <a:p>
            <a:pPr lvl="1"/>
            <a:r>
              <a:rPr lang="en-US" dirty="0"/>
              <a:t>e.g., site, sample, collection date, type of analysis, etc.</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413359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ED21D-9169-FE49-A75C-33D4FF120CFE}"/>
              </a:ext>
            </a:extLst>
          </p:cNvPr>
          <p:cNvSpPr>
            <a:spLocks noGrp="1"/>
          </p:cNvSpPr>
          <p:nvPr>
            <p:ph type="title"/>
          </p:nvPr>
        </p:nvSpPr>
        <p:spPr/>
        <p:txBody>
          <a:bodyPr/>
          <a:lstStyle/>
          <a:p>
            <a:r>
              <a:rPr lang="en-US" dirty="0"/>
              <a:t>3. Process</a:t>
            </a:r>
          </a:p>
        </p:txBody>
      </p:sp>
      <p:sp>
        <p:nvSpPr>
          <p:cNvPr id="3" name="Content Placeholder 2">
            <a:extLst>
              <a:ext uri="{FF2B5EF4-FFF2-40B4-BE49-F238E27FC236}">
                <a16:creationId xmlns:a16="http://schemas.microsoft.com/office/drawing/2014/main" id="{68DB87E3-6BAC-114D-AFEC-0D450AACCCF0}"/>
              </a:ext>
            </a:extLst>
          </p:cNvPr>
          <p:cNvSpPr>
            <a:spLocks noGrp="1"/>
          </p:cNvSpPr>
          <p:nvPr>
            <p:ph idx="1"/>
          </p:nvPr>
        </p:nvSpPr>
        <p:spPr>
          <a:xfrm>
            <a:off x="838200" y="1825625"/>
            <a:ext cx="10515600" cy="1603375"/>
          </a:xfrm>
        </p:spPr>
        <p:txBody>
          <a:bodyPr/>
          <a:lstStyle/>
          <a:p>
            <a:pPr marL="0" indent="0">
              <a:buNone/>
            </a:pPr>
            <a:r>
              <a:rPr lang="en-US" u="sng" dirty="0"/>
              <a:t>Data Entry and Validation</a:t>
            </a:r>
            <a:r>
              <a:rPr lang="en-US" dirty="0"/>
              <a:t>:</a:t>
            </a:r>
          </a:p>
          <a:p>
            <a:r>
              <a:rPr lang="en-US" dirty="0"/>
              <a:t>We can use qualities of spreadsheets to our advantage when entering data to minimize mistakes.</a:t>
            </a:r>
          </a:p>
        </p:txBody>
      </p:sp>
      <p:pic>
        <p:nvPicPr>
          <p:cNvPr id="4" name="Picture 2" descr="What is research data management? | Library | University of Ottawa">
            <a:extLst>
              <a:ext uri="{FF2B5EF4-FFF2-40B4-BE49-F238E27FC236}">
                <a16:creationId xmlns:a16="http://schemas.microsoft.com/office/drawing/2014/main" id="{1EC4675A-468D-5B46-8725-CF7FB45D8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4836" y="365125"/>
            <a:ext cx="2096152" cy="168332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FD4E532D-B207-F04E-A351-8C1F1ED285C0}"/>
              </a:ext>
            </a:extLst>
          </p:cNvPr>
          <p:cNvSpPr>
            <a:spLocks noGrp="1"/>
          </p:cNvSpPr>
          <p:nvPr>
            <p:ph type="sldNum" sz="quarter" idx="12"/>
          </p:nvPr>
        </p:nvSpPr>
        <p:spPr/>
        <p:txBody>
          <a:bodyPr/>
          <a:lstStyle/>
          <a:p>
            <a:fld id="{0FE6CCE3-B438-434D-897C-1946F0BC8FEB}" type="slidenum">
              <a:rPr lang="en-US" smtClean="0"/>
              <a:t>7</a:t>
            </a:fld>
            <a:endParaRPr lang="en-US"/>
          </a:p>
        </p:txBody>
      </p:sp>
      <p:sp>
        <p:nvSpPr>
          <p:cNvPr id="6" name="Content Placeholder 2">
            <a:extLst>
              <a:ext uri="{FF2B5EF4-FFF2-40B4-BE49-F238E27FC236}">
                <a16:creationId xmlns:a16="http://schemas.microsoft.com/office/drawing/2014/main" id="{47CD4F12-3485-AE46-BBB4-19C80DF399E5}"/>
              </a:ext>
            </a:extLst>
          </p:cNvPr>
          <p:cNvSpPr txBox="1">
            <a:spLocks/>
          </p:cNvSpPr>
          <p:nvPr/>
        </p:nvSpPr>
        <p:spPr>
          <a:xfrm>
            <a:off x="838200" y="3485559"/>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t>Human- vs. Computer-readable</a:t>
            </a:r>
            <a:r>
              <a:rPr lang="en-US" dirty="0"/>
              <a:t>:</a:t>
            </a:r>
          </a:p>
          <a:p>
            <a:r>
              <a:rPr lang="en-US" dirty="0"/>
              <a:t>We also want to make sure our spreadsheets are </a:t>
            </a:r>
            <a:r>
              <a:rPr lang="en-US" i="1" dirty="0"/>
              <a:t>both</a:t>
            </a:r>
            <a:r>
              <a:rPr lang="en-US" dirty="0"/>
              <a:t> human-readable and computer-readable.</a:t>
            </a:r>
          </a:p>
        </p:txBody>
      </p:sp>
    </p:spTree>
    <p:extLst>
      <p:ext uri="{BB962C8B-B14F-4D97-AF65-F5344CB8AC3E}">
        <p14:creationId xmlns:p14="http://schemas.microsoft.com/office/powerpoint/2010/main" val="284768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5C13E-A73E-0544-8DD1-58A957DC42E0}"/>
              </a:ext>
            </a:extLst>
          </p:cNvPr>
          <p:cNvSpPr>
            <a:spLocks noGrp="1"/>
          </p:cNvSpPr>
          <p:nvPr>
            <p:ph type="title"/>
          </p:nvPr>
        </p:nvSpPr>
        <p:spPr/>
        <p:txBody>
          <a:bodyPr/>
          <a:lstStyle/>
          <a:p>
            <a:r>
              <a:rPr lang="en-US" dirty="0"/>
              <a:t>4. Analyze</a:t>
            </a:r>
          </a:p>
        </p:txBody>
      </p:sp>
      <p:sp>
        <p:nvSpPr>
          <p:cNvPr id="3" name="Content Placeholder 2">
            <a:extLst>
              <a:ext uri="{FF2B5EF4-FFF2-40B4-BE49-F238E27FC236}">
                <a16:creationId xmlns:a16="http://schemas.microsoft.com/office/drawing/2014/main" id="{A0FD515D-2E64-3144-A290-DAAF0D089E44}"/>
              </a:ext>
            </a:extLst>
          </p:cNvPr>
          <p:cNvSpPr>
            <a:spLocks noGrp="1"/>
          </p:cNvSpPr>
          <p:nvPr>
            <p:ph idx="1"/>
          </p:nvPr>
        </p:nvSpPr>
        <p:spPr>
          <a:xfrm>
            <a:off x="838200" y="3508295"/>
            <a:ext cx="10515600" cy="2984580"/>
          </a:xfrm>
        </p:spPr>
        <p:txBody>
          <a:bodyPr>
            <a:normAutofit lnSpcReduction="10000"/>
          </a:bodyPr>
          <a:lstStyle/>
          <a:p>
            <a:pPr marL="0" indent="0">
              <a:buNone/>
            </a:pPr>
            <a:r>
              <a:rPr lang="en-US" u="sng" dirty="0"/>
              <a:t>Version Control:</a:t>
            </a:r>
          </a:p>
          <a:p>
            <a:r>
              <a:rPr lang="en-US" dirty="0"/>
              <a:t>Keeping track of the most current iteration of your data/analysis is important!</a:t>
            </a:r>
          </a:p>
          <a:p>
            <a:r>
              <a:rPr lang="en-US" dirty="0"/>
              <a:t>Many ways to do this, but some are better than others</a:t>
            </a:r>
          </a:p>
          <a:p>
            <a:pPr lvl="1"/>
            <a:r>
              <a:rPr lang="en-US" dirty="0"/>
              <a:t>“Save as” and add the date or v1, v2, v3, etc. to the end of file names</a:t>
            </a:r>
          </a:p>
          <a:p>
            <a:pPr lvl="1"/>
            <a:r>
              <a:rPr lang="en-US" dirty="0"/>
              <a:t>Note changes in a ReadMe file</a:t>
            </a:r>
          </a:p>
          <a:p>
            <a:pPr lvl="1"/>
            <a:r>
              <a:rPr lang="en-US" dirty="0"/>
              <a:t>Software such as git/GitHub, SVN</a:t>
            </a:r>
          </a:p>
          <a:p>
            <a:endParaRPr lang="en-US" dirty="0"/>
          </a:p>
        </p:txBody>
      </p:sp>
      <p:pic>
        <p:nvPicPr>
          <p:cNvPr id="4" name="Picture 2" descr="What is research data management? | Library | University of Ottawa">
            <a:extLst>
              <a:ext uri="{FF2B5EF4-FFF2-40B4-BE49-F238E27FC236}">
                <a16:creationId xmlns:a16="http://schemas.microsoft.com/office/drawing/2014/main" id="{6D9EAD85-1B44-8243-8F67-7A8E7E7E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4836" y="365125"/>
            <a:ext cx="2096152" cy="168332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4BA7A7DD-1E67-E34C-8DD4-2A970059017A}"/>
              </a:ext>
            </a:extLst>
          </p:cNvPr>
          <p:cNvSpPr>
            <a:spLocks noGrp="1"/>
          </p:cNvSpPr>
          <p:nvPr>
            <p:ph type="sldNum" sz="quarter" idx="12"/>
          </p:nvPr>
        </p:nvSpPr>
        <p:spPr/>
        <p:txBody>
          <a:bodyPr/>
          <a:lstStyle/>
          <a:p>
            <a:fld id="{0FE6CCE3-B438-434D-897C-1946F0BC8FEB}" type="slidenum">
              <a:rPr lang="en-US" smtClean="0"/>
              <a:t>8</a:t>
            </a:fld>
            <a:endParaRPr lang="en-US"/>
          </a:p>
        </p:txBody>
      </p:sp>
      <p:sp>
        <p:nvSpPr>
          <p:cNvPr id="6" name="Content Placeholder 2">
            <a:extLst>
              <a:ext uri="{FF2B5EF4-FFF2-40B4-BE49-F238E27FC236}">
                <a16:creationId xmlns:a16="http://schemas.microsoft.com/office/drawing/2014/main" id="{01382F08-C37E-4B4E-9E32-375B6DEA20B7}"/>
              </a:ext>
            </a:extLst>
          </p:cNvPr>
          <p:cNvSpPr txBox="1">
            <a:spLocks/>
          </p:cNvSpPr>
          <p:nvPr/>
        </p:nvSpPr>
        <p:spPr>
          <a:xfrm>
            <a:off x="838200" y="1758156"/>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t>Why programming? Why not just use spreadsheets?</a:t>
            </a:r>
            <a:r>
              <a:rPr lang="en-US" dirty="0"/>
              <a:t>:</a:t>
            </a:r>
          </a:p>
          <a:p>
            <a:r>
              <a:rPr lang="en-US" dirty="0"/>
              <a:t>“point-and-click” ≠ reproducible</a:t>
            </a:r>
          </a:p>
          <a:p>
            <a:r>
              <a:rPr lang="en-US" dirty="0"/>
              <a:t>This is why we always need to save a copy of the original data!</a:t>
            </a:r>
          </a:p>
        </p:txBody>
      </p:sp>
      <p:pic>
        <p:nvPicPr>
          <p:cNvPr id="5122" name="Picture 2" descr="GitHub Projects – OSR">
            <a:extLst>
              <a:ext uri="{FF2B5EF4-FFF2-40B4-BE49-F238E27FC236}">
                <a16:creationId xmlns:a16="http://schemas.microsoft.com/office/drawing/2014/main" id="{2D4B5767-AD3F-4241-99FE-7FD4D758D6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6640" y="5567558"/>
            <a:ext cx="1660434" cy="971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58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FB62-29AB-E041-9D12-54B12BD52A4A}"/>
              </a:ext>
            </a:extLst>
          </p:cNvPr>
          <p:cNvSpPr>
            <a:spLocks noGrp="1"/>
          </p:cNvSpPr>
          <p:nvPr>
            <p:ph type="title"/>
          </p:nvPr>
        </p:nvSpPr>
        <p:spPr/>
        <p:txBody>
          <a:bodyPr/>
          <a:lstStyle/>
          <a:p>
            <a:r>
              <a:rPr lang="en-US" dirty="0"/>
              <a:t>5. Preserve</a:t>
            </a:r>
          </a:p>
        </p:txBody>
      </p:sp>
      <p:sp>
        <p:nvSpPr>
          <p:cNvPr id="3" name="Content Placeholder 2">
            <a:extLst>
              <a:ext uri="{FF2B5EF4-FFF2-40B4-BE49-F238E27FC236}">
                <a16:creationId xmlns:a16="http://schemas.microsoft.com/office/drawing/2014/main" id="{C0F20849-E1CD-D747-89E6-F6C25EB456C5}"/>
              </a:ext>
            </a:extLst>
          </p:cNvPr>
          <p:cNvSpPr>
            <a:spLocks noGrp="1"/>
          </p:cNvSpPr>
          <p:nvPr>
            <p:ph idx="1"/>
          </p:nvPr>
        </p:nvSpPr>
        <p:spPr>
          <a:xfrm>
            <a:off x="838200" y="1825625"/>
            <a:ext cx="10515600" cy="2132421"/>
          </a:xfrm>
        </p:spPr>
        <p:txBody>
          <a:bodyPr/>
          <a:lstStyle/>
          <a:p>
            <a:pPr marL="0" indent="0">
              <a:buNone/>
            </a:pPr>
            <a:r>
              <a:rPr lang="en-US" u="sng" dirty="0"/>
              <a:t>Back-Ups</a:t>
            </a:r>
            <a:r>
              <a:rPr lang="en-US" dirty="0"/>
              <a:t>:</a:t>
            </a:r>
          </a:p>
          <a:p>
            <a:r>
              <a:rPr lang="en-US" dirty="0"/>
              <a:t>Ensure your data and work are backed up during your project</a:t>
            </a:r>
          </a:p>
          <a:p>
            <a:r>
              <a:rPr lang="en-US" dirty="0"/>
              <a:t>Follow the 3-2-1 rule</a:t>
            </a:r>
          </a:p>
          <a:p>
            <a:pPr lvl="1"/>
            <a:r>
              <a:rPr lang="en-US" dirty="0"/>
              <a:t>3 copies of 2 different storage types with 1 copy offsite</a:t>
            </a:r>
          </a:p>
        </p:txBody>
      </p:sp>
      <p:pic>
        <p:nvPicPr>
          <p:cNvPr id="4" name="Picture 2" descr="What is research data management? | Library | University of Ottawa">
            <a:extLst>
              <a:ext uri="{FF2B5EF4-FFF2-40B4-BE49-F238E27FC236}">
                <a16:creationId xmlns:a16="http://schemas.microsoft.com/office/drawing/2014/main" id="{D4767B67-D46A-E44A-BD86-6A1F761A8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4836" y="365125"/>
            <a:ext cx="2096152" cy="168332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F1348D8E-CF0D-AA43-8D4E-F8886C054667}"/>
              </a:ext>
            </a:extLst>
          </p:cNvPr>
          <p:cNvSpPr>
            <a:spLocks noGrp="1"/>
          </p:cNvSpPr>
          <p:nvPr>
            <p:ph type="sldNum" sz="quarter" idx="12"/>
          </p:nvPr>
        </p:nvSpPr>
        <p:spPr/>
        <p:txBody>
          <a:bodyPr/>
          <a:lstStyle/>
          <a:p>
            <a:fld id="{0FE6CCE3-B438-434D-897C-1946F0BC8FEB}" type="slidenum">
              <a:rPr lang="en-US" smtClean="0"/>
              <a:t>9</a:t>
            </a:fld>
            <a:endParaRPr lang="en-US"/>
          </a:p>
        </p:txBody>
      </p:sp>
      <p:sp>
        <p:nvSpPr>
          <p:cNvPr id="6" name="Content Placeholder 2">
            <a:extLst>
              <a:ext uri="{FF2B5EF4-FFF2-40B4-BE49-F238E27FC236}">
                <a16:creationId xmlns:a16="http://schemas.microsoft.com/office/drawing/2014/main" id="{FDB216C7-2A71-CA44-8E75-2EF35A3AFA8A}"/>
              </a:ext>
            </a:extLst>
          </p:cNvPr>
          <p:cNvSpPr txBox="1">
            <a:spLocks/>
          </p:cNvSpPr>
          <p:nvPr/>
        </p:nvSpPr>
        <p:spPr>
          <a:xfrm>
            <a:off x="838200" y="4219575"/>
            <a:ext cx="10515600" cy="21324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t>Archives</a:t>
            </a:r>
            <a:r>
              <a:rPr lang="en-US" dirty="0"/>
              <a:t>:</a:t>
            </a:r>
          </a:p>
          <a:p>
            <a:r>
              <a:rPr lang="en-US" dirty="0"/>
              <a:t>When your project is done, upload your work to an archive</a:t>
            </a:r>
          </a:p>
          <a:p>
            <a:r>
              <a:rPr lang="en-US" dirty="0"/>
              <a:t>Some open, some not; some discipline specific, some not</a:t>
            </a:r>
          </a:p>
          <a:p>
            <a:r>
              <a:rPr lang="en-US" dirty="0"/>
              <a:t>Examples include </a:t>
            </a:r>
            <a:r>
              <a:rPr lang="en-US" dirty="0" err="1"/>
              <a:t>Zenodo</a:t>
            </a:r>
            <a:r>
              <a:rPr lang="en-US" dirty="0"/>
              <a:t>, </a:t>
            </a:r>
            <a:r>
              <a:rPr lang="en-US" dirty="0" err="1"/>
              <a:t>DataVerse</a:t>
            </a:r>
            <a:r>
              <a:rPr lang="en-US" dirty="0"/>
              <a:t>, GenBank</a:t>
            </a:r>
          </a:p>
        </p:txBody>
      </p:sp>
    </p:spTree>
    <p:extLst>
      <p:ext uri="{BB962C8B-B14F-4D97-AF65-F5344CB8AC3E}">
        <p14:creationId xmlns:p14="http://schemas.microsoft.com/office/powerpoint/2010/main" val="3648482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872</Words>
  <Application>Microsoft Macintosh PowerPoint</Application>
  <PresentationFormat>Widescreen</PresentationFormat>
  <Paragraphs>111</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Module 2: Data, Meet Computer</vt:lpstr>
      <vt:lpstr>What will this module cover?</vt:lpstr>
      <vt:lpstr>Our aim is reproducible science</vt:lpstr>
      <vt:lpstr>The Data Life Cycle</vt:lpstr>
      <vt:lpstr>1. Plan</vt:lpstr>
      <vt:lpstr>2. Create</vt:lpstr>
      <vt:lpstr>3. Process</vt:lpstr>
      <vt:lpstr>4. Analyze</vt:lpstr>
      <vt:lpstr>5. Preserve</vt:lpstr>
      <vt:lpstr>6. Share</vt:lpstr>
      <vt:lpstr>7. Re-use</vt:lpstr>
      <vt:lpstr>Open Science</vt:lpstr>
      <vt:lpstr>Open Science</vt:lpstr>
      <vt:lpstr>Remember to have R and RStudio installed!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Data, Meet Computer</dc:title>
  <dc:creator>Bledsoe, Ellen K - (ebledsoe)</dc:creator>
  <cp:lastModifiedBy>Bledsoe, Ellen K - (ebledsoe)</cp:lastModifiedBy>
  <cp:revision>2</cp:revision>
  <dcterms:created xsi:type="dcterms:W3CDTF">2022-02-06T20:55:17Z</dcterms:created>
  <dcterms:modified xsi:type="dcterms:W3CDTF">2022-02-07T17:53:13Z</dcterms:modified>
</cp:coreProperties>
</file>