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5" r:id="rId6"/>
    <p:sldId id="265" r:id="rId7"/>
    <p:sldId id="268" r:id="rId8"/>
    <p:sldId id="266" r:id="rId9"/>
    <p:sldId id="267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762"/>
  </p:normalViewPr>
  <p:slideViewPr>
    <p:cSldViewPr snapToGrid="0">
      <p:cViewPr varScale="1">
        <p:scale>
          <a:sx n="104" d="100"/>
          <a:sy n="104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2081-1E42-4D40-B0EE-D4B7CCA5905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E57D8-4AA0-BB4D-A878-2A037AA6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www.mentimeter.com</a:t>
            </a:r>
            <a:r>
              <a:rPr lang="en-US" dirty="0"/>
              <a:t>/app/presentation/al7uhjxjnfd1phqmbmwb7bqw7uwzs66w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Used broadly and in a range of different ways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individual “facts”, measurements, numbers, symbols, texts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Collection of values (quantitative or qualitative) that convey information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How might we describe data? Qualitative vs. quantitative; Categorical vs. continuous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How are data produced?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Collected from the field, from measurements in experiments, from observations, from individual entities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Who collects (or generates) data?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Humans! (or human created bots)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What’s the goal of data collection? 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as raw data for information generation -&gt; make data-driven decisions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stored for later retrieval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E57D8-4AA0-BB4D-A878-2A037AA6CA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E57D8-4AA0-BB4D-A878-2A037AA6C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1e29d4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1e29d4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1e29d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1e29d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1e29d4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e1e29d4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4211-3289-805A-CB4E-5542418A3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EA3A-3E12-1778-B3C2-FF11BC07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E20E-1287-1249-DE68-5A91E35C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4E65-C8D0-25D4-9761-7B972F7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4544-3206-DBB0-0D93-A5C7D998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8430-630B-38DD-AB98-683919C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CC11-CF13-0A9F-0843-EA330293B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8DCA-90CA-11F4-6D36-7CD2123D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76DD-52EC-B074-7F14-81F4F2D9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0FE9-6A15-A76A-DB51-46B7FF3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2147E-E4C8-8F8E-A297-22D0DE124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3553-B0BC-CD25-0E4E-00F2A8E6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52F0-06ED-3661-8C2A-37962468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406F-AE06-97DF-3A6B-B6672196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DD2F-6B26-97CC-02AF-3258A72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71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867D-FA73-AFDB-8A5F-2AC4712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5AEF-D4E3-306C-1C5F-0F7065E2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48F3-384C-8499-8A0C-A9607285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119D-7B90-5E35-7629-697012A5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1E59-AE57-E8D7-1B86-33331272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50B-49CA-A426-4291-409E6644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9A50-935A-A995-5126-86E0C0AA4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C861-79B6-0224-5E27-C91B3B20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BE23-08D9-E1B1-6DE3-8B569698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59CA-86C8-DE8C-C526-7AD2B709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DBCA-AD4C-9D93-4F34-3055BBC4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7BD0-F031-99D1-4764-A22C9AA7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A2AF5-C3D9-4253-B765-334B692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FC96-93C5-E959-979E-D7BCA2C5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D11D-C31F-D709-3B50-1DA85C8C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CB84-39F9-936E-BCF4-428B5CA9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47E7-5448-CB0E-F759-B43FBFFD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197A-EBAC-A6C6-94CD-4ADD54C6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23C1-24AD-F5E0-EE96-B6027414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C7273-9663-2DB3-616C-E11F57189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B038E-87C0-A200-049C-312ABC1A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EAAA2-DFF5-A2E7-22ED-75259F4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F5031-A711-40DE-2EFA-37930057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D9BE9-2087-A6CE-ECC9-D9DC449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A45D-8F88-5D58-F5E7-62A57D95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1CC1-D754-4F6B-5169-60858C7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F050E-E1D9-8DDA-E965-A284B4A3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102CF-E4AD-01F0-F0DE-85713F44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48CF0-8D3F-1DEA-AB9C-2D39C53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1A320-E103-671E-194B-FC945D64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91AE-EDB0-FC39-F80A-EB0033A7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1137-4AB5-05ED-7825-0130CD52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22FD-3710-807E-1B93-45C7B31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C8B3-A8EA-1623-8D8A-A0BDE0FB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7781-9D4E-3D0B-9870-46CF9184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33D9-F4B1-E2C3-70BE-ED87695C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F16A-13C6-4567-7394-D7E0A8A9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059A-7F8B-4004-DC0D-B8B70643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CAAAC-A73C-6587-05E2-2F5C40DFB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47EAE-3257-EDCD-08CE-C8712DEA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6C20-1AD0-A1D9-A24A-C002CCCF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27AB4-4DD2-AABF-164A-3E1621F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87FC-6367-0848-5AA0-FDC2081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D599-0A6B-A2B3-0561-450A23CC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AFF7-84C2-2952-577E-EDF1829F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9529-FD48-326F-71F7-CD2134D7F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D27B-CE0A-D076-CB95-522C9F00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F4B8-0520-A88C-A698-D2DEC3AF4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079C-BA4E-364D-A602-CF174E25C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cbryla/data-literacy-skill-for-the-21st-century-702cb573fd4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EACD-1AB6-2E47-FC66-826AC4BF6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data (science), anyway?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4B772-FB97-18DE-017F-A72DAE498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17,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2EDD4-3260-91CE-FB7F-64D78665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/>
              <a:t>Why use R?</a:t>
            </a:r>
            <a:endParaRPr sz="4267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/>
              <a:t>Reproducibility</a:t>
            </a:r>
            <a:endParaRPr sz="3200"/>
          </a:p>
          <a:p>
            <a:pPr lvl="1" indent="-474121">
              <a:buSzPts val="2000"/>
            </a:pPr>
            <a:r>
              <a:rPr lang="en" sz="2667"/>
              <a:t>Command-line interface rather than “point-and-click”</a:t>
            </a:r>
            <a:endParaRPr sz="2667"/>
          </a:p>
          <a:p>
            <a:pPr lvl="1" indent="-474121">
              <a:buSzPts val="2000"/>
            </a:pPr>
            <a:r>
              <a:rPr lang="en" sz="2667"/>
              <a:t>Non-proprietary, meaning it is free!</a:t>
            </a:r>
            <a:endParaRPr sz="2667"/>
          </a:p>
          <a:p>
            <a:pPr indent="-507987">
              <a:buSzPts val="2400"/>
            </a:pPr>
            <a:r>
              <a:rPr lang="en" sz="3200"/>
              <a:t>Interdisciplinary</a:t>
            </a:r>
            <a:endParaRPr sz="3200"/>
          </a:p>
          <a:p>
            <a:pPr indent="-507987">
              <a:buSzPts val="2400"/>
            </a:pPr>
            <a:r>
              <a:rPr lang="en" sz="3200"/>
              <a:t>Packages expand R’s capabilities</a:t>
            </a:r>
            <a:endParaRPr sz="3200"/>
          </a:p>
          <a:p>
            <a:pPr indent="-507987">
              <a:buSzPts val="2400"/>
            </a:pPr>
            <a:r>
              <a:rPr lang="en" sz="3200"/>
              <a:t>Scales with sizeable datasets</a:t>
            </a:r>
            <a:endParaRPr sz="3200"/>
          </a:p>
          <a:p>
            <a:pPr indent="-507987">
              <a:buSzPts val="2400"/>
            </a:pPr>
            <a:r>
              <a:rPr lang="en" sz="3200"/>
              <a:t>High-quality, publication-worthy graphics</a:t>
            </a:r>
            <a:endParaRPr sz="3200"/>
          </a:p>
          <a:p>
            <a:pPr indent="-507987">
              <a:buSzPts val="2400"/>
            </a:pPr>
            <a:r>
              <a:rPr lang="en" sz="3200"/>
              <a:t>Large community to help</a:t>
            </a:r>
            <a:endParaRPr sz="3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801" y="2804731"/>
            <a:ext cx="2605500" cy="201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/>
              <a:t>R vs. RStudio? What’s the difference?</a:t>
            </a:r>
            <a:endParaRPr sz="4267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3977433"/>
            <a:ext cx="5593600" cy="252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R</a:t>
            </a:r>
            <a:r>
              <a:rPr lang="en" sz="3200"/>
              <a:t> refers to both the programming language and the software that interprets scripts written in the language. </a:t>
            </a:r>
            <a:endParaRPr sz="32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182800" y="3977433"/>
            <a:ext cx="5593600" cy="252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RStudio</a:t>
            </a:r>
            <a:r>
              <a:rPr lang="en" sz="3200"/>
              <a:t> is an integrated development environment (IDE) that helps us interact with R more easily. </a:t>
            </a:r>
            <a:endParaRPr sz="3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785" y="1560167"/>
            <a:ext cx="2857220" cy="221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996" y="2088401"/>
            <a:ext cx="4392200" cy="1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77" name="Google Shape;77;p16" descr="RStudio interface screenshot. Clockwise from top left: Source, Environment/History, Files/Plots/Packages/Help/Viewer, Consol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823278" y="1398433"/>
            <a:ext cx="4416884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1923504" y="1252345"/>
            <a:ext cx="421643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Source</a:t>
            </a:r>
            <a:endParaRPr sz="2400" b="1" dirty="0"/>
          </a:p>
          <a:p>
            <a:pPr algn="ctr"/>
            <a:r>
              <a:rPr lang="en" sz="2400" dirty="0"/>
              <a:t>This is where you create and use scripts and documents.</a:t>
            </a:r>
            <a:endParaRPr sz="2400" dirty="0"/>
          </a:p>
        </p:txBody>
      </p:sp>
      <p:sp>
        <p:nvSpPr>
          <p:cNvPr id="80" name="Google Shape;80;p16"/>
          <p:cNvSpPr/>
          <p:nvPr/>
        </p:nvSpPr>
        <p:spPr>
          <a:xfrm>
            <a:off x="1967948" y="4411033"/>
            <a:ext cx="3462952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6"/>
          <p:cNvSpPr txBox="1"/>
          <p:nvPr/>
        </p:nvSpPr>
        <p:spPr>
          <a:xfrm>
            <a:off x="1895013" y="4268890"/>
            <a:ext cx="357673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Console</a:t>
            </a:r>
            <a:endParaRPr sz="2400" b="1" dirty="0"/>
          </a:p>
          <a:p>
            <a:pPr algn="ctr"/>
            <a:r>
              <a:rPr lang="en" sz="2400" dirty="0"/>
              <a:t>Type code (not saved) and see outputs</a:t>
            </a:r>
            <a:endParaRPr sz="2400" dirty="0"/>
          </a:p>
        </p:txBody>
      </p:sp>
      <p:sp>
        <p:nvSpPr>
          <p:cNvPr id="82" name="Google Shape;82;p16"/>
          <p:cNvSpPr/>
          <p:nvPr/>
        </p:nvSpPr>
        <p:spPr>
          <a:xfrm>
            <a:off x="8188755" y="4914601"/>
            <a:ext cx="3378389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8188755" y="4757443"/>
            <a:ext cx="3378389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Files/Plots/Help</a:t>
            </a:r>
            <a:endParaRPr sz="2400" b="1" dirty="0"/>
          </a:p>
          <a:p>
            <a:pPr algn="ctr"/>
            <a:r>
              <a:rPr lang="en" sz="2400" dirty="0"/>
              <a:t>See plots, find help with functions, etc.</a:t>
            </a:r>
            <a:endParaRPr sz="2400" dirty="0"/>
          </a:p>
        </p:txBody>
      </p:sp>
      <p:sp>
        <p:nvSpPr>
          <p:cNvPr id="84" name="Google Shape;84;p16"/>
          <p:cNvSpPr/>
          <p:nvPr/>
        </p:nvSpPr>
        <p:spPr>
          <a:xfrm>
            <a:off x="7792278" y="1725917"/>
            <a:ext cx="3689155" cy="10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7873811" y="1579829"/>
            <a:ext cx="360762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dirty="0"/>
              <a:t>Environment</a:t>
            </a:r>
            <a:endParaRPr sz="2400" b="1" dirty="0"/>
          </a:p>
          <a:p>
            <a:pPr algn="ctr"/>
            <a:r>
              <a:rPr lang="en" sz="2400" dirty="0"/>
              <a:t>See objects in your working space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4B1-A4F1-D981-8313-E20D6167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some questions: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921E1-B526-A35D-57F3-1B8C2D1F9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Menti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we will use this occasionally throughout the course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data?</a:t>
                </a:r>
              </a:p>
              <a:p>
                <a:pPr lvl="1"/>
                <a:r>
                  <a:rPr lang="en-US" dirty="0"/>
                  <a:t>How do we describe data?</a:t>
                </a:r>
              </a:p>
              <a:p>
                <a:pPr lvl="1"/>
                <a:r>
                  <a:rPr lang="en-US" dirty="0"/>
                  <a:t>How are data produced?</a:t>
                </a:r>
              </a:p>
              <a:p>
                <a:pPr lvl="1"/>
                <a:r>
                  <a:rPr lang="en-US" dirty="0"/>
                  <a:t>Who/what collects/generates data?</a:t>
                </a:r>
              </a:p>
              <a:p>
                <a:pPr lvl="1"/>
                <a:r>
                  <a:rPr lang="en-US" dirty="0"/>
                  <a:t>What is the goal of data collection?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921E1-B526-A35D-57F3-1B8C2D1F9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7A0A5-519F-586F-EBFF-C9D010E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BEE62D-1D46-DFBF-C17D-92411D86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describe data?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A1235-E91C-0301-59FA-D32BE09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3250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Qualitative/Categorical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10A15-FAD2-3CAB-F5E6-606D162B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3250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Quantitative/Continuous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E53A6-404B-4400-AD84-C0AFF3A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Know Your Penguins">
            <a:extLst>
              <a:ext uri="{FF2B5EF4-FFF2-40B4-BE49-F238E27FC236}">
                <a16:creationId xmlns:a16="http://schemas.microsoft.com/office/drawing/2014/main" id="{AAF5A731-EA54-1314-6D60-235AD03F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30" y="2535455"/>
            <a:ext cx="3981794" cy="398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37A9C-0650-4BCA-64D2-2D3CC7CD9A4B}"/>
              </a:ext>
            </a:extLst>
          </p:cNvPr>
          <p:cNvSpPr txBox="1"/>
          <p:nvPr/>
        </p:nvSpPr>
        <p:spPr>
          <a:xfrm>
            <a:off x="6516129" y="2535455"/>
            <a:ext cx="41889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Penguin Densities </a:t>
            </a:r>
            <a:br>
              <a:rPr lang="en-US" b="1" dirty="0"/>
            </a:br>
            <a:r>
              <a:rPr lang="en-US" b="1" dirty="0"/>
              <a:t>(individuals / m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4.2</a:t>
            </a:r>
          </a:p>
          <a:p>
            <a:pPr algn="ctr"/>
            <a:r>
              <a:rPr lang="en-US" dirty="0"/>
              <a:t>4.0</a:t>
            </a:r>
          </a:p>
          <a:p>
            <a:pPr algn="ctr"/>
            <a:r>
              <a:rPr lang="en-US" dirty="0"/>
              <a:t>3.2</a:t>
            </a:r>
          </a:p>
          <a:p>
            <a:pPr algn="ctr"/>
            <a:r>
              <a:rPr lang="en-US" dirty="0"/>
              <a:t>1.7</a:t>
            </a:r>
          </a:p>
          <a:p>
            <a:pPr algn="ctr"/>
            <a:r>
              <a:rPr lang="en-US" dirty="0"/>
              <a:t>2.0</a:t>
            </a:r>
          </a:p>
          <a:p>
            <a:pPr algn="ctr"/>
            <a:r>
              <a:rPr lang="en-US" dirty="0"/>
              <a:t>3.9</a:t>
            </a:r>
          </a:p>
          <a:p>
            <a:pPr algn="ctr"/>
            <a:r>
              <a:rPr lang="en-US" dirty="0"/>
              <a:t>5.1</a:t>
            </a:r>
          </a:p>
          <a:p>
            <a:pPr algn="ctr"/>
            <a:r>
              <a:rPr lang="en-US" dirty="0"/>
              <a:t>0.8</a:t>
            </a:r>
          </a:p>
          <a:p>
            <a:pPr algn="ctr"/>
            <a:r>
              <a:rPr lang="en-US" dirty="0"/>
              <a:t>3.6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91B7-290E-1C98-69B4-9855802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20" y="3627581"/>
            <a:ext cx="4537651" cy="95511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kern="1200" dirty="0">
                <a:solidFill>
                  <a:schemeClr val="tx2"/>
                </a:solidFill>
                <a:ea typeface="+mn-ea"/>
                <a:cs typeface="+mn-cs"/>
              </a:rPr>
              <a:t>“</a:t>
            </a:r>
            <a:r>
              <a:rPr lang="en-US" b="0" i="0" dirty="0">
                <a:solidFill>
                  <a:srgbClr val="292929"/>
                </a:solidFill>
                <a:effectLst/>
              </a:rPr>
              <a:t>The generally accepted definition of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data literacy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is ‘the ability to derive meaningful </a:t>
            </a:r>
            <a:r>
              <a:rPr lang="en-US" b="1" i="0" dirty="0">
                <a:solidFill>
                  <a:srgbClr val="292929"/>
                </a:solidFill>
                <a:effectLst/>
              </a:rPr>
              <a:t>information from data</a:t>
            </a:r>
            <a:r>
              <a:rPr lang="en-US" b="0" i="0" dirty="0">
                <a:solidFill>
                  <a:srgbClr val="292929"/>
                </a:solidFill>
                <a:effectLst/>
              </a:rPr>
              <a:t>’.”</a:t>
            </a:r>
            <a:endParaRPr lang="en-US" kern="12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pic>
        <p:nvPicPr>
          <p:cNvPr id="5" name="Picture 2" descr="data literacy definition: reading data, working with data, communicating with data.">
            <a:extLst>
              <a:ext uri="{FF2B5EF4-FFF2-40B4-BE49-F238E27FC236}">
                <a16:creationId xmlns:a16="http://schemas.microsoft.com/office/drawing/2014/main" id="{2B59D71C-F52D-1418-D0E7-37A522F6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2622" y="743798"/>
            <a:ext cx="4142638" cy="53626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BDF3F-4BAA-3A29-A600-90E4B907A5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E4B1-A4F1-D981-8313-E20D6167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data literacy: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21E1-B526-A35D-57F3-1B8C2D1F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5-10 minutes to read article below (link in D2L announcement):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https://medium.com/@macbryla/data-literacy-skill-for-the-21st-century-702cb573fd4f</a:t>
            </a: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Get in groups (introduce yourselves!) and develop:</a:t>
            </a:r>
          </a:p>
          <a:p>
            <a:pPr lvl="1" fontAlgn="base"/>
            <a:r>
              <a:rPr lang="en-US" dirty="0"/>
              <a:t>3 reasons why data literacy is important</a:t>
            </a:r>
          </a:p>
          <a:p>
            <a:pPr lvl="1" fontAlgn="base"/>
            <a:r>
              <a:rPr lang="en-US" dirty="0"/>
              <a:t>3 questions you have about data science and data literacy after reading the article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Be prepared to report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7A0A5-519F-586F-EBFF-C9D010E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079C-BA4E-364D-A602-CF174E25C3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BF5-FE99-188D-DD07-FBB587A2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11" y="770810"/>
            <a:ext cx="11360800" cy="763600"/>
          </a:xfrm>
        </p:spPr>
        <p:txBody>
          <a:bodyPr>
            <a:noAutofit/>
          </a:bodyPr>
          <a:lstStyle/>
          <a:p>
            <a:r>
              <a:rPr lang="en-US" dirty="0"/>
              <a:t>What is data science, anyway?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25AB-F043-BCA1-BDB4-9B4779C3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411" y="1924823"/>
            <a:ext cx="11108989" cy="4555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Back in your groups, use the web (feel free to Google liberally) and discuss and answer the questions below. 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Be prepared to report out with a summary of your answers and discussion. </a:t>
            </a:r>
          </a:p>
          <a:p>
            <a:endParaRPr lang="en-US" dirty="0"/>
          </a:p>
          <a:p>
            <a:r>
              <a:rPr lang="en-US" dirty="0"/>
              <a:t>What is data science?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How do you envision using a DS (data science) toolkit during your time at UA?</a:t>
            </a:r>
          </a:p>
          <a:p>
            <a:pPr marL="152396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69D-EC58-AD8F-A1F5-C8CF4D2A2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65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C40387-8F74-F5BA-1A61-5BC26F87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7233" y="460903"/>
            <a:ext cx="6697533" cy="607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9C620-5569-3C6E-80E6-8937C853DF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BA561B-6AFC-4A1B-2AB1-2CECF838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 Life-Cycle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1DEF83-0B82-9C7F-8823-595E4E7C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19" y="2807208"/>
            <a:ext cx="462142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In this course, we will be focusing on managing, analyzing, presenting, and making decisions</a:t>
            </a:r>
            <a:br>
              <a:rPr lang="en-US" sz="2200" dirty="0"/>
            </a:b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life cycle continues; the impact of our decisions will inform our next plans!</a:t>
            </a:r>
          </a:p>
        </p:txBody>
      </p:sp>
      <p:pic>
        <p:nvPicPr>
          <p:cNvPr id="5" name="Picture 2" descr="data literacy working with data">
            <a:extLst>
              <a:ext uri="{FF2B5EF4-FFF2-40B4-BE49-F238E27FC236}">
                <a16:creationId xmlns:a16="http://schemas.microsoft.com/office/drawing/2014/main" id="{ACC23E0C-8E05-4821-6778-FB4A9F02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F5E5-69CC-E2D3-9DF1-A0DA86A5D8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Intro to R/RStudio</a:t>
            </a:r>
            <a:endParaRPr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629C-AE56-AC2E-CEB4-1AEB60098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540</Words>
  <Application>Microsoft Macintosh PowerPoint</Application>
  <PresentationFormat>Widescreen</PresentationFormat>
  <Paragraphs>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What is data (science), anyway?</vt:lpstr>
      <vt:lpstr>Let’s start with some questions:</vt:lpstr>
      <vt:lpstr>How do we describe data?</vt:lpstr>
      <vt:lpstr>PowerPoint Presentation</vt:lpstr>
      <vt:lpstr>Let’s talk about data literacy:</vt:lpstr>
      <vt:lpstr>What is data science, anyway?</vt:lpstr>
      <vt:lpstr>PowerPoint Presentation</vt:lpstr>
      <vt:lpstr>The Data Life-Cycle</vt:lpstr>
      <vt:lpstr>Intro to R/RStudio</vt:lpstr>
      <vt:lpstr>Why use R?</vt:lpstr>
      <vt:lpstr>R vs. RStudio? What’s the difference?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science, anyway?</dc:title>
  <dc:creator>Bledsoe, Ellen K - (ebledsoe)</dc:creator>
  <cp:lastModifiedBy>Bledsoe, Ellen K - (ebledsoe)</cp:lastModifiedBy>
  <cp:revision>6</cp:revision>
  <dcterms:created xsi:type="dcterms:W3CDTF">2022-08-25T20:42:45Z</dcterms:created>
  <dcterms:modified xsi:type="dcterms:W3CDTF">2023-01-17T17:41:42Z</dcterms:modified>
</cp:coreProperties>
</file>