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0" r:id="rId3"/>
    <p:sldId id="257" r:id="rId4"/>
    <p:sldId id="258" r:id="rId5"/>
    <p:sldId id="25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B1B2-7AD0-A845-AF3B-79F6271D3EE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F5AEE-F2F9-BE4A-A72E-D66E7729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1e29d4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1e29d4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1e29d4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1e29d4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1e29d4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e1e29d4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0664-E72A-D4C1-7D78-9F15C2BAB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B87A9-E09C-4F02-28E5-C88E9CAA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B61B-863E-FD9B-792C-AF5C7F25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2206-57FE-ADD4-E38C-3DC5BA76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3C5E7-8C8A-1C81-5869-FDDD1BAE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F0D0-D2B4-B06B-14EA-BFE39ED2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1B7CF-7DA9-C79D-24FD-FF3DABCE7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F246-7E48-4161-9FFE-615163B8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5B5D1-93FA-FCE0-ED4C-36598462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00A2-5346-1920-2A3F-26C605FC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B3FC0-CABE-D621-0F5F-E5A9F5C10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22B4C-A9AD-C5A4-17A3-63211DFA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52CD-5FDA-A994-3900-16A2903E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29DE-055B-2A68-FD89-BD8B4B43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AE75-1A89-1BEC-3520-8AE597E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40" lvl="1" indent="-4233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225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B098-30B4-DC61-EFE5-694A1E4A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47D3-540F-B764-9815-0268A033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BE558-3661-4495-2332-CC83CB30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CA30-E638-ED96-FB5C-CD1794AD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6218-A412-B585-F15F-2BEA84FE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09A9-66D1-B65A-37D7-AFAA47A6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73ED-853A-0848-B830-56B0F5ED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7E0B-B2CD-1726-DB05-F3FF8378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C974-741C-28AB-108E-F9212071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55BE-F9A9-910A-88D2-3C3381E2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0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D340-3369-3A4C-3762-B02CFDF5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DCBB-21C1-73C1-5966-6B8A7A35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92F3B-9927-E19B-180C-26CD814F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CCCF-FD63-CEE2-070B-7B5B0A70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D5709-5E30-0C96-3A51-7C7B38B9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D9AF-F322-52AF-D2E7-9577BDD0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2946-7269-823E-2ACA-994671EC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60669-DF43-C0A9-E8F1-A6F71926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9EAE-B0A6-C70D-9483-CEF921A2E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96BF4-48CD-D636-DF66-DACF8D77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6C2B8-811B-0552-D673-29F905CCB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6D2BF-1FE1-D908-F1A3-CFE82879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2C687-8298-8481-C6EF-706BE2E3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C5715-406E-F986-26C8-8F9979F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95B-EFC3-8EF8-57CB-3238D3C9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03424-3F21-D348-7D80-9772005E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ECB28-9E5F-015C-5F81-CA82ADFE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776C-0263-ED62-F559-9F1A762D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A003B-495A-672A-E635-0BF87AA0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BCFFC-0D4C-91D3-8DCC-8FF8869C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980D5-C373-24FC-E6D3-B1C9842F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C117-DC05-1D54-737F-2F292FE5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68B3-C6CC-A133-A9F3-1CFB9332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865EF-00B2-9541-DC22-E616961C2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CFF18-021C-809C-90F8-A44E64C8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EC2F2-301D-15A0-E10F-C799608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9AEA8-CCC2-633B-D7DA-BE1626B3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1913-593B-2FDD-BE12-2626DF76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1063E-8995-36D8-ACA7-93EC6D785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59C0-2F7F-933B-1EFB-51CBB3A7B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F3C78-60A4-D937-356D-CB88D646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52842-2B5E-1DAE-54BD-7EC6C78F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E36E1-4C09-9D07-C094-9D5F3320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A13CA-26F8-55DB-47EB-3EABEFA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880B-812D-3AE1-6EE9-06E77328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EB4F-91FD-88A5-7D14-DF57AFAF8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4598-AEE4-064D-A1A2-6C1AAA82EE6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14CB-13F5-EF82-B39C-22F2F02B0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47133-8249-D678-711C-BEA11493A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F30D-1DE7-1B45-99F8-0F0597AD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inyurl.com/RStudioClou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inyurl.com/positcloud-WFSC223-Spring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6400" dirty="0"/>
              <a:t>Intro to R/RStudio</a:t>
            </a:r>
            <a:endParaRPr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757BA-5933-FE09-C422-6904A9B83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19,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233B-9CE9-AD4E-8662-7D6479C5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Aim is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C38C-C0DD-8446-A8FC-01F47CEF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89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Reproducible</a:t>
            </a:r>
            <a:r>
              <a:rPr lang="en-CA" dirty="0"/>
              <a:t>: we can repeat the original study using the same data, materials, and methods</a:t>
            </a:r>
          </a:p>
          <a:p>
            <a:pPr marL="646309" lvl="1" indent="-189109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Confirms reliability of original study conclusions</a:t>
            </a:r>
            <a:br>
              <a:rPr lang="en-CA" dirty="0"/>
            </a:br>
            <a:endParaRPr lang="en-CA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Replicable</a:t>
            </a:r>
            <a:r>
              <a:rPr lang="en-CA" dirty="0"/>
              <a:t>: we can repeat original study using the same materials, and methods but </a:t>
            </a:r>
            <a:r>
              <a:rPr lang="en-CA" u="sng" dirty="0"/>
              <a:t>different data</a:t>
            </a:r>
            <a:endParaRPr lang="en-CA" dirty="0"/>
          </a:p>
          <a:p>
            <a:pPr marL="646309" lvl="1" indent="-189109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A study is deemed replicated if the replication study reached the same statistical conclusions</a:t>
            </a:r>
            <a:br>
              <a:rPr lang="en-CA" dirty="0"/>
            </a:br>
            <a:endParaRPr lang="en-CA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CA" dirty="0">
                <a:solidFill>
                  <a:schemeClr val="accent1"/>
                </a:solidFill>
              </a:rPr>
              <a:t>Computational reproducibility: </a:t>
            </a:r>
            <a:r>
              <a:rPr lang="en-CA" dirty="0"/>
              <a:t>Data processing, analysis, visualization, and presentation are entirely and independently reproducible, yielding the exact same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E2907-413C-8F43-9DBC-5553F2B5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CE3-B438-434D-897C-1946F0BC8FE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3AB44-6C3D-6795-4716-15B0C9937F6E}"/>
              </a:ext>
            </a:extLst>
          </p:cNvPr>
          <p:cNvSpPr/>
          <p:nvPr/>
        </p:nvSpPr>
        <p:spPr>
          <a:xfrm>
            <a:off x="665922" y="4949688"/>
            <a:ext cx="10316817" cy="165983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267"/>
              <a:t>Why use R?</a:t>
            </a:r>
            <a:endParaRPr sz="4267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74">
              <a:buSzPts val="2400"/>
            </a:pPr>
            <a:r>
              <a:rPr lang="en" sz="3200" dirty="0"/>
              <a:t>Reproducibility</a:t>
            </a:r>
            <a:endParaRPr sz="3200" dirty="0"/>
          </a:p>
          <a:p>
            <a:pPr lvl="1" indent="-474109">
              <a:buSzPts val="2000"/>
            </a:pPr>
            <a:r>
              <a:rPr lang="en" sz="2667" dirty="0"/>
              <a:t>Command-line interface rather than “point-and-click”</a:t>
            </a:r>
            <a:endParaRPr sz="2667" dirty="0"/>
          </a:p>
          <a:p>
            <a:pPr lvl="1" indent="-474109">
              <a:buSzPts val="2000"/>
            </a:pPr>
            <a:r>
              <a:rPr lang="en" sz="2667" dirty="0"/>
              <a:t>Non-proprietary, meaning it is free!</a:t>
            </a:r>
            <a:endParaRPr sz="2667" dirty="0"/>
          </a:p>
          <a:p>
            <a:pPr indent="-507974">
              <a:buSzPts val="2400"/>
            </a:pPr>
            <a:r>
              <a:rPr lang="en" sz="3200" dirty="0"/>
              <a:t>Interdisciplinary</a:t>
            </a:r>
            <a:endParaRPr sz="3200" dirty="0"/>
          </a:p>
          <a:p>
            <a:pPr indent="-507974">
              <a:buSzPts val="2400"/>
            </a:pPr>
            <a:r>
              <a:rPr lang="en" sz="3200" dirty="0"/>
              <a:t>Packages expand R’s capabilities</a:t>
            </a:r>
            <a:endParaRPr sz="3200" dirty="0"/>
          </a:p>
          <a:p>
            <a:pPr indent="-507974">
              <a:buSzPts val="2400"/>
            </a:pPr>
            <a:r>
              <a:rPr lang="en" sz="3200" dirty="0"/>
              <a:t>Scales with sizeable datasets</a:t>
            </a:r>
            <a:endParaRPr sz="3200" dirty="0"/>
          </a:p>
          <a:p>
            <a:pPr indent="-507974">
              <a:buSzPts val="2400"/>
            </a:pPr>
            <a:r>
              <a:rPr lang="en" sz="3200" dirty="0"/>
              <a:t>High-quality, publication-worthy graphics</a:t>
            </a:r>
            <a:endParaRPr sz="3200" dirty="0"/>
          </a:p>
          <a:p>
            <a:pPr indent="-507974">
              <a:buSzPts val="2400"/>
            </a:pPr>
            <a:r>
              <a:rPr lang="en" sz="3200" dirty="0"/>
              <a:t>Large community to help</a:t>
            </a:r>
            <a:endParaRPr sz="32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802" y="2804732"/>
            <a:ext cx="2605500" cy="201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267"/>
              <a:t>R vs. RStudio? What’s the difference?</a:t>
            </a:r>
            <a:endParaRPr sz="4267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3977433"/>
            <a:ext cx="5593600" cy="252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R</a:t>
            </a:r>
            <a:r>
              <a:rPr lang="en" sz="3200"/>
              <a:t> refers to both the programming language and the software that interprets scripts written in the language. </a:t>
            </a:r>
            <a:endParaRPr sz="320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182800" y="3977433"/>
            <a:ext cx="5593600" cy="252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RStudio</a:t>
            </a:r>
            <a:r>
              <a:rPr lang="en" sz="3200"/>
              <a:t> is an integrated development environment (IDE) that helps us interact with R more easily. </a:t>
            </a:r>
            <a:endParaRPr sz="32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786" y="1560168"/>
            <a:ext cx="2857220" cy="221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996" y="2088402"/>
            <a:ext cx="4392200" cy="15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77" name="Google Shape;77;p16" descr="RStudio interface screenshot. Clockwise from top left: Source, Environment/History, Files/Plots/Packages/Help/Viewer, Consol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1"/>
            <a:ext cx="12192000" cy="66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823278" y="1398433"/>
            <a:ext cx="3607623" cy="10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" name="Google Shape;79;p16"/>
          <p:cNvSpPr txBox="1"/>
          <p:nvPr/>
        </p:nvSpPr>
        <p:spPr>
          <a:xfrm>
            <a:off x="1879569" y="1252346"/>
            <a:ext cx="3607623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Source</a:t>
            </a:r>
            <a:endParaRPr sz="2400" b="1" dirty="0"/>
          </a:p>
          <a:p>
            <a:pPr algn="ctr"/>
            <a:r>
              <a:rPr lang="en" sz="2400" dirty="0"/>
              <a:t>This is where you create scripts and documents.</a:t>
            </a:r>
            <a:endParaRPr sz="2400" dirty="0"/>
          </a:p>
        </p:txBody>
      </p:sp>
      <p:sp>
        <p:nvSpPr>
          <p:cNvPr id="80" name="Google Shape;80;p16"/>
          <p:cNvSpPr/>
          <p:nvPr/>
        </p:nvSpPr>
        <p:spPr>
          <a:xfrm>
            <a:off x="1967948" y="4411033"/>
            <a:ext cx="3462952" cy="10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6"/>
          <p:cNvSpPr txBox="1"/>
          <p:nvPr/>
        </p:nvSpPr>
        <p:spPr>
          <a:xfrm>
            <a:off x="1895014" y="4268890"/>
            <a:ext cx="3576732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Console</a:t>
            </a:r>
            <a:endParaRPr sz="2400" b="1" dirty="0"/>
          </a:p>
          <a:p>
            <a:pPr algn="ctr"/>
            <a:r>
              <a:rPr lang="en" sz="2400" dirty="0"/>
              <a:t>Type code (not saved) and see outputs</a:t>
            </a:r>
            <a:endParaRPr sz="2400" dirty="0"/>
          </a:p>
        </p:txBody>
      </p:sp>
      <p:sp>
        <p:nvSpPr>
          <p:cNvPr id="82" name="Google Shape;82;p16"/>
          <p:cNvSpPr/>
          <p:nvPr/>
        </p:nvSpPr>
        <p:spPr>
          <a:xfrm>
            <a:off x="8188756" y="4914601"/>
            <a:ext cx="3378389" cy="10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6"/>
          <p:cNvSpPr txBox="1"/>
          <p:nvPr/>
        </p:nvSpPr>
        <p:spPr>
          <a:xfrm>
            <a:off x="8188756" y="4757443"/>
            <a:ext cx="3378389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Files/Plots/Help</a:t>
            </a:r>
            <a:endParaRPr sz="2400" b="1" dirty="0"/>
          </a:p>
          <a:p>
            <a:pPr algn="ctr"/>
            <a:r>
              <a:rPr lang="en" sz="2400" dirty="0"/>
              <a:t>See plots, find help with functions, etc.</a:t>
            </a:r>
            <a:endParaRPr sz="2400" dirty="0"/>
          </a:p>
        </p:txBody>
      </p:sp>
      <p:sp>
        <p:nvSpPr>
          <p:cNvPr id="84" name="Google Shape;84;p16"/>
          <p:cNvSpPr/>
          <p:nvPr/>
        </p:nvSpPr>
        <p:spPr>
          <a:xfrm>
            <a:off x="7792279" y="1725917"/>
            <a:ext cx="3689155" cy="10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" name="Google Shape;85;p16"/>
          <p:cNvSpPr txBox="1"/>
          <p:nvPr/>
        </p:nvSpPr>
        <p:spPr>
          <a:xfrm>
            <a:off x="7873811" y="1579830"/>
            <a:ext cx="3607623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Environment</a:t>
            </a:r>
            <a:endParaRPr sz="2400" b="1" dirty="0"/>
          </a:p>
          <a:p>
            <a:pPr algn="ctr"/>
            <a:r>
              <a:rPr lang="en" sz="2400" dirty="0"/>
              <a:t>See objects in your working space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57871-4E87-5BE2-5F85-B6A2740F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CF32E-19E2-9219-669C-2ED44B190D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20079" y="4260713"/>
            <a:ext cx="7315200" cy="5962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https://tinyurl.com/RStudioCloud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Why Posit Means Growth for the R Community - R programming, Shiny for Python">
            <a:extLst>
              <a:ext uri="{FF2B5EF4-FFF2-40B4-BE49-F238E27FC236}">
                <a16:creationId xmlns:a16="http://schemas.microsoft.com/office/drawing/2014/main" id="{D1B1B8B7-BFDD-CCED-1D74-C2DCC3F5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162"/>
            <a:ext cx="12192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9493B-B8B0-5556-D7CB-31A42C493547}"/>
              </a:ext>
            </a:extLst>
          </p:cNvPr>
          <p:cNvSpPr txBox="1"/>
          <p:nvPr/>
        </p:nvSpPr>
        <p:spPr>
          <a:xfrm>
            <a:off x="696098" y="3429000"/>
            <a:ext cx="5399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company known as RStudio has renamed itself </a:t>
            </a:r>
            <a:r>
              <a:rPr lang="en-US" sz="2400" b="1" dirty="0"/>
              <a:t>posit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What does this mean for us?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be using the RStudio interface on the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This space is called </a:t>
            </a:r>
            <a:r>
              <a:rPr lang="en-US" sz="2400" b="1" dirty="0"/>
              <a:t>posit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27450-1700-5A9A-17B3-EE8E0DF1C8A7}"/>
              </a:ext>
            </a:extLst>
          </p:cNvPr>
          <p:cNvSpPr txBox="1"/>
          <p:nvPr/>
        </p:nvSpPr>
        <p:spPr>
          <a:xfrm>
            <a:off x="6808305" y="4388839"/>
            <a:ext cx="50917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Now, let’s get started with our accounts.</a:t>
            </a:r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https://tinyurl.com/positcloud-WFSC223-Spring2023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612E1-06B5-CA22-B957-7B6D4BAD5618}"/>
              </a:ext>
            </a:extLst>
          </p:cNvPr>
          <p:cNvSpPr txBox="1"/>
          <p:nvPr/>
        </p:nvSpPr>
        <p:spPr>
          <a:xfrm>
            <a:off x="6808305" y="3438939"/>
            <a:ext cx="471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a demo!</a:t>
            </a:r>
          </a:p>
        </p:txBody>
      </p:sp>
    </p:spTree>
    <p:extLst>
      <p:ext uri="{BB962C8B-B14F-4D97-AF65-F5344CB8AC3E}">
        <p14:creationId xmlns:p14="http://schemas.microsoft.com/office/powerpoint/2010/main" val="201432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278</Words>
  <Application>Microsoft Macintosh PowerPoint</Application>
  <PresentationFormat>Widescreen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Intro to R/RStudio</vt:lpstr>
      <vt:lpstr>Our Aim is Reproducibility</vt:lpstr>
      <vt:lpstr>Why use R?</vt:lpstr>
      <vt:lpstr>R vs. RStudio? What’s the difference?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Scales</dc:title>
  <dc:creator>Bledsoe, Ellen K - (ebledsoe)</dc:creator>
  <cp:lastModifiedBy>Bledsoe, Ellen K - (ebledsoe)</cp:lastModifiedBy>
  <cp:revision>5</cp:revision>
  <dcterms:created xsi:type="dcterms:W3CDTF">2022-08-30T17:47:53Z</dcterms:created>
  <dcterms:modified xsi:type="dcterms:W3CDTF">2023-01-19T17:50:39Z</dcterms:modified>
</cp:coreProperties>
</file>