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2"/>
  </p:notesMasterIdLst>
  <p:sldIdLst>
    <p:sldId id="256" r:id="rId2"/>
    <p:sldId id="257" r:id="rId3"/>
    <p:sldId id="258" r:id="rId4"/>
    <p:sldId id="262" r:id="rId5"/>
    <p:sldId id="265" r:id="rId6"/>
    <p:sldId id="260" r:id="rId7"/>
    <p:sldId id="261" r:id="rId8"/>
    <p:sldId id="263" r:id="rId9"/>
    <p:sldId id="264" r:id="rId10"/>
    <p:sldId id="266" r:id="rId11"/>
    <p:sldId id="267" r:id="rId12"/>
    <p:sldId id="270" r:id="rId13"/>
    <p:sldId id="268" r:id="rId14"/>
    <p:sldId id="269" r:id="rId15"/>
    <p:sldId id="271" r:id="rId16"/>
    <p:sldId id="273" r:id="rId17"/>
    <p:sldId id="272" r:id="rId18"/>
    <p:sldId id="274" r:id="rId19"/>
    <p:sldId id="275"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0218" autoAdjust="0"/>
  </p:normalViewPr>
  <p:slideViewPr>
    <p:cSldViewPr snapToGrid="0">
      <p:cViewPr varScale="1">
        <p:scale>
          <a:sx n="49" d="100"/>
          <a:sy n="49" d="100"/>
        </p:scale>
        <p:origin x="7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29F96-80D3-4A77-9FCC-C01EC7ACDE62}"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A6E68-375B-47AE-B09D-E04A03F167DE}" type="slidenum">
              <a:rPr lang="en-US" smtClean="0"/>
              <a:t>‹#›</a:t>
            </a:fld>
            <a:endParaRPr lang="en-US"/>
          </a:p>
        </p:txBody>
      </p:sp>
    </p:spTree>
    <p:extLst>
      <p:ext uri="{BB962C8B-B14F-4D97-AF65-F5344CB8AC3E}">
        <p14:creationId xmlns:p14="http://schemas.microsoft.com/office/powerpoint/2010/main" val="246074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-Aspirin</a:t>
            </a:r>
            <a:r>
              <a:rPr lang="en-US" baseline="0" dirty="0" smtClean="0"/>
              <a:t> is a very common non-steroidal anti-inflammatory drug (NSAID) that is available over-the-counter</a:t>
            </a:r>
          </a:p>
          <a:p>
            <a:r>
              <a:rPr lang="en-US" baseline="0" dirty="0" smtClean="0"/>
              <a:t>-It can be used as a blood thinner to prevent heart attacks, strokes, and blood clots</a:t>
            </a:r>
          </a:p>
          <a:p>
            <a:r>
              <a:rPr lang="en-US" baseline="0" dirty="0" smtClean="0"/>
              <a:t>-It can also be used for pain relief, fever reduction, or to treat a wide range of diseases</a:t>
            </a:r>
          </a:p>
          <a:p>
            <a:r>
              <a:rPr lang="en-US" baseline="0" dirty="0" smtClean="0"/>
              <a:t>-It is a synthetic drug and its precursor is derived from the willow tree</a:t>
            </a:r>
          </a:p>
          <a:p>
            <a:r>
              <a:rPr lang="en-US" baseline="0" dirty="0" smtClean="0"/>
              <a:t>-Compared to ibuprofen, which is another very common NSAID used for the same exact purpose, aspirin does not increase the risk of cardiovascular disease or side effects</a:t>
            </a:r>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2</a:t>
            </a:fld>
            <a:endParaRPr lang="en-US"/>
          </a:p>
        </p:txBody>
      </p:sp>
    </p:spTree>
    <p:extLst>
      <p:ext uri="{BB962C8B-B14F-4D97-AF65-F5344CB8AC3E}">
        <p14:creationId xmlns:p14="http://schemas.microsoft.com/office/powerpoint/2010/main" val="303766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can help us find biological</a:t>
            </a:r>
            <a:r>
              <a:rPr lang="en-US" baseline="0" dirty="0" smtClean="0"/>
              <a:t> pathways that aspirin hypersensitivity is associated with</a:t>
            </a:r>
          </a:p>
          <a:p>
            <a:r>
              <a:rPr lang="en-US" baseline="0" dirty="0" smtClean="0"/>
              <a:t>-might provide insight on how to treat dysfunction of pathways</a:t>
            </a:r>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14</a:t>
            </a:fld>
            <a:endParaRPr lang="en-US"/>
          </a:p>
        </p:txBody>
      </p:sp>
    </p:spTree>
    <p:extLst>
      <p:ext uri="{BB962C8B-B14F-4D97-AF65-F5344CB8AC3E}">
        <p14:creationId xmlns:p14="http://schemas.microsoft.com/office/powerpoint/2010/main" val="263328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15</a:t>
            </a:fld>
            <a:endParaRPr lang="en-US"/>
          </a:p>
        </p:txBody>
      </p:sp>
    </p:spTree>
    <p:extLst>
      <p:ext uri="{BB962C8B-B14F-4D97-AF65-F5344CB8AC3E}">
        <p14:creationId xmlns:p14="http://schemas.microsoft.com/office/powerpoint/2010/main" val="1931303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-VEST4 Score</a:t>
            </a:r>
            <a:r>
              <a:rPr lang="en-US" baseline="0" dirty="0" smtClean="0"/>
              <a:t> can calculate probability that variant is pathogenic</a:t>
            </a:r>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16</a:t>
            </a:fld>
            <a:endParaRPr lang="en-US"/>
          </a:p>
        </p:txBody>
      </p:sp>
    </p:spTree>
    <p:extLst>
      <p:ext uri="{BB962C8B-B14F-4D97-AF65-F5344CB8AC3E}">
        <p14:creationId xmlns:p14="http://schemas.microsoft.com/office/powerpoint/2010/main" val="835268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18</a:t>
            </a:fld>
            <a:endParaRPr lang="en-US"/>
          </a:p>
        </p:txBody>
      </p:sp>
    </p:spTree>
    <p:extLst>
      <p:ext uri="{BB962C8B-B14F-4D97-AF65-F5344CB8AC3E}">
        <p14:creationId xmlns:p14="http://schemas.microsoft.com/office/powerpoint/2010/main" val="324391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https://fcbbvirtualposter.wordpress.com/</a:t>
            </a:r>
          </a:p>
          <a:p>
            <a:r>
              <a:rPr lang="en-US" dirty="0" smtClean="0"/>
              <a:t>https://medium.com/analytics-vidhya/feature-handling-in-machine-learning-de5525794b9c</a:t>
            </a:r>
          </a:p>
          <a:p>
            <a:r>
              <a:rPr lang="en-US" dirty="0" smtClean="0"/>
              <a:t>https://www.pharmgkb.org/chemical/PA448497/variantAnnotation</a:t>
            </a:r>
          </a:p>
          <a:p>
            <a:r>
              <a:rPr lang="en-US" dirty="0" smtClean="0"/>
              <a:t>https://towardsdatascience.com/pca-using-python-scikit-learn-e653f8989e60</a:t>
            </a:r>
          </a:p>
          <a:p>
            <a:r>
              <a:rPr lang="en-US" dirty="0" smtClean="0"/>
              <a:t>https://cran.r-project.org/web/packages/logisticPCA/vignettes/logisticPCA.html</a:t>
            </a:r>
          </a:p>
          <a:p>
            <a:r>
              <a:rPr lang="en-US" dirty="0" smtClean="0"/>
              <a:t>https://stats.stackexchange.com/questions/156861/how-to-calculate-the-p-value-of-an-odds-ratio-in-r/156862</a:t>
            </a:r>
          </a:p>
          <a:p>
            <a:r>
              <a:rPr lang="en-US" smtClean="0"/>
              <a:t>https://www.rdocumentation.org/packages/stats/versions/3.6.2/topics/fisher.test</a:t>
            </a:r>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20</a:t>
            </a:fld>
            <a:endParaRPr lang="en-US"/>
          </a:p>
        </p:txBody>
      </p:sp>
    </p:spTree>
    <p:extLst>
      <p:ext uri="{BB962C8B-B14F-4D97-AF65-F5344CB8AC3E}">
        <p14:creationId xmlns:p14="http://schemas.microsoft.com/office/powerpoint/2010/main" val="240825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 drug has many side effects, the most adverse effects are observed in about</a:t>
            </a:r>
            <a:r>
              <a:rPr lang="en-US" baseline="0" dirty="0" smtClean="0"/>
              <a:t> 1 percent of the population</a:t>
            </a:r>
          </a:p>
          <a:p>
            <a:r>
              <a:rPr lang="en-US" baseline="0" dirty="0" smtClean="0"/>
              <a:t>-The main symptoms of aspirin hypersensitivity are asthma, nasal polyps, and sinusitis after taking the drug. Some people also develop hives or other adverse reactions.</a:t>
            </a:r>
          </a:p>
          <a:p>
            <a:r>
              <a:rPr lang="en-US" baseline="0" dirty="0" smtClean="0"/>
              <a:t>-Asthma is a condition in which a person’s airways become inflamed, narrow and swell, and produce an excess of mucus, making it difficult to breathe</a:t>
            </a:r>
          </a:p>
          <a:p>
            <a:r>
              <a:rPr lang="en-US" baseline="0" dirty="0" smtClean="0"/>
              <a:t>-Estimated proportion of adults with asthma who have AERD has risen over time</a:t>
            </a:r>
          </a:p>
          <a:p>
            <a:r>
              <a:rPr lang="en-US" baseline="0" dirty="0" smtClean="0"/>
              <a:t>-Doctors advise people with this phenotype to simply stop taking all non-steroidal anti-inflammatory drugs, so that adverse reactions can be avoided. Instead, the patients are advised to take other anti-inflammatory drugs like paracetamol or codeine (the best way to prevent adverse reactions is to prevent people with this phenotype from taking aspirin. This project aims to facilitate this prevention by making predictions)</a:t>
            </a:r>
          </a:p>
          <a:p>
            <a:r>
              <a:rPr lang="en-US" baseline="0" dirty="0" smtClean="0"/>
              <a:t>-However, after an adverse reaction to aspirin occurs, symptoms often persist and often have to be treated with medications to relieve their symptoms</a:t>
            </a:r>
          </a:p>
        </p:txBody>
      </p:sp>
      <p:sp>
        <p:nvSpPr>
          <p:cNvPr id="4" name="Slide Number Placeholder 3"/>
          <p:cNvSpPr>
            <a:spLocks noGrp="1"/>
          </p:cNvSpPr>
          <p:nvPr>
            <p:ph type="sldNum" sz="quarter" idx="10"/>
          </p:nvPr>
        </p:nvSpPr>
        <p:spPr/>
        <p:txBody>
          <a:bodyPr/>
          <a:lstStyle/>
          <a:p>
            <a:fld id="{883A6E68-375B-47AE-B09D-E04A03F167DE}" type="slidenum">
              <a:rPr lang="en-US" smtClean="0"/>
              <a:t>3</a:t>
            </a:fld>
            <a:endParaRPr lang="en-US"/>
          </a:p>
        </p:txBody>
      </p:sp>
    </p:spTree>
    <p:extLst>
      <p:ext uri="{BB962C8B-B14F-4D97-AF65-F5344CB8AC3E}">
        <p14:creationId xmlns:p14="http://schemas.microsoft.com/office/powerpoint/2010/main" val="99229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83A6E68-375B-47AE-B09D-E04A03F167DE}" type="slidenum">
              <a:rPr lang="en-US" smtClean="0"/>
              <a:t>4</a:t>
            </a:fld>
            <a:endParaRPr lang="en-US"/>
          </a:p>
        </p:txBody>
      </p:sp>
    </p:spTree>
    <p:extLst>
      <p:ext uri="{BB962C8B-B14F-4D97-AF65-F5344CB8AC3E}">
        <p14:creationId xmlns:p14="http://schemas.microsoft.com/office/powerpoint/2010/main" val="397217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5</a:t>
            </a:fld>
            <a:endParaRPr lang="en-US"/>
          </a:p>
        </p:txBody>
      </p:sp>
    </p:spTree>
    <p:extLst>
      <p:ext uri="{BB962C8B-B14F-4D97-AF65-F5344CB8AC3E}">
        <p14:creationId xmlns:p14="http://schemas.microsoft.com/office/powerpoint/2010/main" val="1831637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-COX-1,</a:t>
            </a:r>
            <a:r>
              <a:rPr lang="en-US" baseline="0" dirty="0" smtClean="0"/>
              <a:t> COX-2: allelic variant affects structure of enzyme, affecting the extent to which aspirin interacts with the enzyme</a:t>
            </a:r>
          </a:p>
          <a:p>
            <a:r>
              <a:rPr lang="en-US" baseline="0" dirty="0" smtClean="0"/>
              <a:t>-COX = cyclooxygenase</a:t>
            </a:r>
          </a:p>
          <a:p>
            <a:r>
              <a:rPr lang="en-US" baseline="0" dirty="0" smtClean="0"/>
              <a:t>-LTC4 Synthase: allelic variants causes this enzyme to be over-expressed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-ALOX5: enzyme that transforms fatty acids into leukotrienes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6</a:t>
            </a:fld>
            <a:endParaRPr lang="en-US"/>
          </a:p>
        </p:txBody>
      </p:sp>
    </p:spTree>
    <p:extLst>
      <p:ext uri="{BB962C8B-B14F-4D97-AF65-F5344CB8AC3E}">
        <p14:creationId xmlns:p14="http://schemas.microsoft.com/office/powerpoint/2010/main" val="3394155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cysteinyl</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leukotrienes</a:t>
            </a:r>
            <a:r>
              <a:rPr lang="en-US" sz="1200" b="0" i="0" kern="1200" dirty="0" smtClean="0">
                <a:solidFill>
                  <a:schemeClr val="tx1"/>
                </a:solidFill>
                <a:effectLst/>
                <a:latin typeface="+mn-lt"/>
                <a:ea typeface="+mn-ea"/>
                <a:cs typeface="+mn-cs"/>
              </a:rPr>
              <a:t> act at their cell-surface receptors CysLT1 and CysLT2 on target cells to contract bronchial and vascular smooth muscle, to increase permeability of small blood vessels, to enhance secretion of mucus in the airway and gut, and to recruit leukocytes to sites of inflammation.” (Wikipedia)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8</a:t>
            </a:fld>
            <a:endParaRPr lang="en-US"/>
          </a:p>
        </p:txBody>
      </p:sp>
    </p:spTree>
    <p:extLst>
      <p:ext uri="{BB962C8B-B14F-4D97-AF65-F5344CB8AC3E}">
        <p14:creationId xmlns:p14="http://schemas.microsoft.com/office/powerpoint/2010/main" val="3021839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Chang</a:t>
            </a:r>
            <a:r>
              <a:rPr lang="en-US" baseline="0" dirty="0" smtClean="0"/>
              <a:t> et. al.</a:t>
            </a:r>
          </a:p>
          <a:p>
            <a:r>
              <a:rPr lang="en-US" baseline="0" dirty="0" smtClean="0"/>
              <a:t>-14 variants associated with AERD were determined from GWAS</a:t>
            </a:r>
          </a:p>
        </p:txBody>
      </p:sp>
      <p:sp>
        <p:nvSpPr>
          <p:cNvPr id="4" name="Slide Number Placeholder 3"/>
          <p:cNvSpPr>
            <a:spLocks noGrp="1"/>
          </p:cNvSpPr>
          <p:nvPr>
            <p:ph type="sldNum" sz="quarter" idx="10"/>
          </p:nvPr>
        </p:nvSpPr>
        <p:spPr/>
        <p:txBody>
          <a:bodyPr/>
          <a:lstStyle/>
          <a:p>
            <a:fld id="{883A6E68-375B-47AE-B09D-E04A03F167DE}" type="slidenum">
              <a:rPr lang="en-US" smtClean="0"/>
              <a:t>9</a:t>
            </a:fld>
            <a:endParaRPr lang="en-US"/>
          </a:p>
        </p:txBody>
      </p:sp>
    </p:spTree>
    <p:extLst>
      <p:ext uri="{BB962C8B-B14F-4D97-AF65-F5344CB8AC3E}">
        <p14:creationId xmlns:p14="http://schemas.microsoft.com/office/powerpoint/2010/main" val="40627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12</a:t>
            </a:fld>
            <a:endParaRPr lang="en-US"/>
          </a:p>
        </p:txBody>
      </p:sp>
    </p:spTree>
    <p:extLst>
      <p:ext uri="{BB962C8B-B14F-4D97-AF65-F5344CB8AC3E}">
        <p14:creationId xmlns:p14="http://schemas.microsoft.com/office/powerpoint/2010/main" val="420443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be used to find variants associated with interactions with aspirin or other NSAIDs</a:t>
            </a:r>
            <a:endParaRPr lang="en-US" dirty="0"/>
          </a:p>
        </p:txBody>
      </p:sp>
      <p:sp>
        <p:nvSpPr>
          <p:cNvPr id="4" name="Slide Number Placeholder 3"/>
          <p:cNvSpPr>
            <a:spLocks noGrp="1"/>
          </p:cNvSpPr>
          <p:nvPr>
            <p:ph type="sldNum" sz="quarter" idx="10"/>
          </p:nvPr>
        </p:nvSpPr>
        <p:spPr/>
        <p:txBody>
          <a:bodyPr/>
          <a:lstStyle/>
          <a:p>
            <a:fld id="{883A6E68-375B-47AE-B09D-E04A03F167DE}" type="slidenum">
              <a:rPr lang="en-US" smtClean="0"/>
              <a:t>13</a:t>
            </a:fld>
            <a:endParaRPr lang="en-US"/>
          </a:p>
        </p:txBody>
      </p:sp>
    </p:spTree>
    <p:extLst>
      <p:ext uri="{BB962C8B-B14F-4D97-AF65-F5344CB8AC3E}">
        <p14:creationId xmlns:p14="http://schemas.microsoft.com/office/powerpoint/2010/main" val="3394613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4/7/2021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760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75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2967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850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998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428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043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92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82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515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12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6469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231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55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565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864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376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4/7/2021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53978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1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55/2012/79489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jacionline.org/article/S0091-6749(99)70106-5/fulltext" TargetMode="External"/><Relationship Id="rId5" Type="http://schemas.openxmlformats.org/officeDocument/2006/relationships/hyperlink" Target="https://www.verywellhealth.com/aspirin-allergy-83065" TargetMode="External"/><Relationship Id="rId4" Type="http://schemas.openxmlformats.org/officeDocument/2006/relationships/hyperlink" Target="https://www.aaaai.org/conditions-and-treatments/library/asthma-library/aspirin-exacerbated-respiratory-diseas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hyperlink" Target="https://www.nature.com/articles/tpj201478#ref-CR4" TargetMode="External"/><Relationship Id="rId7" Type="http://schemas.openxmlformats.org/officeDocument/2006/relationships/hyperlink" Target="https://www.nature.com/articles/tpj201478#ref-CR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nature.com/articles/tpj201478#ref-CR8" TargetMode="External"/><Relationship Id="rId5" Type="http://schemas.openxmlformats.org/officeDocument/2006/relationships/hyperlink" Target="https://www.nature.com/articles/tpj201478#ref-CR7" TargetMode="External"/><Relationship Id="rId4" Type="http://schemas.openxmlformats.org/officeDocument/2006/relationships/hyperlink" Target="https://www.nature.com/articles/tpj201478#ref-CR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635275"/>
            <a:ext cx="8825658" cy="2677648"/>
          </a:xfrm>
        </p:spPr>
        <p:txBody>
          <a:bodyPr>
            <a:normAutofit/>
          </a:bodyPr>
          <a:lstStyle/>
          <a:p>
            <a:r>
              <a:rPr lang="en-US" dirty="0" smtClean="0"/>
              <a:t>Analyzing and predicting the phenotype of aspirin hypersensitivity</a:t>
            </a:r>
            <a:endParaRPr lang="en-US" dirty="0"/>
          </a:p>
        </p:txBody>
      </p:sp>
      <p:sp>
        <p:nvSpPr>
          <p:cNvPr id="3" name="Subtitle 2"/>
          <p:cNvSpPr>
            <a:spLocks noGrp="1"/>
          </p:cNvSpPr>
          <p:nvPr>
            <p:ph type="subTitle" idx="1"/>
          </p:nvPr>
        </p:nvSpPr>
        <p:spPr>
          <a:xfrm>
            <a:off x="1154956" y="4671181"/>
            <a:ext cx="5467914" cy="1089539"/>
          </a:xfrm>
        </p:spPr>
        <p:txBody>
          <a:bodyPr>
            <a:normAutofit/>
          </a:bodyPr>
          <a:lstStyle/>
          <a:p>
            <a:r>
              <a:rPr lang="en-US" dirty="0" smtClean="0"/>
              <a:t>Brendan J. Lee</a:t>
            </a:r>
          </a:p>
        </p:txBody>
      </p:sp>
    </p:spTree>
    <p:extLst>
      <p:ext uri="{BB962C8B-B14F-4D97-AF65-F5344CB8AC3E}">
        <p14:creationId xmlns:p14="http://schemas.microsoft.com/office/powerpoint/2010/main" val="1284733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Summary</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Collection of 23andMe Files from </a:t>
            </a:r>
            <a:r>
              <a:rPr lang="en-US" dirty="0" err="1" smtClean="0"/>
              <a:t>OpenSNP</a:t>
            </a:r>
            <a:r>
              <a:rPr lang="en-US" dirty="0"/>
              <a:t> </a:t>
            </a:r>
            <a:r>
              <a:rPr lang="en-US" dirty="0" smtClean="0"/>
              <a:t>(cases and controls)</a:t>
            </a:r>
          </a:p>
          <a:p>
            <a:pPr>
              <a:buFont typeface="+mj-lt"/>
              <a:buAutoNum type="arabicPeriod"/>
            </a:pPr>
            <a:r>
              <a:rPr lang="en-US" dirty="0" smtClean="0"/>
              <a:t>Use of </a:t>
            </a:r>
            <a:r>
              <a:rPr lang="en-US" dirty="0" err="1" smtClean="0"/>
              <a:t>OpenCravat</a:t>
            </a:r>
            <a:r>
              <a:rPr lang="en-US" dirty="0" smtClean="0"/>
              <a:t> Annotation Tools and Fisher’s Exact Test to find significant variants in cases</a:t>
            </a:r>
          </a:p>
          <a:p>
            <a:pPr>
              <a:buFont typeface="+mj-lt"/>
              <a:buAutoNum type="arabicPeriod"/>
            </a:pPr>
            <a:r>
              <a:rPr lang="en-US" dirty="0" smtClean="0"/>
              <a:t>Development of several machine learning methods with R to build a classifier for this phenotype</a:t>
            </a:r>
          </a:p>
          <a:p>
            <a:pPr>
              <a:buFont typeface="+mj-lt"/>
              <a:buAutoNum type="arabicPeriod"/>
            </a:pPr>
            <a:r>
              <a:rPr lang="en-US" dirty="0"/>
              <a:t>P</a:t>
            </a:r>
            <a:r>
              <a:rPr lang="en-US" dirty="0" smtClean="0"/>
              <a:t>erformance evaluation of methods in #3, determination of the most accurate classifier</a:t>
            </a:r>
          </a:p>
          <a:p>
            <a:endParaRPr lang="en-US" dirty="0" smtClean="0"/>
          </a:p>
        </p:txBody>
      </p:sp>
    </p:spTree>
    <p:extLst>
      <p:ext uri="{BB962C8B-B14F-4D97-AF65-F5344CB8AC3E}">
        <p14:creationId xmlns:p14="http://schemas.microsoft.com/office/powerpoint/2010/main" val="1497298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48" y="973668"/>
            <a:ext cx="9830910" cy="706964"/>
          </a:xfrm>
        </p:spPr>
        <p:txBody>
          <a:bodyPr/>
          <a:lstStyle/>
          <a:p>
            <a:r>
              <a:rPr lang="en-US" dirty="0" smtClean="0"/>
              <a:t>Collecting 23andMe Files from </a:t>
            </a:r>
            <a:r>
              <a:rPr lang="en-US" dirty="0" err="1" smtClean="0"/>
              <a:t>OpenSNP</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029" y="2485934"/>
            <a:ext cx="5806026" cy="3416300"/>
          </a:xfrm>
        </p:spPr>
      </p:pic>
      <p:sp>
        <p:nvSpPr>
          <p:cNvPr id="7" name="TextBox 6"/>
          <p:cNvSpPr txBox="1"/>
          <p:nvPr/>
        </p:nvSpPr>
        <p:spPr>
          <a:xfrm>
            <a:off x="6910251" y="2756263"/>
            <a:ext cx="427155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25 Cases (“Yes” or “Sensitive to Aspirin”)</a:t>
            </a:r>
          </a:p>
          <a:p>
            <a:pPr marL="285750" indent="-285750">
              <a:buFont typeface="Arial" panose="020B0604020202020204" pitchFamily="34" charset="0"/>
              <a:buChar char="•"/>
            </a:pPr>
            <a:r>
              <a:rPr lang="en-US" dirty="0" smtClean="0"/>
              <a:t>25 Controls (“No”)</a:t>
            </a:r>
            <a:endParaRPr lang="en-US" dirty="0"/>
          </a:p>
        </p:txBody>
      </p:sp>
    </p:spTree>
    <p:extLst>
      <p:ext uri="{BB962C8B-B14F-4D97-AF65-F5344CB8AC3E}">
        <p14:creationId xmlns:p14="http://schemas.microsoft.com/office/powerpoint/2010/main" val="2228609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Annotating all files with </a:t>
            </a:r>
            <a:r>
              <a:rPr lang="en-US" dirty="0" err="1" smtClean="0"/>
              <a:t>OpenCravat</a:t>
            </a:r>
            <a:r>
              <a:rPr lang="en-US" dirty="0" smtClean="0"/>
              <a:t> to find related variants</a:t>
            </a:r>
            <a:endParaRPr lang="en-US" dirty="0"/>
          </a:p>
        </p:txBody>
      </p:sp>
      <p:sp>
        <p:nvSpPr>
          <p:cNvPr id="3" name="Content Placeholder 2"/>
          <p:cNvSpPr>
            <a:spLocks noGrp="1"/>
          </p:cNvSpPr>
          <p:nvPr>
            <p:ph idx="1"/>
          </p:nvPr>
        </p:nvSpPr>
        <p:spPr>
          <a:xfrm>
            <a:off x="1154955" y="2603500"/>
            <a:ext cx="9007948" cy="3274786"/>
          </a:xfrm>
        </p:spPr>
        <p:txBody>
          <a:bodyPr/>
          <a:lstStyle/>
          <a:p>
            <a:r>
              <a:rPr lang="en-US" dirty="0" smtClean="0"/>
              <a:t>All case and control files will be run in one </a:t>
            </a:r>
            <a:r>
              <a:rPr lang="en-US" dirty="0" err="1" smtClean="0"/>
              <a:t>OpenCravat</a:t>
            </a:r>
            <a:r>
              <a:rPr lang="en-US" dirty="0"/>
              <a:t> </a:t>
            </a:r>
            <a:r>
              <a:rPr lang="en-US" dirty="0" smtClean="0"/>
              <a:t>job</a:t>
            </a:r>
          </a:p>
          <a:p>
            <a:r>
              <a:rPr lang="en-US" dirty="0" smtClean="0"/>
              <a:t>The </a:t>
            </a:r>
            <a:r>
              <a:rPr lang="en-US" dirty="0" err="1" smtClean="0"/>
              <a:t>PharmGKB</a:t>
            </a:r>
            <a:r>
              <a:rPr lang="en-US" dirty="0" smtClean="0"/>
              <a:t>, </a:t>
            </a:r>
            <a:r>
              <a:rPr lang="en-US" dirty="0" err="1" smtClean="0"/>
              <a:t>GeneOntology</a:t>
            </a:r>
            <a:r>
              <a:rPr lang="en-US" dirty="0" smtClean="0"/>
              <a:t>, and </a:t>
            </a:r>
            <a:r>
              <a:rPr lang="en-US" dirty="0" err="1" smtClean="0"/>
              <a:t>GTEx</a:t>
            </a:r>
            <a:r>
              <a:rPr lang="en-US" dirty="0" smtClean="0"/>
              <a:t> </a:t>
            </a:r>
            <a:r>
              <a:rPr lang="en-US" dirty="0" err="1" smtClean="0"/>
              <a:t>eQTLs</a:t>
            </a:r>
            <a:r>
              <a:rPr lang="en-US" dirty="0" smtClean="0"/>
              <a:t> Annotators will be used to find variants related to:</a:t>
            </a:r>
          </a:p>
          <a:p>
            <a:pPr lvl="1"/>
            <a:r>
              <a:rPr lang="en-US" dirty="0" smtClean="0"/>
              <a:t>Reactions to Aspirin</a:t>
            </a:r>
          </a:p>
          <a:p>
            <a:pPr lvl="1"/>
            <a:r>
              <a:rPr lang="en-US" dirty="0" smtClean="0"/>
              <a:t>Immune System/Inflammatory response</a:t>
            </a:r>
          </a:p>
          <a:p>
            <a:pPr lvl="1"/>
            <a:r>
              <a:rPr lang="en-US" dirty="0" smtClean="0"/>
              <a:t>Respiratory System</a:t>
            </a:r>
          </a:p>
          <a:p>
            <a:pPr lvl="1"/>
            <a:r>
              <a:rPr lang="en-US" dirty="0" smtClean="0"/>
              <a:t>Possibly some others (e.g. skin rashes, etc.)</a:t>
            </a:r>
          </a:p>
          <a:p>
            <a:pPr lvl="1"/>
            <a:endParaRPr lang="en-US"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06" y="4642998"/>
            <a:ext cx="2327478" cy="1634564"/>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6287" y="3648517"/>
            <a:ext cx="2620284" cy="3028321"/>
          </a:xfrm>
          <a:prstGeom prst="rect">
            <a:avLst/>
          </a:prstGeom>
        </p:spPr>
      </p:pic>
    </p:spTree>
    <p:extLst>
      <p:ext uri="{BB962C8B-B14F-4D97-AF65-F5344CB8AC3E}">
        <p14:creationId xmlns:p14="http://schemas.microsoft.com/office/powerpoint/2010/main" val="1630939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Annotating all files with </a:t>
            </a:r>
            <a:r>
              <a:rPr lang="en-US" dirty="0" err="1" smtClean="0"/>
              <a:t>OpenCravat</a:t>
            </a:r>
            <a:r>
              <a:rPr lang="en-US" dirty="0" smtClean="0"/>
              <a:t> to find related variants</a:t>
            </a:r>
            <a:endParaRPr lang="en-US" dirty="0"/>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9363" y="2851845"/>
            <a:ext cx="3699888" cy="1785469"/>
          </a:xfr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2342" y="3095897"/>
            <a:ext cx="3094860" cy="2814923"/>
          </a:xfrm>
          <a:prstGeom prst="rect">
            <a:avLst/>
          </a:prstGeom>
        </p:spPr>
      </p:pic>
      <p:sp>
        <p:nvSpPr>
          <p:cNvPr id="3" name="TextBox 2"/>
          <p:cNvSpPr txBox="1"/>
          <p:nvPr/>
        </p:nvSpPr>
        <p:spPr>
          <a:xfrm>
            <a:off x="483326" y="4794069"/>
            <a:ext cx="5225143"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Finds variants that are known to affect the body’s reaction to chemicals/drugs</a:t>
            </a:r>
            <a:endParaRPr lang="en-US" dirty="0"/>
          </a:p>
        </p:txBody>
      </p:sp>
    </p:spTree>
    <p:extLst>
      <p:ext uri="{BB962C8B-B14F-4D97-AF65-F5344CB8AC3E}">
        <p14:creationId xmlns:p14="http://schemas.microsoft.com/office/powerpoint/2010/main" val="137972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Annotating all files with </a:t>
            </a:r>
            <a:r>
              <a:rPr lang="en-US" dirty="0" err="1" smtClean="0"/>
              <a:t>OpenCravat</a:t>
            </a:r>
            <a:r>
              <a:rPr lang="en-US" dirty="0" smtClean="0"/>
              <a:t> to find related variants</a:t>
            </a:r>
            <a:endParaRPr lang="en-US"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0635" y="2750891"/>
            <a:ext cx="4181441" cy="2617944"/>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649" y="2991395"/>
            <a:ext cx="4716779" cy="2541266"/>
          </a:xfrm>
          <a:prstGeom prst="rect">
            <a:avLst/>
          </a:prstGeom>
        </p:spPr>
      </p:pic>
      <p:sp>
        <p:nvSpPr>
          <p:cNvPr id="3" name="Rectangle 2"/>
          <p:cNvSpPr/>
          <p:nvPr/>
        </p:nvSpPr>
        <p:spPr>
          <a:xfrm>
            <a:off x="408649" y="5368835"/>
            <a:ext cx="6096000" cy="1200329"/>
          </a:xfrm>
          <a:prstGeom prst="rect">
            <a:avLst/>
          </a:prstGeom>
        </p:spPr>
        <p:txBody>
          <a:bodyPr>
            <a:spAutoFit/>
          </a:bodyPr>
          <a:lstStyle/>
          <a:p>
            <a:pPr marL="285750" indent="-285750">
              <a:buFont typeface="Arial" panose="020B0604020202020204" pitchFamily="34" charset="0"/>
              <a:buChar char="•"/>
            </a:pPr>
            <a:r>
              <a:rPr lang="en-US" dirty="0"/>
              <a:t>T</a:t>
            </a:r>
            <a:r>
              <a:rPr lang="en-US" dirty="0" smtClean="0"/>
              <a:t>his </a:t>
            </a:r>
            <a:r>
              <a:rPr lang="en-US" dirty="0"/>
              <a:t>can help us find biological pathways that aspirin hypersensitivity is associated </a:t>
            </a:r>
            <a:r>
              <a:rPr lang="en-US" dirty="0" smtClean="0"/>
              <a:t>with</a:t>
            </a:r>
          </a:p>
          <a:p>
            <a:pPr marL="285750" indent="-285750">
              <a:buFont typeface="Arial" panose="020B0604020202020204" pitchFamily="34" charset="0"/>
              <a:buChar char="•"/>
            </a:pPr>
            <a:r>
              <a:rPr lang="en-US" dirty="0"/>
              <a:t>M</a:t>
            </a:r>
            <a:r>
              <a:rPr lang="en-US" dirty="0" smtClean="0"/>
              <a:t>ight </a:t>
            </a:r>
            <a:r>
              <a:rPr lang="en-US" dirty="0"/>
              <a:t>provide insight on how to treat dysfunction of pathways</a:t>
            </a:r>
          </a:p>
        </p:txBody>
      </p:sp>
    </p:spTree>
    <p:extLst>
      <p:ext uri="{BB962C8B-B14F-4D97-AF65-F5344CB8AC3E}">
        <p14:creationId xmlns:p14="http://schemas.microsoft.com/office/powerpoint/2010/main" val="2779410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Annotating all files with </a:t>
            </a:r>
            <a:r>
              <a:rPr lang="en-US" dirty="0" err="1" smtClean="0"/>
              <a:t>OpenCravat</a:t>
            </a:r>
            <a:r>
              <a:rPr lang="en-US" dirty="0" smtClean="0"/>
              <a:t> to find related variants</a:t>
            </a:r>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4254" y="2923930"/>
            <a:ext cx="3474135" cy="2953581"/>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9480" y="3150732"/>
            <a:ext cx="5655388" cy="2517773"/>
          </a:xfrm>
          <a:prstGeom prst="rect">
            <a:avLst/>
          </a:prstGeom>
        </p:spPr>
      </p:pic>
    </p:spTree>
    <p:extLst>
      <p:ext uri="{BB962C8B-B14F-4D97-AF65-F5344CB8AC3E}">
        <p14:creationId xmlns:p14="http://schemas.microsoft.com/office/powerpoint/2010/main" val="3337665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Annotation Job is Done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Filter to find related variants that have annotations from at least one of the three annotators</a:t>
            </a:r>
          </a:p>
          <a:p>
            <a:r>
              <a:rPr lang="en-US" dirty="0" smtClean="0"/>
              <a:t>Export variant table as a csv</a:t>
            </a:r>
          </a:p>
          <a:p>
            <a:r>
              <a:rPr lang="en-US" dirty="0" smtClean="0"/>
              <a:t>Use that table to create a matrix of binary values that shows in which individuals is each variant present</a:t>
            </a:r>
          </a:p>
          <a:p>
            <a:pPr lvl="1"/>
            <a:r>
              <a:rPr lang="en-US" dirty="0" smtClean="0"/>
              <a:t>Rows: each individual (indices 0-24 are cases, 25-49 are controls)</a:t>
            </a:r>
          </a:p>
          <a:p>
            <a:pPr lvl="1"/>
            <a:r>
              <a:rPr lang="en-US" dirty="0" smtClean="0"/>
              <a:t>Columns: each variant found on </a:t>
            </a:r>
            <a:r>
              <a:rPr lang="en-US" dirty="0" err="1" smtClean="0"/>
              <a:t>OpenCravat</a:t>
            </a:r>
            <a:endParaRPr lang="en-US" dirty="0" smtClean="0"/>
          </a:p>
          <a:p>
            <a:r>
              <a:rPr lang="en-US" dirty="0" smtClean="0"/>
              <a:t>Perform Fisher’s Exact Test to find most statistically significant variants from matrix</a:t>
            </a:r>
          </a:p>
          <a:p>
            <a:r>
              <a:rPr lang="en-US" dirty="0" smtClean="0"/>
              <a:t>Conclude from the list of detected variants which biological pathways or processes contribute the most to aspirin hypersensitivity</a:t>
            </a:r>
            <a:endParaRPr lang="en-US" dirty="0"/>
          </a:p>
        </p:txBody>
      </p:sp>
    </p:spTree>
    <p:extLst>
      <p:ext uri="{BB962C8B-B14F-4D97-AF65-F5344CB8AC3E}">
        <p14:creationId xmlns:p14="http://schemas.microsoft.com/office/powerpoint/2010/main" val="938653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Fisher’s Exact Test to Determine Significant Variants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41180433"/>
              </p:ext>
            </p:extLst>
          </p:nvPr>
        </p:nvGraphicFramePr>
        <p:xfrm>
          <a:off x="1287418" y="2508069"/>
          <a:ext cx="8127999" cy="1107440"/>
        </p:xfrm>
        <a:graphic>
          <a:graphicData uri="http://schemas.openxmlformats.org/drawingml/2006/table">
            <a:tbl>
              <a:tblPr firstRow="1" bandRow="1">
                <a:tableStyleId>{5C22544A-7EE6-4342-B048-85BDC9FD1C3A}</a:tableStyleId>
              </a:tblPr>
              <a:tblGrid>
                <a:gridCol w="2709333"/>
                <a:gridCol w="2709333"/>
                <a:gridCol w="2709333"/>
              </a:tblGrid>
              <a:tr h="267546">
                <a:tc>
                  <a:txBody>
                    <a:bodyPr/>
                    <a:lstStyle/>
                    <a:p>
                      <a:endParaRPr lang="en-US" dirty="0"/>
                    </a:p>
                  </a:txBody>
                  <a:tcPr/>
                </a:tc>
                <a:tc>
                  <a:txBody>
                    <a:bodyPr/>
                    <a:lstStyle/>
                    <a:p>
                      <a:r>
                        <a:rPr lang="en-US" dirty="0" smtClean="0"/>
                        <a:t>Cases</a:t>
                      </a:r>
                      <a:endParaRPr lang="en-US" dirty="0"/>
                    </a:p>
                  </a:txBody>
                  <a:tcPr/>
                </a:tc>
                <a:tc>
                  <a:txBody>
                    <a:bodyPr/>
                    <a:lstStyle/>
                    <a:p>
                      <a:r>
                        <a:rPr lang="en-US" dirty="0" smtClean="0"/>
                        <a:t>Controls</a:t>
                      </a:r>
                      <a:endParaRPr lang="en-US" dirty="0"/>
                    </a:p>
                  </a:txBody>
                  <a:tcPr/>
                </a:tc>
              </a:tr>
              <a:tr h="370840">
                <a:tc>
                  <a:txBody>
                    <a:bodyPr/>
                    <a:lstStyle/>
                    <a:p>
                      <a:r>
                        <a:rPr lang="en-US" dirty="0" smtClean="0"/>
                        <a:t>Have</a:t>
                      </a:r>
                      <a:r>
                        <a:rPr lang="en-US" baseline="0" dirty="0" smtClean="0"/>
                        <a:t> Variant</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370840">
                <a:tc>
                  <a:txBody>
                    <a:bodyPr/>
                    <a:lstStyle/>
                    <a:p>
                      <a:r>
                        <a:rPr lang="en-US" dirty="0" smtClean="0"/>
                        <a:t>Do</a:t>
                      </a:r>
                      <a:r>
                        <a:rPr lang="en-US" baseline="0" dirty="0" smtClean="0"/>
                        <a:t> Not Have Variant</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r>
            </a:tbl>
          </a:graphicData>
        </a:graphic>
      </p:graphicFrame>
      <p:sp>
        <p:nvSpPr>
          <p:cNvPr id="5" name="TextBox 4"/>
          <p:cNvSpPr txBox="1"/>
          <p:nvPr/>
        </p:nvSpPr>
        <p:spPr>
          <a:xfrm>
            <a:off x="1154954" y="3735977"/>
            <a:ext cx="4284617" cy="369332"/>
          </a:xfrm>
          <a:prstGeom prst="rect">
            <a:avLst/>
          </a:prstGeom>
          <a:noFill/>
        </p:spPr>
        <p:txBody>
          <a:bodyPr wrap="square" rtlCol="0">
            <a:spAutoFit/>
          </a:bodyPr>
          <a:lstStyle/>
          <a:p>
            <a:r>
              <a:rPr lang="en-US" dirty="0" smtClean="0"/>
              <a:t>(A, B, C, and D are counts)</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963" y="4442946"/>
            <a:ext cx="6375728" cy="1060505"/>
          </a:xfrm>
          <a:prstGeom prst="rect">
            <a:avLst/>
          </a:prstGeom>
        </p:spPr>
      </p:pic>
      <p:sp>
        <p:nvSpPr>
          <p:cNvPr id="7" name="TextBox 6"/>
          <p:cNvSpPr txBox="1"/>
          <p:nvPr/>
        </p:nvSpPr>
        <p:spPr>
          <a:xfrm>
            <a:off x="6178731" y="4073614"/>
            <a:ext cx="3236686" cy="369332"/>
          </a:xfrm>
          <a:prstGeom prst="rect">
            <a:avLst/>
          </a:prstGeom>
          <a:noFill/>
        </p:spPr>
        <p:txBody>
          <a:bodyPr wrap="square" rtlCol="0">
            <a:spAutoFit/>
          </a:bodyPr>
          <a:lstStyle/>
          <a:p>
            <a:r>
              <a:rPr lang="en-US" dirty="0" smtClean="0"/>
              <a:t>P-value</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35131" y="4349931"/>
                <a:ext cx="5724832" cy="796628"/>
              </a:xfrm>
              <a:prstGeom prst="rect">
                <a:avLst/>
              </a:prstGeom>
              <a:noFill/>
            </p:spPr>
            <p:txBody>
              <a:bodyPr wrap="square" rtlCol="0">
                <a:spAutoFit/>
              </a:bodyPr>
              <a:lstStyle/>
              <a:p>
                <a:r>
                  <a:rPr lang="en-US" dirty="0" smtClean="0"/>
                  <a:t>Odds ratio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𝑂𝑑𝑑𝑠</m:t>
                        </m:r>
                        <m:r>
                          <a:rPr lang="en-US" sz="2000" b="0" i="1" smtClean="0">
                            <a:latin typeface="Cambria Math" panose="02040503050406030204" pitchFamily="18" charset="0"/>
                          </a:rPr>
                          <m:t> </m:t>
                        </m:r>
                        <m:r>
                          <a:rPr lang="en-US" sz="2000" b="0" i="1" smtClean="0">
                            <a:latin typeface="Cambria Math" panose="02040503050406030204" pitchFamily="18" charset="0"/>
                          </a:rPr>
                          <m:t>𝑡h𝑎𝑡</m:t>
                        </m:r>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r>
                          <a:rPr lang="en-US" sz="2000" b="0" i="1" smtClean="0">
                            <a:latin typeface="Cambria Math" panose="02040503050406030204" pitchFamily="18" charset="0"/>
                          </a:rPr>
                          <m:t>𝑐𝑎𝑠𝑒</m:t>
                        </m:r>
                        <m:r>
                          <a:rPr lang="en-US" sz="2000" b="0" i="1" smtClean="0">
                            <a:latin typeface="Cambria Math" panose="02040503050406030204" pitchFamily="18" charset="0"/>
                          </a:rPr>
                          <m:t> </m:t>
                        </m:r>
                        <m:r>
                          <a:rPr lang="en-US" sz="2000" b="0" i="1" smtClean="0">
                            <a:latin typeface="Cambria Math" panose="02040503050406030204" pitchFamily="18" charset="0"/>
                          </a:rPr>
                          <m:t>h𝑎𝑑</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𝑣𝑎𝑟𝑖𝑎𝑛𝑡</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num>
                          <m:den>
                            <m:r>
                              <a:rPr lang="en-US" sz="2000" b="0" i="1" smtClean="0">
                                <a:latin typeface="Cambria Math" panose="02040503050406030204" pitchFamily="18" charset="0"/>
                              </a:rPr>
                              <m:t>𝐶</m:t>
                            </m:r>
                          </m:den>
                        </m:f>
                        <m:r>
                          <a:rPr lang="en-US" sz="2000" b="0" i="1" smtClean="0">
                            <a:latin typeface="Cambria Math" panose="02040503050406030204" pitchFamily="18" charset="0"/>
                          </a:rPr>
                          <m:t>)</m:t>
                        </m:r>
                      </m:num>
                      <m:den>
                        <m:r>
                          <a:rPr lang="en-US" sz="2000" b="0" i="1" smtClean="0">
                            <a:latin typeface="Cambria Math" panose="02040503050406030204" pitchFamily="18" charset="0"/>
                          </a:rPr>
                          <m:t>𝑂𝑑𝑑𝑠</m:t>
                        </m:r>
                        <m:r>
                          <a:rPr lang="en-US" sz="2000" b="0" i="1" smtClean="0">
                            <a:latin typeface="Cambria Math" panose="02040503050406030204" pitchFamily="18" charset="0"/>
                          </a:rPr>
                          <m:t> </m:t>
                        </m:r>
                        <m:r>
                          <a:rPr lang="en-US" sz="2000" b="0" i="1" smtClean="0">
                            <a:latin typeface="Cambria Math" panose="02040503050406030204" pitchFamily="18" charset="0"/>
                          </a:rPr>
                          <m:t>𝑡h𝑎𝑡</m:t>
                        </m:r>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r>
                          <a:rPr lang="en-US" sz="2000" b="0" i="1" smtClean="0">
                            <a:latin typeface="Cambria Math" panose="02040503050406030204" pitchFamily="18" charset="0"/>
                          </a:rPr>
                          <m:t>𝑐𝑜𝑛𝑡𝑟𝑜𝑙</m:t>
                        </m:r>
                        <m:r>
                          <a:rPr lang="en-US" sz="2000" b="0" i="1" smtClean="0">
                            <a:latin typeface="Cambria Math" panose="02040503050406030204" pitchFamily="18" charset="0"/>
                          </a:rPr>
                          <m:t> </m:t>
                        </m:r>
                        <m:r>
                          <a:rPr lang="en-US" sz="2000" b="0" i="1" smtClean="0">
                            <a:latin typeface="Cambria Math" panose="02040503050406030204" pitchFamily="18" charset="0"/>
                          </a:rPr>
                          <m:t>h𝑎𝑑</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𝑣𝑎𝑟𝑖𝑎𝑛𝑡</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𝐵</m:t>
                            </m:r>
                          </m:num>
                          <m:den>
                            <m:r>
                              <a:rPr lang="en-US" sz="2000" b="0" i="1" smtClean="0">
                                <a:latin typeface="Cambria Math" panose="02040503050406030204" pitchFamily="18" charset="0"/>
                              </a:rPr>
                              <m:t>𝐷</m:t>
                            </m:r>
                          </m:den>
                        </m:f>
                        <m:r>
                          <a:rPr lang="en-US" sz="2000" b="0" i="1" smtClean="0">
                            <a:latin typeface="Cambria Math" panose="02040503050406030204" pitchFamily="18" charset="0"/>
                          </a:rPr>
                          <m:t>)</m:t>
                        </m:r>
                      </m:den>
                    </m:f>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35131" y="4349931"/>
                <a:ext cx="5724832" cy="796628"/>
              </a:xfrm>
              <a:prstGeom prst="rect">
                <a:avLst/>
              </a:prstGeom>
              <a:blipFill rotWithShape="0">
                <a:blip r:embed="rId3"/>
                <a:stretch>
                  <a:fillRect l="-958"/>
                </a:stretch>
              </a:blipFill>
            </p:spPr>
            <p:txBody>
              <a:bodyPr/>
              <a:lstStyle/>
              <a:p>
                <a:r>
                  <a:rPr lang="en-US">
                    <a:noFill/>
                  </a:rPr>
                  <a:t> </a:t>
                </a:r>
              </a:p>
            </p:txBody>
          </p:sp>
        </mc:Fallback>
      </mc:AlternateContent>
      <p:sp>
        <p:nvSpPr>
          <p:cNvPr id="10" name="TextBox 9"/>
          <p:cNvSpPr txBox="1"/>
          <p:nvPr/>
        </p:nvSpPr>
        <p:spPr>
          <a:xfrm>
            <a:off x="235131" y="5503451"/>
            <a:ext cx="1146918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Fisher’s Exact Test determines whether odds ratio is statistically significant. That is, whether it rejects the null hypothesis that the odds ratio is 1, or that cases and controls have the same odds</a:t>
            </a:r>
          </a:p>
          <a:p>
            <a:pPr marL="285750" indent="-285750">
              <a:buFont typeface="Arial" panose="020B0604020202020204" pitchFamily="34" charset="0"/>
              <a:buChar char="•"/>
            </a:pPr>
            <a:r>
              <a:rPr lang="en-US" dirty="0" smtClean="0"/>
              <a:t>R’s </a:t>
            </a:r>
            <a:r>
              <a:rPr lang="en-US" dirty="0" err="1" smtClean="0"/>
              <a:t>fisher.test</a:t>
            </a:r>
            <a:r>
              <a:rPr lang="en-US" dirty="0" smtClean="0"/>
              <a:t> function will be used to perform this test on many variants found on </a:t>
            </a:r>
            <a:r>
              <a:rPr lang="en-US" dirty="0" err="1" smtClean="0"/>
              <a:t>OpenCravat</a:t>
            </a:r>
            <a:endParaRPr lang="en-US" dirty="0" smtClean="0"/>
          </a:p>
          <a:p>
            <a:pPr marL="285750" indent="-285750">
              <a:buFont typeface="Arial" panose="020B0604020202020204" pitchFamily="34" charset="0"/>
              <a:buChar char="•"/>
            </a:pPr>
            <a:r>
              <a:rPr lang="en-US" dirty="0" smtClean="0"/>
              <a:t>This will help me choose what variants I will use to build machine learning models</a:t>
            </a:r>
          </a:p>
        </p:txBody>
      </p:sp>
      <p:sp>
        <p:nvSpPr>
          <p:cNvPr id="11" name="TextBox 10"/>
          <p:cNvSpPr txBox="1"/>
          <p:nvPr/>
        </p:nvSpPr>
        <p:spPr>
          <a:xfrm>
            <a:off x="1287418" y="2142309"/>
            <a:ext cx="3571965" cy="365760"/>
          </a:xfrm>
          <a:prstGeom prst="rect">
            <a:avLst/>
          </a:prstGeom>
          <a:noFill/>
        </p:spPr>
        <p:txBody>
          <a:bodyPr wrap="square" rtlCol="0">
            <a:spAutoFit/>
          </a:bodyPr>
          <a:lstStyle/>
          <a:p>
            <a:r>
              <a:rPr lang="en-US" dirty="0" smtClean="0"/>
              <a:t>Contingency Table</a:t>
            </a:r>
            <a:endParaRPr lang="en-US" dirty="0"/>
          </a:p>
        </p:txBody>
      </p:sp>
    </p:spTree>
    <p:extLst>
      <p:ext uri="{BB962C8B-B14F-4D97-AF65-F5344CB8AC3E}">
        <p14:creationId xmlns:p14="http://schemas.microsoft.com/office/powerpoint/2010/main" val="2678182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Models to Classify Aspirin Hypersensitivity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Different models will be trained and tested based on:</a:t>
            </a:r>
          </a:p>
          <a:p>
            <a:pPr lvl="1"/>
            <a:r>
              <a:rPr lang="en-US" dirty="0" smtClean="0"/>
              <a:t>Number and/or source of variants used to train model</a:t>
            </a:r>
          </a:p>
          <a:p>
            <a:pPr lvl="1"/>
            <a:r>
              <a:rPr lang="en-US" dirty="0" smtClean="0"/>
              <a:t>Type of classifier used</a:t>
            </a:r>
          </a:p>
          <a:p>
            <a:pPr lvl="2"/>
            <a:r>
              <a:rPr lang="en-US" dirty="0" smtClean="0"/>
              <a:t>Summed risk score thresholding used by Chang et. al.</a:t>
            </a:r>
          </a:p>
          <a:p>
            <a:pPr lvl="2"/>
            <a:r>
              <a:rPr lang="en-US" dirty="0" smtClean="0"/>
              <a:t>Naïve Bayes</a:t>
            </a:r>
          </a:p>
          <a:p>
            <a:pPr lvl="2"/>
            <a:r>
              <a:rPr lang="en-US" dirty="0" smtClean="0"/>
              <a:t>SVM</a:t>
            </a:r>
          </a:p>
          <a:p>
            <a:pPr lvl="2"/>
            <a:r>
              <a:rPr lang="en-US" dirty="0" smtClean="0"/>
              <a:t>Decision tree </a:t>
            </a:r>
          </a:p>
          <a:p>
            <a:pPr lvl="2"/>
            <a:r>
              <a:rPr lang="en-US" dirty="0" smtClean="0"/>
              <a:t>K Nearest Neighbors</a:t>
            </a:r>
          </a:p>
          <a:p>
            <a:pPr lvl="3"/>
            <a:r>
              <a:rPr lang="en-US" dirty="0" smtClean="0"/>
              <a:t>All classifiers except risk score thresholding will involve using R’s logistic PCA for dimensionality reduction</a:t>
            </a:r>
          </a:p>
          <a:p>
            <a:r>
              <a:rPr lang="en-US" dirty="0" smtClean="0"/>
              <a:t>Models will be tested using k-fold cross validation for different values of k</a:t>
            </a:r>
          </a:p>
          <a:p>
            <a:r>
              <a:rPr lang="en-US" dirty="0" smtClean="0"/>
              <a:t>Average AUC for the ROC curve of each CV run will be calculated</a:t>
            </a:r>
          </a:p>
          <a:p>
            <a:r>
              <a:rPr lang="en-US" dirty="0" smtClean="0"/>
              <a:t>Highest performing classifier will be identified</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861" y="3587373"/>
            <a:ext cx="3499030" cy="571529"/>
          </a:xfrm>
          <a:prstGeom prst="rect">
            <a:avLst/>
          </a:prstGeom>
        </p:spPr>
      </p:pic>
    </p:spTree>
    <p:extLst>
      <p:ext uri="{BB962C8B-B14F-4D97-AF65-F5344CB8AC3E}">
        <p14:creationId xmlns:p14="http://schemas.microsoft.com/office/powerpoint/2010/main" val="1624808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531" y="986731"/>
            <a:ext cx="8761413" cy="706964"/>
          </a:xfrm>
        </p:spPr>
        <p:txBody>
          <a:bodyPr/>
          <a:lstStyle/>
          <a:p>
            <a:r>
              <a:rPr lang="en-US" dirty="0" smtClean="0"/>
              <a:t>Additional Procedure: Estimating Percentage of People with Respiratory Disease who are </a:t>
            </a:r>
            <a:r>
              <a:rPr lang="en-US" dirty="0" err="1" smtClean="0"/>
              <a:t>Sensitve</a:t>
            </a:r>
            <a:r>
              <a:rPr lang="en-US" dirty="0" smtClean="0"/>
              <a:t> to Aspirin</a:t>
            </a:r>
            <a:endParaRPr lang="en-US" dirty="0"/>
          </a:p>
        </p:txBody>
      </p:sp>
      <p:sp>
        <p:nvSpPr>
          <p:cNvPr id="3" name="Content Placeholder 2"/>
          <p:cNvSpPr>
            <a:spLocks noGrp="1"/>
          </p:cNvSpPr>
          <p:nvPr>
            <p:ph idx="1"/>
          </p:nvPr>
        </p:nvSpPr>
        <p:spPr/>
        <p:txBody>
          <a:bodyPr/>
          <a:lstStyle/>
          <a:p>
            <a:r>
              <a:rPr lang="en-US" dirty="0" smtClean="0"/>
              <a:t>Harvard PGP only has data from individuals with phenotypes “asthma, nasal polyps, etc.” (“aspirin allergy” is not included)</a:t>
            </a:r>
          </a:p>
          <a:p>
            <a:r>
              <a:rPr lang="en-US" dirty="0" smtClean="0"/>
              <a:t>Use best performing classifier to predict whether individuals with these phenotypes have aspirin hypersensitivity</a:t>
            </a:r>
          </a:p>
          <a:p>
            <a:r>
              <a:rPr lang="en-US" dirty="0" smtClean="0"/>
              <a:t>Estimate proportion of people with these phenotypes who are sensitive to aspirin</a:t>
            </a:r>
            <a:endParaRPr lang="en-US" dirty="0"/>
          </a:p>
        </p:txBody>
      </p:sp>
    </p:spTree>
    <p:extLst>
      <p:ext uri="{BB962C8B-B14F-4D97-AF65-F5344CB8AC3E}">
        <p14:creationId xmlns:p14="http://schemas.microsoft.com/office/powerpoint/2010/main" val="1147156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azon.com: HealthA2Z Aspirin 81mg Low Strength, Enteric Coated, 300  Tablets, Compared to Bayer Active Ingredient: Health &amp; Personal C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83" y="2612571"/>
            <a:ext cx="2263932" cy="39986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es Aspirin Increase Your Risk of Skin Canc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057" y="3491668"/>
            <a:ext cx="3358242" cy="22404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cetylsalicylic Acid High Res Stock Images | Shuttersto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632" y="3278414"/>
            <a:ext cx="32289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96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Chang, H., Shin, S., Lee, T. </a:t>
            </a:r>
            <a:r>
              <a:rPr lang="en-US" i="1" dirty="0"/>
              <a:t>et al.</a:t>
            </a:r>
            <a:r>
              <a:rPr lang="en-US" dirty="0"/>
              <a:t> Development of a genetic marker set to diagnose aspirin-exacerbated respiratory disease in a genome-wide association study. </a:t>
            </a:r>
            <a:r>
              <a:rPr lang="en-US" i="1" dirty="0"/>
              <a:t>Pharmacogenomics J</a:t>
            </a:r>
            <a:r>
              <a:rPr lang="en-US" dirty="0"/>
              <a:t> </a:t>
            </a:r>
            <a:r>
              <a:rPr lang="en-US" b="1" dirty="0"/>
              <a:t>15, </a:t>
            </a:r>
            <a:r>
              <a:rPr lang="en-US" dirty="0"/>
              <a:t>316–321 (2015). https://doi.org/10.1038/tpj.2014.78</a:t>
            </a:r>
            <a:endParaRPr lang="en-US" dirty="0" smtClean="0"/>
          </a:p>
          <a:p>
            <a:r>
              <a:rPr lang="en-US" dirty="0" err="1" smtClean="0"/>
              <a:t>Palikhe</a:t>
            </a:r>
            <a:r>
              <a:rPr lang="en-US" dirty="0" smtClean="0"/>
              <a:t> </a:t>
            </a:r>
            <a:r>
              <a:rPr lang="en-US" dirty="0"/>
              <a:t>et. al. “Genetic Mechanisms in Aspirin-Exacerbated Respiratory Disease”. Journal of Allergy, 2012. </a:t>
            </a:r>
            <a:r>
              <a:rPr lang="en-US" dirty="0" err="1"/>
              <a:t>Hindawi</a:t>
            </a:r>
            <a:r>
              <a:rPr lang="en-US" dirty="0"/>
              <a:t> Publishing Corporation. </a:t>
            </a:r>
            <a:r>
              <a:rPr lang="en-US" u="sng" dirty="0">
                <a:hlinkClick r:id="rId3"/>
              </a:rPr>
              <a:t>https://doi.org/10.1155/2012/794890</a:t>
            </a:r>
            <a:r>
              <a:rPr lang="en-US" dirty="0"/>
              <a:t> </a:t>
            </a:r>
          </a:p>
          <a:p>
            <a:r>
              <a:rPr lang="en-US" dirty="0"/>
              <a:t>Kim, </a:t>
            </a:r>
            <a:r>
              <a:rPr lang="en-US" dirty="0" err="1"/>
              <a:t>Seung</a:t>
            </a:r>
            <a:r>
              <a:rPr lang="en-US" dirty="0"/>
              <a:t>-Hyun, and </a:t>
            </a:r>
            <a:r>
              <a:rPr lang="en-US" dirty="0" err="1"/>
              <a:t>Hae</a:t>
            </a:r>
            <a:r>
              <a:rPr lang="en-US" dirty="0"/>
              <a:t>-Sim Park. “Genetic markers for differentiating aspirin-hypersensitivity.” </a:t>
            </a:r>
            <a:r>
              <a:rPr lang="en-US" i="1" dirty="0" err="1"/>
              <a:t>Yonsei</a:t>
            </a:r>
            <a:r>
              <a:rPr lang="en-US" i="1" dirty="0"/>
              <a:t> medical journal</a:t>
            </a:r>
            <a:r>
              <a:rPr lang="en-US" dirty="0"/>
              <a:t> vol. 47,1 (2006): 15-21. doi:10.3349/ymj.2006.47.1.15 </a:t>
            </a:r>
          </a:p>
          <a:p>
            <a:r>
              <a:rPr lang="en-US" u="sng" dirty="0">
                <a:hlinkClick r:id="rId4"/>
              </a:rPr>
              <a:t>https://www.aaaai.org/conditions-and-treatments/library/asthma-library/aspirin-exacerbated-respiratory-disease</a:t>
            </a:r>
            <a:r>
              <a:rPr lang="en-US" dirty="0"/>
              <a:t> </a:t>
            </a:r>
          </a:p>
          <a:p>
            <a:r>
              <a:rPr lang="en-US" dirty="0">
                <a:hlinkClick r:id="rId5"/>
              </a:rPr>
              <a:t>https://</a:t>
            </a:r>
            <a:r>
              <a:rPr lang="en-US" dirty="0" smtClean="0">
                <a:hlinkClick r:id="rId5"/>
              </a:rPr>
              <a:t>www.verywellhealth.com/aspirin-allergy-83065</a:t>
            </a:r>
            <a:r>
              <a:rPr lang="en-US" dirty="0" smtClean="0"/>
              <a:t> </a:t>
            </a:r>
          </a:p>
          <a:p>
            <a:r>
              <a:rPr lang="en-US" dirty="0">
                <a:hlinkClick r:id="rId6"/>
              </a:rPr>
              <a:t>https://</a:t>
            </a:r>
            <a:r>
              <a:rPr lang="en-US" dirty="0" smtClean="0">
                <a:hlinkClick r:id="rId6"/>
              </a:rPr>
              <a:t>www.jacionline.org/article/S0091-6749(99)70106-5/fulltext</a:t>
            </a:r>
            <a:r>
              <a:rPr lang="en-US" dirty="0" smtClean="0"/>
              <a:t> </a:t>
            </a:r>
            <a:endParaRPr lang="en-US" dirty="0"/>
          </a:p>
        </p:txBody>
      </p:sp>
    </p:spTree>
    <p:extLst>
      <p:ext uri="{BB962C8B-B14F-4D97-AF65-F5344CB8AC3E}">
        <p14:creationId xmlns:p14="http://schemas.microsoft.com/office/powerpoint/2010/main" val="150859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Aspirin Hypersensitivity (or “Allergy”) </a:t>
            </a:r>
            <a:endParaRPr lang="en-US" dirty="0"/>
          </a:p>
        </p:txBody>
      </p:sp>
      <p:sp>
        <p:nvSpPr>
          <p:cNvPr id="3" name="Content Placeholder 2"/>
          <p:cNvSpPr>
            <a:spLocks noGrp="1"/>
          </p:cNvSpPr>
          <p:nvPr>
            <p:ph idx="1"/>
          </p:nvPr>
        </p:nvSpPr>
        <p:spPr>
          <a:xfrm>
            <a:off x="1154954" y="2224039"/>
            <a:ext cx="10222795" cy="3416300"/>
          </a:xfrm>
        </p:spPr>
        <p:txBody>
          <a:bodyPr>
            <a:normAutofit/>
          </a:bodyPr>
          <a:lstStyle/>
          <a:p>
            <a:r>
              <a:rPr lang="en-US" sz="1600" dirty="0" smtClean="0"/>
              <a:t>About 1-3% of people have this phenotype</a:t>
            </a:r>
          </a:p>
          <a:p>
            <a:r>
              <a:rPr lang="en-US" sz="1600" dirty="0" smtClean="0"/>
              <a:t>Individuals with this phenotype usually develop </a:t>
            </a:r>
            <a:r>
              <a:rPr lang="en-US" sz="1600" b="1" dirty="0" smtClean="0"/>
              <a:t>asthma</a:t>
            </a:r>
            <a:r>
              <a:rPr lang="en-US" sz="1600" dirty="0" smtClean="0"/>
              <a:t>, nasal polyps, or hives after taking aspirin</a:t>
            </a:r>
          </a:p>
          <a:p>
            <a:r>
              <a:rPr lang="en-US" sz="1600" dirty="0" smtClean="0"/>
              <a:t>9% of adults with asthma have Aspirin-Exacerbated Respiratory Disease (AERD)</a:t>
            </a:r>
          </a:p>
          <a:p>
            <a:r>
              <a:rPr lang="en-US" sz="1600" dirty="0" smtClean="0"/>
              <a:t>30% of adults with both asthma and nasal polyps have AERD</a:t>
            </a:r>
          </a:p>
          <a:p>
            <a:r>
              <a:rPr lang="en-US" sz="1600" dirty="0" smtClean="0"/>
              <a:t>People with this phenotype avoid taking all NSAIDs in order to prevent adverse events</a:t>
            </a:r>
          </a:p>
          <a:p>
            <a:r>
              <a:rPr lang="en-US" sz="1600" dirty="0" smtClean="0"/>
              <a:t>Symptoms persist after adverse reactions occur</a:t>
            </a:r>
            <a:endParaRPr lang="en-US" sz="1600" dirty="0"/>
          </a:p>
        </p:txBody>
      </p:sp>
      <p:pic>
        <p:nvPicPr>
          <p:cNvPr id="2052" name="Picture 4" descr="Explaining Asthma to a Child | Asthma Initiative of Michigan (A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954" y="4514118"/>
            <a:ext cx="3985441" cy="22524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spirin Allergy: Symptoms &amp; Manag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3771" y="4514118"/>
            <a:ext cx="3839212" cy="223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79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from Chang et. al.</a:t>
            </a:r>
            <a:endParaRPr lang="en-US" dirty="0"/>
          </a:p>
        </p:txBody>
      </p:sp>
      <p:sp>
        <p:nvSpPr>
          <p:cNvPr id="3" name="Content Placeholder 2"/>
          <p:cNvSpPr>
            <a:spLocks noGrp="1"/>
          </p:cNvSpPr>
          <p:nvPr>
            <p:ph idx="1"/>
          </p:nvPr>
        </p:nvSpPr>
        <p:spPr/>
        <p:txBody>
          <a:bodyPr/>
          <a:lstStyle/>
          <a:p>
            <a:r>
              <a:rPr lang="en-US" dirty="0"/>
              <a:t>“</a:t>
            </a:r>
            <a:r>
              <a:rPr lang="en-US" dirty="0">
                <a:solidFill>
                  <a:schemeClr val="tx1"/>
                </a:solidFill>
              </a:rPr>
              <a:t>Approximately 20% of patients are entirely unaware of suffering from aspirin intolerance,</a:t>
            </a:r>
            <a:r>
              <a:rPr lang="en-US" baseline="30000" dirty="0">
                <a:solidFill>
                  <a:schemeClr val="tx1"/>
                </a:solidFill>
                <a:hlinkClick r:id="rId3" tooltip="Szczeklik A, Nizankowska E, Duplaga M . Natural history of aspirin-induced asthma. AIANE Investigators. European Network on Aspirin-Induced Asthma. Eur Respir J 2000; 16: 432–436."/>
              </a:rPr>
              <a:t>4</a:t>
            </a:r>
            <a:r>
              <a:rPr lang="en-US" dirty="0">
                <a:solidFill>
                  <a:schemeClr val="tx1"/>
                </a:solidFill>
              </a:rPr>
              <a:t> and we previously observed that one-third of AERD subjects do not have a history of aspirin hypersensitivity.</a:t>
            </a:r>
            <a:r>
              <a:rPr lang="en-US" baseline="30000" dirty="0">
                <a:solidFill>
                  <a:schemeClr val="tx1"/>
                </a:solidFill>
                <a:hlinkClick r:id="rId4" tooltip="Chang HS, Park JS, Jang AS, Park SW, Uh ST, Kim YH et al. Diagnostic value of clinical parameters in the prediction of aspirin-exacerbated respiratory disease in asthma. Allergy Asthma Immunol Res 2011; 3: 256–264."/>
              </a:rPr>
              <a:t>5</a:t>
            </a:r>
            <a:r>
              <a:rPr lang="en-US" dirty="0">
                <a:solidFill>
                  <a:schemeClr val="tx1"/>
                </a:solidFill>
              </a:rPr>
              <a:t> In addition, 25% of those requiring emergency mechanical ventilation are aspirin intolerant.</a:t>
            </a:r>
            <a:r>
              <a:rPr lang="en-US" baseline="30000" dirty="0">
                <a:solidFill>
                  <a:schemeClr val="tx1"/>
                </a:solidFill>
                <a:hlinkClick r:id="rId5" tooltip="Marquette CH, Saulnier F, Leroy O, Wallaert B, Chopin C, Demarcq JM et al. Long-term prognosis of near-fatal asthma. A 6-year follow-up study of 145 asthmatic patients who underwent mechanical ventilation for a near-fatal attack of asthma. Am Rev Respir Dis 1992; 146: 76–81."/>
              </a:rPr>
              <a:t>7</a:t>
            </a:r>
            <a:r>
              <a:rPr lang="en-US" baseline="30000" dirty="0">
                <a:solidFill>
                  <a:schemeClr val="tx1"/>
                </a:solidFill>
              </a:rPr>
              <a:t>, </a:t>
            </a:r>
            <a:r>
              <a:rPr lang="en-US" baseline="30000" dirty="0">
                <a:solidFill>
                  <a:schemeClr val="tx1"/>
                </a:solidFill>
                <a:hlinkClick r:id="rId6" tooltip="Picado C . Aspirin-intolerant asthma: role of cyclo-oxygenase enzymes. Allergy 2002; 57: 58–60."/>
              </a:rPr>
              <a:t>8</a:t>
            </a:r>
            <a:r>
              <a:rPr lang="en-US" dirty="0">
                <a:solidFill>
                  <a:schemeClr val="tx1"/>
                </a:solidFill>
              </a:rPr>
              <a:t> Nevertheless, AERD remains widely under-diagnosed because of insufficient awareness of the relationship between aspirin ingestion and asthma exacerbation</a:t>
            </a:r>
            <a:r>
              <a:rPr lang="en-US" baseline="30000" dirty="0">
                <a:solidFill>
                  <a:schemeClr val="tx1"/>
                </a:solidFill>
                <a:hlinkClick r:id="rId3" tooltip="Szczeklik A, Nizankowska E, Duplaga M . Natural history of aspirin-induced asthma. AIANE Investigators. European Network on Aspirin-Induced Asthma. Eur Respir J 2000; 16: 432–436."/>
              </a:rPr>
              <a:t>4</a:t>
            </a:r>
            <a:r>
              <a:rPr lang="en-US" baseline="30000" dirty="0">
                <a:solidFill>
                  <a:schemeClr val="tx1"/>
                </a:solidFill>
              </a:rPr>
              <a:t>, </a:t>
            </a:r>
            <a:r>
              <a:rPr lang="en-US" baseline="30000" dirty="0">
                <a:solidFill>
                  <a:schemeClr val="tx1"/>
                </a:solidFill>
                <a:hlinkClick r:id="rId4" tooltip="Chang HS, Park JS, Jang AS, Park SW, Uh ST, Kim YH et al. Diagnostic value of clinical parameters in the prediction of aspirin-exacerbated respiratory disease in asthma. Allergy Asthma Immunol Res 2011; 3: 256–264."/>
              </a:rPr>
              <a:t>5</a:t>
            </a:r>
            <a:r>
              <a:rPr lang="en-US" dirty="0">
                <a:solidFill>
                  <a:schemeClr val="tx1"/>
                </a:solidFill>
              </a:rPr>
              <a:t> and inadequate diagnostic tools.</a:t>
            </a:r>
            <a:r>
              <a:rPr lang="en-US" baseline="30000" dirty="0">
                <a:solidFill>
                  <a:schemeClr val="tx1"/>
                </a:solidFill>
                <a:hlinkClick r:id="rId7" tooltip="Schafer D, Maune S . Pathogenic mechanisms and in vitro diagnosis of AERD. J Allergy (Cairo) 2012; 2012: 789232."/>
              </a:rPr>
              <a:t>9</a:t>
            </a:r>
            <a:r>
              <a:rPr lang="en-US" dirty="0">
                <a:solidFill>
                  <a:schemeClr val="tx1"/>
                </a:solidFill>
              </a:rPr>
              <a:t> Thus, the identification of aspirin hypersensitivity is essential to avoid serious complications</a:t>
            </a:r>
            <a:r>
              <a:rPr lang="en-US" dirty="0" smtClean="0">
                <a:solidFill>
                  <a:schemeClr val="tx1"/>
                </a:solidFill>
              </a:rPr>
              <a:t>”</a:t>
            </a:r>
            <a:endParaRPr lang="en-US" dirty="0" smtClean="0"/>
          </a:p>
          <a:p>
            <a:endParaRPr lang="en-US" dirty="0" smtClean="0">
              <a:solidFill>
                <a:schemeClr val="tx1"/>
              </a:solidFill>
            </a:endParaRPr>
          </a:p>
        </p:txBody>
      </p:sp>
    </p:spTree>
    <p:extLst>
      <p:ext uri="{BB962C8B-B14F-4D97-AF65-F5344CB8AC3E}">
        <p14:creationId xmlns:p14="http://schemas.microsoft.com/office/powerpoint/2010/main" val="2045290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Project</a:t>
            </a:r>
            <a:endParaRPr lang="en-US" dirty="0"/>
          </a:p>
        </p:txBody>
      </p:sp>
      <p:sp>
        <p:nvSpPr>
          <p:cNvPr id="3" name="Content Placeholder 2"/>
          <p:cNvSpPr>
            <a:spLocks noGrp="1"/>
          </p:cNvSpPr>
          <p:nvPr>
            <p:ph idx="1"/>
          </p:nvPr>
        </p:nvSpPr>
        <p:spPr/>
        <p:txBody>
          <a:bodyPr/>
          <a:lstStyle/>
          <a:p>
            <a:r>
              <a:rPr lang="en-US" dirty="0"/>
              <a:t>F</a:t>
            </a:r>
            <a:r>
              <a:rPr lang="en-US" dirty="0" smtClean="0"/>
              <a:t>ind genetic </a:t>
            </a:r>
            <a:r>
              <a:rPr lang="en-US" dirty="0"/>
              <a:t>variants </a:t>
            </a:r>
            <a:r>
              <a:rPr lang="en-US" dirty="0" smtClean="0"/>
              <a:t>that are associated with aspirin hypersensitivity, using the data of cases and controls and various resources on </a:t>
            </a:r>
            <a:r>
              <a:rPr lang="en-US" dirty="0" err="1" smtClean="0"/>
              <a:t>OpenCravat</a:t>
            </a:r>
            <a:endParaRPr lang="en-US" dirty="0"/>
          </a:p>
          <a:p>
            <a:r>
              <a:rPr lang="en-US" dirty="0" smtClean="0"/>
              <a:t>Use machine learning to determine whether a patient is at risk for aspirin hypersensitivity, based on their genetic data</a:t>
            </a:r>
            <a:endParaRPr lang="en-US" dirty="0"/>
          </a:p>
        </p:txBody>
      </p:sp>
    </p:spTree>
    <p:extLst>
      <p:ext uri="{BB962C8B-B14F-4D97-AF65-F5344CB8AC3E}">
        <p14:creationId xmlns:p14="http://schemas.microsoft.com/office/powerpoint/2010/main" val="3911506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700280" cy="706964"/>
          </a:xfrm>
        </p:spPr>
        <p:txBody>
          <a:bodyPr/>
          <a:lstStyle/>
          <a:p>
            <a:r>
              <a:rPr lang="en-US" dirty="0" smtClean="0"/>
              <a:t>What Biological Mechanisms are Associated with Aspirin Hypersensitivity?</a:t>
            </a:r>
            <a:endParaRPr lang="en-US" dirty="0"/>
          </a:p>
        </p:txBody>
      </p:sp>
      <p:sp>
        <p:nvSpPr>
          <p:cNvPr id="3" name="Content Placeholder 2"/>
          <p:cNvSpPr>
            <a:spLocks noGrp="1"/>
          </p:cNvSpPr>
          <p:nvPr>
            <p:ph idx="1"/>
          </p:nvPr>
        </p:nvSpPr>
        <p:spPr>
          <a:xfrm>
            <a:off x="1154954" y="2603499"/>
            <a:ext cx="6029617" cy="3849551"/>
          </a:xfrm>
        </p:spPr>
        <p:txBody>
          <a:bodyPr>
            <a:normAutofit fontScale="92500" lnSpcReduction="10000"/>
          </a:bodyPr>
          <a:lstStyle/>
          <a:p>
            <a:r>
              <a:rPr lang="en-US" dirty="0" smtClean="0"/>
              <a:t>Consider aspirin’s main mechanism of action</a:t>
            </a:r>
          </a:p>
          <a:p>
            <a:r>
              <a:rPr lang="en-US" dirty="0" smtClean="0"/>
              <a:t>Dysfunction of this mechanism can lead to eosinophilic and mast cell inflammation of nasal and bronchial tissues after aspirin ingestion</a:t>
            </a:r>
          </a:p>
          <a:p>
            <a:pPr lvl="1"/>
            <a:r>
              <a:rPr lang="en-US" dirty="0" smtClean="0"/>
              <a:t>COX-1/COX-2, ALOX-5 (5-LO), LTC4 Synthase genes play a role in this interaction, variants in genes could affect this interaction</a:t>
            </a:r>
          </a:p>
          <a:p>
            <a:pPr lvl="2"/>
            <a:r>
              <a:rPr lang="en-US" dirty="0" smtClean="0"/>
              <a:t>Could cause LTC4 to become over-expressed and result in over-production of </a:t>
            </a:r>
            <a:r>
              <a:rPr lang="en-US" b="1" dirty="0" err="1" smtClean="0"/>
              <a:t>cysteinyl</a:t>
            </a:r>
            <a:r>
              <a:rPr lang="en-US" b="1" dirty="0" smtClean="0"/>
              <a:t>-leukotrienes</a:t>
            </a:r>
            <a:r>
              <a:rPr lang="en-US" dirty="0" smtClean="0"/>
              <a:t>, which are known to directly cause asthma symptoms</a:t>
            </a:r>
          </a:p>
          <a:p>
            <a:pPr lvl="2"/>
            <a:r>
              <a:rPr lang="en-US" dirty="0" smtClean="0"/>
              <a:t>There’s a debate over what enzyme (step of the mechanism) is most affected in patients with aspirin hypersensitivity</a:t>
            </a:r>
          </a:p>
          <a:p>
            <a:pPr lvl="2"/>
            <a:r>
              <a:rPr lang="en-US" dirty="0" smtClean="0"/>
              <a:t>Variants that affect all 3 enzymes have been shown to increase likelihood of aspirin hypersensitivity </a:t>
            </a:r>
            <a:endParaRPr lang="en-US" dirty="0"/>
          </a:p>
        </p:txBody>
      </p:sp>
      <p:pic>
        <p:nvPicPr>
          <p:cNvPr id="3074" name="Picture 2" descr="Aspirin-induced asthma: Advances in pathogenesis and management - Journal  of Allergy and Clinical Immun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7581" y="2110922"/>
            <a:ext cx="3581400"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806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64703" cy="706964"/>
          </a:xfrm>
        </p:spPr>
        <p:txBody>
          <a:bodyPr/>
          <a:lstStyle/>
          <a:p>
            <a:r>
              <a:rPr lang="en-US" dirty="0" smtClean="0"/>
              <a:t>What Biological </a:t>
            </a:r>
            <a:r>
              <a:rPr lang="en-US" dirty="0"/>
              <a:t>Mechanisms </a:t>
            </a:r>
            <a:r>
              <a:rPr lang="en-US" dirty="0" smtClean="0"/>
              <a:t>are Associated </a:t>
            </a:r>
            <a:r>
              <a:rPr lang="en-US" dirty="0"/>
              <a:t>with Aspirin </a:t>
            </a:r>
            <a:r>
              <a:rPr lang="en-US" dirty="0" smtClean="0"/>
              <a:t>Hypersensitivity?</a:t>
            </a:r>
            <a:endParaRPr lang="en-US" dirty="0"/>
          </a:p>
        </p:txBody>
      </p:sp>
      <p:sp>
        <p:nvSpPr>
          <p:cNvPr id="3" name="Content Placeholder 2"/>
          <p:cNvSpPr>
            <a:spLocks noGrp="1"/>
          </p:cNvSpPr>
          <p:nvPr>
            <p:ph idx="1"/>
          </p:nvPr>
        </p:nvSpPr>
        <p:spPr>
          <a:xfrm>
            <a:off x="1154954" y="2603500"/>
            <a:ext cx="10810623" cy="3416300"/>
          </a:xfrm>
        </p:spPr>
        <p:txBody>
          <a:bodyPr/>
          <a:lstStyle/>
          <a:p>
            <a:r>
              <a:rPr lang="en-US" dirty="0" smtClean="0"/>
              <a:t>Human leukocyte antigen (HLA) is a system of proteins expressed in leukocytes that regulate the immune system by recognizing a foreign antigen</a:t>
            </a:r>
          </a:p>
          <a:p>
            <a:pPr lvl="1"/>
            <a:r>
              <a:rPr lang="en-US" dirty="0" smtClean="0"/>
              <a:t>Increased frequency of variants in the HLA-DPB1 and HLA-DPBQ genes for AERD patients</a:t>
            </a:r>
          </a:p>
          <a:p>
            <a:pPr lvl="1"/>
            <a:r>
              <a:rPr lang="en-US" dirty="0"/>
              <a:t>S</a:t>
            </a:r>
            <a:r>
              <a:rPr lang="en-US" dirty="0" smtClean="0"/>
              <a:t>uggests that antigen recognition plays a role in AERD</a:t>
            </a:r>
          </a:p>
          <a:p>
            <a:pPr lvl="1"/>
            <a:r>
              <a:rPr lang="en-US" dirty="0" smtClean="0"/>
              <a:t>Researchers found that HLA antigen recognition leads to increased release of </a:t>
            </a:r>
            <a:r>
              <a:rPr lang="en-US" b="1" dirty="0" err="1" smtClean="0"/>
              <a:t>Cys</a:t>
            </a:r>
            <a:r>
              <a:rPr lang="en-US" b="1" dirty="0" smtClean="0"/>
              <a:t>-leukotrienes</a:t>
            </a:r>
          </a:p>
          <a:p>
            <a:pPr lvl="1"/>
            <a:endParaRPr lang="en-US" dirty="0"/>
          </a:p>
        </p:txBody>
      </p:sp>
      <p:pic>
        <p:nvPicPr>
          <p:cNvPr id="4098" name="Picture 2" descr="HLA complex genes in type 1 diabetes and other autoimmune diseases. Which  genes are involved?: Trends in Gene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645740"/>
            <a:ext cx="4258400" cy="209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744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280" y="934479"/>
            <a:ext cx="8761413" cy="706964"/>
          </a:xfrm>
        </p:spPr>
        <p:txBody>
          <a:bodyPr/>
          <a:lstStyle/>
          <a:p>
            <a:r>
              <a:rPr lang="en-US" dirty="0" smtClean="0"/>
              <a:t>Other genes associated with aspirin hypersensitivity, based on biological mechanism</a:t>
            </a:r>
            <a:endParaRPr lang="en-US" dirty="0"/>
          </a:p>
        </p:txBody>
      </p:sp>
      <p:sp>
        <p:nvSpPr>
          <p:cNvPr id="3" name="Content Placeholder 2"/>
          <p:cNvSpPr>
            <a:spLocks noGrp="1"/>
          </p:cNvSpPr>
          <p:nvPr>
            <p:ph idx="1"/>
          </p:nvPr>
        </p:nvSpPr>
        <p:spPr/>
        <p:txBody>
          <a:bodyPr/>
          <a:lstStyle/>
          <a:p>
            <a:r>
              <a:rPr lang="en-US" dirty="0" smtClean="0"/>
              <a:t>CYSLTR1and CYSLTR2: receptors which </a:t>
            </a:r>
            <a:r>
              <a:rPr lang="en-US" dirty="0" err="1" smtClean="0"/>
              <a:t>Cys</a:t>
            </a:r>
            <a:r>
              <a:rPr lang="en-US" dirty="0" smtClean="0"/>
              <a:t>-leukotrienes bind to, causing bronchoconstriction </a:t>
            </a:r>
          </a:p>
          <a:p>
            <a:r>
              <a:rPr lang="en-US" dirty="0" smtClean="0"/>
              <a:t>TBXA2R: receptor for a potent </a:t>
            </a:r>
            <a:r>
              <a:rPr lang="en-US" dirty="0" err="1" smtClean="0"/>
              <a:t>bronchoconstrictor</a:t>
            </a:r>
            <a:r>
              <a:rPr lang="en-US" dirty="0" smtClean="0"/>
              <a:t>, could augment the </a:t>
            </a:r>
            <a:r>
              <a:rPr lang="en-US" dirty="0" err="1" smtClean="0"/>
              <a:t>bronchoconstrictive</a:t>
            </a:r>
            <a:r>
              <a:rPr lang="en-US" dirty="0" smtClean="0"/>
              <a:t> response to inhaled aspirin</a:t>
            </a:r>
          </a:p>
          <a:p>
            <a:r>
              <a:rPr lang="en-US" i="1" dirty="0"/>
              <a:t>Fc</a:t>
            </a:r>
            <a:r>
              <a:rPr lang="el-GR" i="1" dirty="0"/>
              <a:t>ε</a:t>
            </a:r>
            <a:r>
              <a:rPr lang="en-US" i="1" dirty="0"/>
              <a:t>R1</a:t>
            </a:r>
            <a:r>
              <a:rPr lang="el-GR" i="1" dirty="0"/>
              <a:t>β</a:t>
            </a:r>
            <a:r>
              <a:rPr lang="el-GR" dirty="0"/>
              <a:t> </a:t>
            </a:r>
            <a:r>
              <a:rPr lang="en-US" dirty="0" smtClean="0"/>
              <a:t>: associated with asthma</a:t>
            </a:r>
          </a:p>
          <a:p>
            <a:r>
              <a:rPr lang="en-US" dirty="0" smtClean="0"/>
              <a:t>Several other genes related to immune response and inflammatory pathways</a:t>
            </a:r>
          </a:p>
          <a:p>
            <a:endParaRPr lang="en-US" dirty="0" smtClean="0"/>
          </a:p>
          <a:p>
            <a:endParaRPr lang="en-US" dirty="0"/>
          </a:p>
        </p:txBody>
      </p:sp>
    </p:spTree>
    <p:extLst>
      <p:ext uri="{BB962C8B-B14F-4D97-AF65-F5344CB8AC3E}">
        <p14:creationId xmlns:p14="http://schemas.microsoft.com/office/powerpoint/2010/main" val="3956700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8412" y="782061"/>
            <a:ext cx="7417181" cy="1797142"/>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17" y="2770810"/>
            <a:ext cx="5232943" cy="2760829"/>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8413" y="2770810"/>
            <a:ext cx="6326460" cy="2612061"/>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5913" y="5742744"/>
            <a:ext cx="3499030" cy="571529"/>
          </a:xfrm>
          <a:prstGeom prst="rect">
            <a:avLst/>
          </a:prstGeom>
        </p:spPr>
      </p:pic>
    </p:spTree>
    <p:extLst>
      <p:ext uri="{BB962C8B-B14F-4D97-AF65-F5344CB8AC3E}">
        <p14:creationId xmlns:p14="http://schemas.microsoft.com/office/powerpoint/2010/main" val="6321622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5872</TotalTime>
  <Words>1396</Words>
  <Application>Microsoft Office PowerPoint</Application>
  <PresentationFormat>Widescreen</PresentationFormat>
  <Paragraphs>143</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Century Gothic</vt:lpstr>
      <vt:lpstr>Wingdings 3</vt:lpstr>
      <vt:lpstr>Ion Boardroom</vt:lpstr>
      <vt:lpstr>Analyzing and predicting the phenotype of aspirin hypersensitivity</vt:lpstr>
      <vt:lpstr>PowerPoint Presentation</vt:lpstr>
      <vt:lpstr>Aspirin Hypersensitivity (or “Allergy”) </vt:lpstr>
      <vt:lpstr>Note from Chang et. al.</vt:lpstr>
      <vt:lpstr>Goals of Project</vt:lpstr>
      <vt:lpstr>What Biological Mechanisms are Associated with Aspirin Hypersensitivity?</vt:lpstr>
      <vt:lpstr>What Biological Mechanisms are Associated with Aspirin Hypersensitivity?</vt:lpstr>
      <vt:lpstr>Other genes associated with aspirin hypersensitivity, based on biological mechanism</vt:lpstr>
      <vt:lpstr>PowerPoint Presentation</vt:lpstr>
      <vt:lpstr>Method Summary</vt:lpstr>
      <vt:lpstr>Collecting 23andMe Files from OpenSNP</vt:lpstr>
      <vt:lpstr>Annotating all files with OpenCravat to find related variants</vt:lpstr>
      <vt:lpstr>Annotating all files with OpenCravat to find related variants</vt:lpstr>
      <vt:lpstr>Annotating all files with OpenCravat to find related variants</vt:lpstr>
      <vt:lpstr>Annotating all files with OpenCravat to find related variants</vt:lpstr>
      <vt:lpstr>After Annotation Job is Done</vt:lpstr>
      <vt:lpstr>Fisher’s Exact Test to Determine Significant Variants</vt:lpstr>
      <vt:lpstr>Machine Learning Models to Classify Aspirin Hypersensitivity</vt:lpstr>
      <vt:lpstr>Additional Procedure: Estimating Percentage of People with Respiratory Disease who are Sensitve to Aspirin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predicting the phenotype of aspirin hypersensitivity</dc:title>
  <dc:creator>Brendan Lee</dc:creator>
  <cp:lastModifiedBy>Brendan Lee</cp:lastModifiedBy>
  <cp:revision>89</cp:revision>
  <dcterms:created xsi:type="dcterms:W3CDTF">2021-03-31T03:53:46Z</dcterms:created>
  <dcterms:modified xsi:type="dcterms:W3CDTF">2021-04-08T00:47:57Z</dcterms:modified>
</cp:coreProperties>
</file>