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ECACFB-99E1-41C2-947D-F527A1E57EE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73720"/>
            <a:ext cx="5486040" cy="366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884760" y="8830080"/>
            <a:ext cx="2971440" cy="4662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020E77-541B-4294-8749-63A70FD112F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30668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532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31040" y="2102400"/>
            <a:ext cx="5288760" cy="4219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31040" y="2102400"/>
            <a:ext cx="5288760" cy="4219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81040" y="2102400"/>
            <a:ext cx="7989480" cy="42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81040" y="609480"/>
            <a:ext cx="7989480" cy="502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104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02400"/>
            <a:ext cx="7989480" cy="42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532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1040" y="430668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1040" y="430668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532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8104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31040" y="2102400"/>
            <a:ext cx="5288760" cy="42199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31040" y="2102400"/>
            <a:ext cx="5288760" cy="4219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81040" y="2102400"/>
            <a:ext cx="7989480" cy="42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81040" y="609480"/>
            <a:ext cx="7989480" cy="502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8104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532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1040" y="430668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1040" y="430668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532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8104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31040" y="2102400"/>
            <a:ext cx="5288760" cy="4219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31040" y="2102400"/>
            <a:ext cx="5288760" cy="4219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609480"/>
            <a:ext cx="7989480" cy="502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4219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5320" y="430668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3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5320" y="2102400"/>
            <a:ext cx="389880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306680"/>
            <a:ext cx="7989480" cy="201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308520"/>
            <a:ext cx="2719440" cy="107640"/>
          </a:xfrm>
          <a:prstGeom prst="rect">
            <a:avLst/>
          </a:prstGeom>
          <a:solidFill>
            <a:srgbClr val="366658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976000" y="308520"/>
            <a:ext cx="2710440" cy="107640"/>
          </a:xfrm>
          <a:prstGeom prst="rect">
            <a:avLst/>
          </a:prstGeom>
          <a:solidFill>
            <a:srgbClr val="969fa7"/>
          </a:solidFill>
          <a:ln w="126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216600" y="308520"/>
            <a:ext cx="2710440" cy="107640"/>
          </a:xfrm>
          <a:prstGeom prst="rect">
            <a:avLst/>
          </a:prstGeom>
          <a:solidFill>
            <a:srgbClr val="8cb64a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448200" y="3085920"/>
            <a:ext cx="8239680" cy="3304440"/>
          </a:xfrm>
          <a:prstGeom prst="rect">
            <a:avLst/>
          </a:prstGeom>
          <a:solidFill>
            <a:srgbClr val="366658"/>
          </a:solidFill>
          <a:ln w="1260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480" cy="1504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366658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49476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49044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49476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B4D6435-7072-460F-A0F7-7761F4E6CBE8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8200" y="308520"/>
            <a:ext cx="2719440" cy="107640"/>
          </a:xfrm>
          <a:prstGeom prst="rect">
            <a:avLst/>
          </a:prstGeom>
          <a:solidFill>
            <a:srgbClr val="366658"/>
          </a:solidFill>
          <a:ln w="1260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5976000" y="308520"/>
            <a:ext cx="2710440" cy="107640"/>
          </a:xfrm>
          <a:prstGeom prst="rect">
            <a:avLst/>
          </a:prstGeom>
          <a:solidFill>
            <a:srgbClr val="969fa7"/>
          </a:solidFill>
          <a:ln w="12600">
            <a:noFill/>
          </a:ln>
        </p:spPr>
      </p:sp>
      <p:sp>
        <p:nvSpPr>
          <p:cNvPr id="45" name="CustomShape 3"/>
          <p:cNvSpPr/>
          <p:nvPr/>
        </p:nvSpPr>
        <p:spPr>
          <a:xfrm>
            <a:off x="3216600" y="308520"/>
            <a:ext cx="2710440" cy="107640"/>
          </a:xfrm>
          <a:prstGeom prst="rect">
            <a:avLst/>
          </a:prstGeom>
          <a:solidFill>
            <a:srgbClr val="8cb64a"/>
          </a:solidFill>
          <a:ln w="12600">
            <a:noFill/>
          </a:ln>
        </p:spPr>
      </p:sp>
      <p:sp>
        <p:nvSpPr>
          <p:cNvPr id="46" name="CustomShape 4"/>
          <p:cNvSpPr/>
          <p:nvPr/>
        </p:nvSpPr>
        <p:spPr>
          <a:xfrm>
            <a:off x="452520" y="5141880"/>
            <a:ext cx="8238240" cy="1258560"/>
          </a:xfrm>
          <a:prstGeom prst="rect">
            <a:avLst/>
          </a:prstGeom>
          <a:solidFill>
            <a:srgbClr val="366658"/>
          </a:solidFill>
          <a:ln w="12600">
            <a:noFill/>
          </a:ln>
        </p:spPr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81040" y="3036600"/>
            <a:ext cx="7989480" cy="1504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366658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7989480" cy="600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8cb64a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8cb64a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8cb64a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8cb64a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8cb64a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8cb64a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cb64a"/>
                </a:solidFill>
                <a:latin typeface="Gill Sans MT"/>
              </a:rPr>
              <a:t>Seventh Outline LevelClick to edit Master text styles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5559480" y="649476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81040" y="649044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800480" y="649476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2628F6-7E3E-4B72-9A90-D98D7D0031BB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8200" y="308520"/>
            <a:ext cx="2719440" cy="107640"/>
          </a:xfrm>
          <a:prstGeom prst="rect">
            <a:avLst/>
          </a:prstGeom>
          <a:solidFill>
            <a:srgbClr val="366658"/>
          </a:solidFill>
          <a:ln w="12600">
            <a:noFill/>
          </a:ln>
        </p:spPr>
      </p:sp>
      <p:sp>
        <p:nvSpPr>
          <p:cNvPr id="87" name="CustomShape 2"/>
          <p:cNvSpPr/>
          <p:nvPr/>
        </p:nvSpPr>
        <p:spPr>
          <a:xfrm>
            <a:off x="5976000" y="308520"/>
            <a:ext cx="2710440" cy="107640"/>
          </a:xfrm>
          <a:prstGeom prst="rect">
            <a:avLst/>
          </a:prstGeom>
          <a:solidFill>
            <a:srgbClr val="969fa7"/>
          </a:solidFill>
          <a:ln w="12600">
            <a:noFill/>
          </a:ln>
        </p:spPr>
      </p:sp>
      <p:sp>
        <p:nvSpPr>
          <p:cNvPr id="88" name="CustomShape 3"/>
          <p:cNvSpPr/>
          <p:nvPr/>
        </p:nvSpPr>
        <p:spPr>
          <a:xfrm>
            <a:off x="3216600" y="308520"/>
            <a:ext cx="2710440" cy="107640"/>
          </a:xfrm>
          <a:prstGeom prst="rect">
            <a:avLst/>
          </a:prstGeom>
          <a:solidFill>
            <a:srgbClr val="8cb64a"/>
          </a:solidFill>
          <a:ln w="12600">
            <a:noFill/>
          </a:ln>
        </p:spPr>
      </p:sp>
      <p:sp>
        <p:nvSpPr>
          <p:cNvPr id="89" name="CustomShape 4"/>
          <p:cNvSpPr/>
          <p:nvPr/>
        </p:nvSpPr>
        <p:spPr>
          <a:xfrm>
            <a:off x="448200" y="537120"/>
            <a:ext cx="8238240" cy="1258560"/>
          </a:xfrm>
          <a:prstGeom prst="rect">
            <a:avLst/>
          </a:prstGeom>
          <a:solidFill>
            <a:srgbClr val="366658"/>
          </a:solidFill>
          <a:ln w="12600">
            <a:noFill/>
          </a:ln>
        </p:spPr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3d3d3d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3d3d3d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200">
                <a:solidFill>
                  <a:srgbClr val="3d3d3d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200">
                <a:solidFill>
                  <a:srgbClr val="3d3d3d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dt"/>
          </p:nvPr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93" name="PlaceHolder 8"/>
          <p:cNvSpPr>
            <a:spLocks noGrp="1"/>
          </p:cNvSpPr>
          <p:nvPr>
            <p:ph type="ftr"/>
          </p:nvPr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94" name="PlaceHolder 9"/>
          <p:cNvSpPr>
            <a:spLocks noGrp="1"/>
          </p:cNvSpPr>
          <p:nvPr>
            <p:ph type="sldNum"/>
          </p:nvPr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574303-A73E-4651-BEFB-0F26C794EB22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990720"/>
            <a:ext cx="7989480" cy="1504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366658"/>
                </a:solidFill>
                <a:latin typeface="Gill Sans MT"/>
              </a:rPr>
              <a:t>MIS3690 Web Technologies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81040" y="3402000"/>
            <a:ext cx="7989480" cy="17244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8cb64a"/>
                </a:solidFill>
                <a:latin typeface="Gill Sans MT"/>
              </a:rPr>
              <a:t>Babson College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8cb64a"/>
                </a:solidFill>
                <a:latin typeface="Gill Sans MT"/>
              </a:rPr>
              <a:t>TOIM Division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8cb64a"/>
                </a:solidFill>
                <a:latin typeface="Gill Sans MT"/>
              </a:rPr>
              <a:t>Fall 2015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5559480" y="649476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581040" y="649044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38" name="TextShape 5"/>
          <p:cNvSpPr txBox="1"/>
          <p:nvPr/>
        </p:nvSpPr>
        <p:spPr>
          <a:xfrm>
            <a:off x="7800480" y="649476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59AF4E6-28C4-48BD-8386-B3A7C6E421D3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Input: type = "text"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&lt;p&gt; Last Name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&lt;input type= "text" name="lname" maxlength="100" size="20" value="Enter name here"  /&gt; 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password</a:t>
            </a:r>
            <a:r>
              <a:rPr lang="en-US">
                <a:solidFill>
                  <a:srgbClr val="3d3d3d"/>
                </a:solidFill>
                <a:latin typeface="Gill Sans MT"/>
              </a:rPr>
              <a:t> type works the same way, except that value appears asterisked out as it is entered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2e8151"/>
                </a:solidFill>
                <a:latin typeface="Consolas"/>
              </a:rPr>
              <a:t>type= "password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>
                <a:solidFill>
                  <a:srgbClr val="2e8151"/>
                </a:solidFill>
                <a:latin typeface="Consolas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0DC6D9-B109-4272-BA07-B1CE8CC35718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185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8840" y="3755520"/>
            <a:ext cx="3638160" cy="456480"/>
          </a:xfrm>
          <a:prstGeom prst="rect">
            <a:avLst/>
          </a:prstGeom>
          <a:ln>
            <a:noFill/>
          </a:ln>
        </p:spPr>
      </p:pic>
      <p:pic>
        <p:nvPicPr>
          <p:cNvPr id="186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18840" y="5561640"/>
            <a:ext cx="3638160" cy="5616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Input: type = "radio"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&lt;p&gt;Gender: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Male &lt;input type="radio" name="gender" value="male" /&gt;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Female &lt;input type="radio" name="gender" value="female" checked="checked" /&gt;&lt;/p&gt;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90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91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3FC8E6-5451-461F-995C-C582C4195CEB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92" name="Line 6"/>
          <p:cNvSpPr/>
          <p:nvPr/>
        </p:nvSpPr>
        <p:spPr>
          <a:xfrm flipH="1">
            <a:off x="5335200" y="1975320"/>
            <a:ext cx="1392480" cy="1447200"/>
          </a:xfrm>
          <a:prstGeom prst="line">
            <a:avLst/>
          </a:prstGeom>
          <a:ln w="25560">
            <a:solidFill>
              <a:srgbClr val="366658"/>
            </a:solidFill>
            <a:round/>
            <a:tailEnd len="med" type="triangle" w="med"/>
          </a:ln>
        </p:spPr>
      </p:sp>
      <p:sp>
        <p:nvSpPr>
          <p:cNvPr id="193" name="CustomShape 7"/>
          <p:cNvSpPr/>
          <p:nvPr/>
        </p:nvSpPr>
        <p:spPr>
          <a:xfrm>
            <a:off x="5112720" y="1051920"/>
            <a:ext cx="3230640" cy="1461240"/>
          </a:xfrm>
          <a:prstGeom prst="rect">
            <a:avLst/>
          </a:prstGeom>
          <a:gradFill>
            <a:gsLst>
              <a:gs pos="0">
                <a:srgbClr val="9faba7"/>
              </a:gs>
              <a:gs pos="100000">
                <a:srgbClr val="627b72"/>
              </a:gs>
            </a:gsLst>
            <a:lin ang="5400000"/>
          </a:gradFill>
          <a:ln w="12600">
            <a:solidFill>
              <a:srgbClr val="315c4f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Note: Same name implies that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only one of these radio buttons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can be true at a time.</a:t>
            </a:r>
            <a:endParaRPr/>
          </a:p>
        </p:txBody>
      </p:sp>
      <p:sp>
        <p:nvSpPr>
          <p:cNvPr id="194" name="CustomShape 8"/>
          <p:cNvSpPr/>
          <p:nvPr/>
        </p:nvSpPr>
        <p:spPr>
          <a:xfrm flipH="1">
            <a:off x="4973400" y="1975320"/>
            <a:ext cx="1752840" cy="1010880"/>
          </a:xfrm>
          <a:prstGeom prst="straightConnector1">
            <a:avLst/>
          </a:prstGeom>
          <a:noFill/>
          <a:ln w="25560">
            <a:solidFill>
              <a:srgbClr val="366658"/>
            </a:solidFill>
            <a:round/>
            <a:tailEnd len="med" type="arrow" w="med"/>
          </a:ln>
        </p:spPr>
      </p:sp>
      <p:pic>
        <p:nvPicPr>
          <p:cNvPr id="195" name="Picture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7960" y="4176360"/>
            <a:ext cx="4708800" cy="576360"/>
          </a:xfrm>
          <a:prstGeom prst="rect">
            <a:avLst/>
          </a:prstGeom>
          <a:ln>
            <a:noFill/>
          </a:ln>
        </p:spPr>
      </p:pic>
      <p:sp>
        <p:nvSpPr>
          <p:cNvPr id="196" name="CustomShape 9"/>
          <p:cNvSpPr/>
          <p:nvPr/>
        </p:nvSpPr>
        <p:spPr>
          <a:xfrm>
            <a:off x="780840" y="5023800"/>
            <a:ext cx="2783880" cy="1461240"/>
          </a:xfrm>
          <a:prstGeom prst="rect">
            <a:avLst/>
          </a:prstGeom>
          <a:gradFill>
            <a:gsLst>
              <a:gs pos="0">
                <a:srgbClr val="9faba7"/>
              </a:gs>
              <a:gs pos="100000">
                <a:srgbClr val="627b72"/>
              </a:gs>
            </a:gsLst>
            <a:lin ang="5400000"/>
          </a:gradFill>
          <a:ln w="12600">
            <a:solidFill>
              <a:srgbClr val="315c4f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Note: optional checked attribute indicates if one of the buttons should be checked initially.</a:t>
            </a:r>
            <a:endParaRPr/>
          </a:p>
        </p:txBody>
      </p:sp>
      <p:sp>
        <p:nvSpPr>
          <p:cNvPr id="197" name="Line 10"/>
          <p:cNvSpPr/>
          <p:nvPr/>
        </p:nvSpPr>
        <p:spPr>
          <a:xfrm flipH="1" flipV="1">
            <a:off x="1853640" y="3884040"/>
            <a:ext cx="184680" cy="1139760"/>
          </a:xfrm>
          <a:prstGeom prst="line">
            <a:avLst/>
          </a:prstGeom>
          <a:ln w="25560">
            <a:solidFill>
              <a:srgbClr val="366658"/>
            </a:solidFill>
            <a:round/>
            <a:tailEnd len="med" type="triangle" w="med"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Input: type = "checkbox"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&lt;p&gt;Which products do you own (Select all that apply)&lt;br /&gt;</a:t>
            </a:r>
            <a:endParaRPr/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&lt;input type="checkbox" name="Q1" value="Smartphone" /&gt; Smartphone&lt;br /&gt;</a:t>
            </a:r>
            <a:endParaRPr/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&lt;input type="checkbox" name="Q1" value="DeskC" /&gt; Desktop computer&lt;br /&gt;</a:t>
            </a:r>
            <a:endParaRPr/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&lt;input type="checkbox" name="Q1" value="LapC" /&gt; Laptop computer&lt;/p&gt;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Optional attribute: </a:t>
            </a:r>
            <a:r>
              <a:rPr lang="en-US">
                <a:solidFill>
                  <a:srgbClr val="2e8151"/>
                </a:solidFill>
                <a:latin typeface="Consolas"/>
              </a:rPr>
              <a:t>checked="checked"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01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02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32543D-7B60-47B8-9E2F-0C5C9DB077F8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0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2600" y="4474080"/>
            <a:ext cx="5122440" cy="1286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Input: type = "hidden"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A hidden field is one that is not visible to the user, however it can be seen when viewing the source code.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Why use hidden fields: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Server-side program can collect data from one form to another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This makes it easier for the users.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	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type="hidden" name="name" value="value"/&gt;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07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08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3193D4-5501-4A09-AC50-1A64F5ACC80A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Buttons With Input Tag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&lt;input </a:t>
            </a:r>
            <a:r>
              <a:rPr b="1" lang="en-US">
                <a:solidFill>
                  <a:srgbClr val="2e8151"/>
                </a:solidFill>
                <a:latin typeface="Consolas"/>
              </a:rPr>
              <a:t>type="submit" </a:t>
            </a:r>
            <a:r>
              <a:rPr lang="en-US">
                <a:solidFill>
                  <a:srgbClr val="2e8151"/>
                </a:solidFill>
                <a:latin typeface="Consolas"/>
              </a:rPr>
              <a:t>value="Submit" name="Submit"  /&gt;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&lt;input </a:t>
            </a:r>
            <a:r>
              <a:rPr b="1" lang="en-US">
                <a:solidFill>
                  <a:srgbClr val="2e8151"/>
                </a:solidFill>
                <a:latin typeface="Consolas"/>
              </a:rPr>
              <a:t>type="reset" </a:t>
            </a:r>
            <a:r>
              <a:rPr lang="en-US">
                <a:solidFill>
                  <a:srgbClr val="2e8151"/>
                </a:solidFill>
                <a:latin typeface="Consolas"/>
              </a:rPr>
              <a:t>value="Reset" name="Reset"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These two are standard buttons. The "type" value should not be changed!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13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E7C106F-B96B-4CD5-9AA8-94C3C8350D74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1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120" y="3812400"/>
            <a:ext cx="2590560" cy="799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CS08-Inclass.htm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Use the template (today’s template is available under today’s class folder)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Create a form that looks like what is shown here. </a:t>
            </a:r>
            <a:endParaRPr/>
          </a:p>
        </p:txBody>
      </p:sp>
      <p:sp>
        <p:nvSpPr>
          <p:cNvPr id="217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18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19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3E2E85-7A16-4576-8403-42D5F7C55EEE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20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400" y="3177720"/>
            <a:ext cx="5963760" cy="29145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More Form Tags for User Input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&lt;select&gt; </a:t>
            </a:r>
            <a:r>
              <a:rPr lang="en-US">
                <a:solidFill>
                  <a:srgbClr val="3d3d3d"/>
                </a:solidFill>
                <a:latin typeface="Gill Sans MT"/>
              </a:rPr>
              <a:t>– Allow users to select from a menu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&lt;textarea&gt; </a:t>
            </a:r>
            <a:r>
              <a:rPr lang="en-US">
                <a:solidFill>
                  <a:srgbClr val="3d3d3d"/>
                </a:solidFill>
                <a:latin typeface="Gill Sans MT"/>
              </a:rPr>
              <a:t>– Let user enter multi-line text with optional wrapping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&lt;button&gt; </a:t>
            </a:r>
            <a:r>
              <a:rPr lang="en-US">
                <a:solidFill>
                  <a:srgbClr val="3d3d3d"/>
                </a:solidFill>
                <a:latin typeface="Gill Sans MT"/>
              </a:rPr>
              <a:t>– Let users select an action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24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25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4C88C5-266D-499A-8086-CFC7C5F21CE2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Select Tag (With Option Tags)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581040" y="2102400"/>
            <a:ext cx="7989480" cy="448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2300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2e8151"/>
                </a:solidFill>
                <a:latin typeface="Consolas"/>
              </a:rPr>
              <a:t>&lt;p&gt;In which state do you live? 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2e8151"/>
                </a:solidFill>
                <a:latin typeface="Consolas"/>
              </a:rPr>
              <a:t>&lt;select name="state"&gt;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2e8151"/>
                </a:solidFill>
                <a:latin typeface="Consolas"/>
              </a:rPr>
              <a:t>	</a:t>
            </a:r>
            <a:r>
              <a:rPr lang="en-US" sz="2100">
                <a:solidFill>
                  <a:srgbClr val="2e8151"/>
                </a:solidFill>
                <a:latin typeface="Consolas"/>
              </a:rPr>
              <a:t>&lt;option value="MA"&gt;MA&lt;/option&gt;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2e8151"/>
                </a:solidFill>
                <a:latin typeface="Consolas"/>
              </a:rPr>
              <a:t>	</a:t>
            </a:r>
            <a:r>
              <a:rPr lang="en-US" sz="2100">
                <a:solidFill>
                  <a:srgbClr val="2e8151"/>
                </a:solidFill>
                <a:latin typeface="Consolas"/>
              </a:rPr>
              <a:t>&lt;option value="ME"&gt;ME&lt;/option&gt;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2e8151"/>
                </a:solidFill>
                <a:latin typeface="Consolas"/>
              </a:rPr>
              <a:t>	</a:t>
            </a:r>
            <a:r>
              <a:rPr lang="en-US" sz="2100">
                <a:solidFill>
                  <a:srgbClr val="2e8151"/>
                </a:solidFill>
                <a:latin typeface="Consolas"/>
              </a:rPr>
              <a:t>&lt;option value="NH"&gt;NH&lt;/option&gt;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2e8151"/>
                </a:solidFill>
                <a:latin typeface="Consolas"/>
              </a:rPr>
              <a:t>&lt;/select&gt;&lt;/p&gt;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Optional attribute for select: </a:t>
            </a:r>
            <a:r>
              <a:rPr lang="en-US" sz="1700">
                <a:solidFill>
                  <a:srgbClr val="2e8151"/>
                </a:solidFill>
                <a:latin typeface="Consolas"/>
              </a:rPr>
              <a:t>multiple="multiple"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Optional attribute for select: </a:t>
            </a:r>
            <a:r>
              <a:rPr lang="en-US" sz="1700">
                <a:solidFill>
                  <a:srgbClr val="2e8151"/>
                </a:solidFill>
                <a:latin typeface="Consolas"/>
              </a:rPr>
              <a:t>size="#" 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– to set number of choices visible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Optional attribute for option: </a:t>
            </a:r>
            <a:r>
              <a:rPr lang="en-US" sz="1700">
                <a:solidFill>
                  <a:srgbClr val="2e8151"/>
                </a:solidFill>
                <a:latin typeface="Consolas"/>
              </a:rPr>
              <a:t>selected="selected"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29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30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B1CDC89-4A5F-4C11-945B-D7A1616E95AA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31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46400" y="4267080"/>
            <a:ext cx="3463560" cy="1206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Text Area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&lt;textarea name="comments" rows="5" cols="29"&gt;Any further comments&lt;/textarea&gt;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35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36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AEE3EB-FD56-4CA3-BD5C-F9B093F36172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3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45680" y="3448440"/>
            <a:ext cx="5781240" cy="22762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Image Buttons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&lt;button type="submit" name="submit" value="submit"&gt;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	</a:t>
            </a:r>
            <a:r>
              <a:rPr lang="en-US">
                <a:solidFill>
                  <a:srgbClr val="2e8151"/>
                </a:solidFill>
                <a:latin typeface="Consolas"/>
              </a:rPr>
              <a:t>SUBMIT &lt;img src="mailbox.png"  height="30" alt="submit_button" /&gt;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&lt;/button&gt;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41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42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A389523-6816-4B81-88A9-6C5CB8ED36CC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4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03200" y="4444560"/>
            <a:ext cx="2018880" cy="837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81040" y="3036600"/>
            <a:ext cx="7989480" cy="1504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366658"/>
                </a:solidFill>
                <a:latin typeface="Gill Sans MT"/>
              </a:rPr>
              <a:t>Forms </a:t>
            </a:r>
            <a:r>
              <a:rPr lang="en-US" sz="3600">
                <a:solidFill>
                  <a:srgbClr val="366658"/>
                </a:solidFill>
                <a:latin typeface="Gill Sans MT"/>
              </a:rPr>
              <a:t>
</a:t>
            </a:r>
            <a:r>
              <a:rPr lang="en-US" sz="3600">
                <a:solidFill>
                  <a:srgbClr val="366658"/>
                </a:solidFill>
                <a:latin typeface="Gill Sans MT"/>
              </a:rPr>
              <a:t>Server-side Processing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559480" y="649476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581040" y="649044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42" name="TextShape 4"/>
          <p:cNvSpPr txBox="1"/>
          <p:nvPr/>
        </p:nvSpPr>
        <p:spPr>
          <a:xfrm>
            <a:off x="7800480" y="649476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CBD4C5-B174-4CC2-ADB2-161C0EF4BA38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43" name="TextShape 5"/>
          <p:cNvSpPr txBox="1"/>
          <p:nvPr/>
        </p:nvSpPr>
        <p:spPr>
          <a:xfrm>
            <a:off x="581040" y="4541400"/>
            <a:ext cx="7989480" cy="6001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CS08-InClass.htm (cont.)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Add a drop-down menu.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Add a text area for comments.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Check it out. Then style it as follows: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For the form: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Set the margins as 50px top and bottom; 100px left and right; set the padding as 20px top and bottom; 50px right and 100px left; 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Set the font to Arial, color to Navy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Set background to Silver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For the heading, center it, use Lucida Bright font in Navy color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47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48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543E56-2975-42EC-87F8-4F5836460379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CS08-InClass.htm (cont.)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53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E6C35E-FB9A-422B-B8AD-62E6E371AC96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5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1040" y="1869120"/>
            <a:ext cx="7700400" cy="46861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Form Processing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Determined by "action" attribute of the form tag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May be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mailto:address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Works only if user has a mail program, such as Outlook, installed; does not work with webmail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Name of program file on server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Program processes the data submitted by form</a:t>
            </a: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58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59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B3150A1-1E02-44E1-B0E7-1ED51B341D18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Encoding Type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Tells browser how to format data when method is post</a:t>
            </a:r>
            <a:endParaRPr/>
          </a:p>
          <a:p>
            <a:pPr>
              <a:lnSpc>
                <a:spcPct val="9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Example: </a:t>
            </a:r>
            <a:endParaRPr/>
          </a:p>
          <a:p>
            <a:r>
              <a:rPr lang="en-US" sz="1600">
                <a:solidFill>
                  <a:srgbClr val="3d3d3d"/>
                </a:solidFill>
                <a:latin typeface="Gill Sans MT"/>
              </a:rPr>
              <a:t>	</a:t>
            </a:r>
            <a:r>
              <a:rPr lang="en-US">
                <a:solidFill>
                  <a:srgbClr val="2e8151"/>
                </a:solidFill>
                <a:latin typeface="Consolas"/>
              </a:rPr>
              <a:t>enctype="value"</a:t>
            </a:r>
            <a:endParaRPr/>
          </a:p>
          <a:p>
            <a:pPr>
              <a:lnSpc>
                <a:spcPct val="9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Use for value:</a:t>
            </a:r>
            <a:endParaRPr/>
          </a:p>
          <a:p>
            <a:pPr lvl="1">
              <a:lnSpc>
                <a:spcPct val="9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text/plain for mailto</a:t>
            </a:r>
            <a:endParaRPr/>
          </a:p>
          <a:p>
            <a:pPr lvl="1">
              <a:lnSpc>
                <a:spcPct val="9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multipart/form-data if form uploads files</a:t>
            </a:r>
            <a:endParaRPr/>
          </a:p>
          <a:p>
            <a:pPr lvl="1">
              <a:lnSpc>
                <a:spcPct val="9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application/x-www-form-urlencoded for most other form applications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2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63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64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5E8225-06B1-40B9-97F5-BF7D85D5CD1C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Server Side Processing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When you submit, a server-side program takes over.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Perl or CGI Scripts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ASP or DOT-NET Scripts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Java Servlets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Server-side JavaScript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Complex form processing requires programming</a:t>
            </a:r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68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69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ACF841-ED4D-4C40-B85A-755672052199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Processing….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24D56EE-B1A4-4C4D-9B15-BF35BB9647BB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8160" y="2099160"/>
            <a:ext cx="5513400" cy="3716640"/>
          </a:xfrm>
          <a:prstGeom prst="rect">
            <a:avLst/>
          </a:prstGeom>
          <a:ln>
            <a:noFill/>
          </a:ln>
        </p:spPr>
      </p:pic>
      <p:sp>
        <p:nvSpPr>
          <p:cNvPr id="275" name="CustomShape 5"/>
          <p:cNvSpPr/>
          <p:nvPr/>
        </p:nvSpPr>
        <p:spPr>
          <a:xfrm>
            <a:off x="922680" y="6084360"/>
            <a:ext cx="78181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</a:rPr>
              <a:t>Source: http://www.javascript-coder.com/html-form/html-form-tutorial-p4.phtml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Processing without a Back-End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Can use the mailto as part of the form action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d3d3d"/>
                </a:solidFill>
                <a:latin typeface="Gill Sans MT"/>
              </a:rPr>
              <a:t>	</a:t>
            </a:r>
            <a:r>
              <a:rPr lang="en-US">
                <a:solidFill>
                  <a:srgbClr val="2e8151"/>
                </a:solidFill>
                <a:latin typeface="Consolas"/>
              </a:rPr>
              <a:t>&lt;form method="post" action=mailto:zli@babson.edu </a:t>
            </a:r>
            <a:r>
              <a:rPr lang="en-US">
                <a:solidFill>
                  <a:srgbClr val="2e8151"/>
                </a:solidFill>
                <a:latin typeface="Consolas"/>
              </a:rPr>
              <a:t>	</a:t>
            </a:r>
            <a:r>
              <a:rPr lang="en-US">
                <a:solidFill>
                  <a:srgbClr val="2e8151"/>
                </a:solidFill>
                <a:latin typeface="Consolas"/>
              </a:rPr>
              <a:t>enctype="text/plain"&gt;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Sends the content of the form fields to an email address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80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14FD44-1B05-490A-B54A-8488118DC93C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Using A Back-End Hosting Service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There are many services on the Web that will help you send and process your data.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Some are free, others charge.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Most hosting services send you data via email.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Using "mailer.php" on your form.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3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84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85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BE4D7A-BD80-4D72-9E2C-5934F8B1B81E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CS08-InClass.htm (cont.)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Download the attached mailer.php program (right-click and Save As into your folder).  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Use Notepad to modify the fourth line ("$headers = "From: zli@babson.edu";), replacing my address with yours. 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Modify the &lt;form&gt; tag of your CS08-InClass.htm file so that the action is "mailer.php" and the enctype attribute is deleted.  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FTP both files to the class FTP server. 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NOTE: The mailer.php program will not work on your laptop. It works only on a server that has the php language installed. 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Modify your low.htm page so that it has a link to your form.  Test the form from the low.htm page.  Don't forget to update your low.htm page to the class FTP server.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289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290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3D1E3E-02B4-4B7F-9B7B-8515A48DACCC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Forms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Why forms?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Let visitors interact with your site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Change the nature of your site from a presentation or brochure oriented site to an interactive site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Collect important information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Form Functions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Input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Action 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Usually taken by server, but can also be done on browser by JavaScript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Occurs when user clicks on "Submit" button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47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48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A0D256A-CEC2-47D3-B2E0-5FBE8BFAA077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Form Example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&lt;form method="post" action=mailto:zli@babson.edu enctype="text/plain"&gt;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d3d3d"/>
                </a:solidFill>
                <a:latin typeface="Gill Sans MT"/>
              </a:rPr>
              <a:t>	</a:t>
            </a:r>
            <a:r>
              <a:rPr lang="en-US">
                <a:solidFill>
                  <a:srgbClr val="3d3d3d"/>
                </a:solidFill>
                <a:latin typeface="Gill Sans MT"/>
              </a:rPr>
              <a:t>Form text and input tags go here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e8151"/>
                </a:solidFill>
                <a:latin typeface="Consolas"/>
              </a:rPr>
              <a:t>&lt;/form&gt;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52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53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53AF180-4CFC-454F-BF70-8EE75421BA20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Form Tag Attributes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action</a:t>
            </a:r>
            <a:r>
              <a:rPr lang="en-US">
                <a:solidFill>
                  <a:srgbClr val="3d3d3d"/>
                </a:solidFill>
                <a:latin typeface="Gill Sans MT"/>
              </a:rPr>
              <a:t> – identifies a server (URL) and the program to be run on it.  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The only required attribute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Can also be </a:t>
            </a:r>
            <a:r>
              <a:rPr lang="en-US">
                <a:solidFill>
                  <a:srgbClr val="2e8151"/>
                </a:solidFill>
                <a:latin typeface="Consolas"/>
              </a:rPr>
              <a:t>mailto:address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 (only works if the user has a mail program such as Outlook installed. It will not work with webmail.)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method</a:t>
            </a:r>
            <a:r>
              <a:rPr lang="en-US">
                <a:solidFill>
                  <a:srgbClr val="3d3d3d"/>
                </a:solidFill>
                <a:latin typeface="Gill Sans MT"/>
              </a:rPr>
              <a:t> – describes how form’s data is sent to server (see next slide)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enctype</a:t>
            </a:r>
            <a:r>
              <a:rPr lang="en-US">
                <a:solidFill>
                  <a:srgbClr val="3d3d3d"/>
                </a:solidFill>
                <a:latin typeface="Gill Sans MT"/>
              </a:rPr>
              <a:t> – describes how the form input is encoded before being sent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57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58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A7318D-296A-49C3-83BB-3CB429C20003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Form Methods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581040" y="5788440"/>
            <a:ext cx="7989480" cy="533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* Get is the default method if no method is specified.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62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63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E3DB98F-A65A-4A0A-A2FA-E8BB19478F16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  <p:graphicFrame>
        <p:nvGraphicFramePr>
          <p:cNvPr id="164" name="Table 6"/>
          <p:cNvGraphicFramePr/>
          <p:nvPr/>
        </p:nvGraphicFramePr>
        <p:xfrm>
          <a:off x="518760" y="1963080"/>
          <a:ext cx="8192520" cy="3480840"/>
        </p:xfrm>
        <a:graphic>
          <a:graphicData uri="http://schemas.openxmlformats.org/drawingml/2006/table">
            <a:tbl>
              <a:tblPr/>
              <a:tblGrid>
                <a:gridCol w="4038480"/>
                <a:gridCol w="4154400"/>
              </a:tblGrid>
              <a:tr h="633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Gill Sans MT"/>
                        </a:rPr>
                        <a:t>Post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  <a:latin typeface="Gill Sans MT"/>
                        </a:rPr>
                        <a:t>Get*</a:t>
                      </a:r>
                      <a:endParaRPr/>
                    </a:p>
                  </a:txBody>
                  <a:tcPr/>
                </a:tc>
              </a:tr>
              <a:tr h="6318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Form data are encoded into a message sent to the server.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Form data is encoded by the browser into a URL. </a:t>
                      </a:r>
                      <a:endParaRPr/>
                    </a:p>
                  </a:txBody>
                  <a:tcPr/>
                </a:tc>
              </a:tr>
              <a:tr h="950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Better functionality: Can retrieve, store, and update data, modify databases, etc.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Best used for retrieving data.</a:t>
                      </a:r>
                      <a:endParaRPr/>
                    </a:p>
                  </a:txBody>
                  <a:tcPr/>
                </a:tc>
              </a:tr>
              <a:tr h="6318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No restriction on amount or type of data sent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URL max length of 100 and ASCII characters only</a:t>
                      </a:r>
                      <a:endParaRPr/>
                    </a:p>
                  </a:txBody>
                  <a:tcPr/>
                </a:tc>
              </a:tr>
              <a:tr h="633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More secure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Gill Sans MT"/>
                        </a:rPr>
                        <a:t>Less secure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Form Input With &lt;input&gt; Tag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Text line: 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type="text"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Password: 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type="password"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Radio buttons: 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type="radio"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Check boxes: 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type="checkbox"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Files: 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type="file"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Hidden data: </a:t>
            </a:r>
            <a:r>
              <a:rPr lang="en-US">
                <a:solidFill>
                  <a:srgbClr val="2e8151"/>
                </a:solidFill>
                <a:latin typeface="Consolas"/>
              </a:rPr>
              <a:t>&lt;input type="hidden" /&gt;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HTML5 New Input Types: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 u="sng">
                <a:solidFill>
                  <a:srgbClr val="828282"/>
                </a:solidFill>
                <a:latin typeface="Gill Sans MT"/>
              </a:rPr>
              <a:t>http://</a:t>
            </a:r>
            <a:r>
              <a:rPr lang="en-US" sz="1600" u="sng">
                <a:solidFill>
                  <a:srgbClr val="828282"/>
                </a:solidFill>
                <a:latin typeface="Gill Sans MT"/>
              </a:rPr>
              <a:t>www.w3schools.com/html/html_form_input_types.asp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 </a:t>
            </a:r>
            <a:endParaRPr/>
          </a:p>
        </p:txBody>
      </p:sp>
      <p:sp>
        <p:nvSpPr>
          <p:cNvPr id="167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68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69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92A300-970E-4885-A1AA-6C4A15EB7BC2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Input Tag Attributes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type</a:t>
            </a:r>
            <a:r>
              <a:rPr lang="en-US">
                <a:solidFill>
                  <a:srgbClr val="2e8151"/>
                </a:solidFill>
                <a:latin typeface="Gill Sans MT"/>
              </a:rPr>
              <a:t> </a:t>
            </a:r>
            <a:r>
              <a:rPr lang="en-US">
                <a:solidFill>
                  <a:srgbClr val="3d3d3d"/>
                </a:solidFill>
                <a:latin typeface="Gill Sans MT"/>
              </a:rPr>
              <a:t>– the type of input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name</a:t>
            </a:r>
            <a:r>
              <a:rPr lang="en-US">
                <a:solidFill>
                  <a:srgbClr val="3d3d3d"/>
                </a:solidFill>
                <a:latin typeface="Gill Sans MT"/>
              </a:rPr>
              <a:t> – names the input tag.  Names and the user-entered data are passed as pairs to the server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Name is mandatory for each </a:t>
            </a:r>
            <a:r>
              <a:rPr lang="en-US" sz="1600">
                <a:solidFill>
                  <a:srgbClr val="2e8151"/>
                </a:solidFill>
                <a:latin typeface="Consolas"/>
              </a:rPr>
              <a:t>&lt;input&gt; 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tag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Other attributes depend on the type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74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475AEA9-3457-4DD6-AB35-A501F3229112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81040" y="609480"/>
            <a:ext cx="7989480" cy="1082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Input Tag Context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581040" y="2102400"/>
            <a:ext cx="7989480" cy="4219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3d3d3d"/>
                </a:solidFill>
                <a:latin typeface="Gill Sans MT"/>
              </a:rPr>
              <a:t>Input tags must be placed inside the &lt;form&gt; tags and if necessary,  inside the same types of tags that text is placed: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&lt;p&gt; 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- use this to space elements evenly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&lt;h#&gt;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– use this to format the text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where </a:t>
            </a:r>
            <a:r>
              <a:rPr lang="en-US" sz="1400">
                <a:solidFill>
                  <a:srgbClr val="2e8151"/>
                </a:solidFill>
                <a:latin typeface="Consolas"/>
              </a:rPr>
              <a:t>#</a:t>
            </a:r>
            <a:r>
              <a:rPr lang="en-US" sz="1400">
                <a:solidFill>
                  <a:srgbClr val="3d3d3d"/>
                </a:solidFill>
                <a:latin typeface="Gill Sans MT"/>
              </a:rPr>
              <a:t> is one of 1…6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"/>
            </a:pPr>
            <a:r>
              <a:rPr lang="en-US">
                <a:solidFill>
                  <a:srgbClr val="2e8151"/>
                </a:solidFill>
                <a:latin typeface="Consolas"/>
              </a:rPr>
              <a:t>&lt;td&gt; </a:t>
            </a:r>
            <a:r>
              <a:rPr lang="en-US" sz="1600">
                <a:solidFill>
                  <a:srgbClr val="3d3d3d"/>
                </a:solidFill>
                <a:latin typeface="Gill Sans MT"/>
              </a:rPr>
              <a:t>- when you need a form inside a table!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5559480" y="6495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10/13/15</a:t>
            </a:r>
            <a:endParaRPr/>
          </a:p>
        </p:txBody>
      </p:sp>
      <p:sp>
        <p:nvSpPr>
          <p:cNvPr id="178" name="TextShape 4"/>
          <p:cNvSpPr txBox="1"/>
          <p:nvPr/>
        </p:nvSpPr>
        <p:spPr>
          <a:xfrm>
            <a:off x="581040" y="6491160"/>
            <a:ext cx="4870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1e3931"/>
                </a:solidFill>
                <a:latin typeface="Gill Sans MT"/>
              </a:rPr>
              <a:t>MIS3690  Web Technologies  Fall 2015</a:t>
            </a:r>
            <a:endParaRPr/>
          </a:p>
        </p:txBody>
      </p:sp>
      <p:sp>
        <p:nvSpPr>
          <p:cNvPr id="179" name="TextShape 5"/>
          <p:cNvSpPr txBox="1"/>
          <p:nvPr/>
        </p:nvSpPr>
        <p:spPr>
          <a:xfrm>
            <a:off x="7800480" y="6495480"/>
            <a:ext cx="770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D2660B-10A8-461A-A971-797C752C2D1C}" type="slidenum">
              <a:rPr lang="en-US" sz="900">
                <a:solidFill>
                  <a:srgbClr val="1e3931"/>
                </a:solidFill>
                <a:latin typeface="Gill Sans MT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