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5" r:id="rId3"/>
    <p:sldId id="266" r:id="rId4"/>
    <p:sldId id="267" r:id="rId5"/>
    <p:sldId id="268" r:id="rId6"/>
    <p:sldId id="269" r:id="rId7"/>
    <p:sldId id="282" r:id="rId8"/>
    <p:sldId id="270" r:id="rId9"/>
    <p:sldId id="271" r:id="rId10"/>
    <p:sldId id="272" r:id="rId11"/>
    <p:sldId id="283" r:id="rId12"/>
    <p:sldId id="284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Zhi" initials="LZ" lastIdx="7" clrIdx="0">
    <p:extLst>
      <p:ext uri="{19B8F6BF-5375-455C-9EA6-DF929625EA0E}">
        <p15:presenceInfo xmlns:p15="http://schemas.microsoft.com/office/powerpoint/2012/main" userId="S-1-5-21-2099472759-153046382-798045042-994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0"/>
    <a:srgbClr val="500000"/>
    <a:srgbClr val="50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40" y="6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313E55-6200-4A02-B053-1B6BE493FA2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28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    vs.     Object </a:t>
            </a:r>
          </a:p>
          <a:p>
            <a:r>
              <a:rPr lang="en-US" dirty="0" smtClean="0"/>
              <a:t>Class:</a:t>
            </a:r>
            <a:r>
              <a:rPr lang="en-US" baseline="0" dirty="0" smtClean="0"/>
              <a:t> </a:t>
            </a:r>
            <a:r>
              <a:rPr lang="en-US" dirty="0" smtClean="0"/>
              <a:t>A piece of the program’s source code</a:t>
            </a:r>
          </a:p>
          <a:p>
            <a:r>
              <a:rPr lang="en-US" dirty="0" smtClean="0"/>
              <a:t>Object:</a:t>
            </a:r>
            <a:r>
              <a:rPr lang="en-US" baseline="0" dirty="0" smtClean="0"/>
              <a:t> </a:t>
            </a:r>
            <a:r>
              <a:rPr lang="en-US" dirty="0" smtClean="0"/>
              <a:t>An entity in a running program</a:t>
            </a:r>
          </a:p>
          <a:p>
            <a:r>
              <a:rPr lang="en-US" dirty="0" smtClean="0"/>
              <a:t>Class:</a:t>
            </a:r>
            <a:r>
              <a:rPr lang="en-US" baseline="0" dirty="0" smtClean="0"/>
              <a:t> </a:t>
            </a:r>
            <a:r>
              <a:rPr lang="en-US" dirty="0" smtClean="0"/>
              <a:t>Written by a programmer </a:t>
            </a:r>
          </a:p>
          <a:p>
            <a:r>
              <a:rPr lang="en-US" dirty="0" smtClean="0"/>
              <a:t>Object:</a:t>
            </a:r>
            <a:r>
              <a:rPr lang="en-US" baseline="0" dirty="0" smtClean="0"/>
              <a:t> </a:t>
            </a:r>
            <a:r>
              <a:rPr lang="en-US" dirty="0" smtClean="0"/>
              <a:t>Created when the program is running (by the </a:t>
            </a:r>
            <a:r>
              <a:rPr lang="en-US" dirty="0" smtClean="0">
                <a:solidFill>
                  <a:schemeClr val="tx1"/>
                </a:solidFill>
              </a:rPr>
              <a:t>main</a:t>
            </a:r>
            <a:r>
              <a:rPr lang="en-US" dirty="0" smtClean="0"/>
              <a:t> method or a constructor or another method) </a:t>
            </a:r>
          </a:p>
          <a:p>
            <a:r>
              <a:rPr lang="en-US" dirty="0" smtClean="0"/>
              <a:t>Class:</a:t>
            </a:r>
            <a:r>
              <a:rPr lang="en-US" baseline="0" dirty="0" smtClean="0"/>
              <a:t> </a:t>
            </a:r>
            <a:r>
              <a:rPr lang="en-US" dirty="0" smtClean="0"/>
              <a:t>Specifies the structure (the number and types) of its objects’ attributes — the same for all of its objects</a:t>
            </a:r>
          </a:p>
          <a:p>
            <a:r>
              <a:rPr lang="en-US" dirty="0" smtClean="0"/>
              <a:t>Object:</a:t>
            </a:r>
            <a:r>
              <a:rPr lang="en-US" baseline="0" dirty="0" smtClean="0"/>
              <a:t> </a:t>
            </a:r>
            <a:r>
              <a:rPr lang="en-US" dirty="0" smtClean="0"/>
              <a:t>Holds specific values of attributes; these values can change while the program is running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class: Specifies the possible behaviors of its objects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Object: Behaves appropriately when called upon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313E55-6200-4A02-B053-1B6BE493FA2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9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6494827"/>
            <a:ext cx="2133600" cy="365125"/>
          </a:xfrm>
        </p:spPr>
        <p:txBody>
          <a:bodyPr/>
          <a:lstStyle/>
          <a:p>
            <a:fld id="{62869588-C9CB-44F6-A3A0-E43FFBA5B2AB}" type="datetime1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90501"/>
            <a:ext cx="4870585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6494827"/>
            <a:ext cx="770468" cy="365125"/>
          </a:xfrm>
        </p:spPr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49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A719F6-BD59-4123-80CD-4452ABF17FEC}" type="datetime1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0501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cap="all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494827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object is called an </a:t>
            </a:r>
            <a:r>
              <a:rPr lang="en-US" dirty="0" smtClean="0"/>
              <a:t>"object class"</a:t>
            </a:r>
            <a:endParaRPr lang="en-US" dirty="0"/>
          </a:p>
          <a:p>
            <a:pPr lvl="1"/>
            <a:r>
              <a:rPr lang="en-US" dirty="0"/>
              <a:t>Form</a:t>
            </a:r>
          </a:p>
          <a:p>
            <a:pPr lvl="1"/>
            <a:r>
              <a:rPr lang="en-US" dirty="0"/>
              <a:t>h1 heading</a:t>
            </a:r>
          </a:p>
          <a:p>
            <a:r>
              <a:rPr lang="en-US" dirty="0"/>
              <a:t>Specific object is called an </a:t>
            </a:r>
            <a:r>
              <a:rPr lang="en-US" dirty="0" smtClean="0"/>
              <a:t>"object instance" </a:t>
            </a:r>
            <a:r>
              <a:rPr lang="en-US" dirty="0"/>
              <a:t>or sometimes just an </a:t>
            </a:r>
            <a:r>
              <a:rPr lang="en-US" dirty="0" smtClean="0"/>
              <a:t>"object"</a:t>
            </a:r>
            <a:endParaRPr lang="en-US" dirty="0"/>
          </a:p>
          <a:p>
            <a:r>
              <a:rPr lang="en-US" dirty="0"/>
              <a:t>Every object should have an id that we define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 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="form1"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="post"&gt;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 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="top"&gt;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Classes and Objects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43439" y="1897428"/>
            <a:ext cx="4300817" cy="41092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Class</a:t>
            </a:r>
          </a:p>
          <a:p>
            <a:pPr lvl="1"/>
            <a:r>
              <a:rPr lang="en-US" sz="2000" dirty="0" smtClean="0"/>
              <a:t>is a blueprint for objects of a particular type</a:t>
            </a:r>
          </a:p>
          <a:p>
            <a:pPr lvl="1"/>
            <a:r>
              <a:rPr lang="en-US" sz="2000" dirty="0" smtClean="0"/>
              <a:t>Defines the structure (number, types) of the </a:t>
            </a:r>
            <a:r>
              <a:rPr lang="en-US" sz="2000" b="1" dirty="0" smtClean="0"/>
              <a:t>attributes</a:t>
            </a:r>
          </a:p>
          <a:p>
            <a:pPr lvl="1"/>
            <a:r>
              <a:rPr lang="en-US" sz="2000" dirty="0" smtClean="0"/>
              <a:t>Defines available </a:t>
            </a:r>
            <a:r>
              <a:rPr lang="en-US" sz="2000" b="1" dirty="0" smtClean="0"/>
              <a:t>behaviors</a:t>
            </a:r>
            <a:r>
              <a:rPr lang="en-US" sz="2000" dirty="0" smtClean="0"/>
              <a:t> of its objects</a:t>
            </a:r>
          </a:p>
          <a:p>
            <a:pPr lvl="1"/>
            <a:endParaRPr lang="en-US" sz="12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4892802" y="1148807"/>
            <a:ext cx="3797046" cy="35658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Object</a:t>
            </a:r>
          </a:p>
          <a:p>
            <a:pPr lvl="1"/>
            <a:r>
              <a:rPr lang="en-US" sz="2000" dirty="0" smtClean="0"/>
              <a:t>is an </a:t>
            </a:r>
            <a:r>
              <a:rPr lang="en-US" sz="2000" dirty="0"/>
              <a:t>instance of a class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605462" y="3435116"/>
            <a:ext cx="2371725" cy="2559048"/>
            <a:chOff x="5324474" y="2035173"/>
            <a:chExt cx="2371725" cy="2962275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5324474" y="2035173"/>
              <a:ext cx="2371725" cy="296227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5782234" y="3128385"/>
              <a:ext cx="17430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chemeClr val="tx2"/>
                  </a:solidFill>
                  <a:latin typeface="+mn-lt"/>
                </a:rPr>
                <a:t>Attributes</a:t>
              </a:r>
              <a:endParaRPr lang="en-US" sz="2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5782234" y="3974782"/>
              <a:ext cx="1743075" cy="534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chemeClr val="tx2"/>
                  </a:solidFill>
                  <a:latin typeface="+mn-lt"/>
                </a:rPr>
                <a:t>Behaviors</a:t>
              </a:r>
              <a:endParaRPr lang="en-US" sz="2400" dirty="0">
                <a:solidFill>
                  <a:schemeClr val="tx2"/>
                </a:solidFill>
                <a:latin typeface="+mn-lt"/>
              </a:endParaRPr>
            </a:p>
          </p:txBody>
        </p:sp>
      </p:grp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3077936" y="4379519"/>
            <a:ext cx="2985286" cy="1994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1"/>
          </p:cNvCxnSpPr>
          <p:nvPr/>
        </p:nvCxnSpPr>
        <p:spPr>
          <a:xfrm>
            <a:off x="3265714" y="4829106"/>
            <a:ext cx="2797508" cy="5124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69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Class vs. Object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1005" y="2228003"/>
            <a:ext cx="4041648" cy="5334000"/>
          </a:xfrm>
        </p:spPr>
        <p:txBody>
          <a:bodyPr/>
          <a:lstStyle/>
          <a:p>
            <a:r>
              <a:rPr lang="en-US" dirty="0"/>
              <a:t>Class: </a:t>
            </a:r>
            <a:r>
              <a:rPr lang="en-US" dirty="0" smtClean="0"/>
              <a:t>Car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Attributes:</a:t>
            </a:r>
          </a:p>
          <a:p>
            <a:pPr lvl="1"/>
            <a:r>
              <a:rPr lang="en-US" dirty="0" smtClean="0"/>
              <a:t>String owner</a:t>
            </a:r>
            <a:endParaRPr lang="en-US" dirty="0"/>
          </a:p>
          <a:p>
            <a:pPr lvl="1"/>
            <a:r>
              <a:rPr lang="en-US" dirty="0" smtClean="0"/>
              <a:t>Color </a:t>
            </a:r>
            <a:r>
              <a:rPr lang="en-US" dirty="0" err="1" smtClean="0"/>
              <a:t>color</a:t>
            </a:r>
            <a:endParaRPr lang="en-US" dirty="0" smtClean="0"/>
          </a:p>
          <a:p>
            <a:pPr lvl="1"/>
            <a:r>
              <a:rPr lang="en-US" dirty="0" smtClean="0"/>
              <a:t>double </a:t>
            </a:r>
            <a:r>
              <a:rPr lang="en-US" dirty="0" err="1" smtClean="0"/>
              <a:t>amountOfGas</a:t>
            </a:r>
            <a:endParaRPr lang="en-US" dirty="0" smtClean="0"/>
          </a:p>
          <a:p>
            <a:r>
              <a:rPr lang="en-US" dirty="0" smtClean="0"/>
              <a:t>Behaviors</a:t>
            </a:r>
          </a:p>
          <a:p>
            <a:pPr lvl="1"/>
            <a:r>
              <a:rPr lang="en-US" dirty="0" smtClean="0"/>
              <a:t>start engine</a:t>
            </a:r>
            <a:endParaRPr lang="en-US" dirty="0"/>
          </a:p>
          <a:p>
            <a:pPr lvl="1"/>
            <a:r>
              <a:rPr lang="en-US" dirty="0" smtClean="0"/>
              <a:t>refuel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4295" y="2555368"/>
            <a:ext cx="3907662" cy="3633047"/>
          </a:xfrm>
        </p:spPr>
        <p:txBody>
          <a:bodyPr/>
          <a:lstStyle/>
          <a:p>
            <a:r>
              <a:rPr lang="en-US" dirty="0"/>
              <a:t>Object: </a:t>
            </a:r>
            <a:r>
              <a:rPr lang="en-US" dirty="0" err="1" smtClean="0"/>
              <a:t>myCar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wner = “Zhi”</a:t>
            </a:r>
            <a:endParaRPr lang="en-US" dirty="0"/>
          </a:p>
          <a:p>
            <a:pPr lvl="1"/>
            <a:r>
              <a:rPr lang="en-US" dirty="0" smtClean="0"/>
              <a:t>color = </a:t>
            </a:r>
            <a:r>
              <a:rPr lang="en-US" dirty="0" err="1" smtClean="0"/>
              <a:t>Color.BLUE</a:t>
            </a:r>
            <a:endParaRPr lang="en-US" dirty="0"/>
          </a:p>
          <a:p>
            <a:pPr lvl="1"/>
            <a:r>
              <a:rPr lang="en-US" dirty="0" err="1" smtClean="0"/>
              <a:t>amountOfGas</a:t>
            </a:r>
            <a:r>
              <a:rPr lang="en-US" dirty="0" smtClean="0"/>
              <a:t> = 16</a:t>
            </a:r>
            <a:endParaRPr lang="en-US" dirty="0"/>
          </a:p>
          <a:p>
            <a:r>
              <a:rPr lang="en-US" dirty="0" smtClean="0"/>
              <a:t>Behaviors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909638" y="2555368"/>
            <a:ext cx="2514600" cy="1154112"/>
            <a:chOff x="809" y="799"/>
            <a:chExt cx="1584" cy="727"/>
          </a:xfrm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809" y="799"/>
              <a:ext cx="1584" cy="7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925" y="1348"/>
              <a:ext cx="1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rc 21"/>
            <p:cNvSpPr>
              <a:spLocks/>
            </p:cNvSpPr>
            <p:nvPr/>
          </p:nvSpPr>
          <p:spPr bwMode="auto">
            <a:xfrm rot="16200000" flipV="1">
              <a:off x="1147" y="1223"/>
              <a:ext cx="88" cy="191"/>
            </a:xfrm>
            <a:custGeom>
              <a:avLst/>
              <a:gdLst>
                <a:gd name="G0" fmla="+- 2546 0 0"/>
                <a:gd name="G1" fmla="+- 21600 0 0"/>
                <a:gd name="G2" fmla="+- 21600 0 0"/>
                <a:gd name="T0" fmla="*/ 2546 w 24146"/>
                <a:gd name="T1" fmla="*/ 0 h 43200"/>
                <a:gd name="T2" fmla="*/ 0 w 24146"/>
                <a:gd name="T3" fmla="*/ 43049 h 43200"/>
                <a:gd name="T4" fmla="*/ 2546 w 2414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46" h="43200" fill="none" extrusionOk="0">
                  <a:moveTo>
                    <a:pt x="2546" y="0"/>
                  </a:moveTo>
                  <a:cubicBezTo>
                    <a:pt x="14475" y="0"/>
                    <a:pt x="24146" y="9670"/>
                    <a:pt x="24146" y="21600"/>
                  </a:cubicBezTo>
                  <a:cubicBezTo>
                    <a:pt x="24146" y="33529"/>
                    <a:pt x="14475" y="43200"/>
                    <a:pt x="2546" y="43200"/>
                  </a:cubicBezTo>
                  <a:cubicBezTo>
                    <a:pt x="1695" y="43200"/>
                    <a:pt x="844" y="43149"/>
                    <a:pt x="-1" y="43049"/>
                  </a:cubicBezTo>
                </a:path>
                <a:path w="24146" h="43200" stroke="0" extrusionOk="0">
                  <a:moveTo>
                    <a:pt x="2546" y="0"/>
                  </a:moveTo>
                  <a:cubicBezTo>
                    <a:pt x="14475" y="0"/>
                    <a:pt x="24146" y="9670"/>
                    <a:pt x="24146" y="21600"/>
                  </a:cubicBezTo>
                  <a:cubicBezTo>
                    <a:pt x="24146" y="33529"/>
                    <a:pt x="14475" y="43200"/>
                    <a:pt x="2546" y="43200"/>
                  </a:cubicBezTo>
                  <a:cubicBezTo>
                    <a:pt x="1695" y="43200"/>
                    <a:pt x="844" y="43149"/>
                    <a:pt x="-1" y="43049"/>
                  </a:cubicBezTo>
                  <a:lnTo>
                    <a:pt x="2546" y="216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1118" y="1307"/>
              <a:ext cx="144" cy="130"/>
              <a:chOff x="1063" y="1454"/>
              <a:chExt cx="144" cy="130"/>
            </a:xfrm>
          </p:grpSpPr>
          <p:sp>
            <p:nvSpPr>
              <p:cNvPr id="18" name="Oval 13"/>
              <p:cNvSpPr>
                <a:spLocks noChangeArrowheads="1"/>
              </p:cNvSpPr>
              <p:nvPr/>
            </p:nvSpPr>
            <p:spPr bwMode="auto">
              <a:xfrm>
                <a:off x="1063" y="1454"/>
                <a:ext cx="144" cy="13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14"/>
              <p:cNvSpPr>
                <a:spLocks noChangeArrowheads="1"/>
              </p:cNvSpPr>
              <p:nvPr/>
            </p:nvSpPr>
            <p:spPr bwMode="auto">
              <a:xfrm>
                <a:off x="1107" y="1491"/>
                <a:ext cx="56" cy="5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Arc 22"/>
            <p:cNvSpPr>
              <a:spLocks/>
            </p:cNvSpPr>
            <p:nvPr/>
          </p:nvSpPr>
          <p:spPr bwMode="auto">
            <a:xfrm rot="16200000" flipV="1">
              <a:off x="1806" y="1223"/>
              <a:ext cx="88" cy="191"/>
            </a:xfrm>
            <a:custGeom>
              <a:avLst/>
              <a:gdLst>
                <a:gd name="G0" fmla="+- 2546 0 0"/>
                <a:gd name="G1" fmla="+- 21600 0 0"/>
                <a:gd name="G2" fmla="+- 21600 0 0"/>
                <a:gd name="T0" fmla="*/ 2546 w 24146"/>
                <a:gd name="T1" fmla="*/ 0 h 43200"/>
                <a:gd name="T2" fmla="*/ 0 w 24146"/>
                <a:gd name="T3" fmla="*/ 43049 h 43200"/>
                <a:gd name="T4" fmla="*/ 2546 w 2414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46" h="43200" fill="none" extrusionOk="0">
                  <a:moveTo>
                    <a:pt x="2546" y="0"/>
                  </a:moveTo>
                  <a:cubicBezTo>
                    <a:pt x="14475" y="0"/>
                    <a:pt x="24146" y="9670"/>
                    <a:pt x="24146" y="21600"/>
                  </a:cubicBezTo>
                  <a:cubicBezTo>
                    <a:pt x="24146" y="33529"/>
                    <a:pt x="14475" y="43200"/>
                    <a:pt x="2546" y="43200"/>
                  </a:cubicBezTo>
                  <a:cubicBezTo>
                    <a:pt x="1695" y="43200"/>
                    <a:pt x="844" y="43149"/>
                    <a:pt x="-1" y="43049"/>
                  </a:cubicBezTo>
                </a:path>
                <a:path w="24146" h="43200" stroke="0" extrusionOk="0">
                  <a:moveTo>
                    <a:pt x="2546" y="0"/>
                  </a:moveTo>
                  <a:cubicBezTo>
                    <a:pt x="14475" y="0"/>
                    <a:pt x="24146" y="9670"/>
                    <a:pt x="24146" y="21600"/>
                  </a:cubicBezTo>
                  <a:cubicBezTo>
                    <a:pt x="24146" y="33529"/>
                    <a:pt x="14475" y="43200"/>
                    <a:pt x="2546" y="43200"/>
                  </a:cubicBezTo>
                  <a:cubicBezTo>
                    <a:pt x="1695" y="43200"/>
                    <a:pt x="844" y="43149"/>
                    <a:pt x="-1" y="43049"/>
                  </a:cubicBezTo>
                  <a:lnTo>
                    <a:pt x="2546" y="216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1776" y="1320"/>
              <a:ext cx="144" cy="130"/>
              <a:chOff x="1063" y="1454"/>
              <a:chExt cx="144" cy="130"/>
            </a:xfrm>
          </p:grpSpPr>
          <p:sp>
            <p:nvSpPr>
              <p:cNvPr id="16" name="Oval 17"/>
              <p:cNvSpPr>
                <a:spLocks noChangeArrowheads="1"/>
              </p:cNvSpPr>
              <p:nvPr/>
            </p:nvSpPr>
            <p:spPr bwMode="auto">
              <a:xfrm>
                <a:off x="1063" y="1454"/>
                <a:ext cx="144" cy="13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18"/>
              <p:cNvSpPr>
                <a:spLocks noChangeArrowheads="1"/>
              </p:cNvSpPr>
              <p:nvPr/>
            </p:nvSpPr>
            <p:spPr bwMode="auto">
              <a:xfrm>
                <a:off x="1107" y="1491"/>
                <a:ext cx="56" cy="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Freeform 26"/>
            <p:cNvSpPr>
              <a:spLocks/>
            </p:cNvSpPr>
            <p:nvPr/>
          </p:nvSpPr>
          <p:spPr bwMode="auto">
            <a:xfrm>
              <a:off x="910" y="941"/>
              <a:ext cx="1247" cy="407"/>
            </a:xfrm>
            <a:custGeom>
              <a:avLst/>
              <a:gdLst>
                <a:gd name="T0" fmla="*/ 2 w 1247"/>
                <a:gd name="T1" fmla="*/ 407 h 407"/>
                <a:gd name="T2" fmla="*/ 43 w 1247"/>
                <a:gd name="T3" fmla="*/ 256 h 407"/>
                <a:gd name="T4" fmla="*/ 263 w 1247"/>
                <a:gd name="T5" fmla="*/ 222 h 407"/>
                <a:gd name="T6" fmla="*/ 448 w 1247"/>
                <a:gd name="T7" fmla="*/ 201 h 407"/>
                <a:gd name="T8" fmla="*/ 537 w 1247"/>
                <a:gd name="T9" fmla="*/ 98 h 407"/>
                <a:gd name="T10" fmla="*/ 647 w 1247"/>
                <a:gd name="T11" fmla="*/ 30 h 407"/>
                <a:gd name="T12" fmla="*/ 989 w 1247"/>
                <a:gd name="T13" fmla="*/ 30 h 407"/>
                <a:gd name="T14" fmla="*/ 1099 w 1247"/>
                <a:gd name="T15" fmla="*/ 208 h 407"/>
                <a:gd name="T16" fmla="*/ 1223 w 1247"/>
                <a:gd name="T17" fmla="*/ 263 h 407"/>
                <a:gd name="T18" fmla="*/ 1243 w 1247"/>
                <a:gd name="T1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7" h="407">
                  <a:moveTo>
                    <a:pt x="2" y="407"/>
                  </a:moveTo>
                  <a:cubicBezTo>
                    <a:pt x="1" y="346"/>
                    <a:pt x="0" y="287"/>
                    <a:pt x="43" y="256"/>
                  </a:cubicBezTo>
                  <a:cubicBezTo>
                    <a:pt x="86" y="225"/>
                    <a:pt x="196" y="231"/>
                    <a:pt x="263" y="222"/>
                  </a:cubicBezTo>
                  <a:cubicBezTo>
                    <a:pt x="330" y="213"/>
                    <a:pt x="402" y="222"/>
                    <a:pt x="448" y="201"/>
                  </a:cubicBezTo>
                  <a:cubicBezTo>
                    <a:pt x="494" y="180"/>
                    <a:pt x="504" y="126"/>
                    <a:pt x="537" y="98"/>
                  </a:cubicBezTo>
                  <a:cubicBezTo>
                    <a:pt x="570" y="70"/>
                    <a:pt x="572" y="41"/>
                    <a:pt x="647" y="30"/>
                  </a:cubicBezTo>
                  <a:cubicBezTo>
                    <a:pt x="722" y="19"/>
                    <a:pt x="914" y="0"/>
                    <a:pt x="989" y="30"/>
                  </a:cubicBezTo>
                  <a:cubicBezTo>
                    <a:pt x="1064" y="60"/>
                    <a:pt x="1060" y="169"/>
                    <a:pt x="1099" y="208"/>
                  </a:cubicBezTo>
                  <a:cubicBezTo>
                    <a:pt x="1138" y="247"/>
                    <a:pt x="1199" y="230"/>
                    <a:pt x="1223" y="263"/>
                  </a:cubicBezTo>
                  <a:cubicBezTo>
                    <a:pt x="1247" y="296"/>
                    <a:pt x="1240" y="384"/>
                    <a:pt x="1243" y="407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Line 8"/>
          <p:cNvSpPr>
            <a:spLocks noChangeShapeType="1"/>
          </p:cNvSpPr>
          <p:nvPr/>
        </p:nvSpPr>
        <p:spPr bwMode="auto">
          <a:xfrm flipH="1">
            <a:off x="2958874" y="6025243"/>
            <a:ext cx="229076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https://encrypted-tbn2.gstatic.com/images?q=tbn:ANd9GcS0-I_CdHObeJA8WVHMq-6-tn2eMw1Yhd3qlyXt-6vyNKByEEP5r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4" b="28057"/>
          <a:stretch/>
        </p:blipFill>
        <p:spPr bwMode="auto">
          <a:xfrm>
            <a:off x="5021164" y="2555368"/>
            <a:ext cx="3209925" cy="127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74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Have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describe the characteristics of an Object</a:t>
            </a:r>
          </a:p>
          <a:p>
            <a:r>
              <a:rPr lang="en-US" dirty="0"/>
              <a:t>Dot Notation: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object.property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document.title</a:t>
            </a:r>
            <a:r>
              <a:rPr lang="en-US" dirty="0"/>
              <a:t> (the title property of a web page doc.)</a:t>
            </a:r>
          </a:p>
          <a:p>
            <a:pPr lvl="1"/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image.src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(the source property of the image element)</a:t>
            </a:r>
          </a:p>
          <a:p>
            <a:r>
              <a:rPr lang="en-US" dirty="0"/>
              <a:t>Different types of objects have different properties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Have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Methods are functions that are performed by an object (object </a:t>
            </a:r>
            <a:r>
              <a:rPr lang="en-US" dirty="0" smtClean="0"/>
              <a:t>class)</a:t>
            </a:r>
          </a:p>
          <a:p>
            <a:pPr lvl="1"/>
            <a:r>
              <a:rPr lang="en-US" dirty="0" smtClean="0"/>
              <a:t>think </a:t>
            </a:r>
            <a:r>
              <a:rPr lang="en-US" dirty="0"/>
              <a:t>of them as verbs</a:t>
            </a:r>
          </a:p>
          <a:p>
            <a:r>
              <a:rPr lang="en-US" dirty="0"/>
              <a:t>Dot Notation: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object.method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(argument)</a:t>
            </a:r>
          </a:p>
          <a:p>
            <a:r>
              <a:rPr lang="en-US" dirty="0"/>
              <a:t>Examples: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dirty="0" smtClean="0"/>
              <a:t>" </a:t>
            </a:r>
            <a:r>
              <a:rPr lang="en-US" dirty="0"/>
              <a:t>is the object</a:t>
            </a:r>
          </a:p>
          <a:p>
            <a:pPr lvl="1"/>
            <a:r>
              <a:rPr lang="en-US" dirty="0" smtClean="0"/>
              <a:t>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US" dirty="0" smtClean="0"/>
              <a:t>" </a:t>
            </a:r>
            <a:r>
              <a:rPr lang="en-US" dirty="0"/>
              <a:t>is the function (or method) that is part of this object.</a:t>
            </a:r>
          </a:p>
          <a:p>
            <a:pPr lvl="1"/>
            <a:r>
              <a:rPr lang="en-US" dirty="0"/>
              <a:t>It gets the </a:t>
            </a:r>
            <a:r>
              <a:rPr lang="en-US" dirty="0" smtClean="0"/>
              <a:t>"puppet strings" </a:t>
            </a:r>
            <a:r>
              <a:rPr lang="en-US" dirty="0"/>
              <a:t>to the object whose id is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/>
              <a:t>".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window.open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/>
              <a:t> is the object 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open() </a:t>
            </a:r>
            <a:r>
              <a:rPr lang="en-US" dirty="0"/>
              <a:t>is the method – it opens a new window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Object Properties and Methods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81192" y="2102338"/>
            <a:ext cx="7892248" cy="414606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49496" y="2226342"/>
            <a:ext cx="3291840" cy="386965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 smtClean="0"/>
              <a:t>Element Object</a:t>
            </a:r>
          </a:p>
          <a:p>
            <a:pPr algn="ctr"/>
            <a:r>
              <a:rPr lang="en-US" sz="2000" dirty="0" smtClean="0"/>
              <a:t>(e.g.,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000" dirty="0" smtClean="0"/>
              <a:t> tag)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Element Properties (examples)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85316" y="2226342"/>
            <a:ext cx="3291840" cy="38696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dirty="0"/>
              <a:t>Document Object</a:t>
            </a:r>
          </a:p>
          <a:p>
            <a:endParaRPr lang="en-US" dirty="0"/>
          </a:p>
          <a:p>
            <a:r>
              <a:rPr lang="en-US" dirty="0"/>
              <a:t>Properties (examples):</a:t>
            </a:r>
          </a:p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</a:p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Methods examples:</a:t>
            </a:r>
          </a:p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("");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("id");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06191" y="4880512"/>
            <a:ext cx="1578450" cy="93667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-color</a:t>
            </a:r>
          </a:p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fontFamily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textAlign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3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Notation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CSS styles can be used – must be written differently </a:t>
            </a:r>
            <a:r>
              <a:rPr lang="en-US" dirty="0" smtClean="0"/>
              <a:t>– for </a:t>
            </a:r>
            <a:r>
              <a:rPr lang="en-US" dirty="0"/>
              <a:t>example: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text-align</a:t>
            </a:r>
            <a:r>
              <a:rPr lang="en-US" dirty="0"/>
              <a:t> (CSS) ==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textAlign</a:t>
            </a:r>
            <a:r>
              <a:rPr lang="en-US" dirty="0"/>
              <a:t> (JavaScript)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en-US" dirty="0"/>
              <a:t> (CSS) = =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backgroundColor</a:t>
            </a:r>
            <a:r>
              <a:rPr lang="en-US" dirty="0"/>
              <a:t> (JavaScript)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lang="en-US" dirty="0"/>
              <a:t> (CSS) ==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fontFamily</a:t>
            </a:r>
            <a:r>
              <a:rPr lang="en-US" dirty="0"/>
              <a:t> (JavaScript)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font-weight</a:t>
            </a:r>
            <a:r>
              <a:rPr lang="en-US" dirty="0"/>
              <a:t> (CSS) ==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fontWeight</a:t>
            </a:r>
            <a:r>
              <a:rPr lang="en-US" dirty="0"/>
              <a:t> (JavaScript)</a:t>
            </a:r>
          </a:p>
          <a:p>
            <a:r>
              <a:rPr lang="en-US" dirty="0"/>
              <a:t>When combining multiple words into one term, JavaScript capitalizes the first letter of each word, starting from the second word</a:t>
            </a:r>
            <a:r>
              <a:rPr lang="en-US" dirty="0" smtClean="0"/>
              <a:t>.</a:t>
            </a:r>
          </a:p>
          <a:p>
            <a:pPr lvl="1"/>
            <a:r>
              <a:rPr lang="en-US" sz="1800" b="1" dirty="0" err="1" smtClean="0"/>
              <a:t>camelCase</a:t>
            </a:r>
            <a:r>
              <a:rPr lang="en-US" sz="1800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encrypted-tbn3.gstatic.com/images?q=tbn:ANd9GcTWAQv6AO6Xruy01Sqh5XzVnHdLAIj-AJFfz7RIgvZ-OxMseWtG4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484" y="4871824"/>
            <a:ext cx="28289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set of instructions to the browser to do something</a:t>
            </a:r>
          </a:p>
          <a:p>
            <a:pPr lvl="1"/>
            <a:r>
              <a:rPr lang="en-US" dirty="0"/>
              <a:t>Typically – associated with an event, an element, and an action.</a:t>
            </a:r>
          </a:p>
          <a:p>
            <a:r>
              <a:rPr lang="en-US" dirty="0"/>
              <a:t>Events can be asked to </a:t>
            </a:r>
            <a:r>
              <a:rPr lang="en-US" dirty="0" smtClean="0"/>
              <a:t>"trigger" </a:t>
            </a:r>
            <a:r>
              <a:rPr lang="en-US" dirty="0"/>
              <a:t>functions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When user </a:t>
            </a:r>
            <a:r>
              <a:rPr lang="en-US" u="sng" dirty="0"/>
              <a:t>clicks</a:t>
            </a:r>
            <a:r>
              <a:rPr lang="en-US" dirty="0"/>
              <a:t> (this is an event) on </a:t>
            </a:r>
            <a:r>
              <a:rPr lang="en-US" u="sng" dirty="0"/>
              <a:t>button</a:t>
            </a:r>
            <a:r>
              <a:rPr lang="en-US" dirty="0"/>
              <a:t> (the element), function causes </a:t>
            </a:r>
            <a:r>
              <a:rPr lang="en-US" u="sng" dirty="0"/>
              <a:t>background color to change </a:t>
            </a:r>
            <a:r>
              <a:rPr lang="en-US" dirty="0"/>
              <a:t>(the action)</a:t>
            </a:r>
          </a:p>
          <a:p>
            <a:pPr lvl="1"/>
            <a:r>
              <a:rPr lang="en-US" dirty="0"/>
              <a:t>When user </a:t>
            </a:r>
            <a:r>
              <a:rPr lang="en-US" u="sng" dirty="0"/>
              <a:t>moves mouse over </a:t>
            </a:r>
            <a:r>
              <a:rPr lang="en-US" dirty="0"/>
              <a:t>(another event) an </a:t>
            </a:r>
            <a:r>
              <a:rPr lang="en-US" u="sng" dirty="0"/>
              <a:t>image</a:t>
            </a:r>
            <a:r>
              <a:rPr lang="en-US" dirty="0"/>
              <a:t> (the element), function causes </a:t>
            </a:r>
            <a:r>
              <a:rPr lang="en-US" u="sng" dirty="0"/>
              <a:t>image to grow bigger </a:t>
            </a:r>
            <a:r>
              <a:rPr lang="en-US" dirty="0"/>
              <a:t>(the action)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variable is a temporary holding place for keeping web page elements, their properties, or values.</a:t>
            </a:r>
          </a:p>
          <a:p>
            <a:r>
              <a:rPr lang="en-US" dirty="0"/>
              <a:t>We create variables in JavaScript using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userchoice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dirty="0"/>
              <a:t>A variable is valid only within the function where it is created (there are some exceptions – for later…)</a:t>
            </a:r>
          </a:p>
          <a:p>
            <a:r>
              <a:rPr lang="en-US" dirty="0"/>
              <a:t>Typically, variables make it easy to write functions.</a:t>
            </a:r>
          </a:p>
          <a:p>
            <a:r>
              <a:rPr lang="en-US" dirty="0"/>
              <a:t>You can assign values to variables: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mycolor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="red";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You can name a variable anyway you want – just do not use </a:t>
            </a:r>
            <a:r>
              <a:rPr lang="en-US" dirty="0" smtClean="0"/>
              <a:t>"</a:t>
            </a:r>
            <a:r>
              <a:rPr lang="en-US" b="1" dirty="0" smtClean="0"/>
              <a:t>reserved</a:t>
            </a:r>
            <a:r>
              <a:rPr lang="en-US" dirty="0" smtClean="0"/>
              <a:t>" </a:t>
            </a:r>
            <a:r>
              <a:rPr lang="en-US" dirty="0"/>
              <a:t>words (e.g., don’t name a variable as </a:t>
            </a:r>
            <a:r>
              <a:rPr lang="en-US" dirty="0" smtClean="0"/>
              <a:t>"form" </a:t>
            </a:r>
            <a:r>
              <a:rPr lang="en-US" dirty="0"/>
              <a:t>or </a:t>
            </a:r>
            <a:r>
              <a:rPr lang="en-US" dirty="0" smtClean="0"/>
              <a:t>"element" </a:t>
            </a:r>
            <a:r>
              <a:rPr lang="en-US" dirty="0"/>
              <a:t>or </a:t>
            </a:r>
            <a:r>
              <a:rPr lang="en-US" dirty="0" smtClean="0"/>
              <a:t>"color")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Variable’s value can change. </a:t>
            </a:r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marL="324000" lvl="1" indent="0">
              <a:buNone/>
            </a:pP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x; 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just </a:t>
            </a:r>
            <a:r>
              <a:rPr lang="en-US" dirty="0" smtClean="0"/>
              <a:t>"declares" </a:t>
            </a:r>
            <a:r>
              <a:rPr lang="en-US" dirty="0"/>
              <a:t>or creates a variable named </a:t>
            </a:r>
            <a:r>
              <a:rPr lang="en-US" dirty="0" smtClean="0"/>
              <a:t>"x".</a:t>
            </a:r>
            <a:endParaRPr lang="en-US" dirty="0"/>
          </a:p>
          <a:p>
            <a:pPr marL="324000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x=10;  </a:t>
            </a:r>
            <a:endParaRPr lang="en-US" sz="1800" dirty="0" smtClean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this </a:t>
            </a:r>
            <a:r>
              <a:rPr lang="en-US" dirty="0"/>
              <a:t>assigns a value of 10 to the variable </a:t>
            </a:r>
            <a:r>
              <a:rPr lang="en-US" dirty="0" smtClean="0"/>
              <a:t>"x". </a:t>
            </a:r>
            <a:endParaRPr lang="en-US" dirty="0"/>
          </a:p>
          <a:p>
            <a:r>
              <a:rPr lang="en-US" dirty="0"/>
              <a:t>Assume there are some </a:t>
            </a:r>
            <a:r>
              <a:rPr lang="en-US" dirty="0" err="1"/>
              <a:t>Javascript</a:t>
            </a:r>
            <a:r>
              <a:rPr lang="en-US" dirty="0"/>
              <a:t> statements here; 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x=20;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assigns a different value of 20 to the same variable </a:t>
            </a:r>
            <a:r>
              <a:rPr lang="en-US" dirty="0" smtClean="0"/>
              <a:t>"x"</a:t>
            </a:r>
            <a:endParaRPr lang="en-US" dirty="0"/>
          </a:p>
          <a:p>
            <a:r>
              <a:rPr lang="en-US" dirty="0" smtClean="0"/>
              <a:t>Variable </a:t>
            </a:r>
            <a:r>
              <a:rPr lang="en-US" dirty="0"/>
              <a:t>can be created and given a value in one step.  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marL="324000" lvl="1" indent="0">
              <a:buNone/>
            </a:pP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x=10;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3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Addition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/>
              <a:t>Subtraction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/>
              <a:t> Multiplication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dirty="0"/>
              <a:t>Division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/>
              <a:t> increment by 1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/>
              <a:t> decrement by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7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end each JavaScript statement with a semicolon 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) or a new line (or both)</a:t>
            </a:r>
          </a:p>
          <a:p>
            <a:r>
              <a:rPr lang="en-US" dirty="0"/>
              <a:t>Each statement is either</a:t>
            </a:r>
          </a:p>
          <a:p>
            <a:pPr lvl="1"/>
            <a:r>
              <a:rPr lang="en-US" dirty="0"/>
              <a:t>A JavaScript command (we will learn about these)</a:t>
            </a:r>
          </a:p>
          <a:p>
            <a:pPr lvl="1"/>
            <a:r>
              <a:rPr lang="en-US" dirty="0" smtClean="0"/>
              <a:t>or a </a:t>
            </a:r>
            <a:r>
              <a:rPr lang="en-US" dirty="0"/>
              <a:t>JavaScript function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4662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programming language </a:t>
            </a:r>
          </a:p>
          <a:p>
            <a:r>
              <a:rPr lang="en-US" dirty="0"/>
              <a:t>It is interpreted by Web browsers and servers</a:t>
            </a:r>
          </a:p>
          <a:p>
            <a:pPr lvl="1"/>
            <a:r>
              <a:rPr lang="en-US" dirty="0"/>
              <a:t>Just like HTML and CSS</a:t>
            </a:r>
          </a:p>
          <a:p>
            <a:pPr lvl="1"/>
            <a:r>
              <a:rPr lang="en-US" dirty="0"/>
              <a:t>HTML – identifies the content (elements) of a web document for so that the browser knows how to present it on the webpage.</a:t>
            </a:r>
          </a:p>
          <a:p>
            <a:pPr lvl="1"/>
            <a:r>
              <a:rPr lang="en-US" dirty="0"/>
              <a:t>CSS – defines how each element is to be formatted/displayed in the document/page.</a:t>
            </a:r>
          </a:p>
          <a:p>
            <a:r>
              <a:rPr lang="en-US" dirty="0"/>
              <a:t>JavaScript creates interactive or dynamic web pages</a:t>
            </a:r>
          </a:p>
          <a:p>
            <a:pPr lvl="1"/>
            <a:r>
              <a:rPr lang="en-US" dirty="0"/>
              <a:t>Can change content and/or formatting as the user is browsing a page</a:t>
            </a:r>
          </a:p>
          <a:p>
            <a:r>
              <a:rPr lang="en-US" dirty="0"/>
              <a:t>With JavaScript, a web page can </a:t>
            </a:r>
          </a:p>
          <a:p>
            <a:pPr lvl="1"/>
            <a:r>
              <a:rPr lang="en-US" dirty="0"/>
              <a:t>Respond to user events</a:t>
            </a:r>
          </a:p>
          <a:p>
            <a:pPr lvl="1"/>
            <a:r>
              <a:rPr lang="en-US" dirty="0"/>
              <a:t>Mouse-click, Mouse-over, mouse-out, enter/exit fields</a:t>
            </a:r>
          </a:p>
          <a:p>
            <a:pPr lvl="1"/>
            <a:r>
              <a:rPr lang="en-US" dirty="0"/>
              <a:t>Validate data entry in forms</a:t>
            </a:r>
          </a:p>
          <a:p>
            <a:pPr lvl="1"/>
            <a:r>
              <a:rPr lang="en-US" dirty="0"/>
              <a:t>Create custom HTML code and pages on-the-fly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key concepts for using JavaScript:</a:t>
            </a:r>
          </a:p>
          <a:p>
            <a:pPr lvl="1"/>
            <a:r>
              <a:rPr lang="en-US" b="1" dirty="0"/>
              <a:t>Element</a:t>
            </a:r>
            <a:r>
              <a:rPr lang="en-US" dirty="0"/>
              <a:t> – what is the web page element that the user will interact with to start a JavaScript function</a:t>
            </a:r>
          </a:p>
          <a:p>
            <a:pPr lvl="1"/>
            <a:r>
              <a:rPr lang="en-US" b="1" dirty="0"/>
              <a:t>Event</a:t>
            </a:r>
            <a:r>
              <a:rPr lang="en-US" dirty="0"/>
              <a:t> – what is the event, associated with the element, that will </a:t>
            </a:r>
            <a:r>
              <a:rPr lang="en-US" dirty="0" smtClean="0"/>
              <a:t>"trigger" </a:t>
            </a:r>
            <a:r>
              <a:rPr lang="en-US" dirty="0"/>
              <a:t>the JavaScript function</a:t>
            </a:r>
          </a:p>
          <a:p>
            <a:pPr lvl="1"/>
            <a:r>
              <a:rPr lang="en-US" b="1" dirty="0"/>
              <a:t>Action</a:t>
            </a:r>
            <a:r>
              <a:rPr lang="en-US" dirty="0"/>
              <a:t> – what must the JavaScript function do?</a:t>
            </a:r>
          </a:p>
          <a:p>
            <a:pPr lvl="1"/>
            <a:r>
              <a:rPr lang="en-US" dirty="0"/>
              <a:t>All three must be defined for the JavaScript function to work. 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IS HOW THE </a:t>
            </a:r>
            <a:r>
              <a:rPr lang="en-US" b="1" dirty="0"/>
              <a:t>ACTION</a:t>
            </a:r>
            <a:r>
              <a:rPr lang="en-US" dirty="0"/>
              <a:t> IS LINKED TO THE </a:t>
            </a:r>
            <a:r>
              <a:rPr lang="en-US" b="1" dirty="0"/>
              <a:t>EVENT</a:t>
            </a:r>
            <a:r>
              <a:rPr lang="en-US" dirty="0"/>
              <a:t> and </a:t>
            </a:r>
            <a:r>
              <a:rPr lang="en-US" b="1" dirty="0"/>
              <a:t>ELEMENT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to the file:</a:t>
            </a:r>
          </a:p>
          <a:p>
            <a:pPr lvl="1"/>
            <a:r>
              <a:rPr lang="en-US" dirty="0" smtClean="0"/>
              <a:t>CS11-In</a:t>
            </a:r>
            <a:r>
              <a:rPr lang="en-US" altLang="zh-CN" dirty="0" smtClean="0"/>
              <a:t>C</a:t>
            </a:r>
            <a:r>
              <a:rPr lang="en-US" dirty="0" smtClean="0"/>
              <a:t>lass-demo.htm</a:t>
            </a:r>
            <a:endParaRPr lang="en-US" dirty="0"/>
          </a:p>
          <a:p>
            <a:r>
              <a:rPr lang="en-US" dirty="0"/>
              <a:t>What is the event?</a:t>
            </a:r>
          </a:p>
          <a:p>
            <a:r>
              <a:rPr lang="en-US" dirty="0"/>
              <a:t>What are the elements?</a:t>
            </a:r>
          </a:p>
          <a:p>
            <a:r>
              <a:rPr lang="en-US" dirty="0"/>
              <a:t>What are the actions?</a:t>
            </a:r>
          </a:p>
          <a:p>
            <a:r>
              <a:rPr lang="en-US" dirty="0" smtClean="0"/>
              <a:t>JavaScript </a:t>
            </a:r>
            <a:r>
              <a:rPr lang="en-US" dirty="0"/>
              <a:t>uses the concept of </a:t>
            </a:r>
            <a:r>
              <a:rPr lang="en-US" dirty="0" smtClean="0"/>
              <a:t>"functions" </a:t>
            </a:r>
            <a:r>
              <a:rPr lang="en-US" dirty="0"/>
              <a:t>to define the actions.</a:t>
            </a:r>
          </a:p>
          <a:p>
            <a:r>
              <a:rPr lang="en-US" dirty="0"/>
              <a:t>Note the parenthesis – open and close – right next to the name of the function.</a:t>
            </a:r>
          </a:p>
          <a:p>
            <a:pPr lvl="1"/>
            <a:r>
              <a:rPr lang="en-US" dirty="0"/>
              <a:t>These are mandatory!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625633"/>
          </a:xfrm>
        </p:spPr>
        <p:txBody>
          <a:bodyPr>
            <a:normAutofit/>
          </a:bodyPr>
          <a:lstStyle/>
          <a:p>
            <a:r>
              <a:rPr lang="en-US" dirty="0"/>
              <a:t>Manipulating Web page elements</a:t>
            </a:r>
          </a:p>
          <a:p>
            <a:pPr lvl="1"/>
            <a:r>
              <a:rPr lang="en-US" dirty="0"/>
              <a:t>We need to understand how the elements are organized so that we can know WHAT to manipulate to achieve our end.</a:t>
            </a:r>
          </a:p>
          <a:p>
            <a:pPr lvl="1"/>
            <a:r>
              <a:rPr lang="en-US" dirty="0"/>
              <a:t>Called </a:t>
            </a:r>
            <a:r>
              <a:rPr lang="en-US" b="1" dirty="0"/>
              <a:t>DOM</a:t>
            </a:r>
            <a:r>
              <a:rPr lang="en-US" dirty="0"/>
              <a:t> – Document Object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some basic concepts</a:t>
            </a:r>
          </a:p>
        </p:txBody>
      </p:sp>
      <p:pic>
        <p:nvPicPr>
          <p:cNvPr id="1026" name="Picture 2" descr="http://www.w3schools.com/js/pic_htmltr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68" y="3599157"/>
            <a:ext cx="4643644" cy="254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Object Oriented</a:t>
            </a:r>
          </a:p>
          <a:p>
            <a:pPr lvl="1"/>
            <a:r>
              <a:rPr lang="en-US" dirty="0"/>
              <a:t>We need to understand how JavaScript identifies the elements so that we know HOW to write the JavaScript statements</a:t>
            </a:r>
          </a:p>
          <a:p>
            <a:r>
              <a:rPr lang="en-US" dirty="0"/>
              <a:t>The HTML DOM is a standard </a:t>
            </a:r>
            <a:r>
              <a:rPr lang="en-US" b="1" dirty="0"/>
              <a:t>object</a:t>
            </a:r>
            <a:r>
              <a:rPr lang="en-US" dirty="0"/>
              <a:t> model and </a:t>
            </a:r>
            <a:r>
              <a:rPr lang="en-US" b="1" dirty="0"/>
              <a:t>programming interface</a:t>
            </a:r>
            <a:r>
              <a:rPr lang="en-US" dirty="0"/>
              <a:t> for HTML</a:t>
            </a:r>
            <a:r>
              <a:rPr lang="en-US" dirty="0" smtClean="0"/>
              <a:t>. It defines: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HTML elements as </a:t>
            </a:r>
            <a:r>
              <a:rPr lang="en-US" b="1" dirty="0"/>
              <a:t>objects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properties</a:t>
            </a:r>
            <a:r>
              <a:rPr lang="en-US" dirty="0"/>
              <a:t> of all HTML elements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methods</a:t>
            </a:r>
            <a:r>
              <a:rPr lang="en-US" dirty="0"/>
              <a:t> to access all HTML elements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events</a:t>
            </a:r>
            <a:r>
              <a:rPr lang="en-US" dirty="0"/>
              <a:t> for all HTML elements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Web Page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first need to get the </a:t>
            </a:r>
            <a:r>
              <a:rPr lang="en-US" dirty="0" smtClean="0"/>
              <a:t>"strings" </a:t>
            </a:r>
            <a:r>
              <a:rPr lang="en-US" dirty="0"/>
              <a:t>to the element (like a puppet):</a:t>
            </a:r>
          </a:p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pre-defined function that gets the strings to the Web page element whose id is x</a:t>
            </a:r>
          </a:p>
          <a:p>
            <a:pPr lvl="1"/>
            <a:r>
              <a:rPr lang="en-US" dirty="0"/>
              <a:t>Example: </a:t>
            </a:r>
            <a:endParaRPr lang="en-US" dirty="0" smtClean="0"/>
          </a:p>
          <a:p>
            <a:pPr marL="324000" lvl="1" indent="0">
              <a:buNone/>
            </a:pP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("title")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Save that in a variable.  </a:t>
            </a:r>
            <a:endParaRPr lang="en-US" dirty="0" smtClean="0"/>
          </a:p>
          <a:p>
            <a:pPr lvl="1"/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mytitle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("title");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Manipulate the Web page element.  </a:t>
            </a:r>
            <a:endParaRPr lang="en-US" dirty="0" smtClean="0"/>
          </a:p>
          <a:p>
            <a:pPr lvl="1"/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mytitle.style.color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="red";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3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is </a:t>
            </a:r>
            <a:r>
              <a:rPr lang="en-US" dirty="0" smtClean="0"/>
              <a:t>"Object Oriented"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481342"/>
          </a:xfrm>
        </p:spPr>
        <p:txBody>
          <a:bodyPr>
            <a:normAutofit/>
          </a:bodyPr>
          <a:lstStyle/>
          <a:p>
            <a:r>
              <a:rPr lang="en-US" dirty="0"/>
              <a:t>Treats everything as an object</a:t>
            </a:r>
          </a:p>
          <a:p>
            <a:pPr lvl="1"/>
            <a:r>
              <a:rPr lang="en-US" dirty="0"/>
              <a:t>Every web page element is considered an object</a:t>
            </a:r>
          </a:p>
          <a:p>
            <a:pPr lvl="1"/>
            <a:r>
              <a:rPr lang="en-US" dirty="0"/>
              <a:t>Uses the DOT Notation </a:t>
            </a:r>
          </a:p>
          <a:p>
            <a:r>
              <a:rPr lang="en-US" dirty="0"/>
              <a:t>Examples of JavaScript Object Types</a:t>
            </a:r>
          </a:p>
          <a:p>
            <a:pPr lvl="1"/>
            <a:r>
              <a:rPr lang="en-US" dirty="0"/>
              <a:t>Window (the outside-most element of a web page)</a:t>
            </a:r>
          </a:p>
          <a:p>
            <a:pPr lvl="1"/>
            <a:r>
              <a:rPr lang="en-US" dirty="0"/>
              <a:t>Document (the web page you create)</a:t>
            </a:r>
          </a:p>
          <a:p>
            <a:pPr lvl="1"/>
            <a:r>
              <a:rPr lang="en-US" dirty="0"/>
              <a:t>&lt;h&gt; tag (an element inside the document)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/&gt;, &lt;</a:t>
            </a:r>
            <a:r>
              <a:rPr lang="en-US" dirty="0" err="1"/>
              <a:t>br</a:t>
            </a:r>
            <a:r>
              <a:rPr lang="en-US" dirty="0"/>
              <a:t>/&gt; (other elements inside the document)</a:t>
            </a:r>
          </a:p>
          <a:p>
            <a:pPr lvl="1"/>
            <a:r>
              <a:rPr lang="en-US" dirty="0"/>
              <a:t>Table (element inside the document)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&gt;, &lt;td&gt; (elements inside the table inside the document)</a:t>
            </a:r>
          </a:p>
          <a:p>
            <a:pPr lvl="1"/>
            <a:r>
              <a:rPr lang="en-US" dirty="0"/>
              <a:t>Form (element inside the document)</a:t>
            </a:r>
          </a:p>
          <a:p>
            <a:pPr lvl="2"/>
            <a:r>
              <a:rPr lang="en-US" dirty="0"/>
              <a:t>&lt;input&gt;, &lt;button&gt;, &lt;</a:t>
            </a:r>
            <a:r>
              <a:rPr lang="en-US" dirty="0" err="1"/>
              <a:t>textarea</a:t>
            </a:r>
            <a:r>
              <a:rPr lang="en-US" dirty="0"/>
              <a:t>&gt;… (elements inside form inside document)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5907</TotalTime>
  <Words>1446</Words>
  <Application>Microsoft Office PowerPoint</Application>
  <PresentationFormat>On-screen Show (4:3)</PresentationFormat>
  <Paragraphs>276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华文中宋</vt:lpstr>
      <vt:lpstr>Calibri</vt:lpstr>
      <vt:lpstr>Consolas</vt:lpstr>
      <vt:lpstr>Gill Sans MT</vt:lpstr>
      <vt:lpstr>Wingdings 2</vt:lpstr>
      <vt:lpstr>Dividend</vt:lpstr>
      <vt:lpstr>MIS3690 Web Technologies</vt:lpstr>
      <vt:lpstr>Introduction To JavaScript</vt:lpstr>
      <vt:lpstr>What is JavaScript?</vt:lpstr>
      <vt:lpstr>How to use JavaScript?</vt:lpstr>
      <vt:lpstr>JavaScript Examples</vt:lpstr>
      <vt:lpstr>JavaScript – some basic concepts</vt:lpstr>
      <vt:lpstr>Object Oriented Language</vt:lpstr>
      <vt:lpstr>Manipulating Web Page Elements</vt:lpstr>
      <vt:lpstr>JavaScript is "Object Oriented"</vt:lpstr>
      <vt:lpstr>Object Terminology</vt:lpstr>
      <vt:lpstr>Classes and Objects</vt:lpstr>
      <vt:lpstr>Class vs. Object Example</vt:lpstr>
      <vt:lpstr>Objects Have Properties</vt:lpstr>
      <vt:lpstr>Objects Have Methods</vt:lpstr>
      <vt:lpstr>Referencing Object Properties and Methods</vt:lpstr>
      <vt:lpstr>Interesting Notation in JavaScript</vt:lpstr>
      <vt:lpstr>JavaScript Functions</vt:lpstr>
      <vt:lpstr>Variable in JavaScript</vt:lpstr>
      <vt:lpstr>JavaScript Variables</vt:lpstr>
      <vt:lpstr>Operating on variables</vt:lpstr>
      <vt:lpstr>JavaScript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Zhi Li</cp:lastModifiedBy>
  <cp:revision>283</cp:revision>
  <cp:lastPrinted>2014-09-02T23:37:06Z</cp:lastPrinted>
  <dcterms:created xsi:type="dcterms:W3CDTF">2014-09-02T01:53:30Z</dcterms:created>
  <dcterms:modified xsi:type="dcterms:W3CDTF">2015-09-30T20:04:42Z</dcterms:modified>
</cp:coreProperties>
</file>