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notesMasterIdLst>
    <p:notesMasterId r:id="rId30"/>
  </p:notesMasterIdLst>
  <p:handoutMasterIdLst>
    <p:handoutMasterId r:id="rId31"/>
  </p:handoutMasterIdLst>
  <p:sldIdLst>
    <p:sldId id="256" r:id="rId2"/>
    <p:sldId id="257" r:id="rId3"/>
    <p:sldId id="261" r:id="rId4"/>
    <p:sldId id="262" r:id="rId5"/>
    <p:sldId id="287" r:id="rId6"/>
    <p:sldId id="284" r:id="rId7"/>
    <p:sldId id="285" r:id="rId8"/>
    <p:sldId id="286" r:id="rId9"/>
    <p:sldId id="260"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1" r:id="rId27"/>
    <p:sldId id="282" r:id="rId28"/>
    <p:sldId id="283" r:id="rId2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30" d="100"/>
          <a:sy n="130" d="100"/>
        </p:scale>
        <p:origin x="840" y="114"/>
      </p:cViewPr>
      <p:guideLst>
        <p:guide pos="2880"/>
        <p:guide orient="horz"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2EF0F29-C2A5-4312-8873-09732E2D4BD4}" type="datetimeFigureOut">
              <a:rPr lang="en-US" smtClean="0"/>
              <a:t>9/2/2015</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DB5A06F-EBE3-427C-99CB-A6E9EFAD73E5}" type="slidenum">
              <a:rPr lang="en-US" smtClean="0"/>
              <a:t>‹#›</a:t>
            </a:fld>
            <a:endParaRPr lang="en-US"/>
          </a:p>
        </p:txBody>
      </p:sp>
    </p:spTree>
    <p:extLst>
      <p:ext uri="{BB962C8B-B14F-4D97-AF65-F5344CB8AC3E}">
        <p14:creationId xmlns:p14="http://schemas.microsoft.com/office/powerpoint/2010/main" val="2636467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17ADCE5-4A46-4034-BD78-21EA25C59BB0}" type="datetimeFigureOut">
              <a:rPr lang="en-US" smtClean="0"/>
              <a:t>9/2/2015</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0658A4F-BEF9-4544-AC37-199BFD6F0B48}" type="slidenum">
              <a:rPr lang="en-US" smtClean="0"/>
              <a:t>‹#›</a:t>
            </a:fld>
            <a:endParaRPr lang="en-US"/>
          </a:p>
        </p:txBody>
      </p:sp>
    </p:spTree>
    <p:extLst>
      <p:ext uri="{BB962C8B-B14F-4D97-AF65-F5344CB8AC3E}">
        <p14:creationId xmlns:p14="http://schemas.microsoft.com/office/powerpoint/2010/main" val="229208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1</a:t>
            </a:fld>
            <a:endParaRPr lang="en-US"/>
          </a:p>
        </p:txBody>
      </p:sp>
    </p:spTree>
    <p:extLst>
      <p:ext uri="{BB962C8B-B14F-4D97-AF65-F5344CB8AC3E}">
        <p14:creationId xmlns:p14="http://schemas.microsoft.com/office/powerpoint/2010/main" val="356553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2</a:t>
            </a:fld>
            <a:endParaRPr lang="en-US"/>
          </a:p>
        </p:txBody>
      </p:sp>
    </p:spTree>
    <p:extLst>
      <p:ext uri="{BB962C8B-B14F-4D97-AF65-F5344CB8AC3E}">
        <p14:creationId xmlns:p14="http://schemas.microsoft.com/office/powerpoint/2010/main" val="345612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5495EC-2DB0-476B-9503-82DCEAE58247}" type="datetime1">
              <a:rPr lang="en-US" smtClean="0"/>
              <a:t>9/2/2015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34632731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F01FC-30B1-4906-B7FD-6180C948CD98}"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4029890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DF2E5E3-3F26-46DD-9989-0762B118E6DC}" type="datetime1">
              <a:rPr lang="en-US" smtClean="0"/>
              <a:t>9/2/2015</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10000785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3720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02338"/>
            <a:ext cx="7989752" cy="4220307"/>
          </a:xfrm>
        </p:spPr>
        <p:txBody>
          <a:bodyPr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59327" y="6495401"/>
            <a:ext cx="2133600" cy="365125"/>
          </a:xfrm>
        </p:spPr>
        <p:txBody>
          <a:bodyPr/>
          <a:lstStyle>
            <a:lvl1pPr>
              <a:defRPr>
                <a:solidFill>
                  <a:schemeClr val="accent1">
                    <a:lumMod val="75000"/>
                  </a:schemeClr>
                </a:solidFill>
              </a:defRPr>
            </a:lvl1pPr>
          </a:lstStyle>
          <a:p>
            <a:fld id="{538C6B3D-0FD6-4788-AFDB-D538C1553FFB}" type="datetime1">
              <a:rPr lang="en-US" smtClean="0"/>
              <a:t>9/2/2015</a:t>
            </a:fld>
            <a:endParaRPr lang="en-US"/>
          </a:p>
        </p:txBody>
      </p:sp>
      <p:sp>
        <p:nvSpPr>
          <p:cNvPr id="5" name="Footer Placeholder 4"/>
          <p:cNvSpPr>
            <a:spLocks noGrp="1"/>
          </p:cNvSpPr>
          <p:nvPr>
            <p:ph type="ftr" sz="quarter" idx="11"/>
          </p:nvPr>
        </p:nvSpPr>
        <p:spPr>
          <a:xfrm>
            <a:off x="581192" y="6491075"/>
            <a:ext cx="4870585" cy="365125"/>
          </a:xfrm>
        </p:spPr>
        <p:txBody>
          <a:bodyPr/>
          <a:lstStyle>
            <a:lvl1pPr>
              <a:defRPr>
                <a:solidFill>
                  <a:schemeClr val="accent1">
                    <a:lumMod val="7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a:xfrm>
            <a:off x="7800476" y="6495401"/>
            <a:ext cx="770468" cy="365125"/>
          </a:xfrm>
        </p:spPr>
        <p:txBody>
          <a:bodyPr/>
          <a:lstStyle>
            <a:lvl1pPr>
              <a:defRPr>
                <a:solidFill>
                  <a:schemeClr val="accent1">
                    <a:lumMod val="75000"/>
                  </a:schemeClr>
                </a:solidFill>
              </a:defRPr>
            </a:lvl1pPr>
          </a:lstStyle>
          <a:p>
            <a:fld id="{87DAAC80-F39E-4626-BAC3-8A9E75E5308B}" type="slidenum">
              <a:rPr lang="en-US" smtClean="0"/>
              <a:pPr/>
              <a:t>‹#›</a:t>
            </a:fld>
            <a:endParaRPr lang="en-US"/>
          </a:p>
        </p:txBody>
      </p:sp>
    </p:spTree>
    <p:extLst>
      <p:ext uri="{BB962C8B-B14F-4D97-AF65-F5344CB8AC3E}">
        <p14:creationId xmlns:p14="http://schemas.microsoft.com/office/powerpoint/2010/main" val="2180351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CDF1BB-51A6-46F3-8637-1A4638166CA0}" type="datetime1">
              <a:rPr lang="en-US" smtClean="0"/>
              <a:t>9/2/2015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26874968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5283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04A73-2B17-4BD4-97CF-3CCC5917C324}" type="datetime1">
              <a:rPr lang="en-US" smtClean="0"/>
              <a:t>9/2/2015</a:t>
            </a:fld>
            <a:endParaRPr lang="en-US"/>
          </a:p>
        </p:txBody>
      </p:sp>
      <p:sp>
        <p:nvSpPr>
          <p:cNvPr id="6" name="Footer Placeholder 5"/>
          <p:cNvSpPr>
            <a:spLocks noGrp="1"/>
          </p:cNvSpPr>
          <p:nvPr>
            <p:ph type="ftr" sz="quarter" idx="11"/>
          </p:nvPr>
        </p:nvSpPr>
        <p:spPr/>
        <p:txBody>
          <a:body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182990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B91D3-1F71-436A-945D-2C381BCB5224}" type="datetime1">
              <a:rPr lang="en-US" smtClean="0"/>
              <a:t>9/2/2015</a:t>
            </a:fld>
            <a:endParaRPr lang="en-US"/>
          </a:p>
        </p:txBody>
      </p:sp>
      <p:sp>
        <p:nvSpPr>
          <p:cNvPr id="8" name="Footer Placeholder 7"/>
          <p:cNvSpPr>
            <a:spLocks noGrp="1"/>
          </p:cNvSpPr>
          <p:nvPr>
            <p:ph type="ftr" sz="quarter" idx="11"/>
          </p:nvPr>
        </p:nvSpPr>
        <p:spPr/>
        <p:txBody>
          <a:bodyPr/>
          <a:lstStyle/>
          <a:p>
            <a:r>
              <a:rPr lang="fr-FR" smtClean="0"/>
              <a:t>MIS3690  Web Technologies Fall 2015</a:t>
            </a:r>
            <a:endParaRPr lang="en-US"/>
          </a:p>
        </p:txBody>
      </p:sp>
      <p:sp>
        <p:nvSpPr>
          <p:cNvPr id="9" name="Slide Number Placeholder 8"/>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3037977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BBB4A6-78BF-4395-A990-A79C781F481D}" type="datetime1">
              <a:rPr lang="en-US" smtClean="0"/>
              <a:t>9/2/2015</a:t>
            </a:fld>
            <a:endParaRPr lang="en-US"/>
          </a:p>
        </p:txBody>
      </p:sp>
      <p:sp>
        <p:nvSpPr>
          <p:cNvPr id="4" name="Footer Placeholder 3"/>
          <p:cNvSpPr>
            <a:spLocks noGrp="1"/>
          </p:cNvSpPr>
          <p:nvPr>
            <p:ph type="ftr" sz="quarter" idx="11"/>
          </p:nvPr>
        </p:nvSpPr>
        <p:spPr/>
        <p:txBody>
          <a:bodyPr/>
          <a:lstStyle/>
          <a:p>
            <a:r>
              <a:rPr lang="fr-FR" smtClean="0"/>
              <a:t>MIS3690  Web Technologies Fall 2015</a:t>
            </a:r>
            <a:endParaRPr lang="en-US"/>
          </a:p>
        </p:txBody>
      </p:sp>
      <p:sp>
        <p:nvSpPr>
          <p:cNvPr id="5" name="Slide Number Placeholder 4"/>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931946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2C682-CA64-4F73-A7C2-57CFE2906F9B}" type="datetime1">
              <a:rPr lang="en-US" smtClean="0"/>
              <a:t>9/2/2015</a:t>
            </a:fld>
            <a:endParaRPr lang="en-US"/>
          </a:p>
        </p:txBody>
      </p:sp>
      <p:sp>
        <p:nvSpPr>
          <p:cNvPr id="3" name="Footer Placeholder 2"/>
          <p:cNvSpPr>
            <a:spLocks noGrp="1"/>
          </p:cNvSpPr>
          <p:nvPr>
            <p:ph type="ftr" sz="quarter" idx="11"/>
          </p:nvPr>
        </p:nvSpPr>
        <p:spPr/>
        <p:txBody>
          <a:bodyPr/>
          <a:lstStyle/>
          <a:p>
            <a:r>
              <a:rPr lang="fr-FR" smtClean="0"/>
              <a:t>MIS3690  Web Technologies Fall 2015</a:t>
            </a:r>
            <a:endParaRPr lang="en-US"/>
          </a:p>
        </p:txBody>
      </p:sp>
      <p:sp>
        <p:nvSpPr>
          <p:cNvPr id="4" name="Slide Number Placeholder 3"/>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65054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CD809D-09F7-4CC0-AE46-4B334D9D03D8}" type="datetime1">
              <a:rPr lang="en-US" smtClean="0"/>
              <a:t>9/2/2015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4153251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5BCF6-76C3-4D87-B711-2E9BB9607820}" type="datetime1">
              <a:rPr lang="en-US" smtClean="0"/>
              <a:t>9/2/2015</a:t>
            </a:fld>
            <a:endParaRPr lang="en-US"/>
          </a:p>
        </p:txBody>
      </p:sp>
      <p:sp>
        <p:nvSpPr>
          <p:cNvPr id="6" name="Footer Placeholder 5"/>
          <p:cNvSpPr>
            <a:spLocks noGrp="1"/>
          </p:cNvSpPr>
          <p:nvPr>
            <p:ph type="ftr" sz="quarter" idx="11"/>
          </p:nvPr>
        </p:nvSpPr>
        <p:spPr/>
        <p:txBody>
          <a:bodyPr/>
          <a:lstStyle/>
          <a:p>
            <a:r>
              <a:rPr lang="fr-FR" smtClean="0"/>
              <a:t>MIS3690  Web Technologies Fall 2015</a:t>
            </a:r>
            <a:endParaRPr lang="en-US"/>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6217123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0931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1908952"/>
            <a:ext cx="7989752" cy="447621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6503216"/>
            <a:ext cx="2133600" cy="365125"/>
          </a:xfrm>
          <a:prstGeom prst="rect">
            <a:avLst/>
          </a:prstGeom>
        </p:spPr>
        <p:txBody>
          <a:bodyPr vert="horz" lIns="91440" tIns="45720" rIns="91440" bIns="45720" rtlCol="0" anchor="ctr"/>
          <a:lstStyle>
            <a:lvl1pPr algn="r">
              <a:defRPr sz="900">
                <a:solidFill>
                  <a:schemeClr val="accent2"/>
                </a:solidFill>
              </a:defRPr>
            </a:lvl1pPr>
          </a:lstStyle>
          <a:p>
            <a:fld id="{3AEACE00-32FD-4487-B509-E3939A3705D2}" type="datetime1">
              <a:rPr lang="en-US" smtClean="0"/>
              <a:t>9/2/2015</a:t>
            </a:fld>
            <a:endParaRPr lang="en-US"/>
          </a:p>
        </p:txBody>
      </p:sp>
      <p:sp>
        <p:nvSpPr>
          <p:cNvPr id="5" name="Footer Placeholder 4"/>
          <p:cNvSpPr>
            <a:spLocks noGrp="1"/>
          </p:cNvSpPr>
          <p:nvPr>
            <p:ph type="ftr" sz="quarter" idx="3"/>
          </p:nvPr>
        </p:nvSpPr>
        <p:spPr>
          <a:xfrm>
            <a:off x="581192" y="649889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fr-FR" smtClean="0"/>
              <a:t>MIS3690  Web Technologies Fall 2015</a:t>
            </a:r>
            <a:endParaRPr lang="en-US"/>
          </a:p>
        </p:txBody>
      </p:sp>
      <p:sp>
        <p:nvSpPr>
          <p:cNvPr id="6" name="Slide Number Placeholder 5"/>
          <p:cNvSpPr>
            <a:spLocks noGrp="1"/>
          </p:cNvSpPr>
          <p:nvPr>
            <p:ph type="sldNum" sz="quarter" idx="4"/>
          </p:nvPr>
        </p:nvSpPr>
        <p:spPr>
          <a:xfrm>
            <a:off x="7800476" y="6503216"/>
            <a:ext cx="770468" cy="365125"/>
          </a:xfrm>
          <a:prstGeom prst="rect">
            <a:avLst/>
          </a:prstGeom>
        </p:spPr>
        <p:txBody>
          <a:bodyPr vert="horz" lIns="91440" tIns="45720" rIns="91440" bIns="45720" rtlCol="0" anchor="ctr"/>
          <a:lstStyle>
            <a:lvl1pPr algn="r">
              <a:defRPr sz="900">
                <a:solidFill>
                  <a:schemeClr val="accent2"/>
                </a:solidFill>
              </a:defRPr>
            </a:lvl1pPr>
          </a:lstStyle>
          <a:p>
            <a:fld id="{87DAAC80-F39E-4626-BAC3-8A9E75E5308B}" type="slidenum">
              <a:rPr lang="en-US" smtClean="0"/>
              <a:t>‹#›</a:t>
            </a:fld>
            <a:endParaRPr lang="en-US"/>
          </a:p>
        </p:txBody>
      </p:sp>
      <p:sp>
        <p:nvSpPr>
          <p:cNvPr id="9" name="Rectangle 8"/>
          <p:cNvSpPr/>
          <p:nvPr/>
        </p:nvSpPr>
        <p:spPr>
          <a:xfrm>
            <a:off x="448091" y="308470"/>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308470"/>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308470"/>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5970899"/>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iming>
    <p:tnLst>
      <p:par>
        <p:cTn id="1" dur="indefinite" restart="never" nodeType="tmRoot"/>
      </p:par>
    </p:tnLst>
  </p:timing>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facebook.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charsets/default.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zli@babson.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t>MIS3690-2 Web Technologies</a:t>
            </a:r>
            <a:endParaRPr lang="en-US" dirty="0"/>
          </a:p>
        </p:txBody>
      </p:sp>
      <p:sp>
        <p:nvSpPr>
          <p:cNvPr id="3" name="Subtitle 2"/>
          <p:cNvSpPr>
            <a:spLocks noGrp="1"/>
          </p:cNvSpPr>
          <p:nvPr>
            <p:ph type="subTitle" idx="1"/>
          </p:nvPr>
        </p:nvSpPr>
        <p:spPr>
          <a:xfrm>
            <a:off x="581192" y="3402028"/>
            <a:ext cx="7989752" cy="1724864"/>
          </a:xfrm>
        </p:spPr>
        <p:txBody>
          <a:bodyPr>
            <a:normAutofit/>
          </a:bodyPr>
          <a:lstStyle/>
          <a:p>
            <a:pPr algn="ctr"/>
            <a:r>
              <a:rPr lang="en-US" b="1" dirty="0" smtClean="0"/>
              <a:t>Babson College</a:t>
            </a:r>
          </a:p>
          <a:p>
            <a:pPr algn="ctr"/>
            <a:r>
              <a:rPr lang="en-US" b="1" dirty="0" smtClean="0"/>
              <a:t>TOIM Division</a:t>
            </a:r>
          </a:p>
          <a:p>
            <a:pPr algn="ctr"/>
            <a:r>
              <a:rPr lang="en-US" b="1" dirty="0"/>
              <a:t>Fall </a:t>
            </a:r>
            <a:r>
              <a:rPr lang="en-US" b="1" dirty="0" smtClean="0"/>
              <a:t>2015</a:t>
            </a:r>
            <a:endParaRPr lang="en-US" b="1" dirty="0"/>
          </a:p>
          <a:p>
            <a:pPr algn="ctr"/>
            <a:endParaRPr lang="en-US" dirty="0">
              <a:solidFill>
                <a:schemeClr val="bg1"/>
              </a:solidFill>
            </a:endParaRPr>
          </a:p>
        </p:txBody>
      </p:sp>
      <p:sp>
        <p:nvSpPr>
          <p:cNvPr id="4" name="Date Placeholder 3"/>
          <p:cNvSpPr>
            <a:spLocks noGrp="1"/>
          </p:cNvSpPr>
          <p:nvPr>
            <p:ph type="dt" sz="half" idx="10"/>
          </p:nvPr>
        </p:nvSpPr>
        <p:spPr/>
        <p:txBody>
          <a:bodyPr/>
          <a:lstStyle/>
          <a:p>
            <a:fld id="{78480946-5AB8-4FBD-97B8-B857C612588E}"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t>1</a:t>
            </a:fld>
            <a:endParaRPr lang="en-US"/>
          </a:p>
        </p:txBody>
      </p:sp>
    </p:spTree>
    <p:extLst>
      <p:ext uri="{BB962C8B-B14F-4D97-AF65-F5344CB8AC3E}">
        <p14:creationId xmlns:p14="http://schemas.microsoft.com/office/powerpoint/2010/main" val="373798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Software Components</a:t>
            </a:r>
          </a:p>
        </p:txBody>
      </p:sp>
      <p:sp>
        <p:nvSpPr>
          <p:cNvPr id="3" name="Content Placeholder 2"/>
          <p:cNvSpPr>
            <a:spLocks noGrp="1"/>
          </p:cNvSpPr>
          <p:nvPr>
            <p:ph idx="1"/>
          </p:nvPr>
        </p:nvSpPr>
        <p:spPr/>
        <p:txBody>
          <a:bodyPr/>
          <a:lstStyle/>
          <a:p>
            <a:r>
              <a:rPr lang="en-US" dirty="0"/>
              <a:t>The Client Browser </a:t>
            </a:r>
          </a:p>
          <a:p>
            <a:pPr lvl="1"/>
            <a:r>
              <a:rPr lang="en-US" dirty="0"/>
              <a:t>Internet Explorer, Firefox, Safari, </a:t>
            </a:r>
            <a:r>
              <a:rPr lang="en-US" dirty="0" smtClean="0"/>
              <a:t>Chrome…</a:t>
            </a:r>
          </a:p>
          <a:p>
            <a:pPr lvl="1"/>
            <a:endParaRPr lang="en-US" dirty="0"/>
          </a:p>
          <a:p>
            <a:endParaRPr lang="en-US" dirty="0" smtClean="0"/>
          </a:p>
          <a:p>
            <a:endParaRPr lang="en-US" dirty="0" smtClean="0"/>
          </a:p>
          <a:p>
            <a:r>
              <a:rPr lang="en-US" dirty="0" smtClean="0"/>
              <a:t>The </a:t>
            </a:r>
            <a:r>
              <a:rPr lang="en-US" dirty="0"/>
              <a:t>Web Server </a:t>
            </a:r>
          </a:p>
          <a:p>
            <a:pPr lvl="1"/>
            <a:r>
              <a:rPr lang="en-US" dirty="0"/>
              <a:t>Apache, Microsoft IIS, </a:t>
            </a:r>
            <a:r>
              <a:rPr lang="en-US" dirty="0" err="1" smtClean="0"/>
              <a:t>nginx</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CBD85694-7059-448A-8C01-CFD0FC81C4A4}"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10</a:t>
            </a:fld>
            <a:endParaRPr lang="en-US"/>
          </a:p>
        </p:txBody>
      </p:sp>
      <p:pic>
        <p:nvPicPr>
          <p:cNvPr id="3074" name="Picture 2" descr="http://www.safenet-inc.com/uploadedImages/Partners/logos/apache.jpg?n=6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5063377"/>
            <a:ext cx="1919410" cy="12468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digicert.com/images/d3/microsoft-i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32" y="4874460"/>
            <a:ext cx="1511346" cy="14357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comlounge.net/material/logo-nginx.png/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4176" y="5288366"/>
            <a:ext cx="2360893" cy="48793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bmrtraining.com/wp-content/uploads/chrome_firefox_opera_safari_ie-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700" y="3001848"/>
            <a:ext cx="4531222" cy="84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3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The Browser and Server Really Talk?</a:t>
            </a:r>
          </a:p>
        </p:txBody>
      </p:sp>
      <p:sp>
        <p:nvSpPr>
          <p:cNvPr id="4" name="Date Placeholder 3"/>
          <p:cNvSpPr>
            <a:spLocks noGrp="1"/>
          </p:cNvSpPr>
          <p:nvPr>
            <p:ph type="dt" sz="half" idx="10"/>
          </p:nvPr>
        </p:nvSpPr>
        <p:spPr/>
        <p:txBody>
          <a:bodyPr/>
          <a:lstStyle/>
          <a:p>
            <a:fld id="{324A24C2-747C-4A11-9108-F0D7AE3317BB}"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11</a:t>
            </a:fld>
            <a:endParaRPr lang="en-US"/>
          </a:p>
        </p:txBody>
      </p:sp>
      <p:pic>
        <p:nvPicPr>
          <p:cNvPr id="1028" name="Picture 4" descr="http://4.bp.blogspot.com/-FBtS95qz6MU/UbHZQkG9KqI/AAAAAAAAAn8/tGFPcnJSsRM/s1600/The_Matrix_58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572" y="2260263"/>
            <a:ext cx="3951410" cy="1644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flydrsdotcom.files.wordpress.com/2012/12/matrix-trinityphon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7572" y="4478184"/>
            <a:ext cx="3951410" cy="178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1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a:t>
            </a:r>
            <a:r>
              <a:rPr lang="en-US" dirty="0" smtClean="0"/>
              <a:t>URL?</a:t>
            </a:r>
            <a:endParaRPr lang="en-US" dirty="0"/>
          </a:p>
        </p:txBody>
      </p:sp>
      <p:sp>
        <p:nvSpPr>
          <p:cNvPr id="3" name="Content Placeholder 2"/>
          <p:cNvSpPr>
            <a:spLocks noGrp="1"/>
          </p:cNvSpPr>
          <p:nvPr>
            <p:ph idx="1"/>
          </p:nvPr>
        </p:nvSpPr>
        <p:spPr/>
        <p:txBody>
          <a:bodyPr>
            <a:noAutofit/>
          </a:bodyPr>
          <a:lstStyle/>
          <a:p>
            <a:r>
              <a:rPr lang="en-US" dirty="0"/>
              <a:t>You type an URL </a:t>
            </a:r>
            <a:r>
              <a:rPr lang="en-US" dirty="0" smtClean="0"/>
              <a:t>(Uniform Resource Locator, </a:t>
            </a:r>
            <a:r>
              <a:rPr lang="en-US" dirty="0"/>
              <a:t>e.g., </a:t>
            </a:r>
            <a:r>
              <a:rPr lang="en-US" dirty="0" smtClean="0"/>
              <a:t>www.</a:t>
            </a:r>
            <a:r>
              <a:rPr lang="en-US" altLang="zh-CN" dirty="0" smtClean="0"/>
              <a:t>facebook</a:t>
            </a:r>
            <a:r>
              <a:rPr lang="en-US" dirty="0" smtClean="0"/>
              <a:t>.com) </a:t>
            </a:r>
            <a:r>
              <a:rPr lang="en-US" dirty="0"/>
              <a:t>into the browser or click on a </a:t>
            </a:r>
            <a:r>
              <a:rPr lang="en-US" dirty="0" smtClean="0">
                <a:hlinkClick r:id="rId2"/>
              </a:rPr>
              <a:t>link</a:t>
            </a:r>
            <a:r>
              <a:rPr lang="en-US" dirty="0" smtClean="0"/>
              <a:t>.</a:t>
            </a:r>
            <a:endParaRPr lang="en-US" dirty="0"/>
          </a:p>
          <a:p>
            <a:endParaRPr lang="en-US" dirty="0" smtClean="0"/>
          </a:p>
          <a:p>
            <a:endParaRPr lang="en-US" dirty="0" smtClean="0"/>
          </a:p>
          <a:p>
            <a:endParaRPr lang="en-US" dirty="0" smtClean="0"/>
          </a:p>
          <a:p>
            <a:r>
              <a:rPr lang="en-US" dirty="0" smtClean="0"/>
              <a:t>Either </a:t>
            </a:r>
            <a:r>
              <a:rPr lang="en-US" dirty="0"/>
              <a:t>way, the browser sends a request to the IP address specified in the URL. </a:t>
            </a:r>
          </a:p>
          <a:p>
            <a:r>
              <a:rPr lang="en-US" dirty="0"/>
              <a:t>The request goes to the local Server (within the company, your service provider (ISP), or the Internet).</a:t>
            </a:r>
          </a:p>
          <a:p>
            <a:r>
              <a:rPr lang="en-US" dirty="0"/>
              <a:t>A translator, </a:t>
            </a:r>
            <a:r>
              <a:rPr lang="en-US" dirty="0" smtClean="0"/>
              <a:t>DNS (Domain </a:t>
            </a:r>
            <a:r>
              <a:rPr lang="en-US" dirty="0"/>
              <a:t>Name </a:t>
            </a:r>
            <a:r>
              <a:rPr lang="en-US" dirty="0" smtClean="0"/>
              <a:t>Service/System</a:t>
            </a:r>
            <a:r>
              <a:rPr lang="en-US" dirty="0"/>
              <a:t>), translates the URL to an IP Address</a:t>
            </a:r>
            <a:r>
              <a:rPr lang="en-US" dirty="0" smtClean="0"/>
              <a:t>.</a:t>
            </a:r>
          </a:p>
          <a:p>
            <a:endParaRPr lang="en-US" dirty="0"/>
          </a:p>
          <a:p>
            <a:endParaRPr lang="en-US" sz="1400" dirty="0"/>
          </a:p>
        </p:txBody>
      </p:sp>
      <p:sp>
        <p:nvSpPr>
          <p:cNvPr id="4" name="Date Placeholder 3"/>
          <p:cNvSpPr>
            <a:spLocks noGrp="1"/>
          </p:cNvSpPr>
          <p:nvPr>
            <p:ph type="dt" sz="half" idx="10"/>
          </p:nvPr>
        </p:nvSpPr>
        <p:spPr/>
        <p:txBody>
          <a:bodyPr/>
          <a:lstStyle/>
          <a:p>
            <a:fld id="{59C57E39-01FA-468F-AB3A-C3085D9B3D2F}"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12</a:t>
            </a:fld>
            <a:endParaRPr lang="en-US"/>
          </a:p>
        </p:txBody>
      </p:sp>
      <p:pic>
        <p:nvPicPr>
          <p:cNvPr id="205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221" y="2949711"/>
            <a:ext cx="5629275" cy="981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218" y="5490296"/>
            <a:ext cx="21717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a:t>
            </a:r>
            <a:r>
              <a:rPr lang="en-US" dirty="0" smtClean="0"/>
              <a:t>? (cont.)</a:t>
            </a:r>
            <a:endParaRPr lang="en-US" dirty="0"/>
          </a:p>
        </p:txBody>
      </p:sp>
      <p:sp>
        <p:nvSpPr>
          <p:cNvPr id="3" name="Content Placeholder 2"/>
          <p:cNvSpPr>
            <a:spLocks noGrp="1"/>
          </p:cNvSpPr>
          <p:nvPr>
            <p:ph idx="1"/>
          </p:nvPr>
        </p:nvSpPr>
        <p:spPr/>
        <p:txBody>
          <a:bodyPr/>
          <a:lstStyle/>
          <a:p>
            <a:r>
              <a:rPr lang="en-US" dirty="0"/>
              <a:t>The Server determines that the address (in this case, </a:t>
            </a:r>
            <a:r>
              <a:rPr lang="en-US" dirty="0" smtClean="0"/>
              <a:t>Facebook) </a:t>
            </a:r>
            <a:r>
              <a:rPr lang="en-US" dirty="0"/>
              <a:t>is outside somewhere and forwards the request to the Internet – together with the return address (your computer or client)</a:t>
            </a:r>
          </a:p>
          <a:p>
            <a:r>
              <a:rPr lang="en-US" dirty="0"/>
              <a:t>The Internet has a number of machines (computers) called Routers. The router, routes the request to its destination. It may go through several routers before it gets to its destination (in this case</a:t>
            </a:r>
            <a:r>
              <a:rPr lang="en-US" dirty="0" smtClean="0"/>
              <a:t>, Facebook’s Web </a:t>
            </a:r>
            <a:r>
              <a:rPr lang="en-US" dirty="0"/>
              <a:t>Server</a:t>
            </a:r>
            <a:r>
              <a:rPr lang="en-US" dirty="0" smtClean="0"/>
              <a:t>).</a:t>
            </a:r>
          </a:p>
          <a:p>
            <a:endParaRPr lang="en-US" dirty="0"/>
          </a:p>
          <a:p>
            <a:endParaRPr lang="en-US" dirty="0" smtClean="0"/>
          </a:p>
          <a:p>
            <a:endParaRPr lang="en-US" dirty="0"/>
          </a:p>
          <a:p>
            <a:pPr lvl="1"/>
            <a:endParaRPr lang="en-US" dirty="0" smtClean="0"/>
          </a:p>
          <a:p>
            <a:pPr lvl="1"/>
            <a:r>
              <a:rPr lang="en-US" dirty="0" smtClean="0"/>
              <a:t>Try to type </a:t>
            </a:r>
            <a:r>
              <a:rPr lang="en-US" dirty="0" err="1" smtClean="0">
                <a:latin typeface="Consolas" panose="020B0609020204030204" pitchFamily="49" charset="0"/>
                <a:cs typeface="Consolas" panose="020B0609020204030204" pitchFamily="49" charset="0"/>
              </a:rPr>
              <a:t>tracert</a:t>
            </a:r>
            <a:r>
              <a:rPr lang="en-US" dirty="0" smtClean="0">
                <a:latin typeface="Consolas" panose="020B0609020204030204" pitchFamily="49" charset="0"/>
                <a:cs typeface="Consolas" panose="020B0609020204030204" pitchFamily="49" charset="0"/>
              </a:rPr>
              <a:t> www.facebook.com</a:t>
            </a:r>
            <a:r>
              <a:rPr lang="en-US" dirty="0" smtClean="0"/>
              <a:t> in Command Prompt in your laptop and see what happens.</a:t>
            </a:r>
            <a:endParaRPr lang="en-US" dirty="0"/>
          </a:p>
        </p:txBody>
      </p:sp>
      <p:sp>
        <p:nvSpPr>
          <p:cNvPr id="4" name="Date Placeholder 3"/>
          <p:cNvSpPr>
            <a:spLocks noGrp="1"/>
          </p:cNvSpPr>
          <p:nvPr>
            <p:ph type="dt" sz="half" idx="10"/>
          </p:nvPr>
        </p:nvSpPr>
        <p:spPr/>
        <p:txBody>
          <a:bodyPr/>
          <a:lstStyle/>
          <a:p>
            <a:fld id="{A9379E92-B9F7-414F-8BFD-51F1FFEAFB3A}"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13</a:t>
            </a:fld>
            <a:endParaRPr lang="en-US"/>
          </a:p>
        </p:txBody>
      </p:sp>
      <p:pic>
        <p:nvPicPr>
          <p:cNvPr id="3074" name="Picture 2" descr="500px-An_example_of_theoretical_DNS_recursion_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651" y="3955306"/>
            <a:ext cx="47625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The browser sends a HTTP request to the web </a:t>
            </a:r>
            <a:r>
              <a:rPr lang="en-US" dirty="0" smtClean="0"/>
              <a:t>server.</a:t>
            </a:r>
            <a:endParaRPr lang="en-US" dirty="0"/>
          </a:p>
          <a:p>
            <a:endParaRPr lang="en-US" dirty="0"/>
          </a:p>
          <a:p>
            <a:endParaRPr lang="en-US" dirty="0" smtClean="0"/>
          </a:p>
          <a:p>
            <a:r>
              <a:rPr lang="en-US" dirty="0" smtClean="0"/>
              <a:t>Facebook’s server </a:t>
            </a:r>
            <a:r>
              <a:rPr lang="en-US" dirty="0"/>
              <a:t>then tries to locate the specific page (specified in the URL) that your requested. Sometimes this is the home page – it could also be some specific page within Facebook’s web site</a:t>
            </a:r>
            <a:r>
              <a:rPr lang="en-US" dirty="0" smtClean="0"/>
              <a:t>.</a:t>
            </a:r>
          </a:p>
          <a:p>
            <a:endParaRPr lang="en-US" dirty="0"/>
          </a:p>
          <a:p>
            <a:endParaRPr lang="en-US" dirty="0" smtClean="0"/>
          </a:p>
          <a:p>
            <a:r>
              <a:rPr lang="en-US" dirty="0"/>
              <a:t>The resource (the requested page) is then sent back. It goes through several routers on the Internet and eventually gets to the local server (in this case, Babson’s Web Server). </a:t>
            </a:r>
          </a:p>
          <a:p>
            <a:endParaRPr lang="en-US" dirty="0"/>
          </a:p>
          <a:p>
            <a:endParaRPr lang="en-US" dirty="0"/>
          </a:p>
        </p:txBody>
      </p:sp>
      <p:sp>
        <p:nvSpPr>
          <p:cNvPr id="4" name="Date Placeholder 3"/>
          <p:cNvSpPr>
            <a:spLocks noGrp="1"/>
          </p:cNvSpPr>
          <p:nvPr>
            <p:ph type="dt" sz="half" idx="10"/>
          </p:nvPr>
        </p:nvSpPr>
        <p:spPr/>
        <p:txBody>
          <a:bodyPr/>
          <a:lstStyle/>
          <a:p>
            <a:fld id="{328EA35C-4DEF-4134-96BE-4F4804E37744}"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14</a:t>
            </a:fld>
            <a:endParaRPr lang="en-US"/>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141" y="2450489"/>
            <a:ext cx="2057400"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928" y="4212491"/>
            <a:ext cx="885825"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141" y="6005878"/>
            <a:ext cx="2038350"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1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This server determines the IP Address to which the resource must be sent (the IP address of your computer).</a:t>
            </a:r>
          </a:p>
          <a:p>
            <a:r>
              <a:rPr lang="en-US" dirty="0"/>
              <a:t>Your browser receives the resource. The resource is coded in HTML. The browser interprets the HTML</a:t>
            </a:r>
            <a:r>
              <a:rPr lang="en-US" dirty="0" smtClean="0"/>
              <a:t>.</a:t>
            </a:r>
          </a:p>
          <a:p>
            <a:r>
              <a:rPr lang="en-US" dirty="0" smtClean="0"/>
              <a:t>The </a:t>
            </a:r>
            <a:r>
              <a:rPr lang="en-US" dirty="0"/>
              <a:t>browser also determines if additional resources are needed to display the page (e.g., images, multi-media, etc.) and sends additional requests for each resource needed.</a:t>
            </a:r>
          </a:p>
          <a:p>
            <a:endParaRPr lang="en-US" dirty="0" smtClean="0"/>
          </a:p>
          <a:p>
            <a:endParaRPr lang="en-US" dirty="0"/>
          </a:p>
          <a:p>
            <a:endParaRPr lang="en-US" dirty="0" smtClean="0"/>
          </a:p>
          <a:p>
            <a:r>
              <a:rPr lang="en-US" dirty="0" smtClean="0"/>
              <a:t>Once </a:t>
            </a:r>
            <a:r>
              <a:rPr lang="en-US" dirty="0"/>
              <a:t>the browser has all the resources, it interprets the HTML-coded resource and displays the page on your client computer</a:t>
            </a:r>
            <a:r>
              <a:rPr lang="en-US" dirty="0" smtClean="0"/>
              <a:t>.</a:t>
            </a:r>
            <a:endParaRPr lang="en-US" dirty="0"/>
          </a:p>
        </p:txBody>
      </p:sp>
      <p:sp>
        <p:nvSpPr>
          <p:cNvPr id="4" name="Date Placeholder 3"/>
          <p:cNvSpPr>
            <a:spLocks noGrp="1"/>
          </p:cNvSpPr>
          <p:nvPr>
            <p:ph type="dt" sz="half" idx="10"/>
          </p:nvPr>
        </p:nvSpPr>
        <p:spPr/>
        <p:txBody>
          <a:bodyPr/>
          <a:lstStyle/>
          <a:p>
            <a:fld id="{7F0E592D-D30B-4585-A227-0B5FCC76C259}"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15</a:t>
            </a:fld>
            <a:endParaRPr lang="en-US"/>
          </a:p>
        </p:txBody>
      </p:sp>
      <p:pic>
        <p:nvPicPr>
          <p:cNvPr id="2054" name="Picture 6"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529" y="4320930"/>
            <a:ext cx="2038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is Stateless</a:t>
            </a:r>
          </a:p>
        </p:txBody>
      </p:sp>
      <p:sp>
        <p:nvSpPr>
          <p:cNvPr id="3" name="Content Placeholder 2"/>
          <p:cNvSpPr>
            <a:spLocks noGrp="1"/>
          </p:cNvSpPr>
          <p:nvPr>
            <p:ph idx="1"/>
          </p:nvPr>
        </p:nvSpPr>
        <p:spPr/>
        <p:txBody>
          <a:bodyPr/>
          <a:lstStyle/>
          <a:p>
            <a:r>
              <a:rPr lang="en-US" dirty="0"/>
              <a:t>Web servers have no concept of a session or ongoing conversation</a:t>
            </a:r>
          </a:p>
          <a:p>
            <a:r>
              <a:rPr lang="en-US" dirty="0"/>
              <a:t>Once the server responds the conversation ends</a:t>
            </a:r>
          </a:p>
          <a:p>
            <a:r>
              <a:rPr lang="en-US" dirty="0"/>
              <a:t>We will learn some tricks to create long conversations and multi-step transactions when we learn JavaScript</a:t>
            </a:r>
          </a:p>
          <a:p>
            <a:endParaRPr lang="en-US" dirty="0"/>
          </a:p>
        </p:txBody>
      </p:sp>
      <p:sp>
        <p:nvSpPr>
          <p:cNvPr id="4" name="Date Placeholder 3"/>
          <p:cNvSpPr>
            <a:spLocks noGrp="1"/>
          </p:cNvSpPr>
          <p:nvPr>
            <p:ph type="dt" sz="half" idx="10"/>
          </p:nvPr>
        </p:nvSpPr>
        <p:spPr/>
        <p:txBody>
          <a:bodyPr/>
          <a:lstStyle/>
          <a:p>
            <a:fld id="{7C61FBF9-4686-46AF-B19D-E552B1318BEB}"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16</a:t>
            </a:fld>
            <a:endParaRPr lang="en-US"/>
          </a:p>
        </p:txBody>
      </p:sp>
    </p:spTree>
    <p:extLst>
      <p:ext uri="{BB962C8B-B14F-4D97-AF65-F5344CB8AC3E}">
        <p14:creationId xmlns:p14="http://schemas.microsoft.com/office/powerpoint/2010/main" val="368122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HTML(5)</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C9A786DE-15A8-4937-BC62-E68620977049}"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t>17</a:t>
            </a:fld>
            <a:endParaRPr lang="en-US"/>
          </a:p>
        </p:txBody>
      </p:sp>
    </p:spTree>
    <p:extLst>
      <p:ext uri="{BB962C8B-B14F-4D97-AF65-F5344CB8AC3E}">
        <p14:creationId xmlns:p14="http://schemas.microsoft.com/office/powerpoint/2010/main" val="2244807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HTML</a:t>
            </a:r>
          </a:p>
        </p:txBody>
      </p:sp>
      <p:sp>
        <p:nvSpPr>
          <p:cNvPr id="3" name="Content Placeholder 2"/>
          <p:cNvSpPr>
            <a:spLocks noGrp="1"/>
          </p:cNvSpPr>
          <p:nvPr>
            <p:ph idx="1"/>
          </p:nvPr>
        </p:nvSpPr>
        <p:spPr>
          <a:xfrm>
            <a:off x="581192" y="2102338"/>
            <a:ext cx="5398822" cy="4220307"/>
          </a:xfrm>
        </p:spPr>
        <p:txBody>
          <a:bodyPr/>
          <a:lstStyle/>
          <a:p>
            <a:r>
              <a:rPr lang="en-US" dirty="0"/>
              <a:t>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lvl="1"/>
            <a:r>
              <a:rPr lang="en-US" dirty="0"/>
              <a:t>Hyper Text = the content of a web page</a:t>
            </a:r>
          </a:p>
          <a:p>
            <a:pPr lvl="1"/>
            <a:r>
              <a:rPr lang="en-US" dirty="0"/>
              <a:t>Markup = tags used to define how content is to be displayed</a:t>
            </a:r>
          </a:p>
          <a:p>
            <a:pPr lvl="1"/>
            <a:r>
              <a:rPr lang="en-US" dirty="0"/>
              <a:t>Language = syntax and vocabulary associated with marking-up.</a:t>
            </a:r>
          </a:p>
          <a:p>
            <a:endParaRPr lang="en-US" dirty="0"/>
          </a:p>
        </p:txBody>
      </p:sp>
      <p:sp>
        <p:nvSpPr>
          <p:cNvPr id="4" name="Date Placeholder 3"/>
          <p:cNvSpPr>
            <a:spLocks noGrp="1"/>
          </p:cNvSpPr>
          <p:nvPr>
            <p:ph type="dt" sz="half" idx="10"/>
          </p:nvPr>
        </p:nvSpPr>
        <p:spPr/>
        <p:txBody>
          <a:bodyPr/>
          <a:lstStyle/>
          <a:p>
            <a:fld id="{51A08081-D5EF-428A-97C5-B77B02FA6595}"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783" y="2215627"/>
            <a:ext cx="2267266" cy="3057952"/>
          </a:xfrm>
          <a:prstGeom prst="rect">
            <a:avLst/>
          </a:prstGeom>
        </p:spPr>
      </p:pic>
    </p:spTree>
    <p:extLst>
      <p:ext uri="{BB962C8B-B14F-4D97-AF65-F5344CB8AC3E}">
        <p14:creationId xmlns:p14="http://schemas.microsoft.com/office/powerpoint/2010/main" val="1883003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HTML5 Template</a:t>
            </a:r>
          </a:p>
        </p:txBody>
      </p:sp>
      <p:sp>
        <p:nvSpPr>
          <p:cNvPr id="4" name="Date Placeholder 3"/>
          <p:cNvSpPr>
            <a:spLocks noGrp="1"/>
          </p:cNvSpPr>
          <p:nvPr>
            <p:ph type="dt" sz="half" idx="10"/>
          </p:nvPr>
        </p:nvSpPr>
        <p:spPr/>
        <p:txBody>
          <a:bodyPr/>
          <a:lstStyle/>
          <a:p>
            <a:fld id="{A549E0B4-D65E-4764-97C1-54395B8BD6E2}"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19</a:t>
            </a:fld>
            <a:endParaRPr lang="en-US"/>
          </a:p>
        </p:txBody>
      </p:sp>
      <p:sp>
        <p:nvSpPr>
          <p:cNvPr id="7" name="Rectangle 3"/>
          <p:cNvSpPr txBox="1">
            <a:spLocks noChangeArrowheads="1"/>
          </p:cNvSpPr>
          <p:nvPr/>
        </p:nvSpPr>
        <p:spPr>
          <a:xfrm>
            <a:off x="533400" y="1969483"/>
            <a:ext cx="8458200" cy="4298462"/>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a:lnSpc>
                <a:spcPct val="80000"/>
              </a:lnSpc>
              <a:buFont typeface="Wingdings" pitchFamily="2" charset="2"/>
              <a:buNone/>
            </a:pPr>
            <a:r>
              <a:rPr lang="en-US" dirty="0" smtClean="0">
                <a:latin typeface="Consolas" panose="020B0609020204030204" pitchFamily="49" charset="0"/>
                <a:cs typeface="Consolas" panose="020B0609020204030204" pitchFamily="49" charset="0"/>
              </a:rPr>
              <a:t>&lt;!DOCTYPE html &gt;</a:t>
            </a:r>
          </a:p>
          <a:p>
            <a:pPr>
              <a:lnSpc>
                <a:spcPct val="80000"/>
              </a:lnSpc>
              <a:buFont typeface="Wingdings" pitchFamily="2" charset="2"/>
              <a:buNone/>
            </a:pPr>
            <a:endParaRPr lang="en-US" dirty="0" smtClean="0">
              <a:latin typeface="Consolas" panose="020B0609020204030204" pitchFamily="49" charset="0"/>
              <a:cs typeface="Consolas" panose="020B0609020204030204" pitchFamily="49" charset="0"/>
            </a:endParaRP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 </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&lt;meta http-</a:t>
            </a:r>
            <a:r>
              <a:rPr lang="en-US" sz="1800" dirty="0" err="1" smtClean="0">
                <a:latin typeface="Consolas" panose="020B0609020204030204" pitchFamily="49" charset="0"/>
                <a:cs typeface="Consolas" panose="020B0609020204030204" pitchFamily="49" charset="0"/>
              </a:rPr>
              <a:t>equiv</a:t>
            </a:r>
            <a:r>
              <a:rPr lang="en-US" sz="1800" dirty="0" smtClean="0">
                <a:latin typeface="Consolas" panose="020B0609020204030204" pitchFamily="49" charset="0"/>
                <a:cs typeface="Consolas" panose="020B0609020204030204" pitchFamily="49" charset="0"/>
              </a:rPr>
              <a:t>="content-type" content="text/html; charset=utf-8" /&gt;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r>
              <a:rPr lang="en-US" sz="1900" dirty="0">
                <a:latin typeface="Consolas" panose="020B0609020204030204" pitchFamily="49" charset="0"/>
                <a:cs typeface="Consolas" panose="020B0609020204030204" pitchFamily="49" charset="0"/>
              </a:rPr>
              <a:t>Page title goes here</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 type="text/</a:t>
            </a:r>
            <a:r>
              <a:rPr lang="en-US" sz="1800" dirty="0" err="1" smtClean="0">
                <a:latin typeface="Consolas" panose="020B0609020204030204" pitchFamily="49" charset="0"/>
                <a:cs typeface="Consolas" panose="020B0609020204030204" pitchFamily="49" charset="0"/>
              </a:rPr>
              <a:t>css</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styles go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 type="text/</a:t>
            </a:r>
            <a:r>
              <a:rPr lang="en-US" sz="1800" dirty="0" err="1" smtClean="0">
                <a:latin typeface="Consolas" panose="020B0609020204030204" pitchFamily="49" charset="0"/>
                <a:cs typeface="Consolas" panose="020B0609020204030204" pitchFamily="49" charset="0"/>
              </a:rPr>
              <a:t>javascript</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JavaScript goes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endParaRPr lang="en-US" sz="1800" dirty="0" smtClean="0">
              <a:latin typeface="Consolas" panose="020B0609020204030204" pitchFamily="49" charset="0"/>
              <a:cs typeface="Consolas" panose="020B0609020204030204" pitchFamily="49" charset="0"/>
            </a:endParaRP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 Your HTML goes here --&gt;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a:t>
            </a:r>
          </a:p>
        </p:txBody>
      </p:sp>
      <p:sp>
        <p:nvSpPr>
          <p:cNvPr id="8" name="Rounded Rectangle 7"/>
          <p:cNvSpPr/>
          <p:nvPr/>
        </p:nvSpPr>
        <p:spPr>
          <a:xfrm>
            <a:off x="5791200" y="2002378"/>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&lt;html&gt; and &lt;/html&gt; tell the browser where the page begins and where it ends</a:t>
            </a:r>
            <a:endParaRPr lang="en-US" sz="1400" dirty="0">
              <a:solidFill>
                <a:srgbClr val="FFFF00"/>
              </a:solidFill>
            </a:endParaRPr>
          </a:p>
        </p:txBody>
      </p:sp>
      <p:sp>
        <p:nvSpPr>
          <p:cNvPr id="9" name="Rounded Rectangle 8"/>
          <p:cNvSpPr/>
          <p:nvPr/>
        </p:nvSpPr>
        <p:spPr>
          <a:xfrm>
            <a:off x="5791200" y="3133214"/>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&lt;head&gt; and &lt;/head&gt; tags define where the meta information starts and ends</a:t>
            </a:r>
            <a:endParaRPr lang="en-US" sz="1400" dirty="0">
              <a:solidFill>
                <a:srgbClr val="FFFF00"/>
              </a:solidFill>
            </a:endParaRPr>
          </a:p>
        </p:txBody>
      </p:sp>
      <p:sp>
        <p:nvSpPr>
          <p:cNvPr id="10" name="Rounded Rectangle 9"/>
          <p:cNvSpPr/>
          <p:nvPr/>
        </p:nvSpPr>
        <p:spPr>
          <a:xfrm>
            <a:off x="5791200" y="4033387"/>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&lt;title&gt; and &lt;/title&gt; tells the browser what to display on the top of the page. This is required</a:t>
            </a:r>
            <a:r>
              <a:rPr lang="en-US" sz="1400" dirty="0" smtClean="0"/>
              <a:t>.</a:t>
            </a:r>
            <a:endParaRPr lang="en-US" sz="1400" dirty="0"/>
          </a:p>
        </p:txBody>
      </p:sp>
      <p:sp>
        <p:nvSpPr>
          <p:cNvPr id="11" name="Rounded Rectangle 10"/>
          <p:cNvSpPr/>
          <p:nvPr/>
        </p:nvSpPr>
        <p:spPr>
          <a:xfrm>
            <a:off x="5791200" y="5833731"/>
            <a:ext cx="3124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&lt;body&gt; and &lt;/body&gt; tell the browser where the content of the page start and end.</a:t>
            </a:r>
            <a:endParaRPr lang="en-US" sz="1400" dirty="0">
              <a:solidFill>
                <a:srgbClr val="FFFF00"/>
              </a:solidFill>
            </a:endParaRPr>
          </a:p>
        </p:txBody>
      </p:sp>
      <p:sp>
        <p:nvSpPr>
          <p:cNvPr id="12" name="Rounded Rectangle 11"/>
          <p:cNvSpPr/>
          <p:nvPr/>
        </p:nvSpPr>
        <p:spPr>
          <a:xfrm>
            <a:off x="5791200" y="4933560"/>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&lt;style&gt;&lt;/style&gt; and the &lt;script&gt;&lt;/script&gt; tags are optional. Use these in the future classes.</a:t>
            </a:r>
          </a:p>
        </p:txBody>
      </p:sp>
    </p:spTree>
    <p:extLst>
      <p:ext uri="{BB962C8B-B14F-4D97-AF65-F5344CB8AC3E}">
        <p14:creationId xmlns:p14="http://schemas.microsoft.com/office/powerpoint/2010/main" val="8419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81192" y="2228003"/>
            <a:ext cx="7989752" cy="4469782"/>
          </a:xfrm>
        </p:spPr>
        <p:txBody>
          <a:bodyPr/>
          <a:lstStyle/>
          <a:p>
            <a:r>
              <a:rPr lang="en-US" dirty="0" smtClean="0"/>
              <a:t>Introduction </a:t>
            </a:r>
            <a:r>
              <a:rPr lang="en-US" dirty="0"/>
              <a:t>to the course, syllabus and deliverables</a:t>
            </a:r>
          </a:p>
          <a:p>
            <a:r>
              <a:rPr lang="en-US" dirty="0"/>
              <a:t>Term Project – mentioned</a:t>
            </a:r>
          </a:p>
          <a:p>
            <a:r>
              <a:rPr lang="en-US" dirty="0"/>
              <a:t>Software – </a:t>
            </a:r>
            <a:r>
              <a:rPr lang="en-US" dirty="0"/>
              <a:t>Visual Studio </a:t>
            </a:r>
            <a:r>
              <a:rPr lang="en-US" dirty="0" smtClean="0"/>
              <a:t>Code</a:t>
            </a:r>
          </a:p>
          <a:p>
            <a:r>
              <a:rPr lang="en-US" dirty="0" smtClean="0"/>
              <a:t>Architecture </a:t>
            </a:r>
            <a:r>
              <a:rPr lang="en-US" dirty="0"/>
              <a:t>of the web</a:t>
            </a:r>
          </a:p>
          <a:p>
            <a:r>
              <a:rPr lang="en-US" dirty="0"/>
              <a:t>HTML 5 – Introduction</a:t>
            </a:r>
          </a:p>
          <a:p>
            <a:r>
              <a:rPr lang="en-US" dirty="0"/>
              <a:t>Your first web page!</a:t>
            </a:r>
          </a:p>
          <a:p>
            <a:r>
              <a:rPr lang="en-US" dirty="0"/>
              <a:t>More HTML</a:t>
            </a:r>
          </a:p>
          <a:p>
            <a:endParaRPr lang="en-US" dirty="0"/>
          </a:p>
        </p:txBody>
      </p:sp>
      <p:sp>
        <p:nvSpPr>
          <p:cNvPr id="4" name="Date Placeholder 3"/>
          <p:cNvSpPr>
            <a:spLocks noGrp="1"/>
          </p:cNvSpPr>
          <p:nvPr>
            <p:ph type="dt" sz="half" idx="10"/>
          </p:nvPr>
        </p:nvSpPr>
        <p:spPr>
          <a:xfrm>
            <a:off x="5559327" y="6503213"/>
            <a:ext cx="2133600" cy="365125"/>
          </a:xfrm>
        </p:spPr>
        <p:txBody>
          <a:bodyPr/>
          <a:lstStyle/>
          <a:p>
            <a:fld id="{D18486BC-7726-4365-A75A-6D22201E7ADC}" type="datetime1">
              <a:rPr lang="en-US" smtClean="0"/>
              <a:t>9/2/2015</a:t>
            </a:fld>
            <a:endParaRPr lang="en-US"/>
          </a:p>
        </p:txBody>
      </p:sp>
      <p:sp>
        <p:nvSpPr>
          <p:cNvPr id="5" name="Footer Placeholder 4"/>
          <p:cNvSpPr>
            <a:spLocks noGrp="1"/>
          </p:cNvSpPr>
          <p:nvPr>
            <p:ph type="ftr" sz="quarter" idx="11"/>
          </p:nvPr>
        </p:nvSpPr>
        <p:spPr>
          <a:xfrm>
            <a:off x="581192" y="6498887"/>
            <a:ext cx="4870585" cy="365125"/>
          </a:xfrm>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a:xfrm>
            <a:off x="7800476" y="6503213"/>
            <a:ext cx="770468" cy="365125"/>
          </a:xfrm>
        </p:spPr>
        <p:txBody>
          <a:bodyPr/>
          <a:lstStyle/>
          <a:p>
            <a:fld id="{87DAAC80-F39E-4626-BAC3-8A9E75E5308B}" type="slidenum">
              <a:rPr lang="en-US" smtClean="0"/>
              <a:t>2</a:t>
            </a:fld>
            <a:endParaRPr lang="en-US"/>
          </a:p>
        </p:txBody>
      </p:sp>
    </p:spTree>
    <p:extLst>
      <p:ext uri="{BB962C8B-B14F-4D97-AF65-F5344CB8AC3E}">
        <p14:creationId xmlns:p14="http://schemas.microsoft.com/office/powerpoint/2010/main" val="309669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 HTML is defined using &lt;tags&gt;</a:t>
            </a:r>
          </a:p>
        </p:txBody>
      </p:sp>
      <p:sp>
        <p:nvSpPr>
          <p:cNvPr id="3" name="Content Placeholder 2"/>
          <p:cNvSpPr>
            <a:spLocks noGrp="1"/>
          </p:cNvSpPr>
          <p:nvPr>
            <p:ph idx="1"/>
          </p:nvPr>
        </p:nvSpPr>
        <p:spPr/>
        <p:txBody>
          <a:bodyPr/>
          <a:lstStyle/>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&lt;h1&gt; </a:t>
            </a:r>
            <a:r>
              <a:rPr lang="en-US" sz="1800" dirty="0">
                <a:latin typeface="Consolas" panose="020B0609020204030204" pitchFamily="49" charset="0"/>
                <a:cs typeface="Consolas" panose="020B0609020204030204" pitchFamily="49" charset="0"/>
              </a:rPr>
              <a:t>Welcome to MIS 3690 </a:t>
            </a:r>
            <a:r>
              <a:rPr lang="en-US" sz="18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first paragraph that is the least bit interesting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second paragraph that is even less interesting than the first. It is longer than the first paragraph. It also shows how the paragraph is formatted on the page</a:t>
            </a:r>
            <a:r>
              <a:rPr lang="en-US" sz="1800" dirty="0">
                <a:solidFill>
                  <a:schemeClr val="accent3">
                    <a:lumMod val="50000"/>
                  </a:schemeClr>
                </a:solidFill>
                <a:latin typeface="Consolas" panose="020B0609020204030204" pitchFamily="49" charset="0"/>
                <a:cs typeface="Consolas" panose="020B0609020204030204" pitchFamily="49" charset="0"/>
              </a:rPr>
              <a:t>. &lt;/p&gt;</a:t>
            </a:r>
          </a:p>
          <a:p>
            <a:endParaRPr lang="en-US" dirty="0"/>
          </a:p>
        </p:txBody>
      </p:sp>
      <p:sp>
        <p:nvSpPr>
          <p:cNvPr id="4" name="Date Placeholder 3"/>
          <p:cNvSpPr>
            <a:spLocks noGrp="1"/>
          </p:cNvSpPr>
          <p:nvPr>
            <p:ph type="dt" sz="half" idx="10"/>
          </p:nvPr>
        </p:nvSpPr>
        <p:spPr/>
        <p:txBody>
          <a:bodyPr/>
          <a:lstStyle/>
          <a:p>
            <a:fld id="{B32DEEB2-7124-42C4-A349-02FD23D391F8}"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20</a:t>
            </a:fld>
            <a:endParaRPr lang="en-US"/>
          </a:p>
        </p:txBody>
      </p:sp>
    </p:spTree>
    <p:extLst>
      <p:ext uri="{BB962C8B-B14F-4D97-AF65-F5344CB8AC3E}">
        <p14:creationId xmlns:p14="http://schemas.microsoft.com/office/powerpoint/2010/main" val="1293045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simple tags – part 1</a:t>
            </a:r>
          </a:p>
        </p:txBody>
      </p:sp>
      <p:sp>
        <p:nvSpPr>
          <p:cNvPr id="3" name="Content Placeholder 2"/>
          <p:cNvSpPr>
            <a:spLocks noGrp="1"/>
          </p:cNvSpPr>
          <p:nvPr>
            <p:ph idx="1"/>
          </p:nvPr>
        </p:nvSpPr>
        <p:spPr/>
        <p:txBody>
          <a:bodyPr/>
          <a:lstStyle/>
          <a:p>
            <a:pPr marL="324000" lvl="1" indent="0">
              <a:buNone/>
            </a:pPr>
            <a:r>
              <a:rPr lang="en-US" sz="2400" dirty="0">
                <a:solidFill>
                  <a:schemeClr val="accent3">
                    <a:lumMod val="50000"/>
                  </a:schemeClr>
                </a:solidFill>
                <a:latin typeface="Consolas" panose="020B0609020204030204" pitchFamily="49" charset="0"/>
                <a:cs typeface="Consolas" panose="020B0609020204030204" pitchFamily="49" charset="0"/>
              </a:rPr>
              <a:t>&lt;h1&gt; </a:t>
            </a:r>
            <a:r>
              <a:rPr lang="en-US" sz="2400" dirty="0">
                <a:latin typeface="Consolas" panose="020B0609020204030204" pitchFamily="49" charset="0"/>
                <a:cs typeface="Consolas" panose="020B0609020204030204" pitchFamily="49" charset="0"/>
              </a:rPr>
              <a:t>Big Text </a:t>
            </a:r>
            <a:r>
              <a:rPr lang="en-US" sz="24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2000" dirty="0">
                <a:solidFill>
                  <a:schemeClr val="accent3">
                    <a:lumMod val="50000"/>
                  </a:schemeClr>
                </a:solidFill>
                <a:latin typeface="Consolas" panose="020B0609020204030204" pitchFamily="49" charset="0"/>
                <a:cs typeface="Consolas" panose="020B0609020204030204" pitchFamily="49" charset="0"/>
              </a:rPr>
              <a:t>&lt;h2&gt; </a:t>
            </a:r>
            <a:r>
              <a:rPr lang="en-US" sz="2000" dirty="0">
                <a:latin typeface="Consolas" panose="020B0609020204030204" pitchFamily="49" charset="0"/>
                <a:cs typeface="Consolas" panose="020B0609020204030204" pitchFamily="49" charset="0"/>
              </a:rPr>
              <a:t>Relatively smaller text </a:t>
            </a:r>
            <a:r>
              <a:rPr lang="en-US" sz="2000" dirty="0">
                <a:solidFill>
                  <a:schemeClr val="accent3">
                    <a:lumMod val="50000"/>
                  </a:schemeClr>
                </a:solidFill>
                <a:latin typeface="Consolas" panose="020B0609020204030204" pitchFamily="49" charset="0"/>
                <a:cs typeface="Consolas" panose="020B0609020204030204" pitchFamily="49" charset="0"/>
              </a:rPr>
              <a:t>&lt;/h2&gt;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&lt;h3&gt; </a:t>
            </a:r>
            <a:r>
              <a:rPr lang="en-US" sz="1800" dirty="0">
                <a:latin typeface="Consolas" panose="020B0609020204030204" pitchFamily="49" charset="0"/>
                <a:cs typeface="Consolas" panose="020B0609020204030204" pitchFamily="49" charset="0"/>
              </a:rPr>
              <a:t>Even smaller text </a:t>
            </a:r>
            <a:r>
              <a:rPr lang="en-US" sz="1800" dirty="0">
                <a:solidFill>
                  <a:schemeClr val="accent3">
                    <a:lumMod val="50000"/>
                  </a:schemeClr>
                </a:solidFill>
                <a:latin typeface="Consolas" panose="020B0609020204030204" pitchFamily="49" charset="0"/>
                <a:cs typeface="Consolas" panose="020B0609020204030204" pitchFamily="49" charset="0"/>
              </a:rPr>
              <a:t>&lt;/h3&gt;</a:t>
            </a:r>
          </a:p>
          <a:p>
            <a:pPr marL="324000" lvl="1" indent="0">
              <a:buNone/>
            </a:pPr>
            <a:r>
              <a:rPr lang="en-US" dirty="0">
                <a:solidFill>
                  <a:schemeClr val="accent3">
                    <a:lumMod val="50000"/>
                  </a:schemeClr>
                </a:solidFill>
                <a:latin typeface="Consolas" panose="020B0609020204030204" pitchFamily="49" charset="0"/>
                <a:cs typeface="Consolas" panose="020B0609020204030204" pitchFamily="49" charset="0"/>
              </a:rPr>
              <a:t>&lt;h4&gt; </a:t>
            </a:r>
            <a:r>
              <a:rPr lang="en-US" dirty="0">
                <a:latin typeface="Consolas" panose="020B0609020204030204" pitchFamily="49" charset="0"/>
                <a:cs typeface="Consolas" panose="020B0609020204030204" pitchFamily="49" charset="0"/>
              </a:rPr>
              <a:t>Well, you </a:t>
            </a:r>
            <a:r>
              <a:rPr lang="en-US" dirty="0">
                <a:solidFill>
                  <a:schemeClr val="accent3">
                    <a:lumMod val="50000"/>
                  </a:schemeClr>
                </a:solidFill>
                <a:latin typeface="Consolas" panose="020B0609020204030204" pitchFamily="49" charset="0"/>
                <a:cs typeface="Consolas" panose="020B0609020204030204" pitchFamily="49" charset="0"/>
              </a:rPr>
              <a:t>&lt;/h4&gt;</a:t>
            </a:r>
          </a:p>
          <a:p>
            <a:pPr marL="324000" lvl="1" indent="0">
              <a:buNone/>
            </a:pPr>
            <a:r>
              <a:rPr lang="en-US" sz="1400" dirty="0">
                <a:solidFill>
                  <a:schemeClr val="accent3">
                    <a:lumMod val="50000"/>
                  </a:schemeClr>
                </a:solidFill>
                <a:latin typeface="Consolas" panose="020B0609020204030204" pitchFamily="49" charset="0"/>
                <a:cs typeface="Consolas" panose="020B0609020204030204" pitchFamily="49" charset="0"/>
              </a:rPr>
              <a:t>&lt;h5&gt; </a:t>
            </a:r>
            <a:r>
              <a:rPr lang="en-US" sz="1400" dirty="0">
                <a:latin typeface="Consolas" panose="020B0609020204030204" pitchFamily="49" charset="0"/>
                <a:cs typeface="Consolas" panose="020B0609020204030204" pitchFamily="49" charset="0"/>
              </a:rPr>
              <a:t>get the </a:t>
            </a:r>
            <a:r>
              <a:rPr lang="en-US" sz="1400" dirty="0">
                <a:solidFill>
                  <a:schemeClr val="accent3">
                    <a:lumMod val="50000"/>
                  </a:schemeClr>
                </a:solidFill>
                <a:latin typeface="Consolas" panose="020B0609020204030204" pitchFamily="49" charset="0"/>
                <a:cs typeface="Consolas" panose="020B0609020204030204" pitchFamily="49" charset="0"/>
              </a:rPr>
              <a:t>&lt;/h5&gt;</a:t>
            </a:r>
          </a:p>
          <a:p>
            <a:pPr marL="324000" lvl="1" indent="0">
              <a:buNone/>
            </a:pPr>
            <a:r>
              <a:rPr lang="en-US" sz="1200" dirty="0">
                <a:solidFill>
                  <a:schemeClr val="accent3">
                    <a:lumMod val="50000"/>
                  </a:schemeClr>
                </a:solidFill>
                <a:latin typeface="Consolas" panose="020B0609020204030204" pitchFamily="49" charset="0"/>
                <a:cs typeface="Consolas" panose="020B0609020204030204" pitchFamily="49" charset="0"/>
              </a:rPr>
              <a:t>&lt;h6&gt; </a:t>
            </a:r>
            <a:r>
              <a:rPr lang="en-US" sz="1200" dirty="0">
                <a:latin typeface="Consolas" panose="020B0609020204030204" pitchFamily="49" charset="0"/>
                <a:cs typeface="Consolas" panose="020B0609020204030204" pitchFamily="49" charset="0"/>
              </a:rPr>
              <a:t>picture </a:t>
            </a:r>
            <a:r>
              <a:rPr lang="en-US" sz="1200" dirty="0">
                <a:solidFill>
                  <a:schemeClr val="accent3">
                    <a:lumMod val="50000"/>
                  </a:schemeClr>
                </a:solidFill>
                <a:latin typeface="Consolas" panose="020B0609020204030204" pitchFamily="49" charset="0"/>
                <a:cs typeface="Consolas" panose="020B0609020204030204" pitchFamily="49" charset="0"/>
              </a:rPr>
              <a:t>&lt;/h6&gt;</a:t>
            </a:r>
          </a:p>
          <a:p>
            <a:r>
              <a:rPr lang="en-US" dirty="0"/>
              <a:t>Most tags come in pairs – a opening tag and a closing tag.</a:t>
            </a:r>
          </a:p>
          <a:p>
            <a:r>
              <a:rPr lang="en-US" dirty="0"/>
              <a:t>Tags are enclosed in tag markers (the</a:t>
            </a:r>
            <a:r>
              <a:rPr lang="en-US" dirty="0">
                <a:solidFill>
                  <a:schemeClr val="accent3">
                    <a:lumMod val="50000"/>
                  </a:schemeClr>
                </a:solidFill>
              </a:rPr>
              <a:t> &lt; </a:t>
            </a:r>
            <a:r>
              <a:rPr lang="en-US" dirty="0"/>
              <a:t>and </a:t>
            </a:r>
            <a:r>
              <a:rPr lang="en-US" dirty="0">
                <a:solidFill>
                  <a:schemeClr val="accent3">
                    <a:lumMod val="50000"/>
                  </a:schemeClr>
                </a:solidFill>
              </a:rPr>
              <a:t>&gt;</a:t>
            </a:r>
            <a:r>
              <a:rPr lang="en-US" dirty="0"/>
              <a:t>)</a:t>
            </a:r>
          </a:p>
          <a:p>
            <a:r>
              <a:rPr lang="en-US" dirty="0"/>
              <a:t>Closing tags include a forward slash (</a:t>
            </a:r>
            <a:r>
              <a:rPr lang="en-US" dirty="0">
                <a:solidFill>
                  <a:schemeClr val="accent3">
                    <a:lumMod val="50000"/>
                  </a:schemeClr>
                </a:solidFill>
              </a:rPr>
              <a:t>/</a:t>
            </a:r>
            <a:r>
              <a:rPr lang="en-US" dirty="0"/>
              <a:t>)</a:t>
            </a:r>
          </a:p>
          <a:p>
            <a:endParaRPr lang="en-US" dirty="0"/>
          </a:p>
        </p:txBody>
      </p:sp>
      <p:sp>
        <p:nvSpPr>
          <p:cNvPr id="4" name="Date Placeholder 3"/>
          <p:cNvSpPr>
            <a:spLocks noGrp="1"/>
          </p:cNvSpPr>
          <p:nvPr>
            <p:ph type="dt" sz="half" idx="10"/>
          </p:nvPr>
        </p:nvSpPr>
        <p:spPr/>
        <p:txBody>
          <a:bodyPr/>
          <a:lstStyle/>
          <a:p>
            <a:fld id="{15C49F13-EA18-423D-9555-81502689857E}"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21</a:t>
            </a:fld>
            <a:endParaRPr lang="en-US"/>
          </a:p>
        </p:txBody>
      </p:sp>
    </p:spTree>
    <p:extLst>
      <p:ext uri="{BB962C8B-B14F-4D97-AF65-F5344CB8AC3E}">
        <p14:creationId xmlns:p14="http://schemas.microsoft.com/office/powerpoint/2010/main" val="741547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tags – part 2</a:t>
            </a:r>
          </a:p>
        </p:txBody>
      </p:sp>
      <p:sp>
        <p:nvSpPr>
          <p:cNvPr id="3" name="Content Placeholder 2"/>
          <p:cNvSpPr>
            <a:spLocks noGrp="1"/>
          </p:cNvSpPr>
          <p:nvPr>
            <p:ph idx="1"/>
          </p:nvPr>
        </p:nvSpPr>
        <p:spPr/>
        <p:txBody>
          <a:bodyPr/>
          <a:lstStyle/>
          <a:p>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and </a:t>
            </a:r>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 italicize the content </a:t>
            </a:r>
          </a:p>
          <a:p>
            <a:r>
              <a:rPr lang="en-US" dirty="0">
                <a:solidFill>
                  <a:schemeClr val="accent3">
                    <a:lumMod val="50000"/>
                  </a:schemeClr>
                </a:solidFill>
              </a:rPr>
              <a:t>&lt;b&gt; </a:t>
            </a:r>
            <a:r>
              <a:rPr lang="en-US" dirty="0"/>
              <a:t>and </a:t>
            </a:r>
            <a:r>
              <a:rPr lang="en-US" dirty="0">
                <a:solidFill>
                  <a:schemeClr val="accent3">
                    <a:lumMod val="50000"/>
                  </a:schemeClr>
                </a:solidFill>
              </a:rPr>
              <a:t>&lt;/b&gt; </a:t>
            </a:r>
            <a:r>
              <a:rPr lang="en-US" dirty="0"/>
              <a:t>- make the content bold</a:t>
            </a:r>
          </a:p>
          <a:p>
            <a:r>
              <a:rPr lang="en-US" dirty="0">
                <a:solidFill>
                  <a:schemeClr val="accent3">
                    <a:lumMod val="50000"/>
                  </a:schemeClr>
                </a:solidFill>
              </a:rPr>
              <a:t>&lt;u&gt; </a:t>
            </a:r>
            <a:r>
              <a:rPr lang="en-US" dirty="0"/>
              <a:t>and </a:t>
            </a:r>
            <a:r>
              <a:rPr lang="en-US" dirty="0">
                <a:solidFill>
                  <a:schemeClr val="accent3">
                    <a:lumMod val="50000"/>
                  </a:schemeClr>
                </a:solidFill>
              </a:rPr>
              <a:t>&lt;/u&gt; </a:t>
            </a:r>
            <a:r>
              <a:rPr lang="en-US" dirty="0"/>
              <a:t>- underline content</a:t>
            </a:r>
          </a:p>
          <a:p>
            <a:r>
              <a:rPr lang="en-US" dirty="0">
                <a:solidFill>
                  <a:schemeClr val="accent3">
                    <a:lumMod val="50000"/>
                  </a:schemeClr>
                </a:solidFill>
              </a:rPr>
              <a:t>&lt;</a:t>
            </a:r>
            <a:r>
              <a:rPr lang="en-US" dirty="0" err="1">
                <a:solidFill>
                  <a:schemeClr val="accent3">
                    <a:lumMod val="50000"/>
                  </a:schemeClr>
                </a:solidFill>
              </a:rPr>
              <a:t>hr</a:t>
            </a:r>
            <a:r>
              <a:rPr lang="en-US" dirty="0">
                <a:solidFill>
                  <a:schemeClr val="accent3">
                    <a:lumMod val="50000"/>
                  </a:schemeClr>
                </a:solidFill>
              </a:rPr>
              <a:t>/&gt; </a:t>
            </a:r>
            <a:r>
              <a:rPr lang="en-US" dirty="0"/>
              <a:t>- horizontal rule</a:t>
            </a:r>
          </a:p>
          <a:p>
            <a:pPr lvl="1"/>
            <a:r>
              <a:rPr lang="en-US" dirty="0"/>
              <a:t>Note: does not come in pairs – single tag</a:t>
            </a:r>
          </a:p>
          <a:p>
            <a:pPr lvl="1"/>
            <a:r>
              <a:rPr lang="en-US" dirty="0"/>
              <a:t>Note: Cannot be placed inside a paragraph (syntax of the language)</a:t>
            </a:r>
          </a:p>
          <a:p>
            <a:r>
              <a:rPr lang="en-US" dirty="0">
                <a:solidFill>
                  <a:schemeClr val="accent3">
                    <a:lumMod val="50000"/>
                  </a:schemeClr>
                </a:solidFill>
              </a:rPr>
              <a:t>&lt;</a:t>
            </a:r>
            <a:r>
              <a:rPr lang="en-US" dirty="0" err="1">
                <a:solidFill>
                  <a:schemeClr val="accent3">
                    <a:lumMod val="50000"/>
                  </a:schemeClr>
                </a:solidFill>
              </a:rPr>
              <a:t>br</a:t>
            </a:r>
            <a:r>
              <a:rPr lang="en-US" dirty="0">
                <a:solidFill>
                  <a:schemeClr val="accent3">
                    <a:lumMod val="50000"/>
                  </a:schemeClr>
                </a:solidFill>
              </a:rPr>
              <a:t>/&gt; </a:t>
            </a:r>
            <a:r>
              <a:rPr lang="en-US" dirty="0"/>
              <a:t>- provides a line break</a:t>
            </a:r>
          </a:p>
          <a:p>
            <a:endParaRPr lang="en-US" dirty="0"/>
          </a:p>
        </p:txBody>
      </p:sp>
      <p:sp>
        <p:nvSpPr>
          <p:cNvPr id="4" name="Date Placeholder 3"/>
          <p:cNvSpPr>
            <a:spLocks noGrp="1"/>
          </p:cNvSpPr>
          <p:nvPr>
            <p:ph type="dt" sz="half" idx="10"/>
          </p:nvPr>
        </p:nvSpPr>
        <p:spPr/>
        <p:txBody>
          <a:bodyPr/>
          <a:lstStyle/>
          <a:p>
            <a:fld id="{8570CE3E-6631-4576-8CEF-E7273F74A03E}"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22</a:t>
            </a:fld>
            <a:endParaRPr lang="en-US"/>
          </a:p>
        </p:txBody>
      </p:sp>
    </p:spTree>
    <p:extLst>
      <p:ext uri="{BB962C8B-B14F-4D97-AF65-F5344CB8AC3E}">
        <p14:creationId xmlns:p14="http://schemas.microsoft.com/office/powerpoint/2010/main" val="243810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tags…. (what else…)</a:t>
            </a:r>
          </a:p>
        </p:txBody>
      </p:sp>
      <p:sp>
        <p:nvSpPr>
          <p:cNvPr id="3" name="Content Placeholder 2"/>
          <p:cNvSpPr>
            <a:spLocks noGrp="1"/>
          </p:cNvSpPr>
          <p:nvPr>
            <p:ph idx="1"/>
          </p:nvPr>
        </p:nvSpPr>
        <p:spPr/>
        <p:txBody>
          <a:bodyPr>
            <a:normAutofit/>
          </a:bodyPr>
          <a:lstStyle/>
          <a:p>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 helps divide a page into sections for formatting </a:t>
            </a:r>
          </a:p>
          <a:p>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 helps format multiple occurrences of a specific word or phrase the same way</a:t>
            </a:r>
          </a:p>
          <a:p>
            <a:r>
              <a:rPr lang="en-US" dirty="0"/>
              <a:t>Will use more of these when dealing with formatting and CSS</a:t>
            </a:r>
          </a:p>
          <a:p>
            <a:r>
              <a:rPr lang="en-US" altLang="en-US" dirty="0" smtClean="0"/>
              <a:t>Comments</a:t>
            </a:r>
          </a:p>
          <a:p>
            <a:pPr lvl="1"/>
            <a:r>
              <a:rPr lang="en-US" altLang="en-US" sz="1800" dirty="0">
                <a:solidFill>
                  <a:schemeClr val="accent3">
                    <a:lumMod val="50000"/>
                  </a:schemeClr>
                </a:solidFill>
                <a:latin typeface="Consolas" panose="020B0609020204030204" pitchFamily="49" charset="0"/>
                <a:cs typeface="Consolas" panose="020B0609020204030204" pitchFamily="49" charset="0"/>
              </a:rPr>
              <a:t>&lt;!- - Your comment goes here - - &gt;</a:t>
            </a:r>
          </a:p>
          <a:p>
            <a:pPr lvl="1"/>
            <a:r>
              <a:rPr lang="en-US" altLang="en-US" dirty="0" smtClean="0"/>
              <a:t>For </a:t>
            </a:r>
            <a:r>
              <a:rPr lang="en-US" altLang="en-US" dirty="0"/>
              <a:t>use by the web designer (you)</a:t>
            </a:r>
          </a:p>
          <a:p>
            <a:pPr lvl="1"/>
            <a:r>
              <a:rPr lang="en-US" altLang="en-US" dirty="0"/>
              <a:t>Will not be displayed</a:t>
            </a:r>
          </a:p>
          <a:p>
            <a:endParaRPr lang="en-US" dirty="0"/>
          </a:p>
        </p:txBody>
      </p:sp>
      <p:sp>
        <p:nvSpPr>
          <p:cNvPr id="4" name="Date Placeholder 3"/>
          <p:cNvSpPr>
            <a:spLocks noGrp="1"/>
          </p:cNvSpPr>
          <p:nvPr>
            <p:ph type="dt" sz="half" idx="10"/>
          </p:nvPr>
        </p:nvSpPr>
        <p:spPr/>
        <p:txBody>
          <a:bodyPr/>
          <a:lstStyle/>
          <a:p>
            <a:fld id="{EE8F29A2-870C-493A-AFC7-BB8468726C13}"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23</a:t>
            </a:fld>
            <a:endParaRPr lang="en-US"/>
          </a:p>
        </p:txBody>
      </p:sp>
    </p:spTree>
    <p:extLst>
      <p:ext uri="{BB962C8B-B14F-4D97-AF65-F5344CB8AC3E}">
        <p14:creationId xmlns:p14="http://schemas.microsoft.com/office/powerpoint/2010/main" val="2331339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Tags</a:t>
            </a:r>
          </a:p>
        </p:txBody>
      </p:sp>
      <p:sp>
        <p:nvSpPr>
          <p:cNvPr id="3" name="Content Placeholder 2"/>
          <p:cNvSpPr>
            <a:spLocks noGrp="1"/>
          </p:cNvSpPr>
          <p:nvPr>
            <p:ph idx="1"/>
          </p:nvPr>
        </p:nvSpPr>
        <p:spPr/>
        <p:txBody>
          <a:bodyPr/>
          <a:lstStyle/>
          <a:p>
            <a:r>
              <a:rPr lang="en-US" dirty="0"/>
              <a:t>Some tags may be nested.</a:t>
            </a:r>
          </a:p>
          <a:p>
            <a:r>
              <a:rPr lang="en-US" dirty="0"/>
              <a:t>Some tags should not be nested.</a:t>
            </a:r>
          </a:p>
          <a:p>
            <a:r>
              <a:rPr lang="en-US" dirty="0"/>
              <a:t>We will learn more about “nesting” as we go through the course.</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good</a:t>
            </a:r>
            <a:r>
              <a:rPr lang="en-US" sz="1800" dirty="0">
                <a:solidFill>
                  <a:schemeClr val="accent3">
                    <a:lumMod val="50000"/>
                  </a:schemeClr>
                </a:solidFill>
                <a:latin typeface="Consolas" panose="020B0609020204030204" pitchFamily="49" charset="0"/>
                <a:cs typeface="Consolas" panose="020B0609020204030204" pitchFamily="49" charset="0"/>
              </a:rPr>
              <a:t> &lt;/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how to do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Bad idea </a:t>
            </a: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really bad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hr</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endParaRPr lang="en-US" dirty="0"/>
          </a:p>
        </p:txBody>
      </p:sp>
      <p:sp>
        <p:nvSpPr>
          <p:cNvPr id="4" name="Date Placeholder 3"/>
          <p:cNvSpPr>
            <a:spLocks noGrp="1"/>
          </p:cNvSpPr>
          <p:nvPr>
            <p:ph type="dt" sz="half" idx="10"/>
          </p:nvPr>
        </p:nvSpPr>
        <p:spPr/>
        <p:txBody>
          <a:bodyPr/>
          <a:lstStyle/>
          <a:p>
            <a:fld id="{7377911C-B2F6-4D24-AC2F-6F7C38DBA935}"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24</a:t>
            </a:fld>
            <a:endParaRPr lang="en-US"/>
          </a:p>
        </p:txBody>
      </p:sp>
    </p:spTree>
    <p:extLst>
      <p:ext uri="{BB962C8B-B14F-4D97-AF65-F5344CB8AC3E}">
        <p14:creationId xmlns:p14="http://schemas.microsoft.com/office/powerpoint/2010/main" val="1702702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in HTML</a:t>
            </a:r>
          </a:p>
        </p:txBody>
      </p:sp>
      <p:sp>
        <p:nvSpPr>
          <p:cNvPr id="3" name="Content Placeholder 2"/>
          <p:cNvSpPr>
            <a:spLocks noGrp="1"/>
          </p:cNvSpPr>
          <p:nvPr>
            <p:ph idx="1"/>
          </p:nvPr>
        </p:nvSpPr>
        <p:spPr>
          <a:xfrm>
            <a:off x="581192" y="2102338"/>
            <a:ext cx="7989752" cy="4479437"/>
          </a:xfrm>
        </p:spPr>
        <p:txBody>
          <a:bodyPr>
            <a:normAutofit lnSpcReduction="10000"/>
          </a:bodyPr>
          <a:lstStyle/>
          <a:p>
            <a:r>
              <a:rPr lang="en-US" dirty="0"/>
              <a:t>HTML supports text in ASCII code – this works well for most of the content that is in English.</a:t>
            </a:r>
          </a:p>
          <a:p>
            <a:r>
              <a:rPr lang="en-US" dirty="0"/>
              <a:t>We have special characters such as </a:t>
            </a:r>
            <a:r>
              <a:rPr lang="en-US" dirty="0">
                <a:solidFill>
                  <a:schemeClr val="accent3">
                    <a:lumMod val="50000"/>
                  </a:schemeClr>
                </a:solidFill>
                <a:latin typeface="Consolas" panose="020B0609020204030204" pitchFamily="49" charset="0"/>
                <a:cs typeface="Consolas" panose="020B0609020204030204" pitchFamily="49" charset="0"/>
              </a:rPr>
              <a:t>&lt;</a:t>
            </a:r>
            <a:r>
              <a:rPr lang="en-US" dirty="0"/>
              <a:t> and </a:t>
            </a:r>
            <a:r>
              <a:rPr lang="en-US" dirty="0">
                <a:solidFill>
                  <a:schemeClr val="accent3">
                    <a:lumMod val="50000"/>
                  </a:schemeClr>
                </a:solidFill>
                <a:latin typeface="Consolas" panose="020B0609020204030204" pitchFamily="49" charset="0"/>
                <a:cs typeface="Consolas" panose="020B0609020204030204" pitchFamily="49" charset="0"/>
              </a:rPr>
              <a:t>&gt;</a:t>
            </a:r>
            <a:r>
              <a:rPr lang="en-US" dirty="0"/>
              <a:t> and </a:t>
            </a:r>
            <a:r>
              <a:rPr lang="en-US" dirty="0">
                <a:solidFill>
                  <a:schemeClr val="accent3">
                    <a:lumMod val="50000"/>
                  </a:schemeClr>
                </a:solidFill>
                <a:latin typeface="Consolas" panose="020B0609020204030204" pitchFamily="49" charset="0"/>
                <a:cs typeface="Consolas" panose="020B0609020204030204" pitchFamily="49" charset="0"/>
              </a:rPr>
              <a:t>&amp;</a:t>
            </a:r>
            <a:r>
              <a:rPr lang="en-US" dirty="0"/>
              <a:t> - these are not part of the basic ASCII set supported by HTML</a:t>
            </a:r>
          </a:p>
          <a:p>
            <a:r>
              <a:rPr lang="en-US" dirty="0"/>
              <a:t>To use “special” characters we need additional codes. For example:</a:t>
            </a:r>
          </a:p>
          <a:p>
            <a:pPr lvl="1"/>
            <a:r>
              <a:rPr lang="en-US" dirty="0" smtClean="0"/>
              <a:t>&gt; </a:t>
            </a:r>
            <a:r>
              <a:rPr lang="en-US" dirty="0"/>
              <a:t>(greater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gt</a:t>
            </a:r>
            <a:r>
              <a:rPr lang="en-US" dirty="0"/>
              <a:t>;</a:t>
            </a:r>
          </a:p>
          <a:p>
            <a:pPr lvl="1"/>
            <a:r>
              <a:rPr lang="en-US" dirty="0"/>
              <a:t>&lt; (less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lt</a:t>
            </a:r>
            <a:r>
              <a:rPr lang="en-US" dirty="0"/>
              <a:t>;</a:t>
            </a:r>
          </a:p>
          <a:p>
            <a:pPr lvl="1"/>
            <a:r>
              <a:rPr lang="en-US" dirty="0"/>
              <a:t>&amp; (ampersand)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&amp;amp</a:t>
            </a:r>
            <a:r>
              <a:rPr lang="en-US" dirty="0"/>
              <a:t>;</a:t>
            </a:r>
          </a:p>
          <a:p>
            <a:pPr lvl="1"/>
            <a:r>
              <a:rPr lang="en-US" dirty="0" smtClean="0"/>
              <a:t>“ (</a:t>
            </a:r>
            <a:r>
              <a:rPr lang="en-US" dirty="0"/>
              <a:t>quotation)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quot</a:t>
            </a:r>
            <a:r>
              <a:rPr lang="en-US" dirty="0" smtClean="0"/>
              <a:t>;</a:t>
            </a:r>
          </a:p>
          <a:p>
            <a:r>
              <a:rPr lang="en-US" dirty="0" smtClean="0"/>
              <a:t>Reference</a:t>
            </a:r>
          </a:p>
          <a:p>
            <a:pPr lvl="1"/>
            <a:r>
              <a:rPr lang="en-US" dirty="0">
                <a:hlinkClick r:id="rId2"/>
              </a:rPr>
              <a:t>http://</a:t>
            </a:r>
            <a:r>
              <a:rPr lang="en-US" dirty="0" smtClean="0">
                <a:hlinkClick r:id="rId2"/>
              </a:rPr>
              <a:t>www.w3schools.com/charsets/default.asp</a:t>
            </a:r>
            <a:endParaRPr lang="en-US" dirty="0" smtClean="0"/>
          </a:p>
          <a:p>
            <a:pPr lvl="1"/>
            <a:r>
              <a:rPr lang="en-US" dirty="0" smtClean="0"/>
              <a:t>Kindly </a:t>
            </a:r>
            <a:r>
              <a:rPr lang="en-US" dirty="0"/>
              <a:t>check it out and book mark it as a “favorite”.</a:t>
            </a:r>
          </a:p>
          <a:p>
            <a:endParaRPr lang="en-US" dirty="0"/>
          </a:p>
          <a:p>
            <a:pPr lvl="1"/>
            <a:endParaRPr lang="en-US" dirty="0"/>
          </a:p>
        </p:txBody>
      </p:sp>
      <p:sp>
        <p:nvSpPr>
          <p:cNvPr id="4" name="Date Placeholder 3"/>
          <p:cNvSpPr>
            <a:spLocks noGrp="1"/>
          </p:cNvSpPr>
          <p:nvPr>
            <p:ph type="dt" sz="half" idx="10"/>
          </p:nvPr>
        </p:nvSpPr>
        <p:spPr/>
        <p:txBody>
          <a:bodyPr/>
          <a:lstStyle/>
          <a:p>
            <a:fld id="{9C09ECA5-1BF1-4D6D-83AA-1242BE794B45}"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25</a:t>
            </a:fld>
            <a:endParaRPr lang="en-US"/>
          </a:p>
        </p:txBody>
      </p:sp>
    </p:spTree>
    <p:extLst>
      <p:ext uri="{BB962C8B-B14F-4D97-AF65-F5344CB8AC3E}">
        <p14:creationId xmlns:p14="http://schemas.microsoft.com/office/powerpoint/2010/main" val="26927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t>
            </a:r>
            <a:r>
              <a:rPr lang="en-US" dirty="0" smtClean="0"/>
              <a:t>01 </a:t>
            </a:r>
            <a:r>
              <a:rPr lang="en-US" dirty="0"/>
              <a:t>– Creating your first web page</a:t>
            </a:r>
          </a:p>
        </p:txBody>
      </p:sp>
      <p:sp>
        <p:nvSpPr>
          <p:cNvPr id="3" name="Content Placeholder 2"/>
          <p:cNvSpPr>
            <a:spLocks noGrp="1"/>
          </p:cNvSpPr>
          <p:nvPr>
            <p:ph idx="1"/>
          </p:nvPr>
        </p:nvSpPr>
        <p:spPr/>
        <p:txBody>
          <a:bodyPr/>
          <a:lstStyle/>
          <a:p>
            <a:r>
              <a:rPr lang="en-US" dirty="0"/>
              <a:t>Download the template from our course web page, under today’s class folder.</a:t>
            </a:r>
          </a:p>
          <a:p>
            <a:r>
              <a:rPr lang="en-US" dirty="0"/>
              <a:t>Save it.</a:t>
            </a:r>
          </a:p>
          <a:p>
            <a:r>
              <a:rPr lang="en-US" dirty="0"/>
              <a:t>Open the template file using </a:t>
            </a:r>
            <a:r>
              <a:rPr lang="en-US" dirty="0" smtClean="0"/>
              <a:t>Notepad </a:t>
            </a:r>
            <a:r>
              <a:rPr lang="en-US" dirty="0"/>
              <a:t>(not WordPad, not </a:t>
            </a:r>
            <a:r>
              <a:rPr lang="en-US" dirty="0" smtClean="0"/>
              <a:t>MS Word </a:t>
            </a:r>
            <a:r>
              <a:rPr lang="en-US" dirty="0"/>
              <a:t>– you can right-click and choose which the software to open the file with)</a:t>
            </a:r>
          </a:p>
          <a:p>
            <a:r>
              <a:rPr lang="en-US" dirty="0"/>
              <a:t>Add a title for the page, say, “Web </a:t>
            </a:r>
            <a:r>
              <a:rPr lang="en-US" dirty="0" smtClean="0"/>
              <a:t>Technologies </a:t>
            </a:r>
            <a:r>
              <a:rPr lang="en-US" dirty="0"/>
              <a:t>– Fall </a:t>
            </a:r>
            <a:r>
              <a:rPr lang="en-US" dirty="0" smtClean="0"/>
              <a:t>2015”. </a:t>
            </a:r>
            <a:endParaRPr lang="en-US" dirty="0" smtClean="0"/>
          </a:p>
          <a:p>
            <a:pPr lvl="1"/>
            <a:r>
              <a:rPr lang="en-US" dirty="0" smtClean="0"/>
              <a:t>This </a:t>
            </a:r>
            <a:r>
              <a:rPr lang="en-US" dirty="0"/>
              <a:t>is in the </a:t>
            </a:r>
            <a:r>
              <a:rPr lang="en-US" dirty="0">
                <a:solidFill>
                  <a:schemeClr val="accent3">
                    <a:lumMod val="50000"/>
                  </a:schemeClr>
                </a:solidFill>
                <a:latin typeface="Consolas" panose="020B0609020204030204" pitchFamily="49" charset="0"/>
                <a:cs typeface="Consolas" panose="020B0609020204030204" pitchFamily="49" charset="0"/>
              </a:rPr>
              <a:t>&lt;head&gt; </a:t>
            </a:r>
            <a:r>
              <a:rPr lang="en-US" dirty="0"/>
              <a:t>section of the template.</a:t>
            </a:r>
          </a:p>
          <a:p>
            <a:r>
              <a:rPr lang="en-US" dirty="0"/>
              <a:t>Save the file as “</a:t>
            </a:r>
            <a:r>
              <a:rPr lang="en-US" dirty="0" smtClean="0"/>
              <a:t>CS01-InClass.htm</a:t>
            </a:r>
            <a:r>
              <a:rPr lang="en-US" dirty="0"/>
              <a:t>”</a:t>
            </a:r>
          </a:p>
          <a:p>
            <a:endParaRPr lang="en-US" dirty="0"/>
          </a:p>
        </p:txBody>
      </p:sp>
      <p:sp>
        <p:nvSpPr>
          <p:cNvPr id="4" name="Date Placeholder 3"/>
          <p:cNvSpPr>
            <a:spLocks noGrp="1"/>
          </p:cNvSpPr>
          <p:nvPr>
            <p:ph type="dt" sz="half" idx="10"/>
          </p:nvPr>
        </p:nvSpPr>
        <p:spPr/>
        <p:txBody>
          <a:bodyPr/>
          <a:lstStyle/>
          <a:p>
            <a:fld id="{333E25F4-D1F6-4E07-97CF-4AD5ECBAA7E2}"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26</a:t>
            </a:fld>
            <a:endParaRPr lang="en-US"/>
          </a:p>
        </p:txBody>
      </p:sp>
    </p:spTree>
    <p:extLst>
      <p:ext uri="{BB962C8B-B14F-4D97-AF65-F5344CB8AC3E}">
        <p14:creationId xmlns:p14="http://schemas.microsoft.com/office/powerpoint/2010/main" val="2641463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1 – </a:t>
            </a:r>
            <a:r>
              <a:rPr lang="en-US" dirty="0" smtClean="0"/>
              <a:t>Adding Content</a:t>
            </a:r>
            <a:endParaRPr lang="en-US" dirty="0"/>
          </a:p>
        </p:txBody>
      </p:sp>
      <p:sp>
        <p:nvSpPr>
          <p:cNvPr id="3" name="Content Placeholder 2"/>
          <p:cNvSpPr>
            <a:spLocks noGrp="1"/>
          </p:cNvSpPr>
          <p:nvPr>
            <p:ph idx="1"/>
          </p:nvPr>
        </p:nvSpPr>
        <p:spPr/>
        <p:txBody>
          <a:bodyPr/>
          <a:lstStyle/>
          <a:p>
            <a:r>
              <a:rPr lang="en-US" dirty="0"/>
              <a:t>Add a heading to the page “All About ME” (replace ME with your name)</a:t>
            </a:r>
          </a:p>
          <a:p>
            <a:r>
              <a:rPr lang="en-US" dirty="0"/>
              <a:t>Add a paragraph on why you chose Babson and/or about what you want to be when you graduate.</a:t>
            </a:r>
          </a:p>
          <a:p>
            <a:r>
              <a:rPr lang="en-US" dirty="0"/>
              <a:t>Add a paragraph on your favorite sport (anything but </a:t>
            </a:r>
            <a:r>
              <a:rPr lang="en-US" dirty="0" smtClean="0"/>
              <a:t>poker).</a:t>
            </a:r>
            <a:endParaRPr lang="en-US" dirty="0"/>
          </a:p>
          <a:p>
            <a:r>
              <a:rPr lang="en-US" dirty="0"/>
              <a:t>Place a horizontal rule between the title and the first paragraph and another one at the end of the second paragraph.</a:t>
            </a:r>
          </a:p>
          <a:p>
            <a:endParaRPr lang="en-US" dirty="0"/>
          </a:p>
        </p:txBody>
      </p:sp>
      <p:sp>
        <p:nvSpPr>
          <p:cNvPr id="4" name="Date Placeholder 3"/>
          <p:cNvSpPr>
            <a:spLocks noGrp="1"/>
          </p:cNvSpPr>
          <p:nvPr>
            <p:ph type="dt" sz="half" idx="10"/>
          </p:nvPr>
        </p:nvSpPr>
        <p:spPr/>
        <p:txBody>
          <a:bodyPr/>
          <a:lstStyle/>
          <a:p>
            <a:fld id="{D25C40BE-914C-4296-9C5C-7504371F31A8}"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27</a:t>
            </a:fld>
            <a:endParaRPr lang="en-US"/>
          </a:p>
        </p:txBody>
      </p:sp>
    </p:spTree>
    <p:extLst>
      <p:ext uri="{BB962C8B-B14F-4D97-AF65-F5344CB8AC3E}">
        <p14:creationId xmlns:p14="http://schemas.microsoft.com/office/powerpoint/2010/main" val="1358981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1 – </a:t>
            </a:r>
            <a:r>
              <a:rPr lang="en-US" dirty="0" smtClean="0"/>
              <a:t>Finally</a:t>
            </a:r>
            <a:r>
              <a:rPr lang="en-US" dirty="0"/>
              <a:t>…….</a:t>
            </a:r>
          </a:p>
        </p:txBody>
      </p:sp>
      <p:sp>
        <p:nvSpPr>
          <p:cNvPr id="3" name="Content Placeholder 2"/>
          <p:cNvSpPr>
            <a:spLocks noGrp="1"/>
          </p:cNvSpPr>
          <p:nvPr>
            <p:ph idx="1"/>
          </p:nvPr>
        </p:nvSpPr>
        <p:spPr/>
        <p:txBody>
          <a:bodyPr/>
          <a:lstStyle/>
          <a:p>
            <a:r>
              <a:rPr lang="en-US" dirty="0"/>
              <a:t>Save the file (remember you called it “</a:t>
            </a:r>
            <a:r>
              <a:rPr lang="en-US" dirty="0" smtClean="0"/>
              <a:t>CS01-InClass.htm</a:t>
            </a:r>
            <a:r>
              <a:rPr lang="en-US" dirty="0"/>
              <a:t>”)</a:t>
            </a:r>
          </a:p>
          <a:p>
            <a:r>
              <a:rPr lang="en-US" dirty="0"/>
              <a:t>Go to windows explorer, right click on the file and open it with Firefox (preferred) or Chrome or </a:t>
            </a:r>
            <a:r>
              <a:rPr lang="en-US" dirty="0" smtClean="0"/>
              <a:t>Internet Explorer.</a:t>
            </a:r>
            <a:endParaRPr lang="en-US" dirty="0"/>
          </a:p>
          <a:p>
            <a:r>
              <a:rPr lang="en-US" dirty="0"/>
              <a:t>There is your first web </a:t>
            </a:r>
            <a:r>
              <a:rPr lang="en-US"/>
              <a:t>page</a:t>
            </a:r>
            <a:r>
              <a:rPr lang="en-US" smtClean="0"/>
              <a:t>!!!!!!</a:t>
            </a:r>
            <a:endParaRPr lang="en-US" dirty="0"/>
          </a:p>
        </p:txBody>
      </p:sp>
      <p:sp>
        <p:nvSpPr>
          <p:cNvPr id="4" name="Date Placeholder 3"/>
          <p:cNvSpPr>
            <a:spLocks noGrp="1"/>
          </p:cNvSpPr>
          <p:nvPr>
            <p:ph type="dt" sz="half" idx="10"/>
          </p:nvPr>
        </p:nvSpPr>
        <p:spPr/>
        <p:txBody>
          <a:bodyPr/>
          <a:lstStyle/>
          <a:p>
            <a:fld id="{77F0C7F9-1C77-4662-BAFE-BE9BB04C05FD}"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28</a:t>
            </a:fld>
            <a:endParaRPr lang="en-US"/>
          </a:p>
        </p:txBody>
      </p:sp>
    </p:spTree>
    <p:extLst>
      <p:ext uri="{BB962C8B-B14F-4D97-AF65-F5344CB8AC3E}">
        <p14:creationId xmlns:p14="http://schemas.microsoft.com/office/powerpoint/2010/main" val="1314434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Syllabus</a:t>
            </a:r>
            <a:endParaRPr lang="en-US"/>
          </a:p>
        </p:txBody>
      </p:sp>
      <p:sp>
        <p:nvSpPr>
          <p:cNvPr id="3" name="Content Placeholder 2"/>
          <p:cNvSpPr>
            <a:spLocks noGrp="1"/>
          </p:cNvSpPr>
          <p:nvPr>
            <p:ph idx="1"/>
          </p:nvPr>
        </p:nvSpPr>
        <p:spPr/>
        <p:txBody>
          <a:bodyPr/>
          <a:lstStyle/>
          <a:p>
            <a:r>
              <a:rPr lang="en-US" b="1" dirty="0" smtClean="0"/>
              <a:t>Instructor</a:t>
            </a:r>
            <a:r>
              <a:rPr lang="en-US" b="1" dirty="0"/>
              <a:t>:</a:t>
            </a:r>
            <a:r>
              <a:rPr lang="en-US" dirty="0"/>
              <a:t> Zhi </a:t>
            </a:r>
            <a:r>
              <a:rPr lang="en-US" dirty="0" smtClean="0"/>
              <a:t>Li ( </a:t>
            </a:r>
            <a:r>
              <a:rPr lang="zh-CN" altLang="en-US" dirty="0" smtClean="0"/>
              <a:t>李直 </a:t>
            </a:r>
            <a:r>
              <a:rPr lang="en-US" dirty="0" smtClean="0"/>
              <a:t>)</a:t>
            </a:r>
            <a:endParaRPr lang="en-US" dirty="0"/>
          </a:p>
          <a:p>
            <a:r>
              <a:rPr lang="en-US" b="1" dirty="0"/>
              <a:t>Office:</a:t>
            </a:r>
            <a:r>
              <a:rPr lang="en-US" dirty="0"/>
              <a:t> Babson Hall </a:t>
            </a:r>
            <a:r>
              <a:rPr lang="en-US" dirty="0" smtClean="0"/>
              <a:t>216D </a:t>
            </a:r>
            <a:endParaRPr lang="en-US" dirty="0"/>
          </a:p>
          <a:p>
            <a:r>
              <a:rPr lang="fr-FR" b="1" dirty="0"/>
              <a:t>E-mail:</a:t>
            </a:r>
            <a:r>
              <a:rPr lang="fr-FR" dirty="0"/>
              <a:t> </a:t>
            </a:r>
            <a:r>
              <a:rPr lang="fr-FR" u="sng" dirty="0">
                <a:hlinkClick r:id="rId2"/>
              </a:rPr>
              <a:t>zli@babson.edu</a:t>
            </a:r>
            <a:r>
              <a:rPr lang="fr-FR" dirty="0"/>
              <a:t> </a:t>
            </a:r>
            <a:endParaRPr lang="en-US" dirty="0"/>
          </a:p>
          <a:p>
            <a:r>
              <a:rPr lang="fr-FR" b="1" dirty="0"/>
              <a:t>Phone</a:t>
            </a:r>
            <a:r>
              <a:rPr lang="en-US" b="1" dirty="0"/>
              <a:t>:</a:t>
            </a:r>
            <a:r>
              <a:rPr lang="en-US" dirty="0"/>
              <a:t> (781)239-5915 </a:t>
            </a:r>
          </a:p>
          <a:p>
            <a:r>
              <a:rPr lang="en-US" b="1" dirty="0"/>
              <a:t>Office Hours</a:t>
            </a:r>
            <a:r>
              <a:rPr lang="en-US" dirty="0"/>
              <a:t>: </a:t>
            </a:r>
            <a:r>
              <a:rPr lang="en-US" dirty="0"/>
              <a:t>Tuesday, Thursday, 2:30PM – 4:00M or by Appointment</a:t>
            </a:r>
            <a:endParaRPr lang="en-US" dirty="0"/>
          </a:p>
        </p:txBody>
      </p:sp>
      <p:sp>
        <p:nvSpPr>
          <p:cNvPr id="4" name="Date Placeholder 3"/>
          <p:cNvSpPr>
            <a:spLocks noGrp="1"/>
          </p:cNvSpPr>
          <p:nvPr>
            <p:ph type="dt" sz="half" idx="10"/>
          </p:nvPr>
        </p:nvSpPr>
        <p:spPr/>
        <p:txBody>
          <a:bodyPr/>
          <a:lstStyle/>
          <a:p>
            <a:fld id="{638E639E-EFC8-4FE2-8BA4-D87DD66F4F17}"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3</a:t>
            </a:fld>
            <a:endParaRPr lang="en-US"/>
          </a:p>
        </p:txBody>
      </p:sp>
    </p:spTree>
    <p:extLst>
      <p:ext uri="{BB962C8B-B14F-4D97-AF65-F5344CB8AC3E}">
        <p14:creationId xmlns:p14="http://schemas.microsoft.com/office/powerpoint/2010/main" val="41662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a:t>Course </a:t>
            </a:r>
            <a:r>
              <a:rPr lang="en-US" dirty="0" smtClean="0"/>
              <a:t>Objectives</a:t>
            </a:r>
          </a:p>
          <a:p>
            <a:r>
              <a:rPr lang="en-US" dirty="0" smtClean="0"/>
              <a:t>Prerequisites and Textbooks</a:t>
            </a:r>
          </a:p>
          <a:p>
            <a:r>
              <a:rPr lang="en-US" dirty="0" smtClean="0"/>
              <a:t>Software</a:t>
            </a:r>
          </a:p>
          <a:p>
            <a:r>
              <a:rPr lang="en-US" dirty="0"/>
              <a:t>Term Project</a:t>
            </a:r>
            <a:endParaRPr lang="en-US" dirty="0" smtClean="0"/>
          </a:p>
          <a:p>
            <a:r>
              <a:rPr lang="en-US" dirty="0" smtClean="0"/>
              <a:t>Personal </a:t>
            </a:r>
            <a:r>
              <a:rPr lang="en-US" dirty="0"/>
              <a:t>Website for the </a:t>
            </a:r>
            <a:r>
              <a:rPr lang="en-US" dirty="0" smtClean="0"/>
              <a:t>Course</a:t>
            </a:r>
          </a:p>
          <a:p>
            <a:r>
              <a:rPr lang="en-US" dirty="0"/>
              <a:t>Graded </a:t>
            </a:r>
            <a:r>
              <a:rPr lang="en-US" dirty="0" smtClean="0"/>
              <a:t>Homework</a:t>
            </a:r>
          </a:p>
          <a:p>
            <a:r>
              <a:rPr lang="en-US" dirty="0"/>
              <a:t>In-Class </a:t>
            </a:r>
            <a:r>
              <a:rPr lang="en-US" dirty="0" smtClean="0"/>
              <a:t>Exercises</a:t>
            </a:r>
          </a:p>
          <a:p>
            <a:r>
              <a:rPr lang="en-US" dirty="0"/>
              <a:t>Midterm </a:t>
            </a:r>
            <a:r>
              <a:rPr lang="en-US" dirty="0" smtClean="0"/>
              <a:t>Exam</a:t>
            </a:r>
          </a:p>
          <a:p>
            <a:r>
              <a:rPr lang="en-US" dirty="0" smtClean="0"/>
              <a:t>Grading</a:t>
            </a:r>
          </a:p>
          <a:p>
            <a:r>
              <a:rPr lang="en-US" dirty="0"/>
              <a:t>Course Policies</a:t>
            </a:r>
          </a:p>
        </p:txBody>
      </p:sp>
      <p:sp>
        <p:nvSpPr>
          <p:cNvPr id="4" name="Date Placeholder 3"/>
          <p:cNvSpPr>
            <a:spLocks noGrp="1"/>
          </p:cNvSpPr>
          <p:nvPr>
            <p:ph type="dt" sz="half" idx="10"/>
          </p:nvPr>
        </p:nvSpPr>
        <p:spPr/>
        <p:txBody>
          <a:bodyPr/>
          <a:lstStyle/>
          <a:p>
            <a:fld id="{D936F1C2-DF3F-4404-8B38-09D38F88BAFD}"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4</a:t>
            </a:fld>
            <a:endParaRPr lang="en-US"/>
          </a:p>
        </p:txBody>
      </p:sp>
    </p:spTree>
    <p:extLst>
      <p:ext uri="{BB962C8B-B14F-4D97-AF65-F5344CB8AC3E}">
        <p14:creationId xmlns:p14="http://schemas.microsoft.com/office/powerpoint/2010/main" val="1556607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 Web </a:t>
            </a:r>
            <a:r>
              <a:rPr lang="en-US" altLang="en-US" dirty="0" smtClean="0"/>
              <a:t>Server</a:t>
            </a:r>
            <a:endParaRPr lang="en-US" dirty="0"/>
          </a:p>
        </p:txBody>
      </p:sp>
      <p:sp>
        <p:nvSpPr>
          <p:cNvPr id="3" name="Content Placeholder 2"/>
          <p:cNvSpPr>
            <a:spLocks noGrp="1"/>
          </p:cNvSpPr>
          <p:nvPr>
            <p:ph idx="1"/>
          </p:nvPr>
        </p:nvSpPr>
        <p:spPr/>
        <p:txBody>
          <a:bodyPr>
            <a:normAutofit lnSpcReduction="10000"/>
          </a:bodyPr>
          <a:lstStyle/>
          <a:p>
            <a:r>
              <a:rPr lang="en-US" altLang="en-US" dirty="0"/>
              <a:t>Babson has provided us with a web server</a:t>
            </a:r>
          </a:p>
          <a:p>
            <a:r>
              <a:rPr lang="en-US" altLang="en-US" dirty="0"/>
              <a:t>You will each have a private folder on that server</a:t>
            </a:r>
          </a:p>
          <a:p>
            <a:pPr lvl="1"/>
            <a:r>
              <a:rPr lang="en-US" altLang="en-US" dirty="0"/>
              <a:t>This is where you must post your homework and class labs</a:t>
            </a:r>
          </a:p>
          <a:p>
            <a:pPr lvl="1"/>
            <a:r>
              <a:rPr lang="en-US" altLang="en-US" dirty="0"/>
              <a:t>Instructions will be provided in the next class </a:t>
            </a:r>
            <a:r>
              <a:rPr lang="en-US" altLang="en-US" dirty="0" smtClean="0"/>
              <a:t>session</a:t>
            </a:r>
          </a:p>
          <a:p>
            <a:pPr lvl="1"/>
            <a:endParaRPr lang="en-US" altLang="en-US" dirty="0"/>
          </a:p>
          <a:p>
            <a:r>
              <a:rPr lang="en-US" altLang="en-US" dirty="0"/>
              <a:t>The First Class </a:t>
            </a:r>
            <a:r>
              <a:rPr lang="en-US" altLang="en-US" dirty="0" smtClean="0"/>
              <a:t>Rule</a:t>
            </a:r>
          </a:p>
          <a:p>
            <a:pPr lvl="1"/>
            <a:r>
              <a:rPr lang="en-US" altLang="en-US" dirty="0"/>
              <a:t>Always, always keep a second copy of your </a:t>
            </a:r>
            <a:r>
              <a:rPr lang="en-US" altLang="en-US" dirty="0" smtClean="0"/>
              <a:t>work, because</a:t>
            </a:r>
            <a:endParaRPr lang="en-US" altLang="en-US" dirty="0"/>
          </a:p>
          <a:p>
            <a:pPr lvl="2"/>
            <a:r>
              <a:rPr lang="en-US" altLang="en-US" dirty="0"/>
              <a:t>Web servers can crash</a:t>
            </a:r>
          </a:p>
          <a:p>
            <a:pPr lvl="2"/>
            <a:r>
              <a:rPr lang="en-US" altLang="en-US" dirty="0"/>
              <a:t>Disk drives can and will die</a:t>
            </a:r>
          </a:p>
          <a:p>
            <a:pPr lvl="2"/>
            <a:r>
              <a:rPr lang="en-US" altLang="en-US" dirty="0"/>
              <a:t>You may make mistakes</a:t>
            </a:r>
          </a:p>
          <a:p>
            <a:pPr lvl="1"/>
            <a:r>
              <a:rPr lang="en-US" altLang="en-US" dirty="0" smtClean="0"/>
              <a:t>If </a:t>
            </a:r>
            <a:r>
              <a:rPr lang="en-US" altLang="en-US" dirty="0"/>
              <a:t>all else fails you can use your back-up copy.  If you do not have a back-up copy, you will not be happy!</a:t>
            </a:r>
          </a:p>
          <a:p>
            <a:pPr lvl="1"/>
            <a:endParaRPr lang="en-US" altLang="en-US" dirty="0" smtClean="0"/>
          </a:p>
          <a:p>
            <a:endParaRPr lang="en-US" dirty="0"/>
          </a:p>
        </p:txBody>
      </p:sp>
      <p:sp>
        <p:nvSpPr>
          <p:cNvPr id="4" name="Date Placeholder 3"/>
          <p:cNvSpPr>
            <a:spLocks noGrp="1"/>
          </p:cNvSpPr>
          <p:nvPr>
            <p:ph type="dt" sz="half" idx="10"/>
          </p:nvPr>
        </p:nvSpPr>
        <p:spPr/>
        <p:txBody>
          <a:bodyPr/>
          <a:lstStyle/>
          <a:p>
            <a:fld id="{541FA546-1E54-4157-934C-D2B4C7F54081}"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5</a:t>
            </a:fld>
            <a:endParaRPr lang="en-US"/>
          </a:p>
        </p:txBody>
      </p:sp>
    </p:spTree>
    <p:extLst>
      <p:ext uri="{BB962C8B-B14F-4D97-AF65-F5344CB8AC3E}">
        <p14:creationId xmlns:p14="http://schemas.microsoft.com/office/powerpoint/2010/main" val="1284941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Learn </a:t>
            </a:r>
            <a:r>
              <a:rPr lang="en-US" dirty="0" smtClean="0"/>
              <a:t>web technologies?</a:t>
            </a:r>
            <a:endParaRPr lang="en-US" dirty="0"/>
          </a:p>
        </p:txBody>
      </p:sp>
      <p:sp>
        <p:nvSpPr>
          <p:cNvPr id="4" name="Date Placeholder 3"/>
          <p:cNvSpPr>
            <a:spLocks noGrp="1"/>
          </p:cNvSpPr>
          <p:nvPr>
            <p:ph type="dt" sz="half" idx="10"/>
          </p:nvPr>
        </p:nvSpPr>
        <p:spPr/>
        <p:txBody>
          <a:bodyPr/>
          <a:lstStyle/>
          <a:p>
            <a:fld id="{E472702E-A0F3-4525-9B74-8546526C137C}"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6</a:t>
            </a:fld>
            <a:endParaRPr lang="en-US"/>
          </a:p>
        </p:txBody>
      </p:sp>
      <p:pic>
        <p:nvPicPr>
          <p:cNvPr id="7" name="Picture 2" descr="http://blog.lexues.co.jp/wp-content/uploads/2013/03/2013-03-18-21.48.47-500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37" y="1925816"/>
            <a:ext cx="6667301" cy="4491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7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is your </a:t>
            </a:r>
            <a:r>
              <a:rPr lang="en-US" dirty="0" smtClean="0"/>
              <a:t>(second) </a:t>
            </a:r>
            <a:r>
              <a:rPr lang="en-US" dirty="0"/>
              <a:t>best teacher!</a:t>
            </a:r>
          </a:p>
        </p:txBody>
      </p:sp>
      <p:sp>
        <p:nvSpPr>
          <p:cNvPr id="4" name="Date Placeholder 3"/>
          <p:cNvSpPr>
            <a:spLocks noGrp="1"/>
          </p:cNvSpPr>
          <p:nvPr>
            <p:ph type="dt" sz="half" idx="10"/>
          </p:nvPr>
        </p:nvSpPr>
        <p:spPr/>
        <p:txBody>
          <a:bodyPr/>
          <a:lstStyle/>
          <a:p>
            <a:fld id="{F7AF475A-BF30-4986-88E1-97CD6F2391FB}"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7</a:t>
            </a:fld>
            <a:endParaRPr lang="en-US"/>
          </a:p>
        </p:txBody>
      </p:sp>
      <p:pic>
        <p:nvPicPr>
          <p:cNvPr id="7" name="Picture 2" descr="http://seobpo.com/files/2012/04/blackboard-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309" y="1988646"/>
            <a:ext cx="6953518" cy="45024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8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34342D8-8E2B-4786-8BD1-EBAA77CD7A0F}"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8</a:t>
            </a:fld>
            <a:endParaRPr lang="en-US"/>
          </a:p>
        </p:txBody>
      </p:sp>
      <p:pic>
        <p:nvPicPr>
          <p:cNvPr id="7" name="Picture 2" descr="http://speedskatingmom.com/wp-content/uploads/2012/02/no-stupid-questions-or-answers.jpg"/>
          <p:cNvPicPr>
            <a:picLocks noChangeAspect="1" noChangeArrowheads="1"/>
          </p:cNvPicPr>
          <p:nvPr/>
        </p:nvPicPr>
        <p:blipFill rotWithShape="1">
          <a:blip r:embed="rId2">
            <a:extLst>
              <a:ext uri="{28A0092B-C50C-407E-A947-70E740481C1C}">
                <a14:useLocalDpi xmlns:a14="http://schemas.microsoft.com/office/drawing/2010/main" val="0"/>
              </a:ext>
            </a:extLst>
          </a:blip>
          <a:srcRect b="11296"/>
          <a:stretch/>
        </p:blipFill>
        <p:spPr bwMode="auto">
          <a:xfrm>
            <a:off x="449108" y="21770"/>
            <a:ext cx="8229600" cy="683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6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Architecture Overview</a:t>
            </a:r>
          </a:p>
        </p:txBody>
      </p:sp>
      <p:sp>
        <p:nvSpPr>
          <p:cNvPr id="3" name="Content Placeholder 2"/>
          <p:cNvSpPr>
            <a:spLocks noGrp="1"/>
          </p:cNvSpPr>
          <p:nvPr>
            <p:ph idx="1"/>
          </p:nvPr>
        </p:nvSpPr>
        <p:spPr>
          <a:xfrm>
            <a:off x="581192" y="2102338"/>
            <a:ext cx="7989752" cy="4388737"/>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r>
              <a:rPr lang="en-US" dirty="0" smtClean="0"/>
              <a:t>A </a:t>
            </a:r>
            <a:r>
              <a:rPr lang="en-US" dirty="0"/>
              <a:t>Client is a machine where users can submit requests to other computers on the network (Servers on the Internet or on the local network</a:t>
            </a:r>
            <a:r>
              <a:rPr lang="en-US" dirty="0" smtClean="0"/>
              <a:t>).</a:t>
            </a:r>
          </a:p>
          <a:p>
            <a:pPr lvl="1"/>
            <a:r>
              <a:rPr lang="en-US" dirty="0"/>
              <a:t>A Client can be any device, such as your PC, Mac, </a:t>
            </a:r>
            <a:r>
              <a:rPr lang="en-US" dirty="0" smtClean="0"/>
              <a:t>iPhone, Android or </a:t>
            </a:r>
            <a:r>
              <a:rPr lang="en-US" smtClean="0"/>
              <a:t>any Smartphone.</a:t>
            </a:r>
            <a:endParaRPr lang="en-US" dirty="0"/>
          </a:p>
          <a:p>
            <a:r>
              <a:rPr lang="en-US" dirty="0"/>
              <a:t>A Server is a computer that can accept requests from clients and process a response or contact other servers</a:t>
            </a:r>
          </a:p>
          <a:p>
            <a:pPr lvl="1"/>
            <a:r>
              <a:rPr lang="en-US" dirty="0"/>
              <a:t>There are many kinds of </a:t>
            </a:r>
            <a:r>
              <a:rPr lang="en-US" dirty="0" smtClean="0"/>
              <a:t>servers: File </a:t>
            </a:r>
            <a:r>
              <a:rPr lang="en-US" dirty="0"/>
              <a:t>Servers, Print Servers, Mail Servers, Database Servers, Web Servers….</a:t>
            </a:r>
          </a:p>
          <a:p>
            <a:endParaRPr lang="en-US" dirty="0" smtClean="0"/>
          </a:p>
          <a:p>
            <a:endParaRPr lang="en-US" dirty="0"/>
          </a:p>
        </p:txBody>
      </p:sp>
      <p:sp>
        <p:nvSpPr>
          <p:cNvPr id="4" name="Date Placeholder 3"/>
          <p:cNvSpPr>
            <a:spLocks noGrp="1"/>
          </p:cNvSpPr>
          <p:nvPr>
            <p:ph type="dt" sz="half" idx="10"/>
          </p:nvPr>
        </p:nvSpPr>
        <p:spPr/>
        <p:txBody>
          <a:bodyPr/>
          <a:lstStyle/>
          <a:p>
            <a:fld id="{2760801B-9646-41DB-ABC4-883E4D6AB44E}" type="datetime1">
              <a:rPr lang="en-US" smtClean="0"/>
              <a:t>9/2/2015</a:t>
            </a:fld>
            <a:endParaRPr lang="en-US"/>
          </a:p>
        </p:txBody>
      </p:sp>
      <p:sp>
        <p:nvSpPr>
          <p:cNvPr id="5" name="Footer Placeholder 4"/>
          <p:cNvSpPr>
            <a:spLocks noGrp="1"/>
          </p:cNvSpPr>
          <p:nvPr>
            <p:ph type="ftr" sz="quarter" idx="11"/>
          </p:nvPr>
        </p:nvSpPr>
        <p:spPr/>
        <p:txBody>
          <a:bodyPr/>
          <a:lstStyle/>
          <a:p>
            <a:r>
              <a:rPr lang="fr-FR" smtClean="0"/>
              <a:t>MIS3690  Web Technologies Fall 2015</a:t>
            </a:r>
            <a:endParaRPr lang="en-US"/>
          </a:p>
        </p:txBody>
      </p:sp>
      <p:sp>
        <p:nvSpPr>
          <p:cNvPr id="6" name="Slide Number Placeholder 5"/>
          <p:cNvSpPr>
            <a:spLocks noGrp="1"/>
          </p:cNvSpPr>
          <p:nvPr>
            <p:ph type="sldNum" sz="quarter" idx="12"/>
          </p:nvPr>
        </p:nvSpPr>
        <p:spPr/>
        <p:txBody>
          <a:bodyPr/>
          <a:lstStyle/>
          <a:p>
            <a:fld id="{87DAAC80-F39E-4626-BAC3-8A9E75E5308B}" type="slidenum">
              <a:rPr lang="en-US" smtClean="0"/>
              <a:pPr/>
              <a:t>9</a:t>
            </a:fld>
            <a:endParaRPr lang="en-US"/>
          </a:p>
        </p:txBody>
      </p:sp>
      <p:pic>
        <p:nvPicPr>
          <p:cNvPr id="2050" name="Picture 2" descr="http://teaching.shu.ac.uk/aces/rh1/de/web_based_systems_architectures_1_tutorial_files/image004.gif"/>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8174" b="14715"/>
          <a:stretch/>
        </p:blipFill>
        <p:spPr bwMode="auto">
          <a:xfrm>
            <a:off x="1406768" y="2019214"/>
            <a:ext cx="5863736" cy="219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7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818</TotalTime>
  <Words>1862</Words>
  <Application>Microsoft Office PowerPoint</Application>
  <PresentationFormat>On-screen Show (4:3)</PresentationFormat>
  <Paragraphs>280</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华文中宋</vt:lpstr>
      <vt:lpstr>Calibri</vt:lpstr>
      <vt:lpstr>Consolas</vt:lpstr>
      <vt:lpstr>Gill Sans MT</vt:lpstr>
      <vt:lpstr>Wingdings</vt:lpstr>
      <vt:lpstr>Wingdings 2</vt:lpstr>
      <vt:lpstr>Dividend</vt:lpstr>
      <vt:lpstr>MIS3690-2 Web Technologies</vt:lpstr>
      <vt:lpstr>agenda</vt:lpstr>
      <vt:lpstr>Syllabus</vt:lpstr>
      <vt:lpstr>syllabus</vt:lpstr>
      <vt:lpstr>Class Web Server</vt:lpstr>
      <vt:lpstr>How to Learn web technologies?</vt:lpstr>
      <vt:lpstr>Google is your (second) best teacher!</vt:lpstr>
      <vt:lpstr>PowerPoint Presentation</vt:lpstr>
      <vt:lpstr>Web Architecture Overview</vt:lpstr>
      <vt:lpstr>Web Software Components</vt:lpstr>
      <vt:lpstr>How Do The Browser and Server Really Talk?</vt:lpstr>
      <vt:lpstr>What really happens when you navigate to a URL?</vt:lpstr>
      <vt:lpstr>What really happens when you navigate to a URL? (cont.)</vt:lpstr>
      <vt:lpstr>What really happens when you navigate to a URL? (cont.)</vt:lpstr>
      <vt:lpstr>What really happens when you navigate to a URL? (cont.)</vt:lpstr>
      <vt:lpstr>The Web is Stateless</vt:lpstr>
      <vt:lpstr>Introducing HTML(5)</vt:lpstr>
      <vt:lpstr>Introducing HTML</vt:lpstr>
      <vt:lpstr>Standard HTML5 Template</vt:lpstr>
      <vt:lpstr>Everything in HTML is defined using &lt;tags&gt;</vt:lpstr>
      <vt:lpstr>More simple tags – part 1</vt:lpstr>
      <vt:lpstr>Simple tags – part 2</vt:lpstr>
      <vt:lpstr>More tags…. (what else…)</vt:lpstr>
      <vt:lpstr>Nesting Tags</vt:lpstr>
      <vt:lpstr>Special Characters in HTML</vt:lpstr>
      <vt:lpstr>In class 01 – Creating your first web page</vt:lpstr>
      <vt:lpstr>In class 1 – Adding Content</vt:lpstr>
      <vt:lpstr>In class 1 – Finally…….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the World Wide Web</dc:title>
  <dc:creator>Zhi Li</dc:creator>
  <cp:lastModifiedBy>Zhi Li</cp:lastModifiedBy>
  <cp:revision>48</cp:revision>
  <cp:lastPrinted>2014-09-02T23:37:06Z</cp:lastPrinted>
  <dcterms:created xsi:type="dcterms:W3CDTF">2014-09-02T01:53:30Z</dcterms:created>
  <dcterms:modified xsi:type="dcterms:W3CDTF">2015-09-02T12:13:55Z</dcterms:modified>
</cp:coreProperties>
</file>