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7" r:id="rId12"/>
    <p:sldId id="274" r:id="rId13"/>
    <p:sldId id="275" r:id="rId14"/>
    <p:sldId id="276" r:id="rId15"/>
    <p:sldId id="277" r:id="rId16"/>
    <p:sldId id="278" r:id="rId17"/>
    <p:sldId id="289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font-style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w3schools.com/cssref/playit.asp?filename=playcss_font-fami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layit.asp?filename=playcss_font-variant" TargetMode="External"/><Relationship Id="rId5" Type="http://schemas.openxmlformats.org/officeDocument/2006/relationships/hyperlink" Target="http://www.w3schools.com/cssref/playit.asp?filename=playcss_font-size" TargetMode="External"/><Relationship Id="rId4" Type="http://schemas.openxmlformats.org/officeDocument/2006/relationships/hyperlink" Target="http://www.w3schools.com/cssref/playit.asp?filename=playcss_font-weigh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text-decoration" TargetMode="External"/><Relationship Id="rId2" Type="http://schemas.openxmlformats.org/officeDocument/2006/relationships/hyperlink" Target="http://www.w3schools.com/cssref/playit.asp?filename=playcss_text-trans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www.w3schools.com/cssref/playit.asp?filename=playcss_text-indent" TargetMode="External"/><Relationship Id="rId4" Type="http://schemas.openxmlformats.org/officeDocument/2006/relationships/hyperlink" Target="http://www.w3schools.com/cssref/playit.asp?filename=playcss_text-alig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word-spacing" TargetMode="External"/><Relationship Id="rId2" Type="http://schemas.openxmlformats.org/officeDocument/2006/relationships/hyperlink" Target="http://www.w3schools.com/cssref/playit.asp?filename=playcss_letter-spac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www.w3schools.com/cssref/playit.asp?filename=playcss_line-height" TargetMode="External"/><Relationship Id="rId4" Type="http://schemas.openxmlformats.org/officeDocument/2006/relationships/hyperlink" Target="http://www.w3schools.com/cssref/playit.asp?filename=playcss_white-spa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colors.asp" TargetMode="External"/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playit.asp?filename=playcss_colo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esliefranke.com/files/reference/csscheatsheet.html" TargetMode="External"/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12" y="2148924"/>
            <a:ext cx="8420391" cy="4644983"/>
          </a:xfrm>
        </p:spPr>
        <p:txBody>
          <a:bodyPr>
            <a:normAutofit/>
          </a:bodyPr>
          <a:lstStyle/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0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&lt;title&gt;CSS Exercise 1&lt;/title&gt;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&lt;meta http-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="content-type" 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="text/html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charset=utf-8" 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body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h1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font-family:impact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font-size:36pt}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h2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font-size:24pt;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font-size:12pt; text-indent:20px;}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{width:70%;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height: 6px;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background-color:red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border:red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span {font-weight:800;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font-style:italic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&lt;/style&gt;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&lt;h1&gt;This is a header of type h1&lt;/h1&gt;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&lt;h2&gt;This is a header of type h2&lt;/h2&gt;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&lt;p&gt;This is a &lt;span&gt;paragraph&lt;/span&gt;.  I've tried to make it long enough to scroll onto a second line. 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it's still two short, please resize your window so that you can observe whether or not it's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indented properly.&lt;/p&gt;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&lt;p&gt;This is a bordered paragraph&lt;/p&gt;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36" y="50481"/>
            <a:ext cx="40068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6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color: red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/*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 single-line comment */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text-align: center;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This is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multi-line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90" y="2320452"/>
            <a:ext cx="7281520" cy="15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3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</a:t>
            </a:r>
            <a:r>
              <a:rPr lang="en-US" dirty="0"/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895109" cy="422030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dirty="0"/>
              <a:t>: name (e.g., </a:t>
            </a:r>
            <a:r>
              <a:rPr lang="en-US" dirty="0" err="1"/>
              <a:t>arial</a:t>
            </a:r>
            <a:r>
              <a:rPr lang="en-US" dirty="0" smtClean="0"/>
              <a:t>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www.w3schools.com/cssref/playit.asp?filename=playcss_font-family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lang="en-US" dirty="0"/>
              <a:t>: normal, oblique, </a:t>
            </a:r>
            <a:r>
              <a:rPr lang="en-US" dirty="0" smtClean="0"/>
              <a:t>italic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www.w3schools.com/cssref/playit.asp?filename=playcss_font-style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dirty="0"/>
              <a:t>: normal, bold, bolder, lighter, or multiple of 100 (400 is normal</a:t>
            </a:r>
            <a:r>
              <a:rPr lang="en-US" dirty="0" smtClean="0"/>
              <a:t>)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www.w3schools.com/cssref/playit.asp?filename=playcss_font-weight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: size</a:t>
            </a:r>
            <a:r>
              <a:rPr lang="en-US" dirty="0" smtClean="0"/>
              <a:t>*</a:t>
            </a:r>
          </a:p>
          <a:p>
            <a:pPr lvl="1"/>
            <a:r>
              <a:rPr lang="en-US" dirty="0"/>
              <a:t>* Number followed by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or 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Generally, </a:t>
            </a:r>
            <a:r>
              <a:rPr lang="en-US" b="1" dirty="0"/>
              <a:t>1em = 12pt = 16px = 100</a:t>
            </a:r>
            <a:r>
              <a:rPr lang="en-US" b="1" dirty="0" smtClean="0"/>
              <a:t>%</a:t>
            </a:r>
            <a:r>
              <a:rPr lang="en-US" dirty="0" smtClean="0"/>
              <a:t>.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www.w3schools.com/cssref/playit.asp?filename=playcss_font-size</a:t>
            </a:r>
            <a:r>
              <a:rPr lang="en-US" sz="1400" dirty="0" smtClean="0"/>
              <a:t>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font-variant</a:t>
            </a:r>
            <a:r>
              <a:rPr lang="en-US" dirty="0"/>
              <a:t>: small-caps, normal, or </a:t>
            </a:r>
            <a:r>
              <a:rPr lang="en-US" altLang="zh-CN" dirty="0" smtClean="0"/>
              <a:t>initial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www.w3schools.com/cssref/playit.asp?filename=playcss_font-variant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http://img3.wikia.nocookie.net/__cb20120723145903/youtube/de/images/a/a0/All_Boys_Are_Toys_-_Lets_Pla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023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Styles for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682985" cy="422030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dirty="0"/>
              <a:t>: capitalize, uppercase, lowercase, </a:t>
            </a:r>
            <a:r>
              <a:rPr lang="en-US" dirty="0" smtClean="0"/>
              <a:t>none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www.w3schools.com/cssref/playit.asp?filename=playcss_text-transform</a:t>
            </a:r>
            <a:r>
              <a:rPr lang="en-US" sz="1400" dirty="0" smtClean="0"/>
              <a:t> 	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text-decoration</a:t>
            </a:r>
            <a:r>
              <a:rPr lang="en-US" dirty="0"/>
              <a:t>: underline, </a:t>
            </a:r>
            <a:r>
              <a:rPr lang="en-US" dirty="0" err="1"/>
              <a:t>overline</a:t>
            </a:r>
            <a:r>
              <a:rPr lang="en-US" dirty="0"/>
              <a:t>, line-through, or </a:t>
            </a:r>
            <a:r>
              <a:rPr lang="en-US" dirty="0" smtClean="0"/>
              <a:t>none</a:t>
            </a:r>
          </a:p>
          <a:p>
            <a:pPr lvl="1"/>
            <a:r>
              <a:rPr lang="en-US" sz="1400" dirty="0">
                <a:hlinkClick r:id="rId3"/>
              </a:rPr>
              <a:t>http://www.w3schools.com/cssref/playit.asp?filename=playcss_text-decoration</a:t>
            </a:r>
            <a:r>
              <a:rPr lang="en-US" sz="1400" dirty="0"/>
              <a:t>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en-US" dirty="0"/>
              <a:t>: left, right, center, </a:t>
            </a:r>
            <a:r>
              <a:rPr lang="en-US" dirty="0" smtClean="0"/>
              <a:t>justify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www.w3schools.com/cssref/playit.asp?filename=playcss_text-align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dirty="0"/>
              <a:t>: size*</a:t>
            </a:r>
          </a:p>
          <a:p>
            <a:pPr lvl="1"/>
            <a:r>
              <a:rPr lang="en-US" dirty="0"/>
              <a:t>* Number followed by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or </a:t>
            </a:r>
            <a:r>
              <a:rPr lang="en-US" dirty="0" smtClean="0"/>
              <a:t>%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www.w3schools.com/cssref/playit.asp?filename=playcss_text-indent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 descr="http://img3.wikia.nocookie.net/__cb20120723145903/youtube/de/images/a/a0/All_Boys_Are_Toys_-_Lets_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023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609883" cy="422030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en-US" dirty="0"/>
              <a:t>: normal, or size</a:t>
            </a:r>
            <a:r>
              <a:rPr lang="en-US" dirty="0" smtClean="0"/>
              <a:t>*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www.w3schools.com/cssref/playit.asp?filename=playcss_letter-spacing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  <a:r>
              <a:rPr lang="en-US" dirty="0"/>
              <a:t>: normal, or size</a:t>
            </a:r>
            <a:r>
              <a:rPr lang="en-US" dirty="0" smtClean="0"/>
              <a:t>*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www.w3schools.com/cssref/playit.asp?filename=playcss_word-spacing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white-space</a:t>
            </a:r>
            <a:r>
              <a:rPr lang="en-US" dirty="0"/>
              <a:t>: pre, </a:t>
            </a:r>
            <a:r>
              <a:rPr lang="en-US" dirty="0" err="1"/>
              <a:t>nowrap</a:t>
            </a:r>
            <a:r>
              <a:rPr lang="en-US" dirty="0"/>
              <a:t>, </a:t>
            </a:r>
            <a:r>
              <a:rPr lang="en-US" dirty="0" smtClean="0"/>
              <a:t>normal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www.w3schools.com/cssref/playit.asp?filename=playcss_white-space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line-height</a:t>
            </a:r>
            <a:r>
              <a:rPr lang="en-US" dirty="0"/>
              <a:t>: size</a:t>
            </a:r>
            <a:r>
              <a:rPr lang="en-US" dirty="0" smtClean="0"/>
              <a:t>*</a:t>
            </a:r>
          </a:p>
          <a:p>
            <a:pPr lvl="1"/>
            <a:r>
              <a:rPr lang="en-US" dirty="0"/>
              <a:t>* Number followed by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or </a:t>
            </a:r>
            <a:r>
              <a:rPr lang="en-US" dirty="0" smtClean="0"/>
              <a:t>%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www.w3schools.com/cssref/playit.asp?filename=playcss_line-height</a:t>
            </a:r>
            <a:r>
              <a:rPr lang="en-US" sz="1400" dirty="0" smtClean="0"/>
              <a:t> </a:t>
            </a:r>
            <a:endParaRPr lang="en-US" sz="14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 descr="http://img3.wikia.nocookie.net/__cb20120723145903/youtube/de/images/a/a0/All_Boys_Are_Toys_-_Lets_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023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Text/Image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aligning text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 center </a:t>
            </a:r>
            <a:r>
              <a:rPr lang="en-US" dirty="0"/>
              <a:t>(or left or right or justify)</a:t>
            </a:r>
          </a:p>
          <a:p>
            <a:r>
              <a:rPr lang="en-US" dirty="0"/>
              <a:t>For centering an image: (a question that is always asked)</a:t>
            </a:r>
          </a:p>
          <a:p>
            <a:pPr lvl="1"/>
            <a:r>
              <a:rPr lang="en-US" dirty="0"/>
              <a:t>Place the image tag inside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&lt;/p&gt; </a:t>
            </a:r>
            <a:r>
              <a:rPr lang="en-US" dirty="0"/>
              <a:t>tags and then center it like it were text.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=""&gt;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lvl="1"/>
            <a:r>
              <a:rPr lang="en-US" dirty="0"/>
              <a:t>You can also place the image inside a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&lt;/div&gt; </a:t>
            </a:r>
            <a:r>
              <a:rPr lang="en-US" dirty="0"/>
              <a:t>tag – we will discuss this tag later.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8101414" cy="4220307"/>
          </a:xfrm>
        </p:spPr>
        <p:txBody>
          <a:bodyPr>
            <a:normAutofit/>
          </a:bodyPr>
          <a:lstStyle/>
          <a:p>
            <a:r>
              <a:rPr lang="en-US" dirty="0"/>
              <a:t>Using named colors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color:yellow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Using Hexadecimal (or Hex) format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color:#FFFF00</a:t>
            </a:r>
          </a:p>
          <a:p>
            <a:r>
              <a:rPr lang="en-US" dirty="0"/>
              <a:t>Using RGB format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color:rgb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(255,255,0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For </a:t>
            </a:r>
            <a:r>
              <a:rPr lang="en-US" dirty="0"/>
              <a:t>colors by name: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www.w3schools.com/cssref/css_colornames.asp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For colors by HEX or RGB: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www.w3schools.com/cssref/css_colors.asp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Let’s play!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http://www.w3schools.com/cssref/playit.asp?filename=playcss_color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0/Grey_square_optical_il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2117519"/>
            <a:ext cx="5418519" cy="420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 shadow illusion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7350"/>
            <a:ext cx="7989752" cy="4220307"/>
          </a:xfrm>
        </p:spPr>
        <p:txBody>
          <a:bodyPr/>
          <a:lstStyle/>
          <a:p>
            <a:r>
              <a:rPr lang="en-US" dirty="0" smtClean="0"/>
              <a:t>Square A </a:t>
            </a:r>
            <a:r>
              <a:rPr lang="en-US" dirty="0"/>
              <a:t>and B are the same </a:t>
            </a:r>
            <a:r>
              <a:rPr lang="en-US" dirty="0" smtClean="0"/>
              <a:t>color?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color of text: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h1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{color: blue;}</a:t>
            </a:r>
          </a:p>
          <a:p>
            <a:pPr lvl="1"/>
            <a:r>
              <a:rPr lang="en-US" dirty="0"/>
              <a:t>All text formatted with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 </a:t>
            </a:r>
            <a:r>
              <a:rPr lang="en-US" dirty="0"/>
              <a:t>and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 </a:t>
            </a:r>
            <a:r>
              <a:rPr lang="en-US" dirty="0"/>
              <a:t>will be blue.</a:t>
            </a:r>
          </a:p>
          <a:p>
            <a:r>
              <a:rPr lang="en-US" dirty="0"/>
              <a:t>Setting the background color of a web page: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body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lvl="1"/>
            <a:r>
              <a:rPr lang="en-US" dirty="0"/>
              <a:t>Sets the background color of the web page to yellow</a:t>
            </a:r>
          </a:p>
          <a:p>
            <a:r>
              <a:rPr lang="en-US" dirty="0"/>
              <a:t>Setting the font type and font-size: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h3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font-size:26pt;}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Rule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  <a:p>
            <a:pPr lvl="1"/>
            <a:r>
              <a:rPr lang="en-US" dirty="0">
                <a:hlinkClick r:id="rId2"/>
              </a:rPr>
              <a:t>http://www.w3schools.com/cssref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Printable Cheat Sheet – for your reference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lesliefranke.com/files/reference/csscheatsheet.html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Cascading Style </a:t>
            </a:r>
            <a:r>
              <a:rPr lang="en-US" b="1" dirty="0" smtClean="0"/>
              <a:t>Sheets (CSS)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CS03-InClass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save </a:t>
            </a:r>
            <a:r>
              <a:rPr lang="en-US" dirty="0" smtClean="0"/>
              <a:t>CS03-InClass.htm </a:t>
            </a:r>
            <a:r>
              <a:rPr lang="en-US" dirty="0"/>
              <a:t>from BB</a:t>
            </a:r>
          </a:p>
          <a:p>
            <a:r>
              <a:rPr lang="en-US" dirty="0"/>
              <a:t>Make the following style-changes:</a:t>
            </a:r>
          </a:p>
          <a:p>
            <a:pPr lvl="1"/>
            <a:r>
              <a:rPr lang="en-US" dirty="0"/>
              <a:t>For all h1 tags, set font-family to </a:t>
            </a:r>
            <a:r>
              <a:rPr lang="en-US" b="1" dirty="0"/>
              <a:t>Lucida Handwriting</a:t>
            </a:r>
            <a:r>
              <a:rPr lang="en-US" dirty="0"/>
              <a:t>, color to </a:t>
            </a:r>
            <a:r>
              <a:rPr lang="en-US" dirty="0">
                <a:solidFill>
                  <a:srgbClr val="000050"/>
                </a:solidFill>
              </a:rPr>
              <a:t>Navy</a:t>
            </a:r>
            <a:r>
              <a:rPr lang="en-US" dirty="0"/>
              <a:t> and center the text on the page.</a:t>
            </a:r>
          </a:p>
          <a:p>
            <a:pPr lvl="1"/>
            <a:r>
              <a:rPr lang="en-US" dirty="0"/>
              <a:t>For all h2 tags, set font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, color to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set the size of the font to </a:t>
            </a:r>
            <a:r>
              <a:rPr lang="en-US" sz="2200" dirty="0"/>
              <a:t>22pt</a:t>
            </a:r>
            <a:r>
              <a:rPr lang="en-US" dirty="0"/>
              <a:t> and left align the text.</a:t>
            </a:r>
          </a:p>
          <a:p>
            <a:pPr lvl="1"/>
            <a:r>
              <a:rPr lang="en-US" dirty="0"/>
              <a:t>For all h3 tags, set font to </a:t>
            </a:r>
            <a:r>
              <a:rPr lang="en-US" dirty="0">
                <a:latin typeface="Calibri" panose="020F0502020204030204" pitchFamily="34" charset="0"/>
              </a:rPr>
              <a:t>Calibri</a:t>
            </a:r>
            <a:r>
              <a:rPr lang="en-US" dirty="0"/>
              <a:t>, color to </a:t>
            </a:r>
            <a:r>
              <a:rPr lang="en-US" dirty="0">
                <a:solidFill>
                  <a:srgbClr val="505000"/>
                </a:solidFill>
              </a:rPr>
              <a:t>olive</a:t>
            </a:r>
            <a:r>
              <a:rPr lang="en-US" dirty="0"/>
              <a:t>, size to 1.5em and right align the text.</a:t>
            </a:r>
          </a:p>
          <a:p>
            <a:pPr lvl="1"/>
            <a:r>
              <a:rPr lang="en-US" dirty="0"/>
              <a:t>Set the horizontal rule to 75% width and color it </a:t>
            </a:r>
            <a:r>
              <a:rPr lang="en-US" dirty="0">
                <a:solidFill>
                  <a:srgbClr val="500000"/>
                </a:solidFill>
              </a:rPr>
              <a:t>Maroon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paragraphs to </a:t>
            </a:r>
            <a:r>
              <a:rPr lang="en-US" dirty="0">
                <a:solidFill>
                  <a:srgbClr val="505000"/>
                </a:solidFill>
              </a:rPr>
              <a:t>Olive</a:t>
            </a:r>
            <a:r>
              <a:rPr lang="en-US" dirty="0"/>
              <a:t> color and font to </a:t>
            </a:r>
            <a:r>
              <a:rPr lang="en-US" dirty="0">
                <a:latin typeface="Comic Sans MS" panose="030F0702030302020204" pitchFamily="66" charset="0"/>
              </a:rPr>
              <a:t>Cursive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Positioning an image</a:t>
            </a:r>
          </a:p>
          <a:p>
            <a:pPr lvl="1"/>
            <a:r>
              <a:rPr lang="en-US" dirty="0"/>
              <a:t>To center an image, enclose the image within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</a:t>
            </a:r>
            <a:r>
              <a:rPr lang="en-US" dirty="0"/>
              <a:t>tags and use </a:t>
            </a:r>
            <a:r>
              <a:rPr lang="en-US" dirty="0" smtClean="0"/>
              <a:t>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dirty="0" smtClean="0"/>
              <a:t>" </a:t>
            </a:r>
            <a:r>
              <a:rPr lang="en-US" dirty="0"/>
              <a:t>for the paragraph!</a:t>
            </a:r>
          </a:p>
          <a:p>
            <a:pPr lvl="1"/>
            <a:r>
              <a:rPr lang="en-US" dirty="0"/>
              <a:t>Typically, images are not centered. </a:t>
            </a:r>
          </a:p>
          <a:p>
            <a:pPr lvl="1"/>
            <a:r>
              <a:rPr lang="en-US" dirty="0"/>
              <a:t>An image may be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floated</a:t>
            </a:r>
            <a:r>
              <a:rPr lang="en-US" dirty="0" smtClean="0"/>
              <a:t>" </a:t>
            </a:r>
            <a:r>
              <a:rPr lang="en-US" dirty="0"/>
              <a:t>left or right. </a:t>
            </a:r>
          </a:p>
          <a:p>
            <a:pPr lvl="1"/>
            <a:r>
              <a:rPr lang="en-US" dirty="0"/>
              <a:t>Floating allows the text 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</a:t>
            </a:r>
            <a:r>
              <a:rPr lang="en-US" dirty="0" smtClean="0"/>
              <a:t>" </a:t>
            </a:r>
            <a:r>
              <a:rPr lang="en-US" dirty="0"/>
              <a:t>around the image. 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float:left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lang="en-US" dirty="0"/>
              <a:t> or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float:right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US" dirty="0"/>
              <a:t>Adding a border to an image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{border-width:4px;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border-style:solid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{border:4px solid red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Both above rules do the same thing!!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CS03-InClass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image of a tiger (from </a:t>
            </a:r>
            <a:r>
              <a:rPr lang="en-US" dirty="0" smtClean="0"/>
              <a:t>Blackboard, </a:t>
            </a:r>
            <a:r>
              <a:rPr lang="en-US" dirty="0"/>
              <a:t>called tiger1.jpg) and save it.</a:t>
            </a:r>
          </a:p>
          <a:p>
            <a:r>
              <a:rPr lang="en-US" dirty="0"/>
              <a:t>Add the image to the html file, just before the line </a:t>
            </a:r>
            <a:r>
              <a:rPr lang="en-US" dirty="0" smtClean="0"/>
              <a:t>"In </a:t>
            </a:r>
            <a:r>
              <a:rPr lang="en-US" dirty="0"/>
              <a:t>zoos, tigers live for 20 to 26 years</a:t>
            </a:r>
            <a:r>
              <a:rPr lang="en-US" dirty="0" smtClean="0"/>
              <a:t>…"</a:t>
            </a:r>
            <a:endParaRPr lang="en-US" dirty="0"/>
          </a:p>
          <a:p>
            <a:r>
              <a:rPr lang="en-US" dirty="0"/>
              <a:t>Save the file and see how it looks.</a:t>
            </a:r>
          </a:p>
          <a:p>
            <a:r>
              <a:rPr lang="en-US" dirty="0"/>
              <a:t>In the CSS section add a rule to float the image to the left.</a:t>
            </a:r>
          </a:p>
          <a:p>
            <a:r>
              <a:rPr lang="en-US" dirty="0"/>
              <a:t>Add a border to the image – 5px thick, solid and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 </a:t>
            </a:r>
          </a:p>
          <a:p>
            <a:r>
              <a:rPr lang="en-US" dirty="0"/>
              <a:t>Save the file and check to see how it looks.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Margin, border and padding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335974" y="2090057"/>
            <a:ext cx="5638800" cy="373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37607" y="2623456"/>
            <a:ext cx="4493821" cy="1984169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06288" y="3227119"/>
            <a:ext cx="1752600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Elbow Connector 15"/>
          <p:cNvCxnSpPr>
            <a:cxnSpLocks noChangeShapeType="1"/>
            <a:endCxn id="15" idx="2"/>
          </p:cNvCxnSpPr>
          <p:nvPr/>
        </p:nvCxnSpPr>
        <p:spPr bwMode="auto">
          <a:xfrm rot="10800000">
            <a:off x="647700" y="2976266"/>
            <a:ext cx="1948016" cy="7575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17"/>
          <p:cNvCxnSpPr>
            <a:cxnSpLocks noChangeShapeType="1"/>
            <a:endCxn id="13" idx="1"/>
          </p:cNvCxnSpPr>
          <p:nvPr/>
        </p:nvCxnSpPr>
        <p:spPr bwMode="auto">
          <a:xfrm>
            <a:off x="6531429" y="3930732"/>
            <a:ext cx="1393371" cy="29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2" name="Straight Arrow Connector 19"/>
          <p:cNvCxnSpPr>
            <a:cxnSpLocks noChangeShapeType="1"/>
          </p:cNvCxnSpPr>
          <p:nvPr/>
        </p:nvCxnSpPr>
        <p:spPr bwMode="auto">
          <a:xfrm>
            <a:off x="5250426" y="5265174"/>
            <a:ext cx="737419" cy="8308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7924800" y="3810000"/>
            <a:ext cx="106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border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562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0" y="251460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CS03-InClass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/>
              <a:t>Padding and Margins using the tiger image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Please go </a:t>
            </a:r>
            <a:r>
              <a:rPr lang="en-US" dirty="0"/>
              <a:t>to </a:t>
            </a:r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to find out how to set paddings and margins.</a:t>
            </a:r>
          </a:p>
          <a:p>
            <a:r>
              <a:rPr lang="en-US" dirty="0" smtClean="0"/>
              <a:t>Let </a:t>
            </a:r>
            <a:r>
              <a:rPr lang="en-US" dirty="0"/>
              <a:t>us set the padding for the image to 10px on top, right, bottom and left.</a:t>
            </a:r>
          </a:p>
          <a:p>
            <a:r>
              <a:rPr lang="en-US" dirty="0"/>
              <a:t>Let us set the margin at the top and right to 30px and the margin at the bottom and left to 10px.</a:t>
            </a:r>
          </a:p>
          <a:p>
            <a:r>
              <a:rPr lang="en-US" dirty="0"/>
              <a:t>See what moves and what does not!!!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FireFTP</a:t>
            </a:r>
            <a:r>
              <a:rPr lang="en-US" dirty="0"/>
              <a:t> and Web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do the setup live.</a:t>
            </a:r>
          </a:p>
          <a:p>
            <a:r>
              <a:rPr lang="en-US" dirty="0"/>
              <a:t>To test your page, go to the following URL: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mis3690-02.babson.edu</a:t>
            </a:r>
            <a:r>
              <a:rPr lang="en-US" dirty="0"/>
              <a:t>/&lt;your-id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You should see your index page. </a:t>
            </a:r>
          </a:p>
          <a:p>
            <a:r>
              <a:rPr lang="en-US" dirty="0"/>
              <a:t>From here, you should be able to navigate to your LOW page.</a:t>
            </a:r>
          </a:p>
          <a:p>
            <a:r>
              <a:rPr lang="en-US" dirty="0"/>
              <a:t>From there, you should be able to view each of your deliverables.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Styles?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24457" y="2588165"/>
            <a:ext cx="4546488" cy="4085472"/>
          </a:xfrm>
        </p:spPr>
        <p:txBody>
          <a:bodyPr/>
          <a:lstStyle/>
          <a:p>
            <a:r>
              <a:rPr lang="en-US" dirty="0"/>
              <a:t>Styles define how to display HTML elements</a:t>
            </a:r>
          </a:p>
          <a:p>
            <a:pPr lvl="1"/>
            <a:r>
              <a:rPr lang="en-US" dirty="0"/>
              <a:t>Easily change look of a page</a:t>
            </a:r>
          </a:p>
          <a:p>
            <a:pPr lvl="1"/>
            <a:r>
              <a:rPr lang="en-US" dirty="0"/>
              <a:t>Provide consistency in look among pages on a site</a:t>
            </a:r>
          </a:p>
          <a:p>
            <a:pPr lvl="1"/>
            <a:r>
              <a:rPr lang="en-US" dirty="0"/>
              <a:t>Do more than you can with HTML tags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ris.fashion.telegraph.co.uk/RichImageService.svc/imagecontent/1/TMG10062359/p/BECKHAM-INTRO_25649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1" y="2517691"/>
            <a:ext cx="3524435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21" y="6174267"/>
            <a:ext cx="33249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Picture: GETTY/ PA/ REUTERS</a:t>
            </a:r>
          </a:p>
        </p:txBody>
      </p:sp>
    </p:spTree>
    <p:extLst>
      <p:ext uri="{BB962C8B-B14F-4D97-AF65-F5344CB8AC3E}">
        <p14:creationId xmlns:p14="http://schemas.microsoft.com/office/powerpoint/2010/main" val="16558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Page, Different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" y="2098012"/>
            <a:ext cx="4191000" cy="330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730" y="3183066"/>
            <a:ext cx="4129088" cy="330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66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Page, Different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980" y="2076772"/>
            <a:ext cx="4129088" cy="333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0280" y="3153716"/>
            <a:ext cx="4191000" cy="333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62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use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94" y="2102338"/>
            <a:ext cx="4402419" cy="4495015"/>
          </a:xfrm>
        </p:spPr>
        <p:txBody>
          <a:bodyPr/>
          <a:lstStyle/>
          <a:p>
            <a:r>
              <a:rPr lang="en-US" dirty="0"/>
              <a:t>External Styles</a:t>
            </a:r>
          </a:p>
          <a:p>
            <a:pPr lvl="1"/>
            <a:r>
              <a:rPr lang="en-US" dirty="0"/>
              <a:t>Place stylizing commands in a separate document – you can use the same document to stylize multiple pages.</a:t>
            </a:r>
          </a:p>
          <a:p>
            <a:r>
              <a:rPr lang="en-US" dirty="0"/>
              <a:t>Internal Styles</a:t>
            </a:r>
          </a:p>
          <a:p>
            <a:pPr lvl="1"/>
            <a:r>
              <a:rPr lang="en-US" dirty="0"/>
              <a:t>Place stylizing commands in the same HTML document that defines your web page.</a:t>
            </a:r>
          </a:p>
          <a:p>
            <a:pPr lvl="1"/>
            <a:r>
              <a:rPr lang="en-US" dirty="0"/>
              <a:t>We will use this in class to learn CSS</a:t>
            </a:r>
          </a:p>
          <a:p>
            <a:r>
              <a:rPr lang="en-US" dirty="0" smtClean="0"/>
              <a:t>In-Line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Place stylizing commands within the specific HTML tag in the document. Will apply only to that specific line/tag.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4130" y="1900800"/>
            <a:ext cx="952500" cy="4819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CSS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2"/>
            <a:endCxn id="27" idx="0"/>
          </p:cNvCxnSpPr>
          <p:nvPr/>
        </p:nvCxnSpPr>
        <p:spPr>
          <a:xfrm flipH="1">
            <a:off x="5626902" y="2382759"/>
            <a:ext cx="1283478" cy="282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2"/>
            <a:endCxn id="30" idx="0"/>
          </p:cNvCxnSpPr>
          <p:nvPr/>
        </p:nvCxnSpPr>
        <p:spPr>
          <a:xfrm flipH="1">
            <a:off x="6575820" y="2382759"/>
            <a:ext cx="334560" cy="297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endCxn id="31" idx="0"/>
          </p:cNvCxnSpPr>
          <p:nvPr/>
        </p:nvCxnSpPr>
        <p:spPr>
          <a:xfrm>
            <a:off x="6967530" y="2382760"/>
            <a:ext cx="549431" cy="57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endCxn id="32" idx="1"/>
          </p:cNvCxnSpPr>
          <p:nvPr/>
        </p:nvCxnSpPr>
        <p:spPr>
          <a:xfrm>
            <a:off x="6987791" y="2382760"/>
            <a:ext cx="1091753" cy="36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5462272" y="3653922"/>
            <a:ext cx="1219200" cy="129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CSS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67497" y="4045876"/>
            <a:ext cx="4375" cy="420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4538" y="3939855"/>
            <a:ext cx="1893647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One web page CSS in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en-US" sz="1400" dirty="0" smtClean="0"/>
              <a:t>affects HTML in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7974" y="5315023"/>
            <a:ext cx="1326749" cy="9927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HTML with CSS embedded within tag definitions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2809" y="5353653"/>
            <a:ext cx="184537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 CSS affects ONLY THAT tag and the contents defined within that page.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214930" y="2665438"/>
            <a:ext cx="823943" cy="5318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webpage1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6163848" y="2680272"/>
            <a:ext cx="823943" cy="5345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white"/>
                </a:solidFill>
              </a:rPr>
              <a:t>webpage2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4989" y="2962238"/>
            <a:ext cx="823943" cy="5834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white"/>
                </a:solidFill>
              </a:rPr>
              <a:t>webpage3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79544" y="2449555"/>
            <a:ext cx="823943" cy="586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white"/>
                </a:solidFill>
              </a:rPr>
              <a:t>webpage4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 it Cascading styles?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837363" cy="4220307"/>
          </a:xfrm>
        </p:spPr>
        <p:txBody>
          <a:bodyPr/>
          <a:lstStyle/>
          <a:p>
            <a:r>
              <a:rPr lang="en-US" dirty="0"/>
              <a:t>You can use all three to stylize a document.</a:t>
            </a:r>
          </a:p>
          <a:p>
            <a:r>
              <a:rPr lang="en-US" dirty="0"/>
              <a:t>When there is a conflict…</a:t>
            </a:r>
          </a:p>
          <a:p>
            <a:pPr lvl="1"/>
            <a:r>
              <a:rPr lang="en-US" dirty="0"/>
              <a:t>Internal will over-ride external style definition</a:t>
            </a:r>
          </a:p>
          <a:p>
            <a:pPr lvl="1"/>
            <a:r>
              <a:rPr lang="en-US" dirty="0"/>
              <a:t>In-line will over-ride both internal and external definitions</a:t>
            </a:r>
          </a:p>
          <a:p>
            <a:r>
              <a:rPr lang="en-US" dirty="0"/>
              <a:t>What is a conflict?</a:t>
            </a:r>
          </a:p>
          <a:p>
            <a:pPr lvl="1"/>
            <a:r>
              <a:rPr lang="en-US" dirty="0"/>
              <a:t>When the same tag is styled by more than one definition</a:t>
            </a:r>
          </a:p>
          <a:p>
            <a:pPr lvl="1"/>
            <a:r>
              <a:rPr lang="en-US" dirty="0" smtClean="0"/>
              <a:t>For example: </a:t>
            </a:r>
          </a:p>
          <a:p>
            <a:pPr lvl="2"/>
            <a:r>
              <a:rPr lang="en-US" dirty="0" smtClean="0"/>
              <a:t>&lt;h1</a:t>
            </a:r>
            <a:r>
              <a:rPr lang="en-US" dirty="0"/>
              <a:t>&gt; is defined to have 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font color in external</a:t>
            </a:r>
          </a:p>
          <a:p>
            <a:pPr lvl="2"/>
            <a:r>
              <a:rPr lang="en-US" dirty="0"/>
              <a:t>And… </a:t>
            </a:r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font color in internal</a:t>
            </a:r>
          </a:p>
          <a:p>
            <a:pPr lvl="2"/>
            <a:r>
              <a:rPr lang="en-US" dirty="0"/>
              <a:t>In the document it will be</a:t>
            </a:r>
            <a:r>
              <a:rPr lang="en-US" dirty="0" smtClean="0"/>
              <a:t>…..?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http://upload.wikimedia.org/wikipedia/commons/c/cd/A_scenic_view_of_a_cascading_waterfall_photographed_in_central_oreg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24" y="2102338"/>
            <a:ext cx="1631385" cy="25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Internal </a:t>
            </a:r>
            <a:r>
              <a:rPr lang="en-US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styling rules in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en-US" dirty="0"/>
              <a:t>section </a:t>
            </a:r>
          </a:p>
          <a:p>
            <a:r>
              <a:rPr lang="en-US" dirty="0"/>
              <a:t>Surround rules by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 &lt;/style&gt; </a:t>
            </a:r>
            <a:r>
              <a:rPr lang="en-US" dirty="0"/>
              <a:t>tags 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go here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62" y="2102338"/>
            <a:ext cx="7477082" cy="42203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>
              <a:buNone/>
            </a:pP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23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23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3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23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3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font-family:lucida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console; font-size:36pt; </a:t>
            </a:r>
            <a:r>
              <a:rPr lang="en-US" sz="23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font-size:24pt; 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3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font-size:12pt; 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text-indent:20px;}</a:t>
            </a:r>
            <a:endParaRPr lang="en-US" sz="23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{width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60%; 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color:fuchsia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height:6px;}</a:t>
            </a:r>
            <a:endParaRPr lang="en-US" sz="23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pPr>
              <a:buNone/>
            </a:pP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32" name="Picture 12" descr="http://pixabay.com/static/uploads/photo/2013/11/20/09/35/question-mark-213671_6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8" y="3339667"/>
            <a:ext cx="1187053" cy="15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/>
          <p:cNvSpPr/>
          <p:nvPr/>
        </p:nvSpPr>
        <p:spPr>
          <a:xfrm>
            <a:off x="1309831" y="3148539"/>
            <a:ext cx="356599" cy="212790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1128</TotalTime>
  <Words>1271</Words>
  <Application>Microsoft Office PowerPoint</Application>
  <PresentationFormat>On-screen Show (4:3)</PresentationFormat>
  <Paragraphs>290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华文中宋</vt:lpstr>
      <vt:lpstr>Arial</vt:lpstr>
      <vt:lpstr>Calibri</vt:lpstr>
      <vt:lpstr>Comic Sans MS</vt:lpstr>
      <vt:lpstr>Consolas</vt:lpstr>
      <vt:lpstr>Gill Sans MT</vt:lpstr>
      <vt:lpstr>Wingdings 2</vt:lpstr>
      <vt:lpstr>Dividend</vt:lpstr>
      <vt:lpstr>MIS3690 Web Technologies</vt:lpstr>
      <vt:lpstr>Cascading Style Sheets (CSS) </vt:lpstr>
      <vt:lpstr>Why Styles?</vt:lpstr>
      <vt:lpstr>Same Page, Different Styles</vt:lpstr>
      <vt:lpstr>Same Page, Different Styles</vt:lpstr>
      <vt:lpstr>Three ways to use CSS</vt:lpstr>
      <vt:lpstr>Why call it Cascading styles?</vt:lpstr>
      <vt:lpstr>Creating an Internal Stylesheet</vt:lpstr>
      <vt:lpstr>Example</vt:lpstr>
      <vt:lpstr>Style Example</vt:lpstr>
      <vt:lpstr>CSS Syntax</vt:lpstr>
      <vt:lpstr>Font Styles</vt:lpstr>
      <vt:lpstr>More Styles for Font</vt:lpstr>
      <vt:lpstr>Text Spacing</vt:lpstr>
      <vt:lpstr>Text/Image Alignment</vt:lpstr>
      <vt:lpstr>Specifying colors</vt:lpstr>
      <vt:lpstr>Checker shadow illusion</vt:lpstr>
      <vt:lpstr>Examples…</vt:lpstr>
      <vt:lpstr>Style Rule Reference </vt:lpstr>
      <vt:lpstr>CS03-InClass</vt:lpstr>
      <vt:lpstr>Styling Images</vt:lpstr>
      <vt:lpstr>CS03-InClass (continued)</vt:lpstr>
      <vt:lpstr>Margin, border and padding</vt:lpstr>
      <vt:lpstr>CS03-InClass (continued)</vt:lpstr>
      <vt:lpstr>FireFTP and Web server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134</cp:revision>
  <cp:lastPrinted>2014-09-02T23:37:06Z</cp:lastPrinted>
  <dcterms:created xsi:type="dcterms:W3CDTF">2014-09-02T01:53:30Z</dcterms:created>
  <dcterms:modified xsi:type="dcterms:W3CDTF">2015-09-10T01:35:53Z</dcterms:modified>
</cp:coreProperties>
</file>