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5" r:id="rId3"/>
    <p:sldId id="267" r:id="rId4"/>
    <p:sldId id="270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91" r:id="rId22"/>
    <p:sldId id="285" r:id="rId23"/>
    <p:sldId id="286" r:id="rId24"/>
    <p:sldId id="287" r:id="rId25"/>
    <p:sldId id="288" r:id="rId26"/>
    <p:sldId id="289" r:id="rId27"/>
    <p:sldId id="290" r:id="rId28"/>
    <p:sldId id="292" r:id="rId2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5000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10" y="8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form_input_type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type = </a:t>
            </a:r>
            <a:r>
              <a:rPr lang="en-US" dirty="0" smtClean="0"/>
              <a:t>"text"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8CB64A"/>
              </a:buClr>
            </a:pPr>
            <a:r>
              <a:rPr lang="en-US" dirty="0">
                <a:solidFill>
                  <a:srgbClr val="3D3D3D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 Last Name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type=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="100"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="20"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="Enter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here"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&lt;/p&gt;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dirty="0" smtClean="0"/>
              <a:t> </a:t>
            </a:r>
            <a:r>
              <a:rPr lang="en-US" dirty="0"/>
              <a:t>type works the same way, except that value appears asterisked out as it is </a:t>
            </a:r>
            <a:r>
              <a:rPr lang="en-US" dirty="0" smtClean="0"/>
              <a:t>entered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"password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13" y="3755595"/>
            <a:ext cx="3638550" cy="45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913" y="5561735"/>
            <a:ext cx="3638550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3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type = </a:t>
            </a:r>
            <a:r>
              <a:rPr lang="en-US" dirty="0" smtClean="0"/>
              <a:t>"radio"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8CB64A"/>
              </a:buClr>
            </a:pPr>
            <a:r>
              <a:rPr lang="en-US" dirty="0">
                <a:solidFill>
                  <a:srgbClr val="3D3D3D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&lt;p&gt;Gender: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="radio"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="gender"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="male" /&gt;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="radio"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="gender"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="female"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="checked"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/&gt;&lt;/p&gt;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5335398" y="1975400"/>
            <a:ext cx="1392571" cy="144730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112542" y="1052070"/>
            <a:ext cx="3230854" cy="92333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Note: Same name implies that</a:t>
            </a:r>
          </a:p>
          <a:p>
            <a:r>
              <a:rPr lang="en-US" sz="1800" dirty="0">
                <a:solidFill>
                  <a:schemeClr val="bg1"/>
                </a:solidFill>
              </a:rPr>
              <a:t>only one of these radio buttons</a:t>
            </a:r>
          </a:p>
          <a:p>
            <a:r>
              <a:rPr lang="en-US" sz="1800" dirty="0">
                <a:solidFill>
                  <a:schemeClr val="bg1"/>
                </a:solidFill>
              </a:rPr>
              <a:t>can be true at a time.</a:t>
            </a: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4974672" y="1975400"/>
            <a:ext cx="1753297" cy="1011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44" y="4176394"/>
            <a:ext cx="4709196" cy="576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80713" y="5023896"/>
            <a:ext cx="2784070" cy="120032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Note: optional </a:t>
            </a:r>
            <a:r>
              <a:rPr lang="en-US" dirty="0" smtClean="0"/>
              <a:t>checked attribute </a:t>
            </a:r>
            <a:r>
              <a:rPr lang="en-US" dirty="0"/>
              <a:t>indicates if </a:t>
            </a:r>
            <a:r>
              <a:rPr lang="en-US" dirty="0" smtClean="0"/>
              <a:t>one of </a:t>
            </a:r>
            <a:r>
              <a:rPr lang="en-US" dirty="0"/>
              <a:t>the buttons should </a:t>
            </a:r>
            <a:r>
              <a:rPr lang="en-US" dirty="0" smtClean="0"/>
              <a:t>be checked initially.</a:t>
            </a:r>
            <a:endParaRPr lang="en-US" dirty="0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 flipV="1">
            <a:off x="1853968" y="3884102"/>
            <a:ext cx="184558" cy="113979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type = </a:t>
            </a:r>
            <a:r>
              <a:rPr lang="en-US" dirty="0" smtClean="0"/>
              <a:t>"checkbox"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rgbClr val="8CB64A"/>
              </a:buClr>
            </a:pPr>
            <a:r>
              <a:rPr lang="en-US" dirty="0">
                <a:solidFill>
                  <a:srgbClr val="3D3D3D"/>
                </a:solidFill>
              </a:rPr>
              <a:t>Example: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&lt;p&gt;Which products do you own (Select all that apply)&lt;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="checkbox"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="Q1"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="Smartphone"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Smartphone&lt;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="checkbox"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="Q1"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DeskC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Desktop computer&lt;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="checkbox"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="Q1"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Laptop computer&lt;/p&gt;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Optional attribute: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="checked"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45" y="4474049"/>
            <a:ext cx="5122909" cy="1287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9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type = </a:t>
            </a:r>
            <a:r>
              <a:rPr lang="en-US" dirty="0" smtClean="0"/>
              <a:t>"hidden"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hidden field is one that is not visible to the user, however it can be seen when viewing the source code.</a:t>
            </a:r>
          </a:p>
          <a:p>
            <a:r>
              <a:rPr lang="en-US" dirty="0"/>
              <a:t>Why use hidden fields:</a:t>
            </a:r>
          </a:p>
          <a:p>
            <a:pPr lvl="1"/>
            <a:r>
              <a:rPr lang="en-US" dirty="0"/>
              <a:t>Server-side program can collect data from one form to another</a:t>
            </a:r>
          </a:p>
          <a:p>
            <a:pPr lvl="1"/>
            <a:r>
              <a:rPr lang="en-US" dirty="0"/>
              <a:t>This makes it easier for the users.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="hidden"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="name"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="value"/&gt;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 With Input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8CB64A"/>
              </a:buClr>
            </a:pPr>
            <a:r>
              <a:rPr lang="en-US" dirty="0">
                <a:solidFill>
                  <a:srgbClr val="3D3D3D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="submit"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="Submit"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="Submit"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="reset"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="Reset"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="Reset"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/>
              <a:t>These two are standard buttons. The </a:t>
            </a:r>
            <a:r>
              <a:rPr lang="en-US" dirty="0" smtClean="0"/>
              <a:t>"type" </a:t>
            </a:r>
            <a:r>
              <a:rPr lang="en-US" dirty="0"/>
              <a:t>value should not be changed!</a:t>
            </a:r>
          </a:p>
          <a:p>
            <a:pPr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67" y="3812441"/>
            <a:ext cx="259080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8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CS08-Inclass.htm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template (today’s template is available under today’s class folder)</a:t>
            </a:r>
          </a:p>
          <a:p>
            <a:r>
              <a:rPr lang="en-US" dirty="0"/>
              <a:t>Create a form that looks like what is shown here.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435" y="3177540"/>
            <a:ext cx="5964112" cy="2914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4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Form Tags for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 </a:t>
            </a:r>
            <a:r>
              <a:rPr lang="en-US" dirty="0"/>
              <a:t>– </a:t>
            </a:r>
            <a:r>
              <a:rPr lang="en-US" dirty="0" smtClean="0"/>
              <a:t>Allow </a:t>
            </a:r>
            <a:r>
              <a:rPr lang="en-US" dirty="0"/>
              <a:t>users to select from a menu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/>
              <a:t>– </a:t>
            </a:r>
            <a:r>
              <a:rPr lang="en-US" dirty="0" smtClean="0"/>
              <a:t>Let </a:t>
            </a:r>
            <a:r>
              <a:rPr lang="en-US" dirty="0"/>
              <a:t>user enter multi-line text with optional wrapping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&lt;button&gt; </a:t>
            </a:r>
            <a:r>
              <a:rPr lang="en-US" dirty="0"/>
              <a:t>– </a:t>
            </a:r>
            <a:r>
              <a:rPr lang="en-US" dirty="0" smtClean="0"/>
              <a:t>Let </a:t>
            </a:r>
            <a:r>
              <a:rPr lang="en-US" dirty="0"/>
              <a:t>users select an action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 Tag (With Option Tags)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483020"/>
          </a:xfrm>
        </p:spPr>
        <p:txBody>
          <a:bodyPr>
            <a:normAutofit fontScale="70000" lnSpcReduction="20000"/>
          </a:bodyPr>
          <a:lstStyle/>
          <a:p>
            <a:pPr lvl="0">
              <a:buClr>
                <a:srgbClr val="8CB64A"/>
              </a:buClr>
            </a:pPr>
            <a:r>
              <a:rPr lang="en-US" sz="2300" dirty="0">
                <a:solidFill>
                  <a:srgbClr val="3D3D3D"/>
                </a:solidFill>
              </a:rPr>
              <a:t>Example:</a:t>
            </a:r>
          </a:p>
          <a:p>
            <a:pPr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p&gt;In which state do you live? </a:t>
            </a:r>
          </a:p>
          <a:p>
            <a:pPr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 name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="state"&gt;</a:t>
            </a:r>
            <a:endParaRPr lang="en-US" sz="21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&lt;option value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="MA"&gt;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MA&lt;/option&gt;</a:t>
            </a:r>
          </a:p>
          <a:p>
            <a:pPr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&lt;option value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="ME"&gt;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ME&lt;/option&gt;</a:t>
            </a:r>
          </a:p>
          <a:p>
            <a:pPr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&lt;option value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="NH"&gt;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NH&lt;/option&gt;</a:t>
            </a:r>
          </a:p>
          <a:p>
            <a:pPr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&lt;/select&gt;&lt;/p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sz="17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Optional </a:t>
            </a:r>
            <a:r>
              <a:rPr lang="en-US" sz="1600" dirty="0"/>
              <a:t>attribute for select: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="multiple"</a:t>
            </a:r>
            <a:endParaRPr lang="en-US" sz="17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/>
              <a:t>Optional attribute for select: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="#" </a:t>
            </a:r>
            <a:r>
              <a:rPr lang="en-US" sz="1600" dirty="0" smtClean="0"/>
              <a:t>– to set </a:t>
            </a:r>
            <a:r>
              <a:rPr lang="en-US" sz="1600" dirty="0"/>
              <a:t>number of choices visible</a:t>
            </a:r>
          </a:p>
          <a:p>
            <a:r>
              <a:rPr lang="en-US" sz="1600" dirty="0"/>
              <a:t>Optional attribute for option: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="selected"</a:t>
            </a:r>
            <a:endParaRPr lang="en-US" sz="17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75" y="4267226"/>
            <a:ext cx="3463954" cy="120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9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="comments"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="29"&gt;Any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further comments&lt;/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02" y="3448442"/>
            <a:ext cx="5781675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8CB64A"/>
              </a:buClr>
            </a:pPr>
            <a:r>
              <a:rPr lang="en-US" dirty="0">
                <a:solidFill>
                  <a:srgbClr val="3D3D3D"/>
                </a:solidFill>
              </a:rPr>
              <a:t>Example:</a:t>
            </a:r>
          </a:p>
          <a:p>
            <a:pPr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="submit"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="submit"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="submit"&gt;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SUBMIT 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="mailbox.png"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="30" alt="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submit_button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34" y="4444418"/>
            <a:ext cx="20193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64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Server-side </a:t>
            </a:r>
            <a:r>
              <a:rPr lang="en-US" dirty="0"/>
              <a:t>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CS08-InClass.htm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drop-down </a:t>
            </a:r>
            <a:r>
              <a:rPr lang="en-US" dirty="0" smtClean="0"/>
              <a:t>menu.</a:t>
            </a:r>
            <a:endParaRPr lang="en-US" dirty="0"/>
          </a:p>
          <a:p>
            <a:r>
              <a:rPr lang="en-US" dirty="0"/>
              <a:t>Add a text area for </a:t>
            </a:r>
            <a:r>
              <a:rPr lang="en-US" dirty="0" smtClean="0"/>
              <a:t>comments.</a:t>
            </a:r>
            <a:endParaRPr lang="en-US" dirty="0"/>
          </a:p>
          <a:p>
            <a:r>
              <a:rPr lang="en-US" dirty="0"/>
              <a:t>Check it out. Then style it as follows:</a:t>
            </a:r>
          </a:p>
          <a:p>
            <a:pPr lvl="1"/>
            <a:r>
              <a:rPr lang="en-US" sz="1800" dirty="0"/>
              <a:t>For the form:</a:t>
            </a:r>
          </a:p>
          <a:p>
            <a:pPr lvl="2"/>
            <a:r>
              <a:rPr lang="en-US" sz="1600" dirty="0"/>
              <a:t>Set the margins as 50px top and bottom; 100px left and right; set the padding as 20px top and bottom; 50px right and 100px left; </a:t>
            </a:r>
          </a:p>
          <a:p>
            <a:pPr lvl="2"/>
            <a:r>
              <a:rPr lang="en-US" sz="1600" dirty="0"/>
              <a:t>Set the font to Arial, color to Navy</a:t>
            </a:r>
          </a:p>
          <a:p>
            <a:pPr lvl="2"/>
            <a:r>
              <a:rPr lang="en-US" sz="1600" dirty="0"/>
              <a:t>Set background to Silver</a:t>
            </a:r>
          </a:p>
          <a:p>
            <a:pPr lvl="1"/>
            <a:r>
              <a:rPr lang="en-US" sz="1800" dirty="0"/>
              <a:t>For the heading, center it, use Lucida Bright font in Navy color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CS08-InClass.htm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69220"/>
            <a:ext cx="7700708" cy="4686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50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Determined by </a:t>
            </a:r>
            <a:r>
              <a:rPr lang="en-US" dirty="0" smtClean="0"/>
              <a:t>"action" </a:t>
            </a:r>
            <a:r>
              <a:rPr lang="en-US" dirty="0"/>
              <a:t>attribute of the form tag</a:t>
            </a:r>
          </a:p>
          <a:p>
            <a:r>
              <a:rPr lang="en-US" dirty="0"/>
              <a:t>May be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mailto:address</a:t>
            </a:r>
          </a:p>
          <a:p>
            <a:pPr lvl="2"/>
            <a:r>
              <a:rPr lang="en-US" dirty="0"/>
              <a:t>Works only if user has a mail program, such as Outlook, installed; does not work with webmail</a:t>
            </a:r>
          </a:p>
          <a:p>
            <a:pPr lvl="1"/>
            <a:r>
              <a:rPr lang="en-US" dirty="0"/>
              <a:t>Name of program file on server</a:t>
            </a:r>
          </a:p>
          <a:p>
            <a:pPr lvl="2"/>
            <a:r>
              <a:rPr lang="en-US" dirty="0"/>
              <a:t>Program processes the data submitted by 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Tells browser how to format data when method is post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marL="324000" lvl="1" indent="0"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="value"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dirty="0"/>
              <a:t>for value: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text/plain for mailto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multipart/form-data if form uploads files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application/x-www-form-</a:t>
            </a:r>
            <a:r>
              <a:rPr lang="en-US" dirty="0" err="1" smtClean="0"/>
              <a:t>urlencoded</a:t>
            </a:r>
            <a:r>
              <a:rPr lang="en-US" dirty="0" smtClean="0"/>
              <a:t> </a:t>
            </a:r>
            <a:r>
              <a:rPr lang="en-US" dirty="0"/>
              <a:t>for most other form applications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submit, a server-side program takes over.</a:t>
            </a:r>
          </a:p>
          <a:p>
            <a:pPr lvl="1"/>
            <a:r>
              <a:rPr lang="en-US" dirty="0" smtClean="0"/>
              <a:t>Perl </a:t>
            </a:r>
            <a:r>
              <a:rPr lang="en-US" dirty="0"/>
              <a:t>or CGI Scripts</a:t>
            </a:r>
          </a:p>
          <a:p>
            <a:pPr lvl="1"/>
            <a:r>
              <a:rPr lang="en-US" dirty="0"/>
              <a:t>ASP or </a:t>
            </a:r>
            <a:r>
              <a:rPr lang="en-US" dirty="0" smtClean="0"/>
              <a:t>DOT-NET </a:t>
            </a:r>
            <a:r>
              <a:rPr lang="en-US" dirty="0"/>
              <a:t>Scripts</a:t>
            </a:r>
          </a:p>
          <a:p>
            <a:pPr lvl="1"/>
            <a:r>
              <a:rPr lang="en-US" dirty="0"/>
              <a:t>Java Servlets</a:t>
            </a:r>
          </a:p>
          <a:p>
            <a:pPr lvl="1"/>
            <a:r>
              <a:rPr lang="en-US" dirty="0"/>
              <a:t>Server-side JavaScript</a:t>
            </a:r>
          </a:p>
          <a:p>
            <a:r>
              <a:rPr lang="en-US" dirty="0"/>
              <a:t>Complex form processing requires programming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Processing….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 descr="http://www.javascript-coder.com/wp-content/uploads/2010/07/server-side-script-par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14" y="2099149"/>
            <a:ext cx="5513847" cy="371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22789" y="6084229"/>
            <a:ext cx="78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Source: </a:t>
            </a:r>
            <a:r>
              <a:rPr lang="en-US" sz="1200" dirty="0" smtClean="0"/>
              <a:t>http</a:t>
            </a:r>
            <a:r>
              <a:rPr lang="en-US" sz="1200" dirty="0"/>
              <a:t>://www.javascript-coder.com/html-form/html-form-tutorial-p4.phtml</a:t>
            </a:r>
          </a:p>
        </p:txBody>
      </p:sp>
    </p:spTree>
    <p:extLst>
      <p:ext uri="{BB962C8B-B14F-4D97-AF65-F5344CB8AC3E}">
        <p14:creationId xmlns:p14="http://schemas.microsoft.com/office/powerpoint/2010/main" val="10351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without a Back-End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the mailto as part of the form 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method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="post" action=mailto:zli@babson.edu 	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="text/plain"&gt;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Sends the content of the form fields to an </a:t>
            </a:r>
            <a:r>
              <a:rPr lang="en-US" dirty="0" smtClean="0"/>
              <a:t>email </a:t>
            </a:r>
            <a:r>
              <a:rPr lang="en-US" dirty="0"/>
              <a:t>address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Back-End Hosting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services on the Web that will help you send and process your data.</a:t>
            </a:r>
          </a:p>
          <a:p>
            <a:r>
              <a:rPr lang="en-US" dirty="0"/>
              <a:t>Some are free, others charge.</a:t>
            </a:r>
          </a:p>
          <a:p>
            <a:r>
              <a:rPr lang="en-US" dirty="0"/>
              <a:t>Most hosting services send you data via email.</a:t>
            </a:r>
          </a:p>
          <a:p>
            <a:r>
              <a:rPr lang="en-US" dirty="0"/>
              <a:t>Using </a:t>
            </a:r>
            <a:r>
              <a:rPr lang="en-US" dirty="0" smtClean="0"/>
              <a:t>"</a:t>
            </a:r>
            <a:r>
              <a:rPr lang="en-US" dirty="0" err="1" smtClean="0"/>
              <a:t>mailer.php</a:t>
            </a:r>
            <a:r>
              <a:rPr lang="en-US" dirty="0" smtClean="0"/>
              <a:t>" </a:t>
            </a:r>
            <a:r>
              <a:rPr lang="en-US" dirty="0"/>
              <a:t>on your form.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CS08-InClass.htm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/>
              <a:t>the attached </a:t>
            </a:r>
            <a:r>
              <a:rPr lang="en-US" dirty="0" err="1"/>
              <a:t>mailer.php</a:t>
            </a:r>
            <a:r>
              <a:rPr lang="en-US" dirty="0"/>
              <a:t> program (right-click and </a:t>
            </a:r>
            <a:r>
              <a:rPr lang="en-US" dirty="0" smtClean="0"/>
              <a:t>Save As </a:t>
            </a:r>
            <a:r>
              <a:rPr lang="en-US" dirty="0"/>
              <a:t>into </a:t>
            </a:r>
            <a:r>
              <a:rPr lang="en-US" dirty="0" smtClean="0"/>
              <a:t>your folder).</a:t>
            </a:r>
            <a:r>
              <a:rPr lang="en-US" dirty="0"/>
              <a:t> 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Notepad to modify the fourth </a:t>
            </a:r>
            <a:r>
              <a:rPr lang="en-US"/>
              <a:t>line </a:t>
            </a:r>
            <a:r>
              <a:rPr lang="en-US" smtClean="0"/>
              <a:t>("$</a:t>
            </a:r>
            <a:r>
              <a:rPr lang="en-US" dirty="0"/>
              <a:t>headers = "From: zli@babson.edu</a:t>
            </a:r>
            <a:r>
              <a:rPr lang="en-US" dirty="0" smtClean="0"/>
              <a:t>";), </a:t>
            </a:r>
            <a:r>
              <a:rPr lang="en-US" dirty="0"/>
              <a:t>replacing my address with yours. </a:t>
            </a:r>
            <a:endParaRPr lang="en-US" dirty="0" smtClean="0"/>
          </a:p>
          <a:p>
            <a:r>
              <a:rPr lang="en-US" dirty="0" smtClean="0"/>
              <a:t>Modify </a:t>
            </a:r>
            <a:r>
              <a:rPr lang="en-US" dirty="0"/>
              <a:t>the &lt;form&gt; tag of your </a:t>
            </a:r>
            <a:r>
              <a:rPr lang="en-US" dirty="0" smtClean="0"/>
              <a:t>CS08-InClass.htm </a:t>
            </a:r>
            <a:r>
              <a:rPr lang="en-US" dirty="0"/>
              <a:t>file so that the action is "</a:t>
            </a:r>
            <a:r>
              <a:rPr lang="en-US" dirty="0" err="1"/>
              <a:t>mailer.php</a:t>
            </a:r>
            <a:r>
              <a:rPr lang="en-US" dirty="0"/>
              <a:t>" and the </a:t>
            </a:r>
            <a:r>
              <a:rPr lang="en-US" dirty="0" err="1"/>
              <a:t>enctype</a:t>
            </a:r>
            <a:r>
              <a:rPr lang="en-US" dirty="0"/>
              <a:t> attribute is deleted.  </a:t>
            </a:r>
            <a:endParaRPr lang="en-US" dirty="0" smtClean="0"/>
          </a:p>
          <a:p>
            <a:r>
              <a:rPr lang="en-US" dirty="0" smtClean="0"/>
              <a:t>FTP both files to </a:t>
            </a:r>
            <a:r>
              <a:rPr lang="en-US" dirty="0"/>
              <a:t>the class FTP </a:t>
            </a:r>
            <a:r>
              <a:rPr lang="en-US" dirty="0" smtClean="0"/>
              <a:t>server. </a:t>
            </a:r>
          </a:p>
          <a:p>
            <a:pPr lvl="1"/>
            <a:r>
              <a:rPr lang="en-US" dirty="0" smtClean="0"/>
              <a:t>NOTE</a:t>
            </a:r>
            <a:r>
              <a:rPr lang="en-US" dirty="0"/>
              <a:t>: The </a:t>
            </a:r>
            <a:r>
              <a:rPr lang="en-US" dirty="0" err="1"/>
              <a:t>mailer.php</a:t>
            </a:r>
            <a:r>
              <a:rPr lang="en-US" dirty="0"/>
              <a:t> program will not work on your laptop. It works only on a server that has the </a:t>
            </a:r>
            <a:r>
              <a:rPr lang="en-US" dirty="0" err="1"/>
              <a:t>php</a:t>
            </a:r>
            <a:r>
              <a:rPr lang="en-US" dirty="0"/>
              <a:t> language installed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Modify </a:t>
            </a:r>
            <a:r>
              <a:rPr lang="en-US" dirty="0"/>
              <a:t>your </a:t>
            </a:r>
            <a:r>
              <a:rPr lang="en-US" dirty="0" smtClean="0"/>
              <a:t>low.htm page </a:t>
            </a:r>
            <a:r>
              <a:rPr lang="en-US" dirty="0"/>
              <a:t>so that it has a link to your form.  Test </a:t>
            </a:r>
            <a:r>
              <a:rPr lang="en-US" dirty="0" smtClean="0"/>
              <a:t>the form </a:t>
            </a:r>
            <a:r>
              <a:rPr lang="en-US" dirty="0"/>
              <a:t>from the low.htm </a:t>
            </a:r>
            <a:r>
              <a:rPr lang="en-US" dirty="0" smtClean="0"/>
              <a:t>page</a:t>
            </a:r>
            <a:r>
              <a:rPr lang="en-US" dirty="0"/>
              <a:t>.  Don't forget to </a:t>
            </a:r>
            <a:r>
              <a:rPr lang="en-US" dirty="0" smtClean="0"/>
              <a:t>update your </a:t>
            </a:r>
            <a:r>
              <a:rPr lang="en-US" dirty="0"/>
              <a:t>low.htm </a:t>
            </a:r>
            <a:r>
              <a:rPr lang="en-US" dirty="0" smtClean="0"/>
              <a:t>page </a:t>
            </a:r>
            <a:r>
              <a:rPr lang="en-US" dirty="0"/>
              <a:t>to the class </a:t>
            </a:r>
            <a:r>
              <a:rPr lang="en-US" dirty="0" smtClean="0"/>
              <a:t>FTP server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forms?</a:t>
            </a:r>
          </a:p>
          <a:p>
            <a:pPr lvl="1"/>
            <a:r>
              <a:rPr lang="en-US" dirty="0" smtClean="0"/>
              <a:t>Let </a:t>
            </a:r>
            <a:r>
              <a:rPr lang="en-US" dirty="0"/>
              <a:t>visitors interact with your site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the nature of your site from a presentation or brochure oriented site to an interactive site</a:t>
            </a:r>
          </a:p>
          <a:p>
            <a:pPr lvl="1"/>
            <a:r>
              <a:rPr lang="en-US" dirty="0"/>
              <a:t>Collect important </a:t>
            </a:r>
            <a:r>
              <a:rPr lang="en-US" dirty="0" smtClean="0"/>
              <a:t>information</a:t>
            </a:r>
          </a:p>
          <a:p>
            <a:r>
              <a:rPr lang="en-US" dirty="0"/>
              <a:t>Form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Action </a:t>
            </a:r>
          </a:p>
          <a:p>
            <a:pPr lvl="2"/>
            <a:r>
              <a:rPr lang="en-US" dirty="0"/>
              <a:t>Usually taken by server, but can also be done on browser by JavaScript</a:t>
            </a:r>
          </a:p>
          <a:p>
            <a:pPr lvl="2"/>
            <a:r>
              <a:rPr lang="en-US" dirty="0"/>
              <a:t>Occurs when user clicks on </a:t>
            </a:r>
            <a:r>
              <a:rPr lang="en-US" dirty="0" smtClean="0"/>
              <a:t>"Submit" button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hlink"/>
              </a:buClr>
              <a:buSzPct val="55000"/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method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="post" action=mailto:zli@babson.edu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="text/plain"&gt;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dirty="0" smtClean="0"/>
              <a:t>	Form </a:t>
            </a:r>
            <a:r>
              <a:rPr lang="en-US" dirty="0"/>
              <a:t>text and input tags go here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Tag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dirty="0"/>
              <a:t>– identifies a server (URL) and the program to be run on it.  </a:t>
            </a:r>
            <a:endParaRPr lang="en-US" dirty="0" smtClean="0"/>
          </a:p>
          <a:p>
            <a:pPr lvl="1"/>
            <a:r>
              <a:rPr lang="en-US" dirty="0"/>
              <a:t>The only required attribute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also be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mailto:address</a:t>
            </a:r>
            <a:r>
              <a:rPr lang="en-US" dirty="0"/>
              <a:t> </a:t>
            </a:r>
            <a:r>
              <a:rPr lang="en-US" dirty="0" smtClean="0"/>
              <a:t>(only </a:t>
            </a:r>
            <a:r>
              <a:rPr lang="en-US" dirty="0"/>
              <a:t>works if the user has a mail program such as Outlook installed</a:t>
            </a:r>
            <a:r>
              <a:rPr lang="en-US" dirty="0" smtClean="0"/>
              <a:t>. It </a:t>
            </a:r>
            <a:r>
              <a:rPr lang="en-US" dirty="0"/>
              <a:t>will not work with webmail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dirty="0"/>
              <a:t> – describes how form’s data is sent to server (see next slide)</a:t>
            </a:r>
          </a:p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dirty="0"/>
              <a:t> – describes how the form input is encoded before being sent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5788404"/>
            <a:ext cx="7989752" cy="53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* Get is the default method if no method is </a:t>
            </a:r>
            <a:r>
              <a:rPr lang="en-US" sz="1400" dirty="0" smtClean="0"/>
              <a:t>specified.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Group 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35301"/>
              </p:ext>
            </p:extLst>
          </p:nvPr>
        </p:nvGraphicFramePr>
        <p:xfrm>
          <a:off x="518719" y="1963024"/>
          <a:ext cx="8193088" cy="34813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38600"/>
                <a:gridCol w="4154488"/>
              </a:tblGrid>
              <a:tr h="633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Get*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data are encoded into a message sent to the server.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data is encoded by the browser into a URL. </a:t>
                      </a:r>
                    </a:p>
                  </a:txBody>
                  <a:tcPr anchor="ctr" horzOverflow="overflow"/>
                </a:tc>
              </a:tr>
              <a:tr h="950913"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functionality: Can retrieve, store, and update data, modify databases, etc.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used for retrieving data.</a:t>
                      </a:r>
                    </a:p>
                  </a:txBody>
                  <a:tcPr anchor="ctr" horzOverflow="overflow"/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restriction on amount or type of data sent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 max length of 100 and ASCII characters only</a:t>
                      </a:r>
                    </a:p>
                  </a:txBody>
                  <a:tcPr anchor="ctr" horzOverflow="overflow"/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secure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secure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2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Input With &lt;input&gt;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line: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/>
              <a:t>Password: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="password"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/>
              <a:t>Radio buttons: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="radio"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/>
              <a:t>Check boxes: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="checkbox"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/>
              <a:t>Files: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="file"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/>
              <a:t>Hidden data: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="hidden" /&gt;</a:t>
            </a:r>
          </a:p>
          <a:p>
            <a:r>
              <a:rPr lang="en-US" dirty="0"/>
              <a:t>HTML5 New Input </a:t>
            </a:r>
            <a:r>
              <a:rPr lang="en-US" dirty="0" smtClean="0"/>
              <a:t>Types: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www.w3schools.com/html/html_form_input_types.asp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Tag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– the type of input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/>
              <a:t> – names the input tag.  Names and the user-entered data are passed as pairs to the server</a:t>
            </a:r>
          </a:p>
          <a:p>
            <a:pPr lvl="1"/>
            <a:r>
              <a:rPr lang="en-US" dirty="0"/>
              <a:t>Name is mandatory for each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US" dirty="0"/>
              <a:t>tag</a:t>
            </a:r>
          </a:p>
          <a:p>
            <a:r>
              <a:rPr lang="en-US" dirty="0"/>
              <a:t>Other attributes depend on the type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Tag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tags must be placed inside the &lt;form&gt; tags and if necessary,  inside the same types of tags that text is placed: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 </a:t>
            </a:r>
            <a:r>
              <a:rPr lang="en-US" dirty="0"/>
              <a:t>- use this to space elements evenly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#&gt;</a:t>
            </a:r>
            <a:r>
              <a:rPr lang="en-US" dirty="0" smtClean="0"/>
              <a:t>– </a:t>
            </a:r>
            <a:r>
              <a:rPr lang="en-US" dirty="0"/>
              <a:t>use this to format the </a:t>
            </a:r>
            <a:r>
              <a:rPr lang="en-US" dirty="0" smtClean="0"/>
              <a:t>text</a:t>
            </a:r>
          </a:p>
          <a:p>
            <a:pPr lvl="2"/>
            <a:r>
              <a:rPr lang="en-US" dirty="0"/>
              <a:t>where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smtClean="0"/>
              <a:t> </a:t>
            </a:r>
            <a:r>
              <a:rPr lang="en-US" dirty="0"/>
              <a:t>is one of </a:t>
            </a:r>
            <a:r>
              <a:rPr lang="en-US" dirty="0" smtClean="0"/>
              <a:t>1…6</a:t>
            </a:r>
            <a:endParaRPr lang="en-US" dirty="0"/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 </a:t>
            </a:r>
            <a:r>
              <a:rPr lang="en-US" dirty="0"/>
              <a:t>- when you need a form inside a table!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4759</TotalTime>
  <Words>1362</Words>
  <Application>Microsoft Office PowerPoint</Application>
  <PresentationFormat>On-screen Show (4:3)</PresentationFormat>
  <Paragraphs>265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华文中宋</vt:lpstr>
      <vt:lpstr>Calibri</vt:lpstr>
      <vt:lpstr>Consolas</vt:lpstr>
      <vt:lpstr>Gill Sans MT</vt:lpstr>
      <vt:lpstr>Wingdings 2</vt:lpstr>
      <vt:lpstr>Dividend</vt:lpstr>
      <vt:lpstr>MIS3690 Web Technologies</vt:lpstr>
      <vt:lpstr>Forms  Server-side Processing</vt:lpstr>
      <vt:lpstr>Forms</vt:lpstr>
      <vt:lpstr>Form Example</vt:lpstr>
      <vt:lpstr>Form Tag Attributes</vt:lpstr>
      <vt:lpstr>Form Methods</vt:lpstr>
      <vt:lpstr>Form Input With &lt;input&gt; Tag</vt:lpstr>
      <vt:lpstr>Input Tag Attributes</vt:lpstr>
      <vt:lpstr>Input Tag Context</vt:lpstr>
      <vt:lpstr>Input: type = "text"</vt:lpstr>
      <vt:lpstr>Input: type = "radio"</vt:lpstr>
      <vt:lpstr>Input: type = "checkbox"</vt:lpstr>
      <vt:lpstr>Input: type = "hidden"</vt:lpstr>
      <vt:lpstr>Buttons With Input Tag</vt:lpstr>
      <vt:lpstr>CS08-Inclass.htm</vt:lpstr>
      <vt:lpstr>More Form Tags for User Input</vt:lpstr>
      <vt:lpstr>The Select Tag (With Option Tags)</vt:lpstr>
      <vt:lpstr>Text Area</vt:lpstr>
      <vt:lpstr>Image Buttons</vt:lpstr>
      <vt:lpstr>CS08-InClass.htm (cont.)</vt:lpstr>
      <vt:lpstr>CS08-InClass.htm (cont.)</vt:lpstr>
      <vt:lpstr>Form Processing</vt:lpstr>
      <vt:lpstr>Encoding Type</vt:lpstr>
      <vt:lpstr>Server Side Processing</vt:lpstr>
      <vt:lpstr>Processing….</vt:lpstr>
      <vt:lpstr>Processing without a Back-End</vt:lpstr>
      <vt:lpstr>Using A Back-End Hosting Service</vt:lpstr>
      <vt:lpstr>CS08-InClass.htm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</dc:title>
  <dc:creator>Zhi Li</dc:creator>
  <cp:lastModifiedBy>Zhi Li</cp:lastModifiedBy>
  <cp:revision>225</cp:revision>
  <cp:lastPrinted>2014-09-02T23:37:06Z</cp:lastPrinted>
  <dcterms:created xsi:type="dcterms:W3CDTF">2014-09-02T01:53:30Z</dcterms:created>
  <dcterms:modified xsi:type="dcterms:W3CDTF">2015-09-25T16:26:24Z</dcterms:modified>
</cp:coreProperties>
</file>