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67" r:id="rId4"/>
    <p:sldId id="268" r:id="rId5"/>
    <p:sldId id="269" r:id="rId6"/>
    <p:sldId id="271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3" r:id="rId16"/>
    <p:sldId id="279" r:id="rId17"/>
    <p:sldId id="280" r:id="rId18"/>
    <p:sldId id="281" r:id="rId19"/>
    <p:sldId id="282" r:id="rId2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5000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10" y="8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5032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A719F6-BD59-4123-80CD-4452ABF17FEC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889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50321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tonma.gov/" TargetMode="External"/><Relationship Id="rId2" Type="http://schemas.openxmlformats.org/officeDocument/2006/relationships/hyperlink" Target="http://www.wellesleyma.gov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Un-Ordered Lists (you </a:t>
            </a:r>
            <a:r>
              <a:rPr lang="en-US" dirty="0" err="1"/>
              <a:t>elle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by the &lt;</a:t>
            </a:r>
            <a:r>
              <a:rPr lang="en-US" dirty="0" err="1"/>
              <a:t>ul</a:t>
            </a:r>
            <a:r>
              <a:rPr lang="en-US" dirty="0"/>
              <a:t>&gt; and &lt;/</a:t>
            </a:r>
            <a:r>
              <a:rPr lang="en-US" dirty="0" err="1"/>
              <a:t>ul</a:t>
            </a:r>
            <a:r>
              <a:rPr lang="en-US" dirty="0"/>
              <a:t>&gt; tags</a:t>
            </a:r>
          </a:p>
          <a:p>
            <a:r>
              <a:rPr lang="en-US" dirty="0"/>
              <a:t>Each item on the list is marked using &lt;li&gt; and &lt;/li&gt; tags</a:t>
            </a:r>
          </a:p>
          <a:p>
            <a:r>
              <a:rPr lang="en-US" dirty="0"/>
              <a:t>Combination of both defines the list.</a:t>
            </a:r>
          </a:p>
          <a:p>
            <a:r>
              <a:rPr lang="en-US" dirty="0"/>
              <a:t>E.g., ingredients for lemonade: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lemons &lt;/li&gt;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sugar &lt;/li&gt;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pinch of salt &lt;/li&gt;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water &lt;/li&gt;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ice &lt;/li&gt;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52" y="3750272"/>
            <a:ext cx="2695575" cy="1857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71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 (oh </a:t>
            </a:r>
            <a:r>
              <a:rPr lang="en-US" dirty="0" err="1"/>
              <a:t>elle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the &lt;</a:t>
            </a:r>
            <a:r>
              <a:rPr lang="en-US" dirty="0" err="1"/>
              <a:t>ol</a:t>
            </a:r>
            <a:r>
              <a:rPr lang="en-US" dirty="0"/>
              <a:t>&gt; and &lt;/</a:t>
            </a:r>
            <a:r>
              <a:rPr lang="en-US" dirty="0" err="1"/>
              <a:t>ol</a:t>
            </a:r>
            <a:r>
              <a:rPr lang="en-US" dirty="0"/>
              <a:t>&gt; tags</a:t>
            </a:r>
          </a:p>
          <a:p>
            <a:r>
              <a:rPr lang="en-US" dirty="0"/>
              <a:t>Each item on the list is marked using &lt;li&gt; and &lt;/li&gt; tags</a:t>
            </a:r>
          </a:p>
          <a:p>
            <a:r>
              <a:rPr lang="en-US" dirty="0"/>
              <a:t>Combination of both defines the list.</a:t>
            </a:r>
          </a:p>
          <a:p>
            <a:r>
              <a:rPr lang="en-US" dirty="0"/>
              <a:t>E.g., top 4 things to do today in specific order:</a:t>
            </a:r>
          </a:p>
          <a:p>
            <a:pPr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brush teeth &lt;/li&gt;</a:t>
            </a:r>
          </a:p>
          <a:p>
            <a:pPr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breakfast&lt;/li&gt;</a:t>
            </a:r>
          </a:p>
          <a:p>
            <a:pPr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lunch&lt;/li&gt;</a:t>
            </a:r>
          </a:p>
          <a:p>
            <a:pPr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dinner &lt;/li&gt;</a:t>
            </a:r>
          </a:p>
          <a:p>
            <a:pPr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53" y="3886812"/>
            <a:ext cx="1857375" cy="1466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363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4460304" cy="42203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Defined by the &lt;dl&gt; and &lt;/dl&gt; tags</a:t>
            </a:r>
          </a:p>
          <a:p>
            <a:r>
              <a:rPr lang="en-US" dirty="0"/>
              <a:t>Each term is PREFIXED by the &lt;</a:t>
            </a:r>
            <a:r>
              <a:rPr lang="en-US" dirty="0" err="1"/>
              <a:t>dt</a:t>
            </a:r>
            <a:r>
              <a:rPr lang="en-US" dirty="0"/>
              <a:t>&gt; tag</a:t>
            </a:r>
          </a:p>
          <a:p>
            <a:r>
              <a:rPr lang="en-US" dirty="0"/>
              <a:t>Each definition is PREFIXED by &lt;</a:t>
            </a:r>
            <a:r>
              <a:rPr lang="en-US" dirty="0" err="1"/>
              <a:t>dd</a:t>
            </a:r>
            <a:r>
              <a:rPr lang="en-US" dirty="0"/>
              <a:t>&gt; tag</a:t>
            </a:r>
          </a:p>
          <a:p>
            <a:r>
              <a:rPr lang="en-US" dirty="0"/>
              <a:t>E.g., web terminology</a:t>
            </a:r>
          </a:p>
          <a:p>
            <a:pPr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&lt;dl&gt;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Web Page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 stand-alone page with content and a URL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Web Site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 collection of hyperlinked web pages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Web Server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 computer that stores and disseminates web pages</a:t>
            </a:r>
          </a:p>
          <a:p>
            <a:pPr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&lt;/dl&gt;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42" y="3791823"/>
            <a:ext cx="3800500" cy="1328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1639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Management Courses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Introduction to E-Ship &lt;/li&gt;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Financial Accounting &lt;/li&gt;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Advertising and Sales &lt;/li&gt;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Liberal Arts Courses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Introduction to E-Ship &lt;/li&gt;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Financial Accounting &lt;/li&gt;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Advertising and Sales &lt;/li&gt;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>
              <a:buNone/>
            </a:pPr>
            <a:endParaRPr lang="en-US" sz="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69" y="2265769"/>
            <a:ext cx="3762375" cy="2695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194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with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5946124" cy="4220307"/>
          </a:xfrm>
        </p:spPr>
        <p:txBody>
          <a:bodyPr/>
          <a:lstStyle/>
          <a:p>
            <a:r>
              <a:rPr lang="en-US" dirty="0"/>
              <a:t>You can format the text in a list using CSS </a:t>
            </a:r>
          </a:p>
          <a:p>
            <a:pPr lvl="1"/>
            <a:r>
              <a:rPr lang="en-US" dirty="0"/>
              <a:t>Font, color, text, background, alignment etc.</a:t>
            </a:r>
          </a:p>
          <a:p>
            <a:r>
              <a:rPr lang="en-US" dirty="0"/>
              <a:t>One specific formatting – using an image for the bullet in un-ordered lists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{list-style-type: disc | circle | square;}</a:t>
            </a:r>
          </a:p>
          <a:p>
            <a:pPr lvl="2"/>
            <a:r>
              <a:rPr lang="en-US" dirty="0"/>
              <a:t>You can set the bullet to any one of disc/circle/square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{list-style-image: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(image-file-name);}</a:t>
            </a:r>
          </a:p>
          <a:p>
            <a:pPr lvl="2"/>
            <a:r>
              <a:rPr lang="en-US" dirty="0"/>
              <a:t>e.g. , if the bullet image you want is </a:t>
            </a:r>
            <a:r>
              <a:rPr lang="en-US" dirty="0" smtClean="0"/>
              <a:t>"smiley.gif"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{list-style-image: 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images/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smiley.gif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)};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95" y="4823020"/>
            <a:ext cx="1737763" cy="1499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677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CS04-InClass.htm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111735" cy="42203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an unordered list of the courses you are taking this semester.</a:t>
            </a:r>
          </a:p>
          <a:p>
            <a:pPr lvl="1"/>
            <a:r>
              <a:rPr lang="en-US" dirty="0" smtClean="0"/>
              <a:t>Add "My Courses" as h2.</a:t>
            </a:r>
          </a:p>
          <a:p>
            <a:pPr lvl="1"/>
            <a:r>
              <a:rPr lang="en-US" dirty="0"/>
              <a:t>Use </a:t>
            </a:r>
            <a:r>
              <a:rPr lang="en-US" dirty="0" smtClean="0"/>
              <a:t>"smiley.gif" as the </a:t>
            </a:r>
            <a:r>
              <a:rPr lang="en-US" dirty="0"/>
              <a:t>bullet </a:t>
            </a:r>
            <a:r>
              <a:rPr lang="en-US" dirty="0" smtClean="0"/>
              <a:t>image.</a:t>
            </a:r>
          </a:p>
          <a:p>
            <a:r>
              <a:rPr lang="en-US" dirty="0"/>
              <a:t>Add an ordered list of the countries that ranked top 4 in </a:t>
            </a:r>
            <a:r>
              <a:rPr lang="en-US" dirty="0" smtClean="0"/>
              <a:t>2014 </a:t>
            </a:r>
            <a:r>
              <a:rPr lang="en-US" dirty="0"/>
              <a:t>FIFA World </a:t>
            </a:r>
            <a:r>
              <a:rPr lang="en-US" dirty="0" smtClean="0"/>
              <a:t>Cup.</a:t>
            </a:r>
          </a:p>
          <a:p>
            <a:pPr lvl="1"/>
            <a:r>
              <a:rPr lang="en-US" dirty="0"/>
              <a:t>Add </a:t>
            </a:r>
            <a:r>
              <a:rPr lang="en-US" dirty="0" smtClean="0"/>
              <a:t>"2014 </a:t>
            </a:r>
            <a:r>
              <a:rPr lang="en-US" dirty="0"/>
              <a:t>FIFA World Cup Ranking</a:t>
            </a:r>
            <a:r>
              <a:rPr lang="en-US" dirty="0" smtClean="0"/>
              <a:t>" as h2.</a:t>
            </a:r>
          </a:p>
          <a:p>
            <a:pPr lvl="1"/>
            <a:r>
              <a:rPr lang="en-US" altLang="zh-CN" dirty="0" smtClean="0"/>
              <a:t>Add national flag before each country name.</a:t>
            </a:r>
          </a:p>
          <a:p>
            <a:pPr lvl="1"/>
            <a:r>
              <a:rPr lang="en-US" dirty="0" smtClean="0"/>
              <a:t>Resize the flags – e.g. height="30"</a:t>
            </a:r>
          </a:p>
          <a:p>
            <a:r>
              <a:rPr lang="en-US" dirty="0" smtClean="0"/>
              <a:t>Add horizontal rules before the unordered list and after the ordered list.</a:t>
            </a:r>
          </a:p>
          <a:p>
            <a:r>
              <a:rPr lang="en-US" dirty="0"/>
              <a:t>Check it using Firefox</a:t>
            </a:r>
          </a:p>
          <a:p>
            <a:r>
              <a:rPr lang="en-US" dirty="0"/>
              <a:t>Keep </a:t>
            </a:r>
            <a:r>
              <a:rPr lang="en-US" dirty="0" smtClean="0"/>
              <a:t>CS04-InClass.htm </a:t>
            </a:r>
            <a:r>
              <a:rPr lang="en-US" dirty="0"/>
              <a:t>open – we will </a:t>
            </a:r>
            <a:r>
              <a:rPr lang="en-US" dirty="0" smtClean="0"/>
              <a:t>add </a:t>
            </a:r>
            <a:r>
              <a:rPr lang="en-US" dirty="0"/>
              <a:t>more "stuff"!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http://upload.wikimedia.org/wikipedia/it/thumb/d/d2/Brazil_2014.svg/820px-Brazil_2014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97" y="2733963"/>
            <a:ext cx="1869444" cy="233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1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 as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CSS, we can set back-ground images for web pages or even part </a:t>
            </a:r>
            <a:r>
              <a:rPr lang="en-US"/>
              <a:t>of </a:t>
            </a:r>
            <a:r>
              <a:rPr lang="en-US" smtClean="0"/>
              <a:t>web pages </a:t>
            </a:r>
            <a:r>
              <a:rPr lang="en-US" dirty="0"/>
              <a:t>using the following properties: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background-image: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('imagefile.jpg')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background-attachment: fixed | scroll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background-repeat: repeat |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norepeat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repeat-x | repeat-y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background-position: center |top | bottom | left | right|(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You can set these independently or ALL at once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[background-color] | [background-image] | [background-repeat] | [background-attachment] | [background-position]</a:t>
            </a:r>
          </a:p>
          <a:p>
            <a:pPr lvl="1"/>
            <a:r>
              <a:rPr lang="en-US" dirty="0"/>
              <a:t>Example:</a:t>
            </a:r>
          </a:p>
          <a:p>
            <a:pPr marL="630000" lvl="2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(file.jpg) center fixed repeat};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Images…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24000" lvl="1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float: left | right</a:t>
            </a:r>
          </a:p>
          <a:p>
            <a:pPr lvl="1"/>
            <a:r>
              <a:rPr lang="en-US" sz="1800" dirty="0" smtClean="0"/>
              <a:t>Allows the image to move to one side and the rest of the content flows around it on the other side</a:t>
            </a:r>
          </a:p>
          <a:p>
            <a:pPr marL="324000" lvl="1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clear: both | left | right |none </a:t>
            </a:r>
          </a:p>
          <a:p>
            <a:pPr lvl="1"/>
            <a:r>
              <a:rPr lang="en-US" sz="1800" dirty="0"/>
              <a:t>Allows the side of the image to be clear of any other FLOATING content – i.e., prevents content (that are positioned using </a:t>
            </a:r>
            <a:r>
              <a:rPr lang="en-US" sz="1800" dirty="0" smtClean="0"/>
              <a:t>FLOAT) </a:t>
            </a:r>
            <a:r>
              <a:rPr lang="en-US" sz="1800" dirty="0"/>
              <a:t>from flowing around on that side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positioning…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 does not let you specify where exactly you want the image to be</a:t>
            </a:r>
          </a:p>
          <a:p>
            <a:r>
              <a:rPr lang="en-US" dirty="0"/>
              <a:t>The combination of the following two will allow you to do this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position:  relative | absolute | static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left: auto | distance-value (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top: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auto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distance-value (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z-index: value</a:t>
            </a:r>
          </a:p>
          <a:p>
            <a:pPr lvl="1"/>
            <a:r>
              <a:rPr lang="en-US" dirty="0" smtClean="0"/>
              <a:t>allows you to decide whether the element must be above or below other elements that overlap its position.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 descr="同花大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577" y="4646364"/>
            <a:ext cx="28765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CS04-InClass.htm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smtClean="0"/>
              <a:t>"music.gif" </a:t>
            </a:r>
            <a:r>
              <a:rPr lang="en-US" dirty="0"/>
              <a:t>as the background image for the page.</a:t>
            </a:r>
          </a:p>
          <a:p>
            <a:r>
              <a:rPr lang="en-US" dirty="0"/>
              <a:t>Add the image </a:t>
            </a:r>
            <a:r>
              <a:rPr lang="en-US" dirty="0" smtClean="0"/>
              <a:t>"beaver.jpg" </a:t>
            </a:r>
            <a:r>
              <a:rPr lang="en-US" dirty="0"/>
              <a:t>and position it so that it is at the bottom of the page and </a:t>
            </a:r>
            <a:r>
              <a:rPr lang="en-US" dirty="0" smtClean="0"/>
              <a:t>horizontally centered.</a:t>
            </a:r>
            <a:endParaRPr lang="en-US" dirty="0"/>
          </a:p>
          <a:p>
            <a:r>
              <a:rPr lang="en-US" dirty="0"/>
              <a:t>Add the words </a:t>
            </a:r>
            <a:r>
              <a:rPr lang="en-US" dirty="0" smtClean="0"/>
              <a:t>"Go Beavers!" (as h3) and </a:t>
            </a:r>
            <a:r>
              <a:rPr lang="en-US" dirty="0"/>
              <a:t>place it </a:t>
            </a:r>
            <a:r>
              <a:rPr lang="en-US" dirty="0" smtClean="0"/>
              <a:t>OVER the </a:t>
            </a:r>
            <a:r>
              <a:rPr lang="en-US" dirty="0"/>
              <a:t>beaver </a:t>
            </a:r>
            <a:r>
              <a:rPr lang="en-US" dirty="0" smtClean="0"/>
              <a:t>image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Using different z-index for </a:t>
            </a:r>
            <a:r>
              <a:rPr lang="en-US" dirty="0" err="1" smtClean="0"/>
              <a:t>img</a:t>
            </a:r>
            <a:r>
              <a:rPr lang="en-US" dirty="0" smtClean="0"/>
              <a:t> and h3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h3 {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osition: relative; top: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z-index: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  <a:p>
            <a:r>
              <a:rPr lang="en-US" dirty="0"/>
              <a:t>Save the file and submit it as </a:t>
            </a:r>
            <a:r>
              <a:rPr lang="en-US" dirty="0" smtClean="0"/>
              <a:t>CS04-InClass.htm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Hot-Spots/MAPS</a:t>
            </a:r>
            <a:br>
              <a:rPr lang="en-US" dirty="0"/>
            </a:br>
            <a:r>
              <a:rPr lang="en-US" dirty="0"/>
              <a:t>HTML Lists &amp; more CSS</a:t>
            </a:r>
            <a:br>
              <a:rPr lang="en-US" dirty="0"/>
            </a:br>
            <a:r>
              <a:rPr lang="en-US" dirty="0"/>
              <a:t>Positioning 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Hot-Spots or Image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areas within large images to another page or web site.</a:t>
            </a:r>
          </a:p>
          <a:p>
            <a:r>
              <a:rPr lang="en-US" dirty="0"/>
              <a:t>Create Image Maps</a:t>
            </a:r>
          </a:p>
          <a:p>
            <a:pPr lvl="1"/>
            <a:r>
              <a:rPr lang="en-US" dirty="0"/>
              <a:t>Divide the image into two (or more) smaller areas</a:t>
            </a:r>
          </a:p>
          <a:p>
            <a:pPr lvl="1"/>
            <a:r>
              <a:rPr lang="en-US" dirty="0"/>
              <a:t>Link one or more of these areas to web sites/pages – i.e., make the area </a:t>
            </a:r>
            <a:r>
              <a:rPr lang="en-US" dirty="0" smtClean="0"/>
              <a:t>"clickable"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"clickable" </a:t>
            </a:r>
            <a:r>
              <a:rPr lang="en-US" dirty="0"/>
              <a:t>area is referred to as a Hot Spot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Clickable Areas – Hot Spots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58" y="1"/>
            <a:ext cx="9160451" cy="5882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18994" y="2852257"/>
            <a:ext cx="457074" cy="453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61418" y="2625754"/>
            <a:ext cx="694098" cy="587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59017" y="3649211"/>
            <a:ext cx="729842" cy="654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Image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shapes can be defined</a:t>
            </a:r>
            <a:r>
              <a:rPr lang="en-US" dirty="0" smtClean="0"/>
              <a:t>: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shape="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|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circle | poly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r>
              <a:rPr lang="en-US" dirty="0"/>
              <a:t>Rectangle – specify the coordinates for the top left corner and the bottom right corner</a:t>
            </a:r>
          </a:p>
          <a:p>
            <a:pPr lvl="1"/>
            <a:r>
              <a:rPr lang="en-US" dirty="0"/>
              <a:t>Circle – specify the coordinates for the center and the length of the radius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polygon – specify the coordinates for each of the corners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E.g. Triangle </a:t>
            </a:r>
            <a:r>
              <a:rPr lang="en-US" dirty="0"/>
              <a:t>– specify the coordinates for the 3 apex points (the corners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We will use Microsoft Paint to identify the coordinates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Clickable Areas – Hot 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5882641"/>
            <a:ext cx="8676640" cy="626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 shape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="360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250, 461,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290" 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www.babson.edu/Academics/library/Pages/home.aspx"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="Horn Library"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="Horn Library" target="_blank"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4158" y="1"/>
            <a:ext cx="9160451" cy="5882640"/>
            <a:chOff x="-4158" y="293616"/>
            <a:chExt cx="9160451" cy="58826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158" y="293616"/>
              <a:ext cx="9160451" cy="588264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118994" y="3145872"/>
              <a:ext cx="457074" cy="4530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61418" y="2919369"/>
              <a:ext cx="694098" cy="5872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685800" y="1107346"/>
            <a:ext cx="1447800" cy="72145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360, </a:t>
            </a:r>
            <a:r>
              <a:rPr lang="en-US" sz="1400" dirty="0" smtClean="0"/>
              <a:t>249</a:t>
            </a:r>
            <a:endParaRPr lang="en-US" sz="1400" dirty="0"/>
          </a:p>
        </p:txBody>
      </p:sp>
      <p:sp>
        <p:nvSpPr>
          <p:cNvPr id="17" name="Oval 16"/>
          <p:cNvSpPr/>
          <p:nvPr/>
        </p:nvSpPr>
        <p:spPr>
          <a:xfrm>
            <a:off x="6324600" y="650146"/>
            <a:ext cx="1447800" cy="72145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461, 290</a:t>
            </a:r>
          </a:p>
        </p:txBody>
      </p:sp>
      <p:cxnSp>
        <p:nvCxnSpPr>
          <p:cNvPr id="19" name="Straight Arrow Connector 18"/>
          <p:cNvCxnSpPr>
            <a:stCxn id="16" idx="5"/>
          </p:cNvCxnSpPr>
          <p:nvPr/>
        </p:nvCxnSpPr>
        <p:spPr>
          <a:xfrm>
            <a:off x="1921575" y="1723145"/>
            <a:ext cx="2197419" cy="1129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</p:cNvCxnSpPr>
          <p:nvPr/>
        </p:nvCxnSpPr>
        <p:spPr>
          <a:xfrm flipH="1">
            <a:off x="4576068" y="1265945"/>
            <a:ext cx="1960557" cy="203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59017" y="3649211"/>
            <a:ext cx="729842" cy="654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 Image Map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308622"/>
          </a:xfrm>
        </p:spPr>
        <p:txBody>
          <a:bodyPr/>
          <a:lstStyle/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&lt;p&gt;&lt;a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="../index.htm"&gt;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 to index&lt;/a&gt;&lt;/p&gt;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&lt;map name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babson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 shape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="360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250, 461,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290"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www.babson.edu/Academics/library/Pages/home.aspx"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="Horn Library"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="Horn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Library"target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="_blank"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 shape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="119,317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185,375"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://babsondining.sodexomyway.com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="Trim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Dining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Hall"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="Trim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Dining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Hall"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="_blank"/&gt;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 shape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="452,229 512,282"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babsonathletics.com/information/facilities/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webstercenter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="Webster Center"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="Webster Center"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="_blank"/&gt;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="../images/babsonmap.png"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usemap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="#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babson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="Map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Babson"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="Clickable Map"/&gt;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44888" y="5890142"/>
            <a:ext cx="1775861" cy="612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Names must match 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 flipV="1">
            <a:off x="2562633" y="2753684"/>
            <a:ext cx="4482255" cy="3442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 flipV="1">
            <a:off x="5974080" y="5890142"/>
            <a:ext cx="1070808" cy="306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0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CS04-InClass.htm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"template.htm" from Blackboard--Class Session </a:t>
            </a:r>
            <a:r>
              <a:rPr lang="en-US" dirty="0" smtClean="0"/>
              <a:t>04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want to create two hot-spots on the image </a:t>
            </a:r>
            <a:r>
              <a:rPr lang="en-US" dirty="0" smtClean="0"/>
              <a:t>"Middlesex.gif" </a:t>
            </a:r>
            <a:r>
              <a:rPr lang="en-US" dirty="0"/>
              <a:t>(available in Blackboard--Class Session </a:t>
            </a:r>
            <a:r>
              <a:rPr lang="en-US" dirty="0" smtClean="0"/>
              <a:t>04)</a:t>
            </a:r>
            <a:endParaRPr lang="en-US" dirty="0"/>
          </a:p>
          <a:p>
            <a:r>
              <a:rPr lang="en-US" dirty="0"/>
              <a:t>Link Wellesley 301, 351, 330, 383 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http://www.wellesleyma.gov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r>
              <a:rPr lang="en-US" dirty="0"/>
              <a:t>– the Town of Wellesley’s </a:t>
            </a:r>
            <a:r>
              <a:rPr lang="en-US" dirty="0" smtClean="0"/>
              <a:t>website</a:t>
            </a:r>
            <a:r>
              <a:rPr lang="en-US" dirty="0"/>
              <a:t>.</a:t>
            </a:r>
          </a:p>
          <a:p>
            <a:r>
              <a:rPr lang="en-US" dirty="0"/>
              <a:t>Link Newton 338, 314, 360, 373 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hlinkClick r:id="rId3"/>
              </a:rPr>
              <a:t>http://www.newtonma.gov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  <a:r>
              <a:rPr lang="en-US" dirty="0"/>
              <a:t>- the City of </a:t>
            </a:r>
            <a:r>
              <a:rPr lang="en-US" dirty="0" smtClean="0"/>
              <a:t>Newton’s website</a:t>
            </a:r>
            <a:r>
              <a:rPr lang="en-US" dirty="0"/>
              <a:t>.</a:t>
            </a:r>
          </a:p>
          <a:p>
            <a:r>
              <a:rPr lang="en-US" dirty="0"/>
              <a:t>Save the file as </a:t>
            </a:r>
            <a:r>
              <a:rPr lang="en-US" dirty="0" smtClean="0"/>
              <a:t>CS04-InClass.htm</a:t>
            </a:r>
            <a:endParaRPr lang="en-US" dirty="0"/>
          </a:p>
          <a:p>
            <a:r>
              <a:rPr lang="en-US" dirty="0"/>
              <a:t>Check it using Firefox</a:t>
            </a:r>
          </a:p>
          <a:p>
            <a:r>
              <a:rPr lang="en-US" dirty="0"/>
              <a:t>Keep </a:t>
            </a:r>
            <a:r>
              <a:rPr lang="en-US" dirty="0" smtClean="0"/>
              <a:t>CS04-InClass.htm </a:t>
            </a:r>
            <a:r>
              <a:rPr lang="en-US" dirty="0"/>
              <a:t>open – we will extend it with more </a:t>
            </a:r>
            <a:r>
              <a:rPr lang="en-US" dirty="0" smtClean="0"/>
              <a:t>"stuff"!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on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types of lists:</a:t>
            </a:r>
          </a:p>
          <a:p>
            <a:pPr lvl="1"/>
            <a:r>
              <a:rPr lang="en-US" sz="1800" dirty="0"/>
              <a:t>Unordered lists </a:t>
            </a:r>
          </a:p>
          <a:p>
            <a:pPr lvl="2"/>
            <a:r>
              <a:rPr lang="en-US" sz="1600" dirty="0"/>
              <a:t>Bulleted list of items</a:t>
            </a:r>
          </a:p>
          <a:p>
            <a:pPr lvl="1"/>
            <a:r>
              <a:rPr lang="en-US" sz="1800" dirty="0"/>
              <a:t>Ordered Lists</a:t>
            </a:r>
          </a:p>
          <a:p>
            <a:pPr lvl="2"/>
            <a:r>
              <a:rPr lang="en-US" sz="1600" dirty="0"/>
              <a:t>Numbered list of items</a:t>
            </a:r>
          </a:p>
          <a:p>
            <a:pPr lvl="1"/>
            <a:r>
              <a:rPr lang="en-US" sz="1800" dirty="0"/>
              <a:t>Definition Lists</a:t>
            </a:r>
          </a:p>
          <a:p>
            <a:pPr lvl="2"/>
            <a:r>
              <a:rPr lang="en-US" sz="1600" dirty="0"/>
              <a:t>List of terms and their definitions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3335</TotalTime>
  <Words>1504</Words>
  <Application>Microsoft Office PowerPoint</Application>
  <PresentationFormat>On-screen Show (4:3)</PresentationFormat>
  <Paragraphs>212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华文中宋</vt:lpstr>
      <vt:lpstr>Calibri</vt:lpstr>
      <vt:lpstr>Consolas</vt:lpstr>
      <vt:lpstr>Gill Sans MT</vt:lpstr>
      <vt:lpstr>Wingdings 2</vt:lpstr>
      <vt:lpstr>Dividend</vt:lpstr>
      <vt:lpstr>MIS3690 Web Technologies</vt:lpstr>
      <vt:lpstr>Image Hot-Spots/MAPS HTML Lists &amp; more CSS Positioning Images</vt:lpstr>
      <vt:lpstr>Image Hot-Spots or Image Maps</vt:lpstr>
      <vt:lpstr>Clickable Areas – Hot Spots</vt:lpstr>
      <vt:lpstr>Defining Image Maps</vt:lpstr>
      <vt:lpstr>Clickable Areas – Hot Spots</vt:lpstr>
      <vt:lpstr>Putting the Image Map Together</vt:lpstr>
      <vt:lpstr>CS04-InClass.htm</vt:lpstr>
      <vt:lpstr>Lists on Web Pages</vt:lpstr>
      <vt:lpstr>Un-Ordered Lists (you elle)</vt:lpstr>
      <vt:lpstr>Ordered Lists (oh elle)</vt:lpstr>
      <vt:lpstr>Definition Lists</vt:lpstr>
      <vt:lpstr>Nesting Lists</vt:lpstr>
      <vt:lpstr>Using CSS with Lists</vt:lpstr>
      <vt:lpstr>CS04-InClass.htm (cont.)</vt:lpstr>
      <vt:lpstr>Using Images as Background</vt:lpstr>
      <vt:lpstr>Positioning Images…</vt:lpstr>
      <vt:lpstr>More positioning…</vt:lpstr>
      <vt:lpstr>CS04-InClass.htm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Zhi Li</cp:lastModifiedBy>
  <cp:revision>195</cp:revision>
  <cp:lastPrinted>2014-09-02T23:37:06Z</cp:lastPrinted>
  <dcterms:created xsi:type="dcterms:W3CDTF">2014-09-02T01:53:30Z</dcterms:created>
  <dcterms:modified xsi:type="dcterms:W3CDTF">2015-09-15T15:28:10Z</dcterms:modified>
</cp:coreProperties>
</file>