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0" r:id="rId4"/>
    <p:sldId id="272" r:id="rId5"/>
    <p:sldId id="273" r:id="rId6"/>
    <p:sldId id="263" r:id="rId7"/>
    <p:sldId id="259" r:id="rId8"/>
    <p:sldId id="260" r:id="rId9"/>
    <p:sldId id="261" r:id="rId10"/>
    <p:sldId id="262" r:id="rId11"/>
    <p:sldId id="271" r:id="rId12"/>
    <p:sldId id="264" r:id="rId13"/>
    <p:sldId id="267" r:id="rId14"/>
    <p:sldId id="279" r:id="rId15"/>
    <p:sldId id="268" r:id="rId16"/>
    <p:sldId id="269" r:id="rId17"/>
    <p:sldId id="270" r:id="rId18"/>
    <p:sldId id="265" r:id="rId19"/>
    <p:sldId id="266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15" autoAdjust="0"/>
    <p:restoredTop sz="86394" autoAdjust="0"/>
  </p:normalViewPr>
  <p:slideViewPr>
    <p:cSldViewPr snapToGrid="0">
      <p:cViewPr varScale="1">
        <p:scale>
          <a:sx n="118" d="100"/>
          <a:sy n="118" d="100"/>
        </p:scale>
        <p:origin x="208" y="1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178A4F-544B-43AC-BD15-7B2CEA5C04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4BA4BC-130D-4F1D-9EA5-9BBC4F794A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E51D3-653E-462A-88BF-90B852BBE66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7B5433-BC26-406D-9018-BBA1389443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83B6B0-F723-4CC7-BE1F-88AD9F01D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FB00A-8A08-464E-8AA5-A59AB28FE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87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4965-4043-4174-93BC-54F5E5CCBD1D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AE6-245A-4892-87E4-2DDCA6560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8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8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C5AE6-245A-4892-87E4-2DDCA6560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235214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199" y="304801"/>
            <a:ext cx="5575302" cy="5770033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1" y="304801"/>
            <a:ext cx="5549899" cy="5770034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154" y="1163334"/>
            <a:ext cx="7581101" cy="2196054"/>
          </a:xfrm>
        </p:spPr>
        <p:txBody>
          <a:bodyPr anchor="t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154" y="3515252"/>
            <a:ext cx="7581101" cy="1015185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7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10357309" cy="1293028"/>
          </a:xfrm>
        </p:spPr>
        <p:txBody>
          <a:bodyPr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>
            <a:lvl1pPr marL="0" indent="0">
              <a:buFontTx/>
              <a:buNone/>
              <a:defRPr sz="2500"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699" y="2059478"/>
            <a:ext cx="3681846" cy="429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5191" y="2059477"/>
            <a:ext cx="4166755" cy="429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699" y="279633"/>
            <a:ext cx="9739745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699" y="1871745"/>
            <a:ext cx="404445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699" y="2837315"/>
            <a:ext cx="4044453" cy="3518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8907" y="1871745"/>
            <a:ext cx="384303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8907" y="2837313"/>
            <a:ext cx="3843039" cy="35180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37" y="686130"/>
            <a:ext cx="7105381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60537" y="3370750"/>
            <a:ext cx="7523613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537" y="4035213"/>
            <a:ext cx="814297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837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5918" y="27058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58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6700" y="315190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5083" y="1965975"/>
            <a:ext cx="252499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082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1989" y="1965240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0047" y="2667974"/>
            <a:ext cx="2524992" cy="36874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66955" y="1956761"/>
            <a:ext cx="252499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66956" y="2668460"/>
            <a:ext cx="2524992" cy="368688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572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85000"/>
              </a:schemeClr>
            </a:gs>
            <a:gs pos="35000">
              <a:schemeClr val="tx2">
                <a:lumMod val="50000"/>
              </a:schemeClr>
            </a:gs>
            <a:gs pos="100000">
              <a:schemeClr val="bg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699" y="243465"/>
            <a:ext cx="972935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33854"/>
            <a:ext cx="8025246" cy="45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75472" y="6355340"/>
            <a:ext cx="460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35D7D39-F3E0-46F3-9F14-221C7C0B47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4" r="46801" b="35997"/>
          <a:stretch/>
        </p:blipFill>
        <p:spPr>
          <a:xfrm>
            <a:off x="8039100" y="243465"/>
            <a:ext cx="4149436" cy="647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6C50A9-C8A1-4CCC-A063-A7A687E70B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336" y="6210300"/>
            <a:ext cx="2126674" cy="510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DDF644-1535-4938-B3E9-4A0BA287080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1" y="6196517"/>
            <a:ext cx="1851699" cy="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8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0" r:id="rId1"/>
    <p:sldLayoutId id="2147483871" r:id="rId2"/>
    <p:sldLayoutId id="2147483873" r:id="rId3"/>
    <p:sldLayoutId id="2147483875" r:id="rId4"/>
    <p:sldLayoutId id="2147483876" r:id="rId5"/>
    <p:sldLayoutId id="2147483877" r:id="rId6"/>
    <p:sldLayoutId id="2147483878" r:id="rId7"/>
    <p:sldLayoutId id="2147483883" r:id="rId8"/>
    <p:sldLayoutId id="2147483885" r:id="rId9"/>
    <p:sldLayoutId id="2147483891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about/" TargetMode="External"/><Relationship Id="rId4" Type="http://schemas.openxmlformats.org/officeDocument/2006/relationships/hyperlink" Target="https://swagger.io/docs/specification/2-0/basic-structure/" TargetMode="External"/><Relationship Id="rId5" Type="http://schemas.openxmlformats.org/officeDocument/2006/relationships/hyperlink" Target="https://swaggerhub.com/?_ga=2.181256484.2080916025.1518440845-1621221553.1516021767" TargetMode="External"/><Relationship Id="rId6" Type="http://schemas.openxmlformats.org/officeDocument/2006/relationships/hyperlink" Target="https://mermade.org.uk/openapi-converter" TargetMode="External"/><Relationship Id="rId7" Type="http://schemas.openxmlformats.org/officeDocument/2006/relationships/hyperlink" Target="https://swagger.io/swagger-ui/" TargetMode="External"/><Relationship Id="rId8" Type="http://schemas.openxmlformats.org/officeDocument/2006/relationships/hyperlink" Target="http://www.intec.co.uk/swagger-domino-developers-part-three-mock-server-thanks-stephan-wissel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ditor.swagger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List_of_HTTP_status_cod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mder.net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gro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paulswithers.github.io/blog/2016/07/13/thoughts-on-domin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frostillic.us/blog/posts/6AF303DE836BA02D85257D570058B1C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C59490B-2FA7-421D-8F31-CF5208FB0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/>
              <a:t>8598 Tips and Tricks: Domino and </a:t>
            </a:r>
            <a:r>
              <a:rPr lang="en-GB" sz="4400" dirty="0" err="1"/>
              <a:t>Javascript</a:t>
            </a:r>
            <a:r>
              <a:rPr lang="en-GB" sz="4400" dirty="0"/>
              <a:t> development masterclass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Withers, Intec Systems Ltd</a:t>
            </a:r>
          </a:p>
          <a:p>
            <a:r>
              <a:rPr lang="en-US" dirty="0"/>
              <a:t>John Jardin, </a:t>
            </a:r>
            <a:r>
              <a:rPr lang="en-US" dirty="0" smtClean="0"/>
              <a:t>Agilit-e</a:t>
            </a:r>
            <a:endParaRPr lang="en-US" dirty="0"/>
          </a:p>
        </p:txBody>
      </p:sp>
      <p:pic>
        <p:nvPicPr>
          <p:cNvPr id="1028" name="Picture 4" descr="C:\Users\withersp\AppData\Local\SNAGHTML24b362b0.PNG">
            <a:extLst>
              <a:ext uri="{FF2B5EF4-FFF2-40B4-BE49-F238E27FC236}">
                <a16:creationId xmlns:a16="http://schemas.microsoft.com/office/drawing/2014/main" xmlns="" id="{12E16609-9DD1-43D3-91F4-84B15254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0174"/>
            <a:ext cx="2759309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9DEE5-D2B3-4CEE-A43B-3B37F019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your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81E6A-3237-46F9-BEBB-AB78EC7D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marL="342900" indent="-342900">
              <a:buFontTx/>
              <a:buChar char="-"/>
            </a:pPr>
            <a:r>
              <a:rPr lang="en-GB" dirty="0"/>
              <a:t>Greater flexibility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Best of breed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standardisation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Code for failure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Step outside comfort zone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25891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2A4954-D8E0-4C0D-B4A7-23E696B3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Domino as datastore – REST Access</a:t>
            </a:r>
          </a:p>
        </p:txBody>
      </p:sp>
    </p:spTree>
    <p:extLst>
      <p:ext uri="{BB962C8B-B14F-4D97-AF65-F5344CB8AC3E}">
        <p14:creationId xmlns:p14="http://schemas.microsoft.com/office/powerpoint/2010/main" val="12193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30216-0158-4426-8CAF-8D17A50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Domino rest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770BD-8CC0-4139-A505-25D8CA68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29601" cy="4421991"/>
          </a:xfrm>
        </p:spPr>
        <p:txBody>
          <a:bodyPr/>
          <a:lstStyle/>
          <a:p>
            <a:r>
              <a:rPr lang="en-GB" dirty="0"/>
              <a:t>DAS</a:t>
            </a:r>
          </a:p>
          <a:p>
            <a:r>
              <a:rPr lang="en-GB" dirty="0"/>
              <a:t>	validation / visibility concerns</a:t>
            </a:r>
          </a:p>
          <a:p>
            <a:r>
              <a:rPr lang="en-GB" dirty="0" err="1"/>
              <a:t>XAgents</a:t>
            </a: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nostate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GB" dirty="0" err="1"/>
              <a:t>SmartNSF</a:t>
            </a:r>
            <a:endParaRPr lang="en-GB" dirty="0"/>
          </a:p>
          <a:p>
            <a:r>
              <a:rPr lang="en-GB" dirty="0"/>
              <a:t>	written using Domain Specific Language</a:t>
            </a:r>
          </a:p>
          <a:p>
            <a:r>
              <a:rPr lang="en-GB" dirty="0"/>
              <a:t>ODA Starter Servlet</a:t>
            </a:r>
          </a:p>
          <a:p>
            <a:r>
              <a:rPr lang="en-GB" dirty="0"/>
              <a:t>	develop in Eclipse, local Domino server</a:t>
            </a:r>
          </a:p>
          <a:p>
            <a:r>
              <a:rPr lang="en-GB" dirty="0" err="1"/>
              <a:t>Darwino</a:t>
            </a:r>
            <a:r>
              <a:rPr lang="en-GB" dirty="0"/>
              <a:t>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490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509001" cy="4421991"/>
          </a:xfrm>
        </p:spPr>
        <p:txBody>
          <a:bodyPr/>
          <a:lstStyle/>
          <a:p>
            <a:r>
              <a:rPr lang="en-GB" dirty="0"/>
              <a:t>API-first approach means</a:t>
            </a:r>
          </a:p>
          <a:p>
            <a:pPr marL="342900" indent="-342900">
              <a:buFontTx/>
              <a:buChar char="-"/>
            </a:pPr>
            <a:r>
              <a:rPr lang="en-GB" dirty="0"/>
              <a:t>Longer </a:t>
            </a:r>
            <a:r>
              <a:rPr lang="en-GB" i="1" dirty="0"/>
              <a:t>initial</a:t>
            </a:r>
            <a:r>
              <a:rPr lang="en-GB" dirty="0"/>
              <a:t> development lifecycle</a:t>
            </a:r>
          </a:p>
          <a:p>
            <a:pPr marL="342900" indent="-342900">
              <a:buFontTx/>
              <a:buChar char="-"/>
            </a:pPr>
            <a:r>
              <a:rPr lang="en-GB" dirty="0"/>
              <a:t>Increased portability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Better separation between database and interface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extensibility into other systems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Code for failure and “bad data” – ON BOTH SIDES</a:t>
            </a:r>
          </a:p>
          <a:p>
            <a:pPr marL="342900" indent="-342900">
              <a:buFontTx/>
              <a:buChar char="-"/>
            </a:pPr>
            <a:r>
              <a:rPr lang="en-GB" dirty="0"/>
              <a:t>Missing parameters</a:t>
            </a:r>
          </a:p>
          <a:p>
            <a:pPr marL="342900" indent="-342900">
              <a:buFontTx/>
              <a:buChar char="-"/>
            </a:pPr>
            <a:r>
              <a:rPr lang="en-GB" dirty="0"/>
              <a:t>Invalid </a:t>
            </a:r>
            <a:r>
              <a:rPr lang="en-GB" dirty="0" err="1"/>
              <a:t>enums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25B3B-EB04-4DFE-AF62-DA769451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48DDCC-5EBE-4C1F-B496-7D6BA1B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restrict access to apps: API key, OAuth?</a:t>
            </a:r>
          </a:p>
          <a:p>
            <a:pPr marL="342900" indent="-342900">
              <a:buFontTx/>
              <a:buChar char="-"/>
            </a:pPr>
            <a:r>
              <a:rPr lang="en-GB" dirty="0"/>
              <a:t>Use header / query </a:t>
            </a:r>
            <a:r>
              <a:rPr lang="en-GB" dirty="0" err="1"/>
              <a:t>params</a:t>
            </a:r>
            <a:r>
              <a:rPr lang="en-GB" dirty="0"/>
              <a:t> correctly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Secure e.g. scheduled endpoints differently</a:t>
            </a:r>
          </a:p>
          <a:p>
            <a:pPr marL="342900" indent="-342900">
              <a:buFontTx/>
              <a:buChar char="-"/>
            </a:pPr>
            <a:r>
              <a:rPr lang="en-GB" dirty="0"/>
              <a:t>Additional logging of transactions?</a:t>
            </a:r>
          </a:p>
          <a:p>
            <a:endParaRPr lang="en-GB" dirty="0"/>
          </a:p>
          <a:p>
            <a:r>
              <a:rPr lang="en-GB" dirty="0"/>
              <a:t>Be careful what you expose</a:t>
            </a:r>
          </a:p>
          <a:p>
            <a:pPr marL="342900" indent="-342900">
              <a:buFontTx/>
              <a:buChar char="-"/>
            </a:pPr>
            <a:r>
              <a:rPr lang="en-GB" dirty="0"/>
              <a:t>Should your “status” field be editable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Or just set via workflow methods</a:t>
            </a:r>
          </a:p>
        </p:txBody>
      </p:sp>
    </p:spTree>
    <p:extLst>
      <p:ext uri="{BB962C8B-B14F-4D97-AF65-F5344CB8AC3E}">
        <p14:creationId xmlns:p14="http://schemas.microsoft.com/office/powerpoint/2010/main" val="363063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F888B0-6184-4E49-BE67-5D21583F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0BF05F-CB19-4169-8628-60F81EFB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Swagger / Open API Specification is standard</a:t>
            </a:r>
          </a:p>
          <a:p>
            <a:r>
              <a:rPr lang="en-GB" dirty="0"/>
              <a:t>Swagger Editor </a:t>
            </a:r>
            <a:r>
              <a:rPr lang="en-GB" dirty="0">
                <a:hlinkClick r:id="rId2"/>
              </a:rPr>
              <a:t>online</a:t>
            </a:r>
            <a:r>
              <a:rPr lang="en-GB" dirty="0"/>
              <a:t>, local node.js app or Docker</a:t>
            </a:r>
          </a:p>
          <a:p>
            <a:r>
              <a:rPr lang="en-GB" dirty="0" err="1">
                <a:hlinkClick r:id="rId3"/>
              </a:rPr>
              <a:t>OpenAPI</a:t>
            </a:r>
            <a:r>
              <a:rPr lang="en-GB" dirty="0">
                <a:hlinkClick r:id="rId3"/>
              </a:rPr>
              <a:t> 3.0</a:t>
            </a:r>
            <a:r>
              <a:rPr lang="en-GB" dirty="0"/>
              <a:t> released July 2017</a:t>
            </a:r>
          </a:p>
          <a:p>
            <a:r>
              <a:rPr lang="en-GB" dirty="0"/>
              <a:t>	Samples not yet updated</a:t>
            </a:r>
          </a:p>
          <a:p>
            <a:r>
              <a:rPr lang="en-GB" dirty="0">
                <a:hlinkClick r:id="rId4"/>
              </a:rPr>
              <a:t>Swagger 2.0</a:t>
            </a:r>
            <a:r>
              <a:rPr lang="en-GB" dirty="0"/>
              <a:t> has many examples</a:t>
            </a:r>
          </a:p>
          <a:p>
            <a:r>
              <a:rPr lang="en-GB" dirty="0">
                <a:hlinkClick r:id="rId5"/>
              </a:rPr>
              <a:t>Swagger Hub</a:t>
            </a:r>
            <a:r>
              <a:rPr lang="en-GB" dirty="0"/>
              <a:t> or tools like </a:t>
            </a:r>
            <a:r>
              <a:rPr lang="en-GB" dirty="0" err="1">
                <a:hlinkClick r:id="rId6"/>
              </a:rPr>
              <a:t>Mermade</a:t>
            </a:r>
            <a:r>
              <a:rPr lang="en-GB" dirty="0"/>
              <a:t> will convert</a:t>
            </a:r>
          </a:p>
          <a:p>
            <a:r>
              <a:rPr lang="en-GB" dirty="0">
                <a:hlinkClick r:id="rId7"/>
              </a:rPr>
              <a:t>Swagger UI</a:t>
            </a:r>
            <a:r>
              <a:rPr lang="en-GB" dirty="0"/>
              <a:t> allows testing against actual server</a:t>
            </a:r>
          </a:p>
          <a:p>
            <a:r>
              <a:rPr lang="en-GB" dirty="0">
                <a:hlinkClick r:id="rId8"/>
              </a:rPr>
              <a:t>Swagger mock server</a:t>
            </a:r>
            <a:r>
              <a:rPr lang="en-GB" dirty="0"/>
              <a:t> can be created</a:t>
            </a:r>
          </a:p>
        </p:txBody>
      </p:sp>
    </p:spTree>
    <p:extLst>
      <p:ext uri="{BB962C8B-B14F-4D97-AF65-F5344CB8AC3E}">
        <p14:creationId xmlns:p14="http://schemas.microsoft.com/office/powerpoint/2010/main" val="339077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AFF9C-9D60-456C-9619-912E3CFE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Creating a swagger definition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BB55B-6C89-4F4B-A953-BD358C42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as YAML or JSON</a:t>
            </a:r>
          </a:p>
          <a:p>
            <a:pPr marL="901700" indent="-901700"/>
            <a:r>
              <a:rPr lang="en-GB" dirty="0"/>
              <a:t>	YAML – no quotes around strings, no commas, no curly braces</a:t>
            </a:r>
          </a:p>
          <a:p>
            <a:r>
              <a:rPr lang="en-GB" dirty="0" err="1"/>
              <a:t>operationIds</a:t>
            </a:r>
            <a:r>
              <a:rPr lang="en-GB" dirty="0"/>
              <a:t> can be added</a:t>
            </a:r>
          </a:p>
          <a:p>
            <a:r>
              <a:rPr lang="en-GB" dirty="0"/>
              <a:t>	If used, required on all for that path</a:t>
            </a:r>
          </a:p>
          <a:p>
            <a:r>
              <a:rPr lang="en-GB" dirty="0"/>
              <a:t>Use </a:t>
            </a:r>
            <a:r>
              <a:rPr lang="en-GB" dirty="0" err="1"/>
              <a:t>enums</a:t>
            </a:r>
            <a:r>
              <a:rPr lang="en-GB" dirty="0"/>
              <a:t> for options</a:t>
            </a:r>
          </a:p>
          <a:p>
            <a:r>
              <a:rPr lang="en-GB" dirty="0" err="1"/>
              <a:t>OpenAPI</a:t>
            </a:r>
            <a:r>
              <a:rPr lang="en-GB" dirty="0"/>
              <a:t> 3.0 allows examples, but </a:t>
            </a:r>
            <a:r>
              <a:rPr lang="en-GB" b="1" dirty="0"/>
              <a:t>clarify and add value</a:t>
            </a:r>
          </a:p>
          <a:p>
            <a:r>
              <a:rPr lang="en-GB" dirty="0"/>
              <a:t>“Framework for good documentation”, does not guarantee good documentation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69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EB0D4-BE51-4EB9-95BA-1387E30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0C2521-717E-412B-B21A-03628179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REST service tools are available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Postman (Electron desktop app)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RestClient</a:t>
            </a:r>
            <a:r>
              <a:rPr lang="en-GB" dirty="0"/>
              <a:t> plugin for Firefox</a:t>
            </a:r>
          </a:p>
        </p:txBody>
      </p:sp>
    </p:spTree>
    <p:extLst>
      <p:ext uri="{BB962C8B-B14F-4D97-AF65-F5344CB8AC3E}">
        <p14:creationId xmlns:p14="http://schemas.microsoft.com/office/powerpoint/2010/main" val="145354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DECFA5-674E-480C-9B09-ECB6EA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2BE25-35A8-46F0-8E50-33C5CC9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1xx – Received and understood, stand by…</a:t>
            </a:r>
          </a:p>
          <a:p>
            <a:r>
              <a:rPr lang="en-GB" dirty="0"/>
              <a:t>2xx – Received, understood and accepted</a:t>
            </a:r>
          </a:p>
          <a:p>
            <a:r>
              <a:rPr lang="en-GB" dirty="0"/>
              <a:t>3xx – Redirecting</a:t>
            </a:r>
          </a:p>
          <a:p>
            <a:r>
              <a:rPr lang="en-GB" dirty="0"/>
              <a:t>4xx – You did something wrong!</a:t>
            </a:r>
          </a:p>
          <a:p>
            <a:r>
              <a:rPr lang="en-GB" dirty="0"/>
              <a:t>5xx – We did something wrong!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92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950E-C911-48D5-B236-0A6C79E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A57F-87ED-48C2-9CAC-38FA5FE3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– OK</a:t>
            </a:r>
          </a:p>
          <a:p>
            <a:r>
              <a:rPr lang="en-GB" dirty="0"/>
              <a:t>202 – Accepted for processing</a:t>
            </a:r>
          </a:p>
          <a:p>
            <a:r>
              <a:rPr lang="en-GB" dirty="0"/>
              <a:t>302 – URL found but server is redirecting</a:t>
            </a:r>
          </a:p>
          <a:p>
            <a:r>
              <a:rPr lang="en-GB" dirty="0"/>
              <a:t>400 – Bad request</a:t>
            </a:r>
          </a:p>
          <a:p>
            <a:r>
              <a:rPr lang="en-GB" dirty="0"/>
              <a:t>401 – Unauthorised</a:t>
            </a:r>
          </a:p>
          <a:p>
            <a:r>
              <a:rPr lang="en-GB" dirty="0"/>
              <a:t>403 – Forbidden</a:t>
            </a:r>
          </a:p>
          <a:p>
            <a:r>
              <a:rPr lang="en-GB" dirty="0"/>
              <a:t>404 – Not found</a:t>
            </a:r>
          </a:p>
          <a:p>
            <a:r>
              <a:rPr lang="en-GB" dirty="0"/>
              <a:t>405 – Method not allowed</a:t>
            </a:r>
          </a:p>
          <a:p>
            <a:r>
              <a:rPr lang="en-GB" dirty="0"/>
              <a:t>500 –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3976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paul</a:t>
            </a:r>
            <a:r>
              <a:rPr lang="en-GB" dirty="0"/>
              <a:t> Withers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/>
              <a:t>ICS Developer, Intec Systems</a:t>
            </a:r>
          </a:p>
          <a:p>
            <a:r>
              <a:rPr lang="en-GB" dirty="0" err="1"/>
              <a:t>OpenNTF</a:t>
            </a:r>
            <a:r>
              <a:rPr lang="en-GB" dirty="0"/>
              <a:t> Board Member</a:t>
            </a:r>
          </a:p>
          <a:p>
            <a:r>
              <a:rPr lang="en-GB" dirty="0"/>
              <a:t>IBM Champion</a:t>
            </a:r>
          </a:p>
          <a:p>
            <a:r>
              <a:rPr lang="en-GB" dirty="0"/>
              <a:t>@</a:t>
            </a:r>
            <a:r>
              <a:rPr lang="en-GB" dirty="0" err="1"/>
              <a:t>paulswithers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Notes Developer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Java Developer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Microservices Developer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760CA3-AC51-4954-84AD-413C7C60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33" y="1214374"/>
            <a:ext cx="3172968" cy="47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0905A8-B705-4037-8A33-724430522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about scheduled tasks?</a:t>
            </a:r>
          </a:p>
        </p:txBody>
      </p:sp>
    </p:spTree>
    <p:extLst>
      <p:ext uri="{BB962C8B-B14F-4D97-AF65-F5344CB8AC3E}">
        <p14:creationId xmlns:p14="http://schemas.microsoft.com/office/powerpoint/2010/main" val="5084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661A78-1620-4819-8674-16466DDE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951B21-ADD7-4D86-B572-B18845D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</a:t>
            </a:r>
          </a:p>
          <a:p>
            <a:r>
              <a:rPr lang="en-GB" dirty="0"/>
              <a:t>	NSF only, language constraints</a:t>
            </a:r>
          </a:p>
          <a:p>
            <a:r>
              <a:rPr lang="en-GB" dirty="0"/>
              <a:t>DOTS</a:t>
            </a:r>
          </a:p>
          <a:p>
            <a:r>
              <a:rPr lang="en-GB" dirty="0"/>
              <a:t>	Server only, deployment constraints</a:t>
            </a:r>
          </a:p>
          <a:p>
            <a:endParaRPr lang="en-GB" dirty="0"/>
          </a:p>
          <a:p>
            <a:pPr algn="ctr"/>
            <a:r>
              <a:rPr lang="en-GB" dirty="0"/>
              <a:t>How about a different approach?</a:t>
            </a:r>
          </a:p>
        </p:txBody>
      </p:sp>
    </p:spTree>
    <p:extLst>
      <p:ext uri="{BB962C8B-B14F-4D97-AF65-F5344CB8AC3E}">
        <p14:creationId xmlns:p14="http://schemas.microsoft.com/office/powerpoint/2010/main" val="120637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5E56-F513-4A94-A58F-4235E160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+ node-red =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AA951-B22E-4803-A2C0-9CF1E7E3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</a:t>
            </a:r>
          </a:p>
          <a:p>
            <a:r>
              <a:rPr lang="en-GB" dirty="0"/>
              <a:t>	</a:t>
            </a:r>
            <a:r>
              <a:rPr lang="en-GB" dirty="0" err="1"/>
              <a:t>XAgent</a:t>
            </a:r>
            <a:r>
              <a:rPr lang="en-GB" dirty="0"/>
              <a:t> / </a:t>
            </a:r>
            <a:r>
              <a:rPr lang="en-GB" dirty="0" err="1"/>
              <a:t>SmartNSF</a:t>
            </a:r>
            <a:r>
              <a:rPr lang="en-GB" dirty="0"/>
              <a:t> / REST endpoint</a:t>
            </a:r>
          </a:p>
          <a:p>
            <a:r>
              <a:rPr lang="en-GB" dirty="0"/>
              <a:t>	Use </a:t>
            </a:r>
            <a:r>
              <a:rPr lang="en-GB" dirty="0" err="1"/>
              <a:t>Xots</a:t>
            </a:r>
            <a:r>
              <a:rPr lang="en-GB" dirty="0"/>
              <a:t> for background processing</a:t>
            </a:r>
          </a:p>
          <a:p>
            <a:r>
              <a:rPr lang="en-GB" dirty="0"/>
              <a:t>	Utility methods added to ODA to boilerplate</a:t>
            </a:r>
          </a:p>
          <a:p>
            <a:r>
              <a:rPr lang="en-GB" dirty="0"/>
              <a:t>Node-RED</a:t>
            </a:r>
          </a:p>
          <a:p>
            <a:r>
              <a:rPr lang="en-GB" dirty="0"/>
              <a:t>	Scheduling and flows</a:t>
            </a:r>
          </a:p>
          <a:p>
            <a:pPr marL="901700" indent="-901700"/>
            <a:r>
              <a:rPr lang="en-GB" dirty="0"/>
              <a:t>	Other schedulers would work, as long as they can call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369018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669E2-BE11-4459-8C18-5C4763A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E0A162-6297-49FF-BA4C-61E31142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293101" cy="4421991"/>
          </a:xfrm>
        </p:spPr>
        <p:txBody>
          <a:bodyPr/>
          <a:lstStyle/>
          <a:p>
            <a:r>
              <a:rPr lang="en-GB" dirty="0"/>
              <a:t>Available on IBM Cloud, local node.js app or Docker</a:t>
            </a:r>
          </a:p>
          <a:p>
            <a:pPr marL="901700" indent="-901700"/>
            <a:r>
              <a:rPr lang="en-GB" dirty="0"/>
              <a:t>	Docker containers not aware of host’s “localhost” or other containers</a:t>
            </a:r>
          </a:p>
          <a:p>
            <a:r>
              <a:rPr lang="en-GB" dirty="0"/>
              <a:t>Schedule tasks via Inject node (or Big Timer)</a:t>
            </a:r>
          </a:p>
          <a:p>
            <a:r>
              <a:rPr lang="en-GB" dirty="0"/>
              <a:t>Basic authentication can be set</a:t>
            </a:r>
          </a:p>
          <a:p>
            <a:r>
              <a:rPr lang="en-GB" dirty="0"/>
              <a:t>Flows can be imported / exported as JSON </a:t>
            </a:r>
          </a:p>
        </p:txBody>
      </p:sp>
    </p:spTree>
    <p:extLst>
      <p:ext uri="{BB962C8B-B14F-4D97-AF65-F5344CB8AC3E}">
        <p14:creationId xmlns:p14="http://schemas.microsoft.com/office/powerpoint/2010/main" val="191384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95756-30F2-4F38-B406-1C6C78CB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private /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0F034-E016-44D5-B815-A5E0F3FD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“Private” needs to be made “public”</a:t>
            </a:r>
          </a:p>
          <a:p>
            <a:r>
              <a:rPr lang="en-GB" dirty="0" err="1">
                <a:hlinkClick r:id="rId2"/>
              </a:rPr>
              <a:t>ngrok</a:t>
            </a:r>
            <a:r>
              <a:rPr lang="en-GB" dirty="0"/>
              <a:t> provides secure tunnels</a:t>
            </a:r>
          </a:p>
          <a:p>
            <a:r>
              <a:rPr lang="en-GB" dirty="0" err="1">
                <a:hlinkClick r:id="rId3"/>
              </a:rPr>
              <a:t>cmder</a:t>
            </a:r>
            <a:r>
              <a:rPr lang="en-GB" dirty="0"/>
              <a:t> is good console emulator for Windows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35C8F-A351-43A9-9D73-DA5810CA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3272333"/>
            <a:ext cx="5073263" cy="27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42D3F1F-5602-49F4-A125-78B334E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John Jardin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13B6473-AA5C-4554-9024-49310ACB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933349"/>
            <a:ext cx="8025247" cy="4421991"/>
          </a:xfrm>
        </p:spPr>
        <p:txBody>
          <a:bodyPr/>
          <a:lstStyle/>
          <a:p>
            <a:r>
              <a:rPr lang="en-GB" dirty="0" smtClean="0"/>
              <a:t>CTO, Ukuvuma Solutions and Agilit-e</a:t>
            </a:r>
            <a:endParaRPr lang="en-GB" dirty="0"/>
          </a:p>
          <a:p>
            <a:r>
              <a:rPr lang="en-GB" dirty="0" smtClean="0"/>
              <a:t>IBM Champion (Cloud and ICS)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smtClean="0"/>
              <a:t>JohnJardinCodes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9D07E98F-A5EC-4BA5-B706-FA5F0ED79C9A}"/>
              </a:ext>
            </a:extLst>
          </p:cNvPr>
          <p:cNvSpPr/>
          <p:nvPr/>
        </p:nvSpPr>
        <p:spPr>
          <a:xfrm>
            <a:off x="1114623" y="3784600"/>
            <a:ext cx="6863954" cy="2088231"/>
          </a:xfrm>
          <a:prstGeom prst="rightArrow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matte">
            <a:bevelT w="144450" h="6350" prst="relaxedInset"/>
            <a:contourClr>
              <a:schemeClr val="bg1"/>
            </a:contourClr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F0A7D2A-1ED2-4864-A5F4-0D140FB92B9B}"/>
              </a:ext>
            </a:extLst>
          </p:cNvPr>
          <p:cNvGrpSpPr/>
          <p:nvPr/>
        </p:nvGrpSpPr>
        <p:grpSpPr>
          <a:xfrm>
            <a:off x="511198" y="4411069"/>
            <a:ext cx="1925287" cy="835292"/>
            <a:chOff x="2217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xmlns="" id="{42194522-2AE0-45FA-94D1-5C3A1A519BCC}"/>
                </a:ext>
              </a:extLst>
            </p:cNvPr>
            <p:cNvSpPr/>
            <p:nvPr/>
          </p:nvSpPr>
          <p:spPr>
            <a:xfrm>
              <a:off x="2217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5">
              <a:extLst>
                <a:ext uri="{FF2B5EF4-FFF2-40B4-BE49-F238E27FC236}">
                  <a16:creationId xmlns:a16="http://schemas.microsoft.com/office/drawing/2014/main" xmlns="" id="{861A16B5-D4B4-4670-A45F-34D508101688}"/>
                </a:ext>
              </a:extLst>
            </p:cNvPr>
            <p:cNvSpPr txBox="1"/>
            <p:nvPr/>
          </p:nvSpPr>
          <p:spPr>
            <a:xfrm>
              <a:off x="42993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Integration &amp; Cloud Architect</a:t>
              </a:r>
              <a:endParaRPr lang="en-US" sz="17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B29DE9-20E8-453E-8816-D198CD4251AF}"/>
              </a:ext>
            </a:extLst>
          </p:cNvPr>
          <p:cNvGrpSpPr/>
          <p:nvPr/>
        </p:nvGrpSpPr>
        <p:grpSpPr>
          <a:xfrm>
            <a:off x="2559704" y="4411069"/>
            <a:ext cx="1925287" cy="835292"/>
            <a:chOff x="2050723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417FA2E-811C-440B-B6DE-DDE93137815A}"/>
                </a:ext>
              </a:extLst>
            </p:cNvPr>
            <p:cNvSpPr/>
            <p:nvPr/>
          </p:nvSpPr>
          <p:spPr>
            <a:xfrm>
              <a:off x="2050723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xmlns="" id="{110F1258-6F73-42E9-B344-03EE53497FAB}"/>
                </a:ext>
              </a:extLst>
            </p:cNvPr>
            <p:cNvSpPr txBox="1"/>
            <p:nvPr/>
          </p:nvSpPr>
          <p:spPr>
            <a:xfrm>
              <a:off x="2091499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err="1"/>
                <a:t>XPages</a:t>
              </a:r>
              <a:r>
                <a:rPr lang="en-US" sz="1700" kern="1200" dirty="0"/>
                <a:t> 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36C9D76-D131-4697-87D2-EAE3576FADB0}"/>
              </a:ext>
            </a:extLst>
          </p:cNvPr>
          <p:cNvGrpSpPr/>
          <p:nvPr/>
        </p:nvGrpSpPr>
        <p:grpSpPr>
          <a:xfrm>
            <a:off x="4608210" y="4411069"/>
            <a:ext cx="1925287" cy="835292"/>
            <a:chOff x="4099229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07C25609-83FE-48AD-A91A-9D291B9844E8}"/>
                </a:ext>
              </a:extLst>
            </p:cNvPr>
            <p:cNvSpPr/>
            <p:nvPr/>
          </p:nvSpPr>
          <p:spPr>
            <a:xfrm>
              <a:off x="4099229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9">
              <a:extLst>
                <a:ext uri="{FF2B5EF4-FFF2-40B4-BE49-F238E27FC236}">
                  <a16:creationId xmlns:a16="http://schemas.microsoft.com/office/drawing/2014/main" xmlns="" id="{1C28D283-4C25-428A-B342-E8B990D73AFB}"/>
                </a:ext>
              </a:extLst>
            </p:cNvPr>
            <p:cNvSpPr txBox="1"/>
            <p:nvPr/>
          </p:nvSpPr>
          <p:spPr>
            <a:xfrm>
              <a:off x="4140005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DevOps Engineer</a:t>
              </a:r>
              <a:endParaRPr lang="en-US" sz="17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50B76FC-5A2D-4D73-9FA6-A4F0765716C1}"/>
              </a:ext>
            </a:extLst>
          </p:cNvPr>
          <p:cNvGrpSpPr/>
          <p:nvPr/>
        </p:nvGrpSpPr>
        <p:grpSpPr>
          <a:xfrm>
            <a:off x="6656715" y="4411069"/>
            <a:ext cx="1925287" cy="835292"/>
            <a:chOff x="6147734" y="626469"/>
            <a:chExt cx="1925287" cy="835292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F40D22CD-D3F7-4AA7-A9E4-AB0C7FA72C8C}"/>
                </a:ext>
              </a:extLst>
            </p:cNvPr>
            <p:cNvSpPr/>
            <p:nvPr/>
          </p:nvSpPr>
          <p:spPr>
            <a:xfrm>
              <a:off x="6147734" y="626469"/>
              <a:ext cx="1925287" cy="835292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xmlns="" id="{A2368F2E-FBBE-4C6A-BD1D-1811DB8E0402}"/>
                </a:ext>
              </a:extLst>
            </p:cNvPr>
            <p:cNvSpPr txBox="1"/>
            <p:nvPr/>
          </p:nvSpPr>
          <p:spPr>
            <a:xfrm>
              <a:off x="6188510" y="667245"/>
              <a:ext cx="1843735" cy="75374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 smtClean="0"/>
                <a:t>AI Programming</a:t>
              </a:r>
              <a:endParaRPr lang="en-US" sz="1700" kern="1200" dirty="0"/>
            </a:p>
          </p:txBody>
        </p:sp>
      </p:grpSp>
      <p:pic>
        <p:nvPicPr>
          <p:cNvPr id="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20" y="1852785"/>
            <a:ext cx="3352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F69C7-34E6-46C1-A796-5324FEE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A64C34-4AE8-4780-98A0-96EAF2F1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smtClean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Domino </a:t>
            </a:r>
            <a:r>
              <a:rPr lang="en-GB" dirty="0"/>
              <a:t>as datastore, REST access</a:t>
            </a:r>
          </a:p>
          <a:p>
            <a:pPr marL="342900" indent="-342900">
              <a:buFontTx/>
              <a:buChar char="-"/>
            </a:pPr>
            <a:r>
              <a:rPr lang="en-GB" dirty="0"/>
              <a:t>What about scheduled tasks</a:t>
            </a:r>
            <a:r>
              <a:rPr lang="en-GB" dirty="0" smtClean="0"/>
              <a:t>?</a:t>
            </a:r>
          </a:p>
          <a:p>
            <a:pPr marL="342900" indent="-342900">
              <a:buFontTx/>
              <a:buChar char="-"/>
            </a:pPr>
            <a:r>
              <a:rPr lang="en-GB" dirty="0" smtClean="0"/>
              <a:t>Microservices and Containerization</a:t>
            </a: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3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91CD7C-405A-4343-A99A-F7317A35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97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DE7C-1B23-4060-B7B2-FCFE31A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A306DB-D732-4579-8793-4C54310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NOT: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write your app using XYZ JavaScript framework and package it in the NSF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/>
              <a:t>IS: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to develop and include Domino as the datastore for a microservices architecture</a:t>
            </a:r>
          </a:p>
          <a:p>
            <a:pPr marL="342900" indent="-342900">
              <a:buFontTx/>
              <a:buChar char="-"/>
            </a:pPr>
            <a:r>
              <a:rPr lang="en-GB" dirty="0"/>
              <a:t>Tools / technologies to use</a:t>
            </a:r>
          </a:p>
          <a:p>
            <a:pPr marL="342900" indent="-342900">
              <a:buFontTx/>
              <a:buChar char="-"/>
            </a:pPr>
            <a:r>
              <a:rPr lang="en-GB" dirty="0"/>
              <a:t>Thinking approaches required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323D5-60FE-441D-93FC-A4A17CCD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Domino the monolith?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741F8-A1AA-4D80-A45A-3154A7B1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Domino for Directory Management</a:t>
            </a:r>
          </a:p>
          <a:p>
            <a:r>
              <a:rPr lang="en-GB" dirty="0"/>
              <a:t>Domino TLS</a:t>
            </a:r>
          </a:p>
          <a:p>
            <a:r>
              <a:rPr lang="en-GB" dirty="0"/>
              <a:t>Domino HTTP Server / Port 1352</a:t>
            </a:r>
          </a:p>
          <a:p>
            <a:r>
              <a:rPr lang="en-GB" dirty="0"/>
              <a:t>NoSQL Data Store (NSF)</a:t>
            </a:r>
          </a:p>
          <a:p>
            <a:r>
              <a:rPr lang="en-GB" dirty="0"/>
              <a:t>Domino APIs for workflow (LS / SSJS / Java) </a:t>
            </a:r>
          </a:p>
          <a:p>
            <a:r>
              <a:rPr lang="en-GB" dirty="0" err="1"/>
              <a:t>nupdate</a:t>
            </a:r>
            <a:r>
              <a:rPr lang="en-GB" dirty="0"/>
              <a:t> for indexing</a:t>
            </a:r>
          </a:p>
          <a:p>
            <a:r>
              <a:rPr lang="en-GB" dirty="0"/>
              <a:t>Domino replication / clustering</a:t>
            </a:r>
          </a:p>
          <a:p>
            <a:r>
              <a:rPr lang="en-GB" dirty="0"/>
              <a:t>Standard templates for auditing (</a:t>
            </a:r>
            <a:r>
              <a:rPr lang="en-GB" dirty="0" err="1"/>
              <a:t>log.nsf</a:t>
            </a:r>
            <a:r>
              <a:rPr lang="en-GB" dirty="0"/>
              <a:t> etc)</a:t>
            </a:r>
          </a:p>
          <a:p>
            <a:r>
              <a:rPr lang="en-GB" dirty="0"/>
              <a:t>Domino SMTP for mail routing</a:t>
            </a:r>
          </a:p>
        </p:txBody>
      </p:sp>
    </p:spTree>
    <p:extLst>
      <p:ext uri="{BB962C8B-B14F-4D97-AF65-F5344CB8AC3E}">
        <p14:creationId xmlns:p14="http://schemas.microsoft.com/office/powerpoint/2010/main" val="12734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706F6-B240-469D-9907-F8E98ECB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E6E5A4-30F9-4680-9CE7-B82002E2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LDAP for Directory Management</a:t>
            </a:r>
          </a:p>
          <a:p>
            <a:r>
              <a:rPr lang="en-GB" dirty="0" err="1">
                <a:hlinkClick r:id="rId2"/>
              </a:rPr>
              <a:t>nginx</a:t>
            </a:r>
            <a:r>
              <a:rPr lang="en-GB" dirty="0"/>
              <a:t> / IBM HTTP Server</a:t>
            </a:r>
          </a:p>
          <a:p>
            <a:r>
              <a:rPr lang="en-GB" dirty="0"/>
              <a:t>ODBC / JDBC / LEI / agents processing flat files</a:t>
            </a:r>
          </a:p>
          <a:p>
            <a:r>
              <a:rPr lang="en-GB" dirty="0"/>
              <a:t>Web Services / agents to connect externally</a:t>
            </a:r>
          </a:p>
          <a:p>
            <a:r>
              <a:rPr lang="en-GB" dirty="0"/>
              <a:t>Lotus Workflow for workflow</a:t>
            </a:r>
          </a:p>
          <a:p>
            <a:r>
              <a:rPr lang="en-GB" dirty="0"/>
              <a:t>Third-party tools for better auditing (incl. </a:t>
            </a:r>
            <a:r>
              <a:rPr lang="en-GB" dirty="0" err="1"/>
              <a:t>OpenLog</a:t>
            </a:r>
            <a:r>
              <a:rPr lang="en-GB" dirty="0"/>
              <a:t>)</a:t>
            </a:r>
          </a:p>
          <a:p>
            <a:r>
              <a:rPr lang="en-GB" dirty="0"/>
              <a:t>Export to data warehouse / </a:t>
            </a:r>
            <a:r>
              <a:rPr lang="en-GB" dirty="0" err="1"/>
              <a:t>NotesSQL</a:t>
            </a:r>
            <a:r>
              <a:rPr lang="en-GB" dirty="0"/>
              <a:t> for reporting</a:t>
            </a:r>
          </a:p>
          <a:p>
            <a:r>
              <a:rPr lang="en-GB" dirty="0"/>
              <a:t>Mail routing via non-Domino SMTP server</a:t>
            </a:r>
          </a:p>
        </p:txBody>
      </p:sp>
    </p:spTree>
    <p:extLst>
      <p:ext uri="{BB962C8B-B14F-4D97-AF65-F5344CB8AC3E}">
        <p14:creationId xmlns:p14="http://schemas.microsoft.com/office/powerpoint/2010/main" val="42884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7771E-874B-4266-989A-A1D42B4A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43465"/>
            <a:ext cx="11404601" cy="1293028"/>
          </a:xfrm>
        </p:spPr>
        <p:txBody>
          <a:bodyPr/>
          <a:lstStyle/>
          <a:p>
            <a:r>
              <a:rPr lang="en-GB" sz="4000" dirty="0" err="1"/>
              <a:t>Mutato</a:t>
            </a:r>
            <a:r>
              <a:rPr lang="en-GB" sz="4000" dirty="0"/>
              <a:t> </a:t>
            </a:r>
            <a:r>
              <a:rPr lang="en-GB" sz="4000" dirty="0" err="1"/>
              <a:t>nomine</a:t>
            </a:r>
            <a:r>
              <a:rPr lang="en-GB" sz="4000" dirty="0"/>
              <a:t> de </a:t>
            </a:r>
            <a:r>
              <a:rPr lang="en-GB" sz="4000" dirty="0" err="1"/>
              <a:t>te</a:t>
            </a:r>
            <a:r>
              <a:rPr lang="en-GB" sz="4000" dirty="0"/>
              <a:t> </a:t>
            </a:r>
            <a:r>
              <a:rPr lang="en-GB" sz="4000" dirty="0" err="1"/>
              <a:t>fabula</a:t>
            </a:r>
            <a:r>
              <a:rPr lang="en-GB" sz="4000" dirty="0"/>
              <a:t> </a:t>
            </a:r>
            <a:r>
              <a:rPr lang="en-GB" sz="4000" dirty="0" err="1"/>
              <a:t>narratur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D320B4-4B47-4331-8696-978083AB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Domino has always been in the microservices game</a:t>
            </a:r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Custom workflow around ERP processes</a:t>
            </a:r>
          </a:p>
          <a:p>
            <a:pPr marL="342900" indent="-342900">
              <a:buFontTx/>
              <a:buChar char="-"/>
            </a:pPr>
            <a:r>
              <a:rPr lang="en-GB" dirty="0"/>
              <a:t>Custom integration for multiple non-Domino systems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Configuration pulled from 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3126869749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s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ntf.potx" id="{4601F4C5-38B9-4580-91D8-D5FFB6A0790B}" vid="{9BF570AD-8EDE-4107-AA49-E786C4476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Openntf</Template>
  <TotalTime>3136</TotalTime>
  <Words>569</Words>
  <Application>Microsoft Macintosh PowerPoint</Application>
  <PresentationFormat>Widescreen</PresentationFormat>
  <Paragraphs>167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Courier New</vt:lpstr>
      <vt:lpstr>Arial</vt:lpstr>
      <vt:lpstr>Main Slides</vt:lpstr>
      <vt:lpstr>8598 Tips and Tricks: Domino and Javascript development masterclass</vt:lpstr>
      <vt:lpstr>paul Withers</vt:lpstr>
      <vt:lpstr>John Jardin</vt:lpstr>
      <vt:lpstr>agenda</vt:lpstr>
      <vt:lpstr>introduction</vt:lpstr>
      <vt:lpstr>This session?</vt:lpstr>
      <vt:lpstr>Domino the monolith?</vt:lpstr>
      <vt:lpstr>The reality</vt:lpstr>
      <vt:lpstr>Mutato nomine de te fabula narratur</vt:lpstr>
      <vt:lpstr>Change your thinking</vt:lpstr>
      <vt:lpstr>Domino as datastore – REST Access</vt:lpstr>
      <vt:lpstr>Domino rest options</vt:lpstr>
      <vt:lpstr>considerations</vt:lpstr>
      <vt:lpstr>considerations</vt:lpstr>
      <vt:lpstr>documentation</vt:lpstr>
      <vt:lpstr>Creating a swagger definition</vt:lpstr>
      <vt:lpstr>testing</vt:lpstr>
      <vt:lpstr>HTTP status codes</vt:lpstr>
      <vt:lpstr>http status codes</vt:lpstr>
      <vt:lpstr>What about scheduled tasks?</vt:lpstr>
      <vt:lpstr>Scheduled tasks</vt:lpstr>
      <vt:lpstr>Rest + node-red = flexibility</vt:lpstr>
      <vt:lpstr>Node-red</vt:lpstr>
      <vt:lpstr>Integrating private / public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 revolution</dc:title>
  <dc:creator>Nathan Freeman</dc:creator>
  <cp:lastModifiedBy>John Jardin</cp:lastModifiedBy>
  <cp:revision>97</cp:revision>
  <dcterms:created xsi:type="dcterms:W3CDTF">2014-11-15T14:24:57Z</dcterms:created>
  <dcterms:modified xsi:type="dcterms:W3CDTF">2018-02-18T11:34:43Z</dcterms:modified>
</cp:coreProperties>
</file>