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0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80" r:id="rId4"/>
    <p:sldId id="272" r:id="rId5"/>
    <p:sldId id="273" r:id="rId6"/>
    <p:sldId id="263" r:id="rId7"/>
    <p:sldId id="259" r:id="rId8"/>
    <p:sldId id="260" r:id="rId9"/>
    <p:sldId id="261" r:id="rId10"/>
    <p:sldId id="262" r:id="rId11"/>
    <p:sldId id="271" r:id="rId12"/>
    <p:sldId id="264" r:id="rId13"/>
    <p:sldId id="267" r:id="rId14"/>
    <p:sldId id="279" r:id="rId15"/>
    <p:sldId id="268" r:id="rId16"/>
    <p:sldId id="269" r:id="rId17"/>
    <p:sldId id="270" r:id="rId18"/>
    <p:sldId id="266" r:id="rId19"/>
    <p:sldId id="265" r:id="rId20"/>
    <p:sldId id="281" r:id="rId21"/>
    <p:sldId id="274" r:id="rId22"/>
    <p:sldId id="275" r:id="rId23"/>
    <p:sldId id="276" r:id="rId24"/>
    <p:sldId id="277" r:id="rId25"/>
    <p:sldId id="278" r:id="rId26"/>
    <p:sldId id="282" r:id="rId27"/>
    <p:sldId id="284" r:id="rId28"/>
    <p:sldId id="285" r:id="rId29"/>
    <p:sldId id="286" r:id="rId30"/>
    <p:sldId id="287" r:id="rId31"/>
    <p:sldId id="283" r:id="rId32"/>
    <p:sldId id="288" r:id="rId33"/>
    <p:sldId id="289" r:id="rId34"/>
    <p:sldId id="291" r:id="rId35"/>
    <p:sldId id="292" r:id="rId36"/>
    <p:sldId id="293" r:id="rId37"/>
    <p:sldId id="290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17" autoAdjust="0"/>
    <p:restoredTop sz="86488" autoAdjust="0"/>
  </p:normalViewPr>
  <p:slideViewPr>
    <p:cSldViewPr snapToGrid="0">
      <p:cViewPr varScale="1">
        <p:scale>
          <a:sx n="67" d="100"/>
          <a:sy n="67" d="100"/>
        </p:scale>
        <p:origin x="590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60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232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B178A4F-544B-43AC-BD15-7B2CEA5C04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4BA4BC-130D-4F1D-9EA5-9BBC4F794A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0E51D3-653E-462A-88BF-90B852BBE668}" type="datetimeFigureOut">
              <a:rPr lang="en-GB" smtClean="0"/>
              <a:t>01/03/2018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7B5433-BC26-406D-9018-BBA13894431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83B6B0-F723-4CC7-BE1F-88AD9F01DE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FB00A-8A08-464E-8AA5-A59AB28FE48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7879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64965-4043-4174-93BC-54F5E5CCBD1D}" type="datetimeFigureOut">
              <a:rPr lang="en-US" smtClean="0"/>
              <a:t>3/1/2018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C5AE6-245A-4892-87E4-2DDCA6560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683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783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16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7941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949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480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927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159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940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0148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043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056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514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733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677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420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709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8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718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6154" y="1163334"/>
            <a:ext cx="7581101" cy="2196054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154" y="3515252"/>
            <a:ext cx="7581101" cy="235214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411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Slide">
    <p:bg>
      <p:bgPr>
        <a:gradFill flip="none" rotWithShape="1">
          <a:gsLst>
            <a:gs pos="0">
              <a:schemeClr val="tx1">
                <a:lumMod val="85000"/>
              </a:schemeClr>
            </a:gs>
            <a:gs pos="35000">
              <a:schemeClr val="tx2">
                <a:lumMod val="50000"/>
              </a:schemeClr>
            </a:gs>
            <a:gs pos="100000">
              <a:schemeClr val="bg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199" y="304801"/>
            <a:ext cx="5575302" cy="5770033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501" y="304801"/>
            <a:ext cx="5549899" cy="5770034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9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6154" y="1163334"/>
            <a:ext cx="7581101" cy="2196054"/>
          </a:xfrm>
        </p:spPr>
        <p:txBody>
          <a:bodyPr anchor="t">
            <a:normAutofit/>
          </a:bodyPr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154" y="3515252"/>
            <a:ext cx="7581101" cy="1015185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574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in Slide and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699" y="243465"/>
            <a:ext cx="10357309" cy="1293028"/>
          </a:xfrm>
        </p:spPr>
        <p:txBody>
          <a:bodyPr>
            <a:noAutofit/>
          </a:bodyPr>
          <a:lstStyle>
            <a:lvl1pPr>
              <a:defRPr sz="50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99" y="1933349"/>
            <a:ext cx="8025247" cy="4055469"/>
          </a:xfrm>
        </p:spPr>
        <p:txBody>
          <a:bodyPr/>
          <a:lstStyle>
            <a:lvl1pPr marL="0" indent="0">
              <a:buFontTx/>
              <a:buNone/>
              <a:defRPr sz="2500"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1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6699" y="2059478"/>
            <a:ext cx="3681846" cy="4295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25191" y="2059477"/>
            <a:ext cx="4166755" cy="4295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41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699" y="279633"/>
            <a:ext cx="9739745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699" y="1871745"/>
            <a:ext cx="4044453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6699" y="2837315"/>
            <a:ext cx="4044453" cy="35180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8907" y="1871745"/>
            <a:ext cx="384303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48907" y="2837313"/>
            <a:ext cx="3843039" cy="35180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185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366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788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537" y="686130"/>
            <a:ext cx="7105381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760537" y="3370750"/>
            <a:ext cx="7523613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537" y="4035213"/>
            <a:ext cx="8142979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2837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65918" y="270584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95875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66700" y="315190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5083" y="1965975"/>
            <a:ext cx="252499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082" y="2668460"/>
            <a:ext cx="2524992" cy="368688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1989" y="1965240"/>
            <a:ext cx="252499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0047" y="2667974"/>
            <a:ext cx="2524992" cy="36874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766955" y="1956761"/>
            <a:ext cx="252499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766956" y="2668460"/>
            <a:ext cx="2524992" cy="368688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85727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tx1">
                <a:lumMod val="85000"/>
              </a:schemeClr>
            </a:gs>
            <a:gs pos="35000">
              <a:schemeClr val="tx2">
                <a:lumMod val="50000"/>
              </a:schemeClr>
            </a:gs>
            <a:gs pos="100000">
              <a:schemeClr val="bg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6699" y="243465"/>
            <a:ext cx="9729355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700" y="1933854"/>
            <a:ext cx="8025246" cy="4072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5D7D39-F3E0-46F3-9F14-221C7C0B47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56" t="4" r="46801" b="35997"/>
          <a:stretch/>
        </p:blipFill>
        <p:spPr>
          <a:xfrm>
            <a:off x="8039100" y="243465"/>
            <a:ext cx="4149436" cy="6477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DDF644-1535-4938-B3E9-4A0BA2870803}"/>
              </a:ext>
            </a:extLst>
          </p:cNvPr>
          <p:cNvPicPr/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01" y="6006739"/>
            <a:ext cx="2026568" cy="6999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962" y="6006739"/>
            <a:ext cx="1588193" cy="697201"/>
          </a:xfrm>
          <a:prstGeom prst="rect">
            <a:avLst/>
          </a:prstGeom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02948" y="6023263"/>
            <a:ext cx="2199035" cy="697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2800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0" r:id="rId1"/>
    <p:sldLayoutId id="2147483871" r:id="rId2"/>
    <p:sldLayoutId id="2147483873" r:id="rId3"/>
    <p:sldLayoutId id="2147483875" r:id="rId4"/>
    <p:sldLayoutId id="2147483876" r:id="rId5"/>
    <p:sldLayoutId id="2147483877" r:id="rId6"/>
    <p:sldLayoutId id="2147483878" r:id="rId7"/>
    <p:sldLayoutId id="2147483883" r:id="rId8"/>
    <p:sldLayoutId id="2147483885" r:id="rId9"/>
    <p:sldLayoutId id="2147483891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tec.co.uk/swagger-domino-developers-part-three-mock-server-thanks-stephan-wissel/" TargetMode="External"/><Relationship Id="rId3" Type="http://schemas.openxmlformats.org/officeDocument/2006/relationships/hyperlink" Target="https://swagger.io/docs/specification/about/" TargetMode="External"/><Relationship Id="rId7" Type="http://schemas.openxmlformats.org/officeDocument/2006/relationships/hyperlink" Target="https://swagger.io/swagger-ui/" TargetMode="External"/><Relationship Id="rId2" Type="http://schemas.openxmlformats.org/officeDocument/2006/relationships/hyperlink" Target="https://editor.swagger.io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mermade.org.uk/openapi-converter" TargetMode="External"/><Relationship Id="rId5" Type="http://schemas.openxmlformats.org/officeDocument/2006/relationships/hyperlink" Target="https://swaggerhub.com/?_ga=2.181256484.2080916025.1518440845-1621221553.1516021767" TargetMode="External"/><Relationship Id="rId4" Type="http://schemas.openxmlformats.org/officeDocument/2006/relationships/hyperlink" Target="https://swagger.io/docs/specification/2-0/basic-structure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HTTP_status_codes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ngrok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hyperlink" Target="http://cmder.net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aulswithers.github.io/blog/2016/07/13/thoughts-on-domino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rostillic.us/blog/posts/6AF303DE836BA02D85257D570058B1C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59490B-2FA7-421D-8F31-CF5208FB07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sz="4400" dirty="0"/>
              <a:t>8598 Tips and Tricks: Domino and JavaScript development masterclass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Paul Withers, Intec Systems Ltd</a:t>
            </a:r>
          </a:p>
          <a:p>
            <a:r>
              <a:rPr lang="en-US" dirty="0"/>
              <a:t>John Jardin, Agilit-e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0528AC-FFDD-4ED9-B123-DAE9A8D298FE}"/>
              </a:ext>
            </a:extLst>
          </p:cNvPr>
          <p:cNvSpPr txBox="1"/>
          <p:nvPr/>
        </p:nvSpPr>
        <p:spPr>
          <a:xfrm>
            <a:off x="315686" y="228600"/>
            <a:ext cx="3037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Think 2018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BB6F0F-E28D-4890-ADF4-E2F8F070A49F}"/>
              </a:ext>
            </a:extLst>
          </p:cNvPr>
          <p:cNvSpPr txBox="1"/>
          <p:nvPr/>
        </p:nvSpPr>
        <p:spPr>
          <a:xfrm>
            <a:off x="9437900" y="225136"/>
            <a:ext cx="1926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#IBMThink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928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9DEE5-D2B3-4CEE-A43B-3B37F019C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your thinking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81E6A-3237-46F9-BEBB-AB78EC7DF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Pros</a:t>
            </a:r>
          </a:p>
          <a:p>
            <a:pPr marL="342900" indent="-342900">
              <a:buFontTx/>
              <a:buChar char="-"/>
            </a:pPr>
            <a:r>
              <a:rPr lang="en-GB" dirty="0"/>
              <a:t>Greater flexibility</a:t>
            </a:r>
          </a:p>
          <a:p>
            <a:pPr marL="342900" indent="-342900">
              <a:buFontTx/>
              <a:buChar char="-"/>
            </a:pPr>
            <a:r>
              <a:rPr lang="en-GB" dirty="0"/>
              <a:t>Best of breed</a:t>
            </a:r>
          </a:p>
          <a:p>
            <a:pPr marL="342900" indent="-342900">
              <a:buFontTx/>
              <a:buChar char="-"/>
            </a:pPr>
            <a:r>
              <a:rPr lang="en-GB" dirty="0"/>
              <a:t>Increased standardisation</a:t>
            </a:r>
          </a:p>
          <a:p>
            <a:pPr marL="342900" indent="-342900">
              <a:buFontTx/>
              <a:buChar char="-"/>
            </a:pPr>
            <a:endParaRPr lang="en-GB" dirty="0"/>
          </a:p>
          <a:p>
            <a:r>
              <a:rPr lang="en-GB" dirty="0"/>
              <a:t>Cons</a:t>
            </a:r>
          </a:p>
          <a:p>
            <a:pPr marL="342900" indent="-342900">
              <a:buFontTx/>
              <a:buChar char="-"/>
            </a:pPr>
            <a:r>
              <a:rPr lang="en-GB" dirty="0"/>
              <a:t>Code for failure</a:t>
            </a:r>
          </a:p>
          <a:p>
            <a:pPr marL="342900" indent="-342900">
              <a:buFontTx/>
              <a:buChar char="-"/>
            </a:pPr>
            <a:r>
              <a:rPr lang="en-GB" dirty="0"/>
              <a:t>Step outside comfort zone</a:t>
            </a:r>
          </a:p>
          <a:p>
            <a:pPr marL="342900" indent="-342900">
              <a:buFontTx/>
              <a:buChar char="-"/>
            </a:pPr>
            <a:r>
              <a:rPr lang="en-GB" dirty="0"/>
              <a:t>More integration points</a:t>
            </a:r>
          </a:p>
        </p:txBody>
      </p:sp>
    </p:spTree>
    <p:extLst>
      <p:ext uri="{BB962C8B-B14F-4D97-AF65-F5344CB8AC3E}">
        <p14:creationId xmlns:p14="http://schemas.microsoft.com/office/powerpoint/2010/main" val="258918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2A4954-D8E0-4C0D-B4A7-23E696B306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Domino as a  datastore and api gateway</a:t>
            </a:r>
          </a:p>
        </p:txBody>
      </p:sp>
    </p:spTree>
    <p:extLst>
      <p:ext uri="{BB962C8B-B14F-4D97-AF65-F5344CB8AC3E}">
        <p14:creationId xmlns:p14="http://schemas.microsoft.com/office/powerpoint/2010/main" val="1219390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30216-0158-4426-8CAF-8D17A5056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Domino rest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770BD-8CC0-4139-A505-25D8CA68B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536493"/>
            <a:ext cx="8229601" cy="4461537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DAS (Domino Access Services)</a:t>
            </a:r>
          </a:p>
          <a:p>
            <a:r>
              <a:rPr lang="en-GB" dirty="0"/>
              <a:t>	validation / visibility concerns</a:t>
            </a:r>
          </a:p>
          <a:p>
            <a:r>
              <a:rPr lang="en-GB" dirty="0"/>
              <a:t>XAgents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viewState=“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nostate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a</a:t>
            </a:r>
            <a:r>
              <a:rPr lang="en-GB" dirty="0">
                <a:cs typeface="Courier New" panose="02070309020205020404" pitchFamily="49" charset="0"/>
              </a:rPr>
              <a:t>llows caching in </a:t>
            </a:r>
            <a:r>
              <a:rPr lang="en-GB" dirty="0" err="1">
                <a:cs typeface="Courier New" panose="02070309020205020404" pitchFamily="49" charset="0"/>
              </a:rPr>
              <a:t>applicationScope</a:t>
            </a:r>
            <a:endParaRPr lang="en-GB" dirty="0">
              <a:cs typeface="Courier New" panose="02070309020205020404" pitchFamily="49" charset="0"/>
            </a:endParaRPr>
          </a:p>
          <a:p>
            <a:r>
              <a:rPr lang="en-GB" dirty="0"/>
              <a:t>SmartNSF</a:t>
            </a:r>
          </a:p>
          <a:p>
            <a:r>
              <a:rPr lang="en-GB" dirty="0"/>
              <a:t>	written using Domain Specific Language</a:t>
            </a:r>
          </a:p>
          <a:p>
            <a:r>
              <a:rPr lang="en-GB" b="1" i="1" dirty="0"/>
              <a:t>ODA Starter Servlet</a:t>
            </a:r>
          </a:p>
          <a:p>
            <a:r>
              <a:rPr lang="en-GB" dirty="0"/>
              <a:t>	develop in Eclipse, local Domino server</a:t>
            </a:r>
          </a:p>
          <a:p>
            <a:r>
              <a:rPr lang="en-GB" dirty="0"/>
              <a:t>	development and deployment </a:t>
            </a:r>
            <a:r>
              <a:rPr lang="en-GB" b="1" i="1" dirty="0"/>
              <a:t>without Domino Designer</a:t>
            </a:r>
            <a:endParaRPr lang="en-GB" dirty="0"/>
          </a:p>
          <a:p>
            <a:r>
              <a:rPr lang="en-GB" dirty="0">
                <a:cs typeface="Courier New" panose="02070309020205020404" pitchFamily="49" charset="0"/>
              </a:rPr>
              <a:t>	allows powerful caching for better performance</a:t>
            </a:r>
            <a:endParaRPr lang="en-GB" dirty="0"/>
          </a:p>
          <a:p>
            <a:r>
              <a:rPr lang="en-GB" dirty="0" err="1"/>
              <a:t>Darwino</a:t>
            </a:r>
            <a:r>
              <a:rPr lang="en-GB" dirty="0"/>
              <a:t> Microservices</a:t>
            </a:r>
          </a:p>
          <a:p>
            <a:endParaRPr lang="en-GB" dirty="0"/>
          </a:p>
          <a:p>
            <a:pPr algn="ctr"/>
            <a:r>
              <a:rPr lang="en-GB" sz="3200" b="1" i="1" dirty="0"/>
              <a:t>Newsflash: Domino10 brings NodeJS, </a:t>
            </a:r>
            <a:r>
              <a:rPr lang="en-GB" sz="3200" b="1" i="1" dirty="0" err="1"/>
              <a:t>LoopBack</a:t>
            </a:r>
            <a:r>
              <a:rPr lang="en-GB" sz="3200" b="1" i="1" dirty="0"/>
              <a:t>, (Node-RED)</a:t>
            </a:r>
          </a:p>
        </p:txBody>
      </p:sp>
    </p:spTree>
    <p:extLst>
      <p:ext uri="{BB962C8B-B14F-4D97-AF65-F5344CB8AC3E}">
        <p14:creationId xmlns:p14="http://schemas.microsoft.com/office/powerpoint/2010/main" val="2249062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25B3B-EB04-4DFE-AF62-DA769451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REST VS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8DDCC-5EBE-4C1F-B496-7D6BA1B7A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8509001" cy="4097337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API-first approach means</a:t>
            </a:r>
          </a:p>
          <a:p>
            <a:pPr marL="342900" indent="-342900">
              <a:buFontTx/>
              <a:buChar char="-"/>
            </a:pPr>
            <a:r>
              <a:rPr lang="en-GB" dirty="0"/>
              <a:t>More planning up-front</a:t>
            </a:r>
          </a:p>
          <a:p>
            <a:pPr marL="342900" indent="-342900">
              <a:buFontTx/>
              <a:buChar char="-"/>
            </a:pPr>
            <a:r>
              <a:rPr lang="en-GB" dirty="0"/>
              <a:t>Longer </a:t>
            </a:r>
            <a:r>
              <a:rPr lang="en-GB" i="1" dirty="0"/>
              <a:t>initial</a:t>
            </a:r>
            <a:r>
              <a:rPr lang="en-GB" dirty="0"/>
              <a:t> development lifecycle</a:t>
            </a:r>
          </a:p>
          <a:p>
            <a:pPr lvl="1" indent="0">
              <a:buNone/>
            </a:pPr>
            <a:r>
              <a:rPr lang="en-GB" sz="2600" b="1" dirty="0" err="1"/>
              <a:t>LoopBack</a:t>
            </a:r>
            <a:r>
              <a:rPr lang="en-GB" sz="2600" b="1" dirty="0"/>
              <a:t> + NodeJS FTW with Domino 10??</a:t>
            </a:r>
          </a:p>
          <a:p>
            <a:pPr marL="342900" indent="-342900">
              <a:buFontTx/>
              <a:buChar char="-"/>
            </a:pPr>
            <a:r>
              <a:rPr lang="en-GB" dirty="0"/>
              <a:t>Increased portability</a:t>
            </a:r>
          </a:p>
          <a:p>
            <a:pPr marL="342900" indent="-342900">
              <a:buFontTx/>
              <a:buChar char="-"/>
            </a:pPr>
            <a:r>
              <a:rPr lang="en-GB" dirty="0"/>
              <a:t>Better separation between database and interface</a:t>
            </a:r>
          </a:p>
          <a:p>
            <a:pPr marL="342900" indent="-342900">
              <a:buFontTx/>
              <a:buChar char="-"/>
            </a:pPr>
            <a:r>
              <a:rPr lang="en-GB" dirty="0"/>
              <a:t>Easier extensibility into other systems</a:t>
            </a:r>
          </a:p>
          <a:p>
            <a:pPr marL="342900" indent="-342900">
              <a:buFontTx/>
              <a:buChar char="-"/>
            </a:pPr>
            <a:endParaRPr lang="en-GB" dirty="0"/>
          </a:p>
          <a:p>
            <a:r>
              <a:rPr lang="en-GB" dirty="0"/>
              <a:t>Code for failure and “bad data” – ON BOTH SIDES</a:t>
            </a:r>
          </a:p>
          <a:p>
            <a:pPr marL="342900" indent="-342900">
              <a:buFontTx/>
              <a:buChar char="-"/>
            </a:pPr>
            <a:r>
              <a:rPr lang="en-GB" dirty="0"/>
              <a:t>Missing parameters</a:t>
            </a:r>
          </a:p>
          <a:p>
            <a:pPr marL="342900" indent="-342900">
              <a:buFontTx/>
              <a:buChar char="-"/>
            </a:pPr>
            <a:r>
              <a:rPr lang="en-GB" dirty="0"/>
              <a:t>Invalid enums</a:t>
            </a:r>
          </a:p>
        </p:txBody>
      </p:sp>
    </p:spTree>
    <p:extLst>
      <p:ext uri="{BB962C8B-B14F-4D97-AF65-F5344CB8AC3E}">
        <p14:creationId xmlns:p14="http://schemas.microsoft.com/office/powerpoint/2010/main" val="776067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25B3B-EB04-4DFE-AF62-DA769451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REST VS API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8DDCC-5EBE-4C1F-B496-7D6BA1B7A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Security considerations</a:t>
            </a:r>
          </a:p>
          <a:p>
            <a:pPr marL="342900" indent="-342900">
              <a:buFontTx/>
              <a:buChar char="-"/>
            </a:pPr>
            <a:r>
              <a:rPr lang="en-GB" dirty="0"/>
              <a:t>How to restrict access to apps: API key, OAuth?</a:t>
            </a:r>
          </a:p>
          <a:p>
            <a:pPr marL="342900" indent="-342900">
              <a:buFontTx/>
              <a:buChar char="-"/>
            </a:pPr>
            <a:r>
              <a:rPr lang="en-GB" dirty="0"/>
              <a:t>Use header / query params correctly</a:t>
            </a:r>
          </a:p>
          <a:p>
            <a:pPr marL="342900" indent="-342900">
              <a:buFontTx/>
              <a:buChar char="-"/>
            </a:pPr>
            <a:r>
              <a:rPr lang="en-GB" dirty="0"/>
              <a:t>Secure e.g. scheduled endpoints differently</a:t>
            </a:r>
          </a:p>
          <a:p>
            <a:pPr marL="342900" indent="-342900">
              <a:buFontTx/>
              <a:buChar char="-"/>
            </a:pPr>
            <a:r>
              <a:rPr lang="en-GB" dirty="0"/>
              <a:t>Additional logging of transactions?</a:t>
            </a:r>
          </a:p>
          <a:p>
            <a:endParaRPr lang="en-GB" dirty="0"/>
          </a:p>
          <a:p>
            <a:r>
              <a:rPr lang="en-GB" dirty="0"/>
              <a:t>Be careful what you expose</a:t>
            </a:r>
          </a:p>
          <a:p>
            <a:pPr marL="342900" indent="-342900">
              <a:buFontTx/>
              <a:buChar char="-"/>
            </a:pPr>
            <a:r>
              <a:rPr lang="en-GB" dirty="0"/>
              <a:t>Should your “status” field be editable</a:t>
            </a:r>
          </a:p>
          <a:p>
            <a:pPr marL="342900" indent="-342900">
              <a:buFontTx/>
              <a:buChar char="-"/>
            </a:pPr>
            <a:r>
              <a:rPr lang="en-GB" dirty="0"/>
              <a:t>Or just set via workflow methods</a:t>
            </a:r>
          </a:p>
        </p:txBody>
      </p:sp>
    </p:spTree>
    <p:extLst>
      <p:ext uri="{BB962C8B-B14F-4D97-AF65-F5344CB8AC3E}">
        <p14:creationId xmlns:p14="http://schemas.microsoft.com/office/powerpoint/2010/main" val="3630630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888B0-6184-4E49-BE67-5D21583FA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BF05F-CB19-4169-8628-60F81EFBE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Swagger / Open API Specification is standard</a:t>
            </a:r>
          </a:p>
          <a:p>
            <a:r>
              <a:rPr lang="en-GB" dirty="0"/>
              <a:t>Swagger Editor </a:t>
            </a:r>
            <a:r>
              <a:rPr lang="en-GB" dirty="0">
                <a:hlinkClick r:id="rId2"/>
              </a:rPr>
              <a:t>online</a:t>
            </a:r>
            <a:r>
              <a:rPr lang="en-GB" dirty="0"/>
              <a:t>, local node.js app or Docker</a:t>
            </a:r>
          </a:p>
          <a:p>
            <a:r>
              <a:rPr lang="en-GB" dirty="0">
                <a:hlinkClick r:id="rId3"/>
              </a:rPr>
              <a:t>OpenAPI 3.0</a:t>
            </a:r>
            <a:r>
              <a:rPr lang="en-GB" dirty="0"/>
              <a:t> released July 2017</a:t>
            </a:r>
          </a:p>
          <a:p>
            <a:r>
              <a:rPr lang="en-GB" dirty="0"/>
              <a:t>	Samples not yet updated</a:t>
            </a:r>
          </a:p>
          <a:p>
            <a:r>
              <a:rPr lang="en-GB" dirty="0">
                <a:hlinkClick r:id="rId4"/>
              </a:rPr>
              <a:t>Swagger 2.0</a:t>
            </a:r>
            <a:r>
              <a:rPr lang="en-GB" dirty="0"/>
              <a:t> has many examples</a:t>
            </a:r>
          </a:p>
          <a:p>
            <a:r>
              <a:rPr lang="en-GB" dirty="0">
                <a:hlinkClick r:id="rId5"/>
              </a:rPr>
              <a:t>Swagger Hub</a:t>
            </a:r>
            <a:r>
              <a:rPr lang="en-GB" dirty="0"/>
              <a:t> or tools like </a:t>
            </a:r>
            <a:r>
              <a:rPr lang="en-GB" dirty="0">
                <a:hlinkClick r:id="rId6"/>
              </a:rPr>
              <a:t>Mermade</a:t>
            </a:r>
            <a:r>
              <a:rPr lang="en-GB" dirty="0"/>
              <a:t> will convert (between the 2)</a:t>
            </a:r>
          </a:p>
          <a:p>
            <a:r>
              <a:rPr lang="en-GB" dirty="0">
                <a:hlinkClick r:id="rId7"/>
              </a:rPr>
              <a:t>Swagger UI</a:t>
            </a:r>
            <a:r>
              <a:rPr lang="en-GB" dirty="0"/>
              <a:t> allows testing against actual server</a:t>
            </a:r>
          </a:p>
          <a:p>
            <a:r>
              <a:rPr lang="en-GB" dirty="0">
                <a:hlinkClick r:id="rId8"/>
              </a:rPr>
              <a:t>Swagger mock server</a:t>
            </a:r>
            <a:r>
              <a:rPr lang="en-GB" dirty="0"/>
              <a:t> can be created for UI dev</a:t>
            </a:r>
          </a:p>
        </p:txBody>
      </p:sp>
    </p:spTree>
    <p:extLst>
      <p:ext uri="{BB962C8B-B14F-4D97-AF65-F5344CB8AC3E}">
        <p14:creationId xmlns:p14="http://schemas.microsoft.com/office/powerpoint/2010/main" val="3390775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AFF9C-9D60-456C-9619-912E3CFE5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/>
              <a:t>Creating a swagger definition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BB55B-6C89-4F4B-A953-BD358C421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Write as YAML or JSON</a:t>
            </a:r>
          </a:p>
          <a:p>
            <a:pPr marL="901700" indent="-901700"/>
            <a:r>
              <a:rPr lang="en-GB" dirty="0"/>
              <a:t>	YAML – no quotes around strings, no commas, no curly braces</a:t>
            </a:r>
          </a:p>
          <a:p>
            <a:r>
              <a:rPr lang="en-GB" dirty="0"/>
              <a:t>operationIds can be added</a:t>
            </a:r>
          </a:p>
          <a:p>
            <a:r>
              <a:rPr lang="en-GB" dirty="0"/>
              <a:t>	If used, required on all for that path</a:t>
            </a:r>
          </a:p>
          <a:p>
            <a:r>
              <a:rPr lang="en-GB" dirty="0"/>
              <a:t>Use enums for options</a:t>
            </a:r>
          </a:p>
          <a:p>
            <a:r>
              <a:rPr lang="en-GB" dirty="0"/>
              <a:t>OpenAPI 3.0 allows examples, but </a:t>
            </a:r>
            <a:r>
              <a:rPr lang="en-GB" b="1" dirty="0"/>
              <a:t>clarify and add value</a:t>
            </a:r>
          </a:p>
          <a:p>
            <a:r>
              <a:rPr lang="en-GB" dirty="0"/>
              <a:t>“Framework for good documentation”, does not guarantee good documentation</a:t>
            </a:r>
            <a:endParaRPr lang="en-GB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9692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EB0D4-BE51-4EB9-95BA-1387E3008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C2521-717E-412B-B21A-03628179F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Various REST service tools are available</a:t>
            </a:r>
          </a:p>
          <a:p>
            <a:pPr marL="342900" indent="-342900">
              <a:buFontTx/>
              <a:buChar char="-"/>
            </a:pPr>
            <a:r>
              <a:rPr lang="en-GB" dirty="0"/>
              <a:t>Postman (Electron desktop app)</a:t>
            </a:r>
          </a:p>
          <a:p>
            <a:pPr marL="342900" indent="-342900">
              <a:buFontTx/>
              <a:buChar char="-"/>
            </a:pPr>
            <a:r>
              <a:rPr lang="en-GB" dirty="0"/>
              <a:t>RestClient plugin for Firefox</a:t>
            </a:r>
          </a:p>
          <a:p>
            <a:pPr marL="342900" indent="-342900">
              <a:buFontTx/>
              <a:buChar char="-"/>
            </a:pPr>
            <a:r>
              <a:rPr lang="en-GB" b="1" dirty="0" err="1"/>
              <a:t>LoopBack</a:t>
            </a:r>
            <a:r>
              <a:rPr lang="en-GB" b="1" dirty="0"/>
              <a:t> with Domino 10</a:t>
            </a:r>
          </a:p>
        </p:txBody>
      </p:sp>
    </p:spTree>
    <p:extLst>
      <p:ext uri="{BB962C8B-B14F-4D97-AF65-F5344CB8AC3E}">
        <p14:creationId xmlns:p14="http://schemas.microsoft.com/office/powerpoint/2010/main" val="1453544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4950E-C911-48D5-B236-0A6C79E2A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 Request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3A57F-87ED-48C2-9CAC-38FA5FE31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GET </a:t>
            </a:r>
            <a:r>
              <a:rPr lang="mr-IN" dirty="0"/>
              <a:t>–</a:t>
            </a:r>
            <a:r>
              <a:rPr lang="en-GB" dirty="0"/>
              <a:t> Read data (No body data allowed)</a:t>
            </a:r>
          </a:p>
          <a:p>
            <a:r>
              <a:rPr lang="en-GB" dirty="0"/>
              <a:t>POST – Submit data (Read/Write)</a:t>
            </a:r>
          </a:p>
          <a:p>
            <a:r>
              <a:rPr lang="en-GB" dirty="0"/>
              <a:t>PUT – Replacing entire document data</a:t>
            </a:r>
          </a:p>
          <a:p>
            <a:r>
              <a:rPr lang="en-GB" dirty="0"/>
              <a:t>PATCH – Minor update to existing data</a:t>
            </a:r>
          </a:p>
          <a:p>
            <a:r>
              <a:rPr lang="en-GB" dirty="0"/>
              <a:t>DELETE – Deleting Records (No body data allowed)</a:t>
            </a:r>
          </a:p>
        </p:txBody>
      </p:sp>
    </p:spTree>
    <p:extLst>
      <p:ext uri="{BB962C8B-B14F-4D97-AF65-F5344CB8AC3E}">
        <p14:creationId xmlns:p14="http://schemas.microsoft.com/office/powerpoint/2010/main" val="397643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ECFA5-674E-480C-9B09-ECB6EAFBC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 status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2BE25-35A8-46F0-8E50-33C5CC989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1xx – Received and understood, stand by…</a:t>
            </a:r>
          </a:p>
          <a:p>
            <a:r>
              <a:rPr lang="en-GB" dirty="0"/>
              <a:t>2xx – Received, understood and accepted</a:t>
            </a:r>
          </a:p>
          <a:p>
            <a:r>
              <a:rPr lang="en-GB" dirty="0"/>
              <a:t>3xx – Redirecting</a:t>
            </a:r>
          </a:p>
          <a:p>
            <a:r>
              <a:rPr lang="en-GB" dirty="0"/>
              <a:t>4xx – You did something wrong!</a:t>
            </a:r>
          </a:p>
          <a:p>
            <a:r>
              <a:rPr lang="en-GB" dirty="0"/>
              <a:t>5xx – We did something wrong!</a:t>
            </a:r>
          </a:p>
          <a:p>
            <a:endParaRPr lang="en-GB" dirty="0"/>
          </a:p>
          <a:p>
            <a:r>
              <a:rPr lang="en-GB" dirty="0"/>
              <a:t>See </a:t>
            </a:r>
            <a:r>
              <a:rPr lang="en-GB" dirty="0">
                <a:hlinkClick r:id="rId2"/>
              </a:rPr>
              <a:t>Wikipedia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0926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2D3F1F-5602-49F4-A125-78B334E58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paul Withers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3B6473-AA5C-4554-9024-49310ACBC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8025247" cy="4421991"/>
          </a:xfrm>
        </p:spPr>
        <p:txBody>
          <a:bodyPr/>
          <a:lstStyle/>
          <a:p>
            <a:r>
              <a:rPr lang="en-GB" dirty="0"/>
              <a:t>ICS Developer, Intec Systems</a:t>
            </a:r>
          </a:p>
          <a:p>
            <a:r>
              <a:rPr lang="en-GB" dirty="0"/>
              <a:t>OpenNTF Board Member</a:t>
            </a:r>
          </a:p>
          <a:p>
            <a:r>
              <a:rPr lang="en-GB" dirty="0"/>
              <a:t>IBM Champion</a:t>
            </a:r>
          </a:p>
          <a:p>
            <a:r>
              <a:rPr lang="en-GB" dirty="0"/>
              <a:t>@paulswithers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D07E98F-A5EC-4BA5-B706-FA5F0ED79C9A}"/>
              </a:ext>
            </a:extLst>
          </p:cNvPr>
          <p:cNvSpPr/>
          <p:nvPr/>
        </p:nvSpPr>
        <p:spPr>
          <a:xfrm>
            <a:off x="1114623" y="3784600"/>
            <a:ext cx="6863954" cy="2088231"/>
          </a:xfrm>
          <a:prstGeom prst="rightArrow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-152400" extrusionH="63500" prstMaterial="matte">
            <a:bevelT w="144450" h="6350" prst="relaxedInset"/>
            <a:contourClr>
              <a:schemeClr val="bg1"/>
            </a:contourClr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F0A7D2A-1ED2-4864-A5F4-0D140FB92B9B}"/>
              </a:ext>
            </a:extLst>
          </p:cNvPr>
          <p:cNvGrpSpPr/>
          <p:nvPr/>
        </p:nvGrpSpPr>
        <p:grpSpPr>
          <a:xfrm>
            <a:off x="511198" y="4411069"/>
            <a:ext cx="1925287" cy="835292"/>
            <a:chOff x="2217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2194522-2AE0-45FA-94D1-5C3A1A519BCC}"/>
                </a:ext>
              </a:extLst>
            </p:cNvPr>
            <p:cNvSpPr/>
            <p:nvPr/>
          </p:nvSpPr>
          <p:spPr>
            <a:xfrm>
              <a:off x="2217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: Rounded Corners 5">
              <a:extLst>
                <a:ext uri="{FF2B5EF4-FFF2-40B4-BE49-F238E27FC236}">
                  <a16:creationId xmlns:a16="http://schemas.microsoft.com/office/drawing/2014/main" id="{861A16B5-D4B4-4670-A45F-34D508101688}"/>
                </a:ext>
              </a:extLst>
            </p:cNvPr>
            <p:cNvSpPr txBox="1"/>
            <p:nvPr/>
          </p:nvSpPr>
          <p:spPr>
            <a:xfrm>
              <a:off x="42993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Notes Developer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BB29DE9-20E8-453E-8816-D198CD4251AF}"/>
              </a:ext>
            </a:extLst>
          </p:cNvPr>
          <p:cNvGrpSpPr/>
          <p:nvPr/>
        </p:nvGrpSpPr>
        <p:grpSpPr>
          <a:xfrm>
            <a:off x="2559704" y="4411069"/>
            <a:ext cx="1925287" cy="835292"/>
            <a:chOff x="2050723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417FA2E-811C-440B-B6DE-DDE93137815A}"/>
                </a:ext>
              </a:extLst>
            </p:cNvPr>
            <p:cNvSpPr/>
            <p:nvPr/>
          </p:nvSpPr>
          <p:spPr>
            <a:xfrm>
              <a:off x="2050723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7">
              <a:extLst>
                <a:ext uri="{FF2B5EF4-FFF2-40B4-BE49-F238E27FC236}">
                  <a16:creationId xmlns:a16="http://schemas.microsoft.com/office/drawing/2014/main" id="{110F1258-6F73-42E9-B344-03EE53497FAB}"/>
                </a:ext>
              </a:extLst>
            </p:cNvPr>
            <p:cNvSpPr txBox="1"/>
            <p:nvPr/>
          </p:nvSpPr>
          <p:spPr>
            <a:xfrm>
              <a:off x="2091499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XPages Developer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6C9D76-D131-4697-87D2-EAE3576FADB0}"/>
              </a:ext>
            </a:extLst>
          </p:cNvPr>
          <p:cNvGrpSpPr/>
          <p:nvPr/>
        </p:nvGrpSpPr>
        <p:grpSpPr>
          <a:xfrm>
            <a:off x="4608210" y="4411069"/>
            <a:ext cx="1925287" cy="835292"/>
            <a:chOff x="4099229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07C25609-83FE-48AD-A91A-9D291B9844E8}"/>
                </a:ext>
              </a:extLst>
            </p:cNvPr>
            <p:cNvSpPr/>
            <p:nvPr/>
          </p:nvSpPr>
          <p:spPr>
            <a:xfrm>
              <a:off x="4099229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9">
              <a:extLst>
                <a:ext uri="{FF2B5EF4-FFF2-40B4-BE49-F238E27FC236}">
                  <a16:creationId xmlns:a16="http://schemas.microsoft.com/office/drawing/2014/main" id="{1C28D283-4C25-428A-B342-E8B990D73AFB}"/>
                </a:ext>
              </a:extLst>
            </p:cNvPr>
            <p:cNvSpPr txBox="1"/>
            <p:nvPr/>
          </p:nvSpPr>
          <p:spPr>
            <a:xfrm>
              <a:off x="4140005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Java Developer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50B76FC-5A2D-4D73-9FA6-A4F0765716C1}"/>
              </a:ext>
            </a:extLst>
          </p:cNvPr>
          <p:cNvGrpSpPr/>
          <p:nvPr/>
        </p:nvGrpSpPr>
        <p:grpSpPr>
          <a:xfrm>
            <a:off x="6656715" y="4411069"/>
            <a:ext cx="1925287" cy="835292"/>
            <a:chOff x="6147734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40D22CD-D3F7-4AA7-A9E4-AB0C7FA72C8C}"/>
                </a:ext>
              </a:extLst>
            </p:cNvPr>
            <p:cNvSpPr/>
            <p:nvPr/>
          </p:nvSpPr>
          <p:spPr>
            <a:xfrm>
              <a:off x="6147734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11">
              <a:extLst>
                <a:ext uri="{FF2B5EF4-FFF2-40B4-BE49-F238E27FC236}">
                  <a16:creationId xmlns:a16="http://schemas.microsoft.com/office/drawing/2014/main" id="{A2368F2E-FBBE-4C6A-BD1D-1811DB8E0402}"/>
                </a:ext>
              </a:extLst>
            </p:cNvPr>
            <p:cNvSpPr txBox="1"/>
            <p:nvPr/>
          </p:nvSpPr>
          <p:spPr>
            <a:xfrm>
              <a:off x="6188510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Microservices Developer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4760CA3-AC51-4954-84AD-413C7C605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333" y="1214374"/>
            <a:ext cx="3172968" cy="475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83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4950E-C911-48D5-B236-0A6C79E2A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 status codes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3A57F-87ED-48C2-9CAC-38FA5FE31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200 – OK</a:t>
            </a:r>
          </a:p>
          <a:p>
            <a:r>
              <a:rPr lang="en-GB" dirty="0"/>
              <a:t>202 – Accepted for processing</a:t>
            </a:r>
          </a:p>
          <a:p>
            <a:r>
              <a:rPr lang="en-GB" dirty="0"/>
              <a:t>302 – URL found but server is redirecting</a:t>
            </a:r>
          </a:p>
          <a:p>
            <a:r>
              <a:rPr lang="en-GB" dirty="0"/>
              <a:t>400 – Bad request</a:t>
            </a:r>
          </a:p>
          <a:p>
            <a:r>
              <a:rPr lang="en-GB" dirty="0"/>
              <a:t>401 – Unauthorised</a:t>
            </a:r>
          </a:p>
          <a:p>
            <a:r>
              <a:rPr lang="en-GB" dirty="0"/>
              <a:t>403 – Forbidden</a:t>
            </a:r>
          </a:p>
          <a:p>
            <a:r>
              <a:rPr lang="en-GB" dirty="0"/>
              <a:t>404 – Not found</a:t>
            </a:r>
          </a:p>
          <a:p>
            <a:r>
              <a:rPr lang="en-GB" dirty="0"/>
              <a:t>405 – Method not allowed</a:t>
            </a:r>
          </a:p>
          <a:p>
            <a:r>
              <a:rPr lang="en-GB" dirty="0"/>
              <a:t>500 – Internal server error</a:t>
            </a:r>
          </a:p>
        </p:txBody>
      </p:sp>
    </p:spTree>
    <p:extLst>
      <p:ext uri="{BB962C8B-B14F-4D97-AF65-F5344CB8AC3E}">
        <p14:creationId xmlns:p14="http://schemas.microsoft.com/office/powerpoint/2010/main" val="1049136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0905A8-B705-4037-8A33-724430522F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What about scheduled tasks?</a:t>
            </a:r>
          </a:p>
        </p:txBody>
      </p:sp>
    </p:spTree>
    <p:extLst>
      <p:ext uri="{BB962C8B-B14F-4D97-AF65-F5344CB8AC3E}">
        <p14:creationId xmlns:p14="http://schemas.microsoft.com/office/powerpoint/2010/main" val="508418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661A78-1620-4819-8674-16466DDEA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Scheduled tasks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951B21-ADD7-4D86-B572-B18845D6A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Scheduled Agents</a:t>
            </a:r>
          </a:p>
          <a:p>
            <a:r>
              <a:rPr lang="en-GB" dirty="0"/>
              <a:t>	NSF only, language constraints (LS or Painful 	Java)</a:t>
            </a:r>
          </a:p>
          <a:p>
            <a:r>
              <a:rPr lang="en-GB" dirty="0"/>
              <a:t>DOTS</a:t>
            </a:r>
          </a:p>
          <a:p>
            <a:r>
              <a:rPr lang="en-GB" dirty="0"/>
              <a:t>	Server only, deployment constraints</a:t>
            </a:r>
          </a:p>
          <a:p>
            <a:endParaRPr lang="en-GB" dirty="0"/>
          </a:p>
          <a:p>
            <a:pPr algn="ctr"/>
            <a:r>
              <a:rPr lang="en-GB" b="1" dirty="0"/>
              <a:t>How about a different approach?</a:t>
            </a:r>
          </a:p>
        </p:txBody>
      </p:sp>
    </p:spTree>
    <p:extLst>
      <p:ext uri="{BB962C8B-B14F-4D97-AF65-F5344CB8AC3E}">
        <p14:creationId xmlns:p14="http://schemas.microsoft.com/office/powerpoint/2010/main" val="1206375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API + node-red = flexibility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8694421" cy="4055469"/>
          </a:xfrm>
        </p:spPr>
        <p:txBody>
          <a:bodyPr>
            <a:normAutofit/>
          </a:bodyPr>
          <a:lstStyle/>
          <a:p>
            <a:r>
              <a:rPr lang="en-GB" dirty="0"/>
              <a:t>API</a:t>
            </a:r>
          </a:p>
          <a:p>
            <a:r>
              <a:rPr lang="en-GB" dirty="0"/>
              <a:t>	XAgent / SmartNSF / or REST endpoint</a:t>
            </a:r>
          </a:p>
          <a:p>
            <a:r>
              <a:rPr lang="en-GB" dirty="0"/>
              <a:t>	Use Xots for background processing</a:t>
            </a:r>
          </a:p>
          <a:p>
            <a:r>
              <a:rPr lang="en-GB" dirty="0"/>
              <a:t>	Utility methods added to ODA to boilerplate 	code</a:t>
            </a:r>
          </a:p>
          <a:p>
            <a:r>
              <a:rPr lang="en-GB" dirty="0"/>
              <a:t>Node-RED – </a:t>
            </a:r>
            <a:r>
              <a:rPr lang="en-GB" b="1" dirty="0"/>
              <a:t>Installable alongside Domino with NodeJS</a:t>
            </a:r>
            <a:endParaRPr lang="en-GB" dirty="0"/>
          </a:p>
          <a:p>
            <a:r>
              <a:rPr lang="en-GB" dirty="0"/>
              <a:t>	Scheduling of flows that includes Web APIs</a:t>
            </a:r>
          </a:p>
          <a:p>
            <a:pPr marL="901700" indent="-901700"/>
            <a:r>
              <a:rPr lang="en-GB" dirty="0"/>
              <a:t>	Other schedulers would work, as long as they can call a Web API</a:t>
            </a:r>
          </a:p>
        </p:txBody>
      </p:sp>
    </p:spTree>
    <p:extLst>
      <p:ext uri="{BB962C8B-B14F-4D97-AF65-F5344CB8AC3E}">
        <p14:creationId xmlns:p14="http://schemas.microsoft.com/office/powerpoint/2010/main" val="36901839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669E2-BE11-4459-8C18-5C4763A43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Node-red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0A162-6297-49FF-BA4C-61E31142E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8293101" cy="4421991"/>
          </a:xfrm>
        </p:spPr>
        <p:txBody>
          <a:bodyPr/>
          <a:lstStyle/>
          <a:p>
            <a:r>
              <a:rPr lang="en-GB" dirty="0"/>
              <a:t>An integration tool for wiring together APIs and online services</a:t>
            </a:r>
          </a:p>
          <a:p>
            <a:r>
              <a:rPr lang="en-GB" dirty="0"/>
              <a:t>Available on IBM Cloud, local node.js app or Docker</a:t>
            </a:r>
          </a:p>
          <a:p>
            <a:pPr marL="901700" indent="-901700"/>
            <a:r>
              <a:rPr lang="en-GB" dirty="0"/>
              <a:t>	Note: Docker containers not aware of host’s “localhost” or other containers</a:t>
            </a:r>
          </a:p>
          <a:p>
            <a:r>
              <a:rPr lang="en-GB" dirty="0"/>
              <a:t>Schedule tasks via Inject node (or Big Timer)</a:t>
            </a:r>
          </a:p>
          <a:p>
            <a:r>
              <a:rPr lang="en-GB" dirty="0"/>
              <a:t>Additional nodes for e.g. Watson Services</a:t>
            </a:r>
          </a:p>
          <a:p>
            <a:r>
              <a:rPr lang="en-GB" dirty="0"/>
              <a:t>Basic authentication can be set</a:t>
            </a:r>
          </a:p>
          <a:p>
            <a:r>
              <a:rPr lang="en-GB" dirty="0"/>
              <a:t>Flows can be imported / exported as JSON</a:t>
            </a:r>
          </a:p>
        </p:txBody>
      </p:sp>
    </p:spTree>
    <p:extLst>
      <p:ext uri="{BB962C8B-B14F-4D97-AF65-F5344CB8AC3E}">
        <p14:creationId xmlns:p14="http://schemas.microsoft.com/office/powerpoint/2010/main" val="1913848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95756-30F2-4F38-B406-1C6C78CB7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Integrating private / public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0F034-E016-44D5-B815-A5E0F3FD0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“Private” needs to be made “public”</a:t>
            </a:r>
          </a:p>
          <a:p>
            <a:r>
              <a:rPr lang="en-GB" dirty="0">
                <a:hlinkClick r:id="rId3"/>
              </a:rPr>
              <a:t>ngrok</a:t>
            </a:r>
            <a:r>
              <a:rPr lang="en-GB"/>
              <a:t> provides secure tunnels</a:t>
            </a:r>
          </a:p>
          <a:p>
            <a:r>
              <a:rPr lang="en-GB" dirty="0">
                <a:hlinkClick r:id="rId4"/>
              </a:rPr>
              <a:t>cmder</a:t>
            </a:r>
            <a:r>
              <a:rPr lang="en-GB"/>
              <a:t> is a good console emulator for Windows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A35C8F-A351-43A9-9D73-DA5810CA9F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0101" y="3304991"/>
            <a:ext cx="4864100" cy="267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8648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91CD7C-405A-4343-A99A-F7317A35A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Microservices For Domino</a:t>
            </a:r>
          </a:p>
        </p:txBody>
      </p:sp>
    </p:spTree>
    <p:extLst>
      <p:ext uri="{BB962C8B-B14F-4D97-AF65-F5344CB8AC3E}">
        <p14:creationId xmlns:p14="http://schemas.microsoft.com/office/powerpoint/2010/main" val="18833886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Microservice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dirty="0"/>
              <a:t>Micro-Functions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	Breakdown functions into re-usable/modular 	code blocks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	Each function should do one thing and do it 	well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	Simplify and optimize the code within each 	function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	A function shouldn’t contain more than 80-	100 lines of code</a:t>
            </a:r>
          </a:p>
          <a:p>
            <a:pPr marL="901700" indent="-901700">
              <a:buFont typeface="Arial" charset="0"/>
              <a:buChar char="•"/>
            </a:pPr>
            <a:r>
              <a:rPr lang="en-GB" dirty="0"/>
              <a:t>	Develop ”Pure Functions” whenever possible</a:t>
            </a:r>
          </a:p>
        </p:txBody>
      </p:sp>
    </p:spTree>
    <p:extLst>
      <p:ext uri="{BB962C8B-B14F-4D97-AF65-F5344CB8AC3E}">
        <p14:creationId xmlns:p14="http://schemas.microsoft.com/office/powerpoint/2010/main" val="2417291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Microservice Patterns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dirty="0"/>
              <a:t>Micro-Services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	Define which micro-functions can become 	services to 3</a:t>
            </a:r>
            <a:r>
              <a:rPr lang="en-GB" baseline="30000" dirty="0"/>
              <a:t>rd</a:t>
            </a:r>
            <a:r>
              <a:rPr lang="en-GB" dirty="0"/>
              <a:t> party platforms and 	applications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	Create API Endpoints that trigger your micro-	functions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	Ensure a strong security layer for 3</a:t>
            </a:r>
            <a:r>
              <a:rPr lang="en-GB" baseline="30000" dirty="0"/>
              <a:t>rd</a:t>
            </a:r>
            <a:r>
              <a:rPr lang="en-GB" dirty="0"/>
              <a:t> parties to 	interface with before triggering your services</a:t>
            </a:r>
          </a:p>
        </p:txBody>
      </p:sp>
    </p:spTree>
    <p:extLst>
      <p:ext uri="{BB962C8B-B14F-4D97-AF65-F5344CB8AC3E}">
        <p14:creationId xmlns:p14="http://schemas.microsoft.com/office/powerpoint/2010/main" val="1635627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Different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dirty="0"/>
              <a:t>Don’t build 3</a:t>
            </a:r>
            <a:r>
              <a:rPr lang="en-GB" baseline="30000" dirty="0"/>
              <a:t>rd</a:t>
            </a:r>
            <a:r>
              <a:rPr lang="en-GB" dirty="0"/>
              <a:t> party technologies into Domino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Have these technologies exist as a sidecar to a Domino environment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Each technology or service existing independently as a container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All communication occurs using APIs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8255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2D3F1F-5602-49F4-A125-78B334E58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John Jardin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3B6473-AA5C-4554-9024-49310ACBC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8025247" cy="4421991"/>
          </a:xfrm>
        </p:spPr>
        <p:txBody>
          <a:bodyPr/>
          <a:lstStyle/>
          <a:p>
            <a:r>
              <a:rPr lang="en-GB" dirty="0"/>
              <a:t>CTO, Agilit-e</a:t>
            </a:r>
          </a:p>
          <a:p>
            <a:r>
              <a:rPr lang="en-GB" dirty="0"/>
              <a:t>IBM Champion (Cloud and ICS)</a:t>
            </a:r>
          </a:p>
          <a:p>
            <a:r>
              <a:rPr lang="en-GB" dirty="0"/>
              <a:t>@JohnJardinCodes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D07E98F-A5EC-4BA5-B706-FA5F0ED79C9A}"/>
              </a:ext>
            </a:extLst>
          </p:cNvPr>
          <p:cNvSpPr/>
          <p:nvPr/>
        </p:nvSpPr>
        <p:spPr>
          <a:xfrm>
            <a:off x="1114623" y="3784600"/>
            <a:ext cx="6863954" cy="2088231"/>
          </a:xfrm>
          <a:prstGeom prst="rightArrow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-152400" extrusionH="63500" prstMaterial="matte">
            <a:bevelT w="144450" h="6350" prst="relaxedInset"/>
            <a:contourClr>
              <a:schemeClr val="bg1"/>
            </a:contourClr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F0A7D2A-1ED2-4864-A5F4-0D140FB92B9B}"/>
              </a:ext>
            </a:extLst>
          </p:cNvPr>
          <p:cNvGrpSpPr/>
          <p:nvPr/>
        </p:nvGrpSpPr>
        <p:grpSpPr>
          <a:xfrm>
            <a:off x="511198" y="4411069"/>
            <a:ext cx="1925287" cy="835292"/>
            <a:chOff x="2217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2194522-2AE0-45FA-94D1-5C3A1A519BCC}"/>
                </a:ext>
              </a:extLst>
            </p:cNvPr>
            <p:cNvSpPr/>
            <p:nvPr/>
          </p:nvSpPr>
          <p:spPr>
            <a:xfrm>
              <a:off x="2217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: Rounded Corners 5">
              <a:extLst>
                <a:ext uri="{FF2B5EF4-FFF2-40B4-BE49-F238E27FC236}">
                  <a16:creationId xmlns:a16="http://schemas.microsoft.com/office/drawing/2014/main" id="{861A16B5-D4B4-4670-A45F-34D508101688}"/>
                </a:ext>
              </a:extLst>
            </p:cNvPr>
            <p:cNvSpPr txBox="1"/>
            <p:nvPr/>
          </p:nvSpPr>
          <p:spPr>
            <a:xfrm>
              <a:off x="42993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Integration &amp; Cloud Architect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BB29DE9-20E8-453E-8816-D198CD4251AF}"/>
              </a:ext>
            </a:extLst>
          </p:cNvPr>
          <p:cNvGrpSpPr/>
          <p:nvPr/>
        </p:nvGrpSpPr>
        <p:grpSpPr>
          <a:xfrm>
            <a:off x="2559704" y="4411069"/>
            <a:ext cx="1925287" cy="835292"/>
            <a:chOff x="2050723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417FA2E-811C-440B-B6DE-DDE93137815A}"/>
                </a:ext>
              </a:extLst>
            </p:cNvPr>
            <p:cNvSpPr/>
            <p:nvPr/>
          </p:nvSpPr>
          <p:spPr>
            <a:xfrm>
              <a:off x="2050723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7">
              <a:extLst>
                <a:ext uri="{FF2B5EF4-FFF2-40B4-BE49-F238E27FC236}">
                  <a16:creationId xmlns:a16="http://schemas.microsoft.com/office/drawing/2014/main" id="{110F1258-6F73-42E9-B344-03EE53497FAB}"/>
                </a:ext>
              </a:extLst>
            </p:cNvPr>
            <p:cNvSpPr txBox="1"/>
            <p:nvPr/>
          </p:nvSpPr>
          <p:spPr>
            <a:xfrm>
              <a:off x="2091499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XPages Developer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6C9D76-D131-4697-87D2-EAE3576FADB0}"/>
              </a:ext>
            </a:extLst>
          </p:cNvPr>
          <p:cNvGrpSpPr/>
          <p:nvPr/>
        </p:nvGrpSpPr>
        <p:grpSpPr>
          <a:xfrm>
            <a:off x="4608210" y="4411069"/>
            <a:ext cx="1925287" cy="835292"/>
            <a:chOff x="4099229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07C25609-83FE-48AD-A91A-9D291B9844E8}"/>
                </a:ext>
              </a:extLst>
            </p:cNvPr>
            <p:cNvSpPr/>
            <p:nvPr/>
          </p:nvSpPr>
          <p:spPr>
            <a:xfrm>
              <a:off x="4099229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9">
              <a:extLst>
                <a:ext uri="{FF2B5EF4-FFF2-40B4-BE49-F238E27FC236}">
                  <a16:creationId xmlns:a16="http://schemas.microsoft.com/office/drawing/2014/main" id="{1C28D283-4C25-428A-B342-E8B990D73AFB}"/>
                </a:ext>
              </a:extLst>
            </p:cNvPr>
            <p:cNvSpPr txBox="1"/>
            <p:nvPr/>
          </p:nvSpPr>
          <p:spPr>
            <a:xfrm>
              <a:off x="4140005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DevOps Engineer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50B76FC-5A2D-4D73-9FA6-A4F0765716C1}"/>
              </a:ext>
            </a:extLst>
          </p:cNvPr>
          <p:cNvGrpSpPr/>
          <p:nvPr/>
        </p:nvGrpSpPr>
        <p:grpSpPr>
          <a:xfrm>
            <a:off x="6656715" y="4411069"/>
            <a:ext cx="1925287" cy="835292"/>
            <a:chOff x="6147734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40D22CD-D3F7-4AA7-A9E4-AB0C7FA72C8C}"/>
                </a:ext>
              </a:extLst>
            </p:cNvPr>
            <p:cNvSpPr/>
            <p:nvPr/>
          </p:nvSpPr>
          <p:spPr>
            <a:xfrm>
              <a:off x="6147734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11">
              <a:extLst>
                <a:ext uri="{FF2B5EF4-FFF2-40B4-BE49-F238E27FC236}">
                  <a16:creationId xmlns:a16="http://schemas.microsoft.com/office/drawing/2014/main" id="{A2368F2E-FBBE-4C6A-BD1D-1811DB8E0402}"/>
                </a:ext>
              </a:extLst>
            </p:cNvPr>
            <p:cNvSpPr txBox="1"/>
            <p:nvPr/>
          </p:nvSpPr>
          <p:spPr>
            <a:xfrm>
              <a:off x="6188510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AI Programming</a:t>
              </a:r>
            </a:p>
          </p:txBody>
        </p:sp>
      </p:grpSp>
      <p:pic>
        <p:nvPicPr>
          <p:cNvPr id="2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220" y="1852785"/>
            <a:ext cx="33528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6012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Different Approach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dirty="0"/>
              <a:t>Example 1: ReactJS User Interface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Develop React UI using NodeJS and Webpack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In Domino, create API Endpoints for all relevant calls or use DAS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Deploy React App as a standalone container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Example 2: Web Socket Server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Create Web Socket Server using socket.io and NodeJS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In Domino, include socket.io for client-side communication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Create Web Socket events for all relevant communication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Deploy Web Socket Server as standalone container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42695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91CD7C-405A-4343-A99A-F7317A35A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Container Clustering</a:t>
            </a:r>
          </a:p>
        </p:txBody>
      </p:sp>
    </p:spTree>
    <p:extLst>
      <p:ext uri="{BB962C8B-B14F-4D97-AF65-F5344CB8AC3E}">
        <p14:creationId xmlns:p14="http://schemas.microsoft.com/office/powerpoint/2010/main" val="3766307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Container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dirty="0"/>
              <a:t>Cluster all relevant containers using Kubernetes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Run Kubernetes as a sidecar to your Domino environment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IBM Cloud Private provides enterprise-level container management using Kubernetes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Minikube can be used for development and testing environments (low availability)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Inject new services and containers into cluster as and when needed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Manage integration, security, testing and more with Istio</a:t>
            </a:r>
          </a:p>
        </p:txBody>
      </p:sp>
    </p:spTree>
    <p:extLst>
      <p:ext uri="{BB962C8B-B14F-4D97-AF65-F5344CB8AC3E}">
        <p14:creationId xmlns:p14="http://schemas.microsoft.com/office/powerpoint/2010/main" val="19706597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Benefits of Container Clustering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dirty="0"/>
              <a:t>High availability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Seamless disaster recovery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Horizontal and vertical scaling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Continuous delivery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No downtime during updates and upgrades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CPU and Memory can be assigned and managed per container/container group</a:t>
            </a:r>
          </a:p>
          <a:p>
            <a:pPr marL="342900" indent="-342900">
              <a:buFont typeface="Arial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92840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91CD7C-405A-4343-A99A-F7317A35A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ReactJS</a:t>
            </a:r>
          </a:p>
        </p:txBody>
      </p:sp>
    </p:spTree>
    <p:extLst>
      <p:ext uri="{BB962C8B-B14F-4D97-AF65-F5344CB8AC3E}">
        <p14:creationId xmlns:p14="http://schemas.microsoft.com/office/powerpoint/2010/main" val="20084806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</a:t>
            </a:r>
            <a:r>
              <a:rPr lang="en-GB" dirty="0" err="1"/>
              <a:t>reactJS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8121927" cy="4055469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dirty="0"/>
              <a:t>A JavaScript library for building user interfaces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React is NOT a framework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React is the “V” of MVC (Model/View/Controller)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HTML is placed in JavaScript classes to create Web Components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This is similar to Custom Controls in XPages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React makes use of a Virtual DOM and Diffing</a:t>
            </a:r>
          </a:p>
        </p:txBody>
      </p:sp>
    </p:spTree>
    <p:extLst>
      <p:ext uri="{BB962C8B-B14F-4D97-AF65-F5344CB8AC3E}">
        <p14:creationId xmlns:p14="http://schemas.microsoft.com/office/powerpoint/2010/main" val="469412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Platform Agnostic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8121927" cy="4055469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dirty="0"/>
              <a:t>React exists as a platform-agnostic solution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Webpack and Babel compile React to a single JS file 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The ”create-react-app” module provides all required build tools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A typical React dev environment: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Atom/VS Code (Editor)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NodeJS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ExpressJS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Webpack</a:t>
            </a:r>
          </a:p>
        </p:txBody>
      </p:sp>
    </p:spTree>
    <p:extLst>
      <p:ext uri="{BB962C8B-B14F-4D97-AF65-F5344CB8AC3E}">
        <p14:creationId xmlns:p14="http://schemas.microsoft.com/office/powerpoint/2010/main" val="39714906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876BD9-C5C4-4A60-B61B-447A70367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 and questions?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0FB04E-A8B3-487C-A2B5-E9E31085A3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Paul Withers</a:t>
            </a:r>
          </a:p>
          <a:p>
            <a:pPr marL="0" indent="0">
              <a:buNone/>
            </a:pPr>
            <a:r>
              <a:rPr lang="en-GB" sz="2000" dirty="0"/>
              <a:t>Intec Systems Ltd</a:t>
            </a:r>
          </a:p>
          <a:p>
            <a:pPr marL="0" indent="0">
              <a:buNone/>
            </a:pPr>
            <a:r>
              <a:rPr lang="en-GB" sz="1800" dirty="0"/>
              <a:t>http://www.intec.co.uk/blog</a:t>
            </a:r>
          </a:p>
          <a:p>
            <a:pPr marL="0" indent="0">
              <a:buNone/>
            </a:pPr>
            <a:r>
              <a:rPr lang="en-GB" sz="2000" dirty="0"/>
              <a:t>@</a:t>
            </a:r>
            <a:r>
              <a:rPr lang="en-GB" sz="2000" dirty="0" err="1"/>
              <a:t>paulswithers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http://watsonwork.me/pwithers@intec.co.uk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6EFB8F-C2C2-4A82-B965-8E253E3F2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25191" y="2059477"/>
            <a:ext cx="4382705" cy="4295863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John Jardin</a:t>
            </a:r>
          </a:p>
          <a:p>
            <a:pPr marL="0" indent="0">
              <a:buNone/>
            </a:pPr>
            <a:r>
              <a:rPr lang="en-GB" sz="2000" dirty="0"/>
              <a:t>Agilit-e</a:t>
            </a:r>
          </a:p>
          <a:p>
            <a:pPr marL="0" indent="0">
              <a:buNone/>
            </a:pPr>
            <a:r>
              <a:rPr lang="en-GB" sz="2000" dirty="0"/>
              <a:t>Website: https://</a:t>
            </a:r>
            <a:r>
              <a:rPr lang="en-GB" sz="2000" dirty="0" err="1"/>
              <a:t>www.agilite.io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Blog: http://</a:t>
            </a:r>
            <a:r>
              <a:rPr lang="en-GB" sz="2000" dirty="0" err="1"/>
              <a:t>bleedingcode.com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Twitter: @JohnJardinCodes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0306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69C7-34E6-46C1-A796-5324FEED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64C34-4AE8-4780-98A0-96EAF2F11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GB" dirty="0"/>
              <a:t>Introduction</a:t>
            </a:r>
          </a:p>
          <a:p>
            <a:pPr marL="342900" indent="-342900">
              <a:buFontTx/>
              <a:buChar char="-"/>
            </a:pPr>
            <a:r>
              <a:rPr lang="en-GB" dirty="0"/>
              <a:t>Domino as a datastore and API Gateway</a:t>
            </a:r>
          </a:p>
          <a:p>
            <a:pPr marL="342900" indent="-342900">
              <a:buFontTx/>
              <a:buChar char="-"/>
            </a:pPr>
            <a:r>
              <a:rPr lang="en-GB" dirty="0"/>
              <a:t>What about scheduled tasks?</a:t>
            </a:r>
          </a:p>
          <a:p>
            <a:pPr marL="342900" indent="-342900">
              <a:buFontTx/>
              <a:buChar char="-"/>
            </a:pPr>
            <a:r>
              <a:rPr lang="en-GB" dirty="0"/>
              <a:t>Microservices For Domino</a:t>
            </a:r>
          </a:p>
          <a:p>
            <a:pPr marL="342900" indent="-342900">
              <a:buFontTx/>
              <a:buChar char="-"/>
            </a:pPr>
            <a:r>
              <a:rPr lang="en-GB" dirty="0"/>
              <a:t>Container Clustering</a:t>
            </a:r>
          </a:p>
          <a:p>
            <a:pPr marL="342900" indent="-342900">
              <a:buFontTx/>
              <a:buChar char="-"/>
            </a:pPr>
            <a:r>
              <a:rPr lang="en-GB" dirty="0"/>
              <a:t>ReactJS</a:t>
            </a:r>
          </a:p>
          <a:p>
            <a:pPr marL="342900" indent="-34290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3350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91CD7C-405A-4343-A99A-F7317A35A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059764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DDE7C-1B23-4060-B7B2-FCFE31AB7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session?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306DB-D732-4579-8793-4C5431042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IS NOT:</a:t>
            </a:r>
          </a:p>
          <a:p>
            <a:pPr marL="342900" indent="-342900">
              <a:buFontTx/>
              <a:buChar char="-"/>
            </a:pPr>
            <a:r>
              <a:rPr lang="en-GB" dirty="0"/>
              <a:t>How to write your app using XYZ JavaScript framework and package it in the NSF</a:t>
            </a:r>
          </a:p>
          <a:p>
            <a:pPr marL="342900" indent="-342900">
              <a:buFontTx/>
              <a:buChar char="-"/>
            </a:pPr>
            <a:r>
              <a:rPr lang="en-GB" dirty="0"/>
              <a:t>A first step in ultimately migrating away from a Notes and Domino ecosystem</a:t>
            </a:r>
          </a:p>
          <a:p>
            <a:r>
              <a:rPr lang="en-GB" dirty="0"/>
              <a:t>IS:</a:t>
            </a:r>
          </a:p>
          <a:p>
            <a:pPr marL="342900" indent="-342900">
              <a:buFontTx/>
              <a:buChar char="-"/>
            </a:pPr>
            <a:r>
              <a:rPr lang="en-GB" dirty="0"/>
              <a:t>About using Domino as the datastore and master API Gateway for a microservices</a:t>
            </a:r>
          </a:p>
          <a:p>
            <a:pPr marL="342900" indent="-342900">
              <a:buFontTx/>
              <a:buChar char="-"/>
            </a:pPr>
            <a:r>
              <a:rPr lang="en-GB" dirty="0"/>
              <a:t>About embracing new Tools and Technologies</a:t>
            </a:r>
          </a:p>
          <a:p>
            <a:pPr marL="342900" indent="-342900">
              <a:buFontTx/>
              <a:buChar char="-"/>
            </a:pPr>
            <a:r>
              <a:rPr lang="en-GB" dirty="0"/>
              <a:t>About a shift in mind-set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2971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323D5-60FE-441D-93FC-A4A17CCDB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Domino the monolith?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741F8-A1AA-4D80-A45A-3154A7B10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Domino for Directory Management</a:t>
            </a:r>
          </a:p>
          <a:p>
            <a:r>
              <a:rPr lang="en-GB" dirty="0"/>
              <a:t>Domino TLS</a:t>
            </a:r>
          </a:p>
          <a:p>
            <a:r>
              <a:rPr lang="en-GB" dirty="0"/>
              <a:t>Domino HTTP Server / Port 1352</a:t>
            </a:r>
          </a:p>
          <a:p>
            <a:r>
              <a:rPr lang="en-GB" dirty="0"/>
              <a:t>NoSQL Data Store (NSF)</a:t>
            </a:r>
          </a:p>
          <a:p>
            <a:r>
              <a:rPr lang="en-GB" dirty="0"/>
              <a:t>UI, MVC and Data (NSF)</a:t>
            </a:r>
          </a:p>
          <a:p>
            <a:r>
              <a:rPr lang="en-GB" dirty="0"/>
              <a:t>Domino languages for workflow (LS / SSJS / Java) </a:t>
            </a:r>
          </a:p>
          <a:p>
            <a:r>
              <a:rPr lang="en-GB" dirty="0"/>
              <a:t>nupdate for indexing</a:t>
            </a:r>
          </a:p>
          <a:p>
            <a:r>
              <a:rPr lang="en-GB" dirty="0"/>
              <a:t>Domino replication / clustering</a:t>
            </a:r>
          </a:p>
          <a:p>
            <a:r>
              <a:rPr lang="en-GB" dirty="0"/>
              <a:t>Standard templates for auditing (</a:t>
            </a:r>
            <a:r>
              <a:rPr lang="en-GB" dirty="0" err="1"/>
              <a:t>log.nsf</a:t>
            </a:r>
            <a:r>
              <a:rPr lang="en-GB" dirty="0"/>
              <a:t> etc.)</a:t>
            </a:r>
          </a:p>
          <a:p>
            <a:r>
              <a:rPr lang="en-GB" dirty="0"/>
              <a:t>Domino SMTP for mail routing</a:t>
            </a:r>
          </a:p>
        </p:txBody>
      </p:sp>
    </p:spTree>
    <p:extLst>
      <p:ext uri="{BB962C8B-B14F-4D97-AF65-F5344CB8AC3E}">
        <p14:creationId xmlns:p14="http://schemas.microsoft.com/office/powerpoint/2010/main" val="1273417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706F6-B240-469D-9907-F8E98ECB7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6E5A4-30F9-4680-9CE7-B82002E23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LDAP as an alternative for Directory Management</a:t>
            </a:r>
          </a:p>
          <a:p>
            <a:r>
              <a:rPr lang="en-GB" dirty="0">
                <a:hlinkClick r:id="rId3"/>
              </a:rPr>
              <a:t>nginx</a:t>
            </a:r>
            <a:r>
              <a:rPr lang="en-GB" dirty="0"/>
              <a:t> / IBM HTTP Server on top of Domino</a:t>
            </a:r>
          </a:p>
          <a:p>
            <a:r>
              <a:rPr lang="en-GB" dirty="0"/>
              <a:t>ODBC / JDBC / LEI / agents processing flat files</a:t>
            </a:r>
          </a:p>
          <a:p>
            <a:r>
              <a:rPr lang="en-GB" dirty="0"/>
              <a:t>Web Services / agents to connect externally</a:t>
            </a:r>
          </a:p>
          <a:p>
            <a:r>
              <a:rPr lang="en-GB" dirty="0"/>
              <a:t>UI and MVC in an XPages NSF, data in another NSF</a:t>
            </a:r>
          </a:p>
          <a:p>
            <a:r>
              <a:rPr lang="en-GB" dirty="0"/>
              <a:t>Lotus Workflow for BPM</a:t>
            </a:r>
          </a:p>
          <a:p>
            <a:r>
              <a:rPr lang="en-GB" dirty="0"/>
              <a:t>Third-party tools for better auditing (incl. OpenLog)</a:t>
            </a:r>
          </a:p>
          <a:p>
            <a:r>
              <a:rPr lang="en-GB" dirty="0"/>
              <a:t>Export to data warehouse / NotesSQL for reporting</a:t>
            </a:r>
          </a:p>
          <a:p>
            <a:r>
              <a:rPr lang="en-GB" dirty="0"/>
              <a:t>Mail routing via non-Domino SMTP server</a:t>
            </a:r>
          </a:p>
        </p:txBody>
      </p:sp>
    </p:spTree>
    <p:extLst>
      <p:ext uri="{BB962C8B-B14F-4D97-AF65-F5344CB8AC3E}">
        <p14:creationId xmlns:p14="http://schemas.microsoft.com/office/powerpoint/2010/main" val="428847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771E-874B-4266-989A-A1D42B4A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" y="243465"/>
            <a:ext cx="11404601" cy="1293028"/>
          </a:xfrm>
        </p:spPr>
        <p:txBody>
          <a:bodyPr/>
          <a:lstStyle/>
          <a:p>
            <a:r>
              <a:rPr lang="en-GB" sz="4000" dirty="0"/>
              <a:t>Mutato nomine de te fabula narratur</a:t>
            </a:r>
            <a:endParaRPr lang="en-GB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320B4-4B47-4331-8696-978083ABB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Domino has always been in the “microservices” game</a:t>
            </a:r>
          </a:p>
          <a:p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/>
              <a:t>Custom workflow around ERP processes</a:t>
            </a:r>
          </a:p>
          <a:p>
            <a:pPr marL="342900" indent="-342900">
              <a:buFontTx/>
              <a:buChar char="-"/>
            </a:pPr>
            <a:r>
              <a:rPr lang="en-GB" dirty="0"/>
              <a:t>Custom integration for multiple non-Domino systems</a:t>
            </a:r>
          </a:p>
          <a:p>
            <a:pPr marL="342900" indent="-342900">
              <a:buFontTx/>
              <a:buChar char="-"/>
            </a:pPr>
            <a:r>
              <a:rPr lang="en-GB" dirty="0"/>
              <a:t>Configuration pulled from external systems</a:t>
            </a:r>
          </a:p>
        </p:txBody>
      </p:sp>
    </p:spTree>
    <p:extLst>
      <p:ext uri="{BB962C8B-B14F-4D97-AF65-F5344CB8AC3E}">
        <p14:creationId xmlns:p14="http://schemas.microsoft.com/office/powerpoint/2010/main" val="3126869749"/>
      </p:ext>
    </p:extLst>
  </p:cSld>
  <p:clrMapOvr>
    <a:masterClrMapping/>
  </p:clrMapOvr>
</p:sld>
</file>

<file path=ppt/theme/theme1.xml><?xml version="1.0" encoding="utf-8"?>
<a:theme xmlns:a="http://schemas.openxmlformats.org/drawingml/2006/main" name="Main Slides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penntf.potx" id="{4601F4C5-38B9-4580-91D8-D5FFB6A0790B}" vid="{9BF570AD-8EDE-4107-AA49-E786C44768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Openntf</Template>
  <TotalTime>4221</TotalTime>
  <Words>1112</Words>
  <Application>Microsoft Office PowerPoint</Application>
  <PresentationFormat>Widescreen</PresentationFormat>
  <Paragraphs>276</Paragraphs>
  <Slides>37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Century Gothic</vt:lpstr>
      <vt:lpstr>Courier New</vt:lpstr>
      <vt:lpstr>Mangal</vt:lpstr>
      <vt:lpstr>Main Slides</vt:lpstr>
      <vt:lpstr>8598 Tips and Tricks: Domino and JavaScript development masterclass</vt:lpstr>
      <vt:lpstr>paul Withers</vt:lpstr>
      <vt:lpstr>John Jardin</vt:lpstr>
      <vt:lpstr>agenda</vt:lpstr>
      <vt:lpstr>introduction</vt:lpstr>
      <vt:lpstr>This session?</vt:lpstr>
      <vt:lpstr>Domino the monolith?</vt:lpstr>
      <vt:lpstr>The reality</vt:lpstr>
      <vt:lpstr>Mutato nomine de te fabula narratur</vt:lpstr>
      <vt:lpstr>Change your thinking</vt:lpstr>
      <vt:lpstr>Domino as a  datastore and api gateway</vt:lpstr>
      <vt:lpstr>Domino rest options</vt:lpstr>
      <vt:lpstr>REST VS API</vt:lpstr>
      <vt:lpstr>REST VS API CONT.</vt:lpstr>
      <vt:lpstr>documentation</vt:lpstr>
      <vt:lpstr>Creating a swagger definition</vt:lpstr>
      <vt:lpstr>testing</vt:lpstr>
      <vt:lpstr>http Request Types</vt:lpstr>
      <vt:lpstr>HTTP status codes</vt:lpstr>
      <vt:lpstr>http status codes CONT.</vt:lpstr>
      <vt:lpstr>What about scheduled tasks?</vt:lpstr>
      <vt:lpstr>Scheduled tasks</vt:lpstr>
      <vt:lpstr>API + node-red = flexibility</vt:lpstr>
      <vt:lpstr>Node-red</vt:lpstr>
      <vt:lpstr>Integrating private / public</vt:lpstr>
      <vt:lpstr>Microservices For Domino</vt:lpstr>
      <vt:lpstr>Microservice Patterns</vt:lpstr>
      <vt:lpstr>Microservice Patterns Cont.</vt:lpstr>
      <vt:lpstr>A Different Approach</vt:lpstr>
      <vt:lpstr>A Different Approach Cont.</vt:lpstr>
      <vt:lpstr>Container Clustering</vt:lpstr>
      <vt:lpstr>Container Clustering</vt:lpstr>
      <vt:lpstr>Benefits of Container Clustering </vt:lpstr>
      <vt:lpstr>ReactJS</vt:lpstr>
      <vt:lpstr>What is reactJS</vt:lpstr>
      <vt:lpstr>Platform Agnostic</vt:lpstr>
      <vt:lpstr>Thank You and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Graph revolution</dc:title>
  <dc:creator>Nathan Freeman</dc:creator>
  <cp:lastModifiedBy>Paul Withers</cp:lastModifiedBy>
  <cp:revision>128</cp:revision>
  <dcterms:created xsi:type="dcterms:W3CDTF">2014-11-15T14:24:57Z</dcterms:created>
  <dcterms:modified xsi:type="dcterms:W3CDTF">2018-03-01T11:58:06Z</dcterms:modified>
</cp:coreProperties>
</file>