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80" r:id="rId4"/>
    <p:sldId id="272" r:id="rId5"/>
    <p:sldId id="273" r:id="rId6"/>
    <p:sldId id="263" r:id="rId7"/>
    <p:sldId id="259" r:id="rId8"/>
    <p:sldId id="260" r:id="rId9"/>
    <p:sldId id="261" r:id="rId10"/>
    <p:sldId id="262" r:id="rId11"/>
    <p:sldId id="271" r:id="rId12"/>
    <p:sldId id="264" r:id="rId13"/>
    <p:sldId id="267" r:id="rId14"/>
    <p:sldId id="279" r:id="rId15"/>
    <p:sldId id="268" r:id="rId16"/>
    <p:sldId id="269" r:id="rId17"/>
    <p:sldId id="270" r:id="rId18"/>
    <p:sldId id="266" r:id="rId19"/>
    <p:sldId id="265" r:id="rId20"/>
    <p:sldId id="281" r:id="rId21"/>
    <p:sldId id="274" r:id="rId22"/>
    <p:sldId id="275" r:id="rId23"/>
    <p:sldId id="276" r:id="rId24"/>
    <p:sldId id="277" r:id="rId25"/>
    <p:sldId id="278" r:id="rId26"/>
    <p:sldId id="282" r:id="rId27"/>
    <p:sldId id="284" r:id="rId28"/>
    <p:sldId id="285" r:id="rId29"/>
    <p:sldId id="286" r:id="rId30"/>
    <p:sldId id="287" r:id="rId31"/>
    <p:sldId id="283" r:id="rId32"/>
    <p:sldId id="288" r:id="rId33"/>
    <p:sldId id="289" r:id="rId34"/>
    <p:sldId id="291" r:id="rId35"/>
    <p:sldId id="292" r:id="rId36"/>
    <p:sldId id="293" r:id="rId37"/>
    <p:sldId id="29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7" autoAdjust="0"/>
    <p:restoredTop sz="86488" autoAdjust="0"/>
  </p:normalViewPr>
  <p:slideViewPr>
    <p:cSldViewPr snapToGrid="0">
      <p:cViewPr varScale="1">
        <p:scale>
          <a:sx n="67" d="100"/>
          <a:sy n="67" d="100"/>
        </p:scale>
        <p:origin x="59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178A4F-544B-43AC-BD15-7B2CEA5C0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A4BC-130D-4F1D-9EA5-9BBC4F794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E51D3-653E-462A-88BF-90B852BBE668}" type="datetimeFigureOut">
              <a:rPr lang="en-GB" smtClean="0"/>
              <a:t>11/03/2018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B5433-BC26-406D-9018-BBA1389443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3B6B0-F723-4CC7-BE1F-88AD9F01D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B00A-8A08-464E-8AA5-A59AB28FE4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8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3/11/2018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3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6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94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94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8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15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4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14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4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1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3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7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20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0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1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35214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199" y="304801"/>
            <a:ext cx="5575302" cy="5770033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304801"/>
            <a:ext cx="5549899" cy="577003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055469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8"/>
            <a:ext cx="3681846" cy="429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166755" cy="429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5"/>
            <a:ext cx="4044453" cy="3518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518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6874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7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07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5D7D39-F3E0-46F3-9F14-221C7C0B4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46801" b="35997"/>
          <a:stretch/>
        </p:blipFill>
        <p:spPr>
          <a:xfrm>
            <a:off x="8039100" y="243465"/>
            <a:ext cx="4149436" cy="647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DF644-1535-4938-B3E9-4A0BA2870803}"/>
              </a:ext>
            </a:extLst>
          </p:cNvPr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1" y="6006739"/>
            <a:ext cx="2026568" cy="699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62" y="6006739"/>
            <a:ext cx="1588193" cy="697201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2948" y="6023263"/>
            <a:ext cx="2199035" cy="69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8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71" r:id="rId2"/>
    <p:sldLayoutId id="2147483873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5" r:id="rId9"/>
    <p:sldLayoutId id="21474838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tec.co.uk/swagger-domino-developers-part-three-mock-server-thanks-stephan-wissel/" TargetMode="External"/><Relationship Id="rId3" Type="http://schemas.openxmlformats.org/officeDocument/2006/relationships/hyperlink" Target="https://swagger.io/docs/specification/about/" TargetMode="External"/><Relationship Id="rId7" Type="http://schemas.openxmlformats.org/officeDocument/2006/relationships/hyperlink" Target="https://swagger.io/swagger-ui/" TargetMode="External"/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rmade.org.uk/openapi-converter" TargetMode="External"/><Relationship Id="rId5" Type="http://schemas.openxmlformats.org/officeDocument/2006/relationships/hyperlink" Target="https://swaggerhub.com/?_ga=2.181256484.2080916025.1518440845-1621221553.1516021767" TargetMode="External"/><Relationship Id="rId4" Type="http://schemas.openxmlformats.org/officeDocument/2006/relationships/hyperlink" Target="https://swagger.io/docs/specification/2-0/basic-structur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://cmder.net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ulswithers.github.io/blog/2016/07/13/thoughts-on-domino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ostillic.us/blog/posts/6AF303DE836BA02D85257D570058B1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9490B-2FA7-421D-8F31-CF5208FB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8598 Tips and Tricks: Domino and JavaScript development masterclass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Withers, Intec Systems Ltd</a:t>
            </a:r>
          </a:p>
          <a:p>
            <a:r>
              <a:rPr lang="en-US" dirty="0"/>
              <a:t>John Jardin, Agilit-e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528AC-FFDD-4ED9-B123-DAE9A8D298FE}"/>
              </a:ext>
            </a:extLst>
          </p:cNvPr>
          <p:cNvSpPr txBox="1"/>
          <p:nvPr/>
        </p:nvSpPr>
        <p:spPr>
          <a:xfrm>
            <a:off x="315686" y="228600"/>
            <a:ext cx="303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Think 2018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B6F0F-E28D-4890-ADF4-E2F8F070A49F}"/>
              </a:ext>
            </a:extLst>
          </p:cNvPr>
          <p:cNvSpPr txBox="1"/>
          <p:nvPr/>
        </p:nvSpPr>
        <p:spPr>
          <a:xfrm>
            <a:off x="9437900" y="225136"/>
            <a:ext cx="19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#IBMThink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DEE5-D2B3-4CEE-A43B-3B37F01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your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1E6A-3237-46F9-BEBB-AB78EC7D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flexibility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Best of breed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standardisation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Code for failure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Step outside comfort zone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25891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A4954-D8E0-4C0D-B4A7-23E696B3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Domino as a  datastore and api gateway</a:t>
            </a:r>
          </a:p>
        </p:txBody>
      </p:sp>
    </p:spTree>
    <p:extLst>
      <p:ext uri="{BB962C8B-B14F-4D97-AF65-F5344CB8AC3E}">
        <p14:creationId xmlns:p14="http://schemas.microsoft.com/office/powerpoint/2010/main" val="121939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0216-0158-4426-8CAF-8D17A505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Domino rest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70BD-8CC0-4139-A505-25D8CA68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536493"/>
            <a:ext cx="8229601" cy="4461537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DAS (Domino Access Services)</a:t>
            </a:r>
          </a:p>
          <a:p>
            <a:r>
              <a:rPr lang="en-GB" dirty="0"/>
              <a:t>	validation / visibility concerns</a:t>
            </a:r>
          </a:p>
          <a:p>
            <a:r>
              <a:rPr lang="en-GB" dirty="0"/>
              <a:t>XAgents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viewState=“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</a:t>
            </a:r>
            <a:r>
              <a:rPr lang="en-GB" dirty="0">
                <a:cs typeface="Courier New" panose="02070309020205020404" pitchFamily="49" charset="0"/>
              </a:rPr>
              <a:t>llows caching in </a:t>
            </a:r>
            <a:r>
              <a:rPr lang="en-GB" dirty="0" err="1">
                <a:cs typeface="Courier New" panose="02070309020205020404" pitchFamily="49" charset="0"/>
              </a:rPr>
              <a:t>applicationScope</a:t>
            </a:r>
            <a:endParaRPr lang="en-GB" dirty="0">
              <a:cs typeface="Courier New" panose="02070309020205020404" pitchFamily="49" charset="0"/>
            </a:endParaRPr>
          </a:p>
          <a:p>
            <a:r>
              <a:rPr lang="en-GB" dirty="0"/>
              <a:t>SmartNSF</a:t>
            </a:r>
          </a:p>
          <a:p>
            <a:r>
              <a:rPr lang="en-GB" dirty="0"/>
              <a:t>	written using Domain Specific Language</a:t>
            </a:r>
          </a:p>
          <a:p>
            <a:r>
              <a:rPr lang="en-GB" b="1" i="1" dirty="0"/>
              <a:t>ODA Starter Servlet</a:t>
            </a:r>
          </a:p>
          <a:p>
            <a:r>
              <a:rPr lang="en-GB" dirty="0"/>
              <a:t>	develop in Eclipse, local Domino server</a:t>
            </a:r>
          </a:p>
          <a:p>
            <a:r>
              <a:rPr lang="en-GB" dirty="0"/>
              <a:t>	development and deployment </a:t>
            </a:r>
            <a:r>
              <a:rPr lang="en-GB" b="1" i="1" dirty="0"/>
              <a:t>without Domino Designer</a:t>
            </a:r>
            <a:endParaRPr lang="en-GB" dirty="0"/>
          </a:p>
          <a:p>
            <a:r>
              <a:rPr lang="en-GB" dirty="0">
                <a:cs typeface="Courier New" panose="02070309020205020404" pitchFamily="49" charset="0"/>
              </a:rPr>
              <a:t>	allows powerful caching for better performance</a:t>
            </a:r>
            <a:endParaRPr lang="en-GB" dirty="0"/>
          </a:p>
          <a:p>
            <a:r>
              <a:rPr lang="en-GB" dirty="0" err="1"/>
              <a:t>Darwino</a:t>
            </a:r>
            <a:r>
              <a:rPr lang="en-GB" dirty="0"/>
              <a:t> Microservices</a:t>
            </a:r>
          </a:p>
          <a:p>
            <a:endParaRPr lang="en-GB" dirty="0"/>
          </a:p>
          <a:p>
            <a:pPr algn="ctr"/>
            <a:r>
              <a:rPr lang="en-GB" sz="3200" b="1" i="1" dirty="0"/>
              <a:t>Newsflash: Domino10 brings NodeJS, </a:t>
            </a:r>
            <a:r>
              <a:rPr lang="en-GB" sz="3200" b="1" i="1" dirty="0" err="1"/>
              <a:t>LoopBack</a:t>
            </a:r>
            <a:r>
              <a:rPr lang="en-GB" sz="3200" b="1" i="1" dirty="0"/>
              <a:t>, (Node-RED)</a:t>
            </a:r>
          </a:p>
        </p:txBody>
      </p:sp>
    </p:spTree>
    <p:extLst>
      <p:ext uri="{BB962C8B-B14F-4D97-AF65-F5344CB8AC3E}">
        <p14:creationId xmlns:p14="http://schemas.microsoft.com/office/powerpoint/2010/main" val="224906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509001" cy="409733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API-first approach means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planning up-front</a:t>
            </a:r>
          </a:p>
          <a:p>
            <a:pPr marL="342900" indent="-342900">
              <a:buFontTx/>
              <a:buChar char="-"/>
            </a:pPr>
            <a:r>
              <a:rPr lang="en-GB" dirty="0"/>
              <a:t>Longer </a:t>
            </a:r>
            <a:r>
              <a:rPr lang="en-GB" i="1" dirty="0"/>
              <a:t>initial</a:t>
            </a:r>
            <a:r>
              <a:rPr lang="en-GB" dirty="0"/>
              <a:t> development lifecycle</a:t>
            </a:r>
          </a:p>
          <a:p>
            <a:pPr lvl="1" indent="0">
              <a:buNone/>
            </a:pPr>
            <a:r>
              <a:rPr lang="en-GB" sz="2600" b="1" dirty="0" err="1"/>
              <a:t>LoopBack</a:t>
            </a:r>
            <a:r>
              <a:rPr lang="en-GB" sz="2600" b="1" dirty="0"/>
              <a:t> + NodeJS FTW with Domino 10??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portability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Better separation between database and interface</a:t>
            </a:r>
          </a:p>
          <a:p>
            <a:pPr marL="342900" indent="-342900">
              <a:buFontTx/>
              <a:buChar char="-"/>
            </a:pPr>
            <a:r>
              <a:rPr lang="en-GB" dirty="0"/>
              <a:t>Easier extensibility into other systems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Code for failure and “bad data” – ON BOTH SIDES</a:t>
            </a:r>
          </a:p>
          <a:p>
            <a:pPr marL="342900" indent="-342900">
              <a:buFontTx/>
              <a:buChar char="-"/>
            </a:pPr>
            <a:r>
              <a:rPr lang="en-GB" dirty="0"/>
              <a:t>Missing parameters</a:t>
            </a:r>
          </a:p>
          <a:p>
            <a:pPr marL="342900" indent="-342900">
              <a:buFontTx/>
              <a:buChar char="-"/>
            </a:pPr>
            <a:r>
              <a:rPr lang="en-GB" dirty="0"/>
              <a:t>Invalid enums</a:t>
            </a:r>
          </a:p>
        </p:txBody>
      </p:sp>
    </p:spTree>
    <p:extLst>
      <p:ext uri="{BB962C8B-B14F-4D97-AF65-F5344CB8AC3E}">
        <p14:creationId xmlns:p14="http://schemas.microsoft.com/office/powerpoint/2010/main" val="77606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Security considerations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restrict access to apps: API key, OAuth?</a:t>
            </a:r>
          </a:p>
          <a:p>
            <a:pPr marL="342900" indent="-342900">
              <a:buFontTx/>
              <a:buChar char="-"/>
            </a:pPr>
            <a:r>
              <a:rPr lang="en-GB" dirty="0"/>
              <a:t>Use header / query params correctly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Secure e.g. scheduled endpoints differently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Additional logging of transactions?</a:t>
            </a:r>
          </a:p>
          <a:p>
            <a:endParaRPr lang="en-GB" dirty="0"/>
          </a:p>
          <a:p>
            <a:r>
              <a:rPr lang="en-GB" dirty="0"/>
              <a:t>Be careful what you expose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your “status” field be editable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Or just set via workflow methods</a:t>
            </a:r>
          </a:p>
        </p:txBody>
      </p:sp>
    </p:spTree>
    <p:extLst>
      <p:ext uri="{BB962C8B-B14F-4D97-AF65-F5344CB8AC3E}">
        <p14:creationId xmlns:p14="http://schemas.microsoft.com/office/powerpoint/2010/main" val="363063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88B0-6184-4E49-BE67-5D21583F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F05F-CB19-4169-8628-60F81EFB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Swagger / Open API Specification is standard</a:t>
            </a:r>
          </a:p>
          <a:p>
            <a:r>
              <a:rPr lang="en-GB" dirty="0"/>
              <a:t>Swagger Editor </a:t>
            </a:r>
            <a:r>
              <a:rPr lang="en-GB" dirty="0">
                <a:hlinkClick r:id="rId2"/>
              </a:rPr>
              <a:t>online</a:t>
            </a:r>
            <a:r>
              <a:rPr lang="en-GB" dirty="0"/>
              <a:t>, local node.js app or Docker</a:t>
            </a:r>
          </a:p>
          <a:p>
            <a:r>
              <a:rPr lang="en-GB" dirty="0">
                <a:hlinkClick r:id="rId3"/>
              </a:rPr>
              <a:t>OpenAPI 3.0</a:t>
            </a:r>
            <a:r>
              <a:rPr lang="en-GB" dirty="0"/>
              <a:t> released July 2017</a:t>
            </a:r>
          </a:p>
          <a:p>
            <a:r>
              <a:rPr lang="en-GB" dirty="0"/>
              <a:t>	Samples not yet updated</a:t>
            </a:r>
          </a:p>
          <a:p>
            <a:r>
              <a:rPr lang="en-GB" dirty="0">
                <a:hlinkClick r:id="rId4"/>
              </a:rPr>
              <a:t>Swagger 2.0</a:t>
            </a:r>
            <a:r>
              <a:rPr lang="en-GB" dirty="0"/>
              <a:t> has many examples</a:t>
            </a:r>
          </a:p>
          <a:p>
            <a:r>
              <a:rPr lang="en-GB" dirty="0">
                <a:hlinkClick r:id="rId5"/>
              </a:rPr>
              <a:t>Swagger Hub</a:t>
            </a:r>
            <a:r>
              <a:rPr lang="en-GB" dirty="0"/>
              <a:t> or tools like </a:t>
            </a:r>
            <a:r>
              <a:rPr lang="en-GB" dirty="0">
                <a:hlinkClick r:id="rId6"/>
              </a:rPr>
              <a:t>Mermade</a:t>
            </a:r>
            <a:r>
              <a:rPr lang="en-GB" dirty="0"/>
              <a:t> will convert (between the 2)</a:t>
            </a:r>
          </a:p>
          <a:p>
            <a:r>
              <a:rPr lang="en-GB" dirty="0">
                <a:hlinkClick r:id="rId7"/>
              </a:rPr>
              <a:t>Swagger UI</a:t>
            </a:r>
            <a:r>
              <a:rPr lang="en-GB" dirty="0"/>
              <a:t> allows testing against actual server</a:t>
            </a:r>
          </a:p>
          <a:p>
            <a:r>
              <a:rPr lang="en-GB" dirty="0">
                <a:hlinkClick r:id="rId8"/>
              </a:rPr>
              <a:t>Swagger mock server</a:t>
            </a:r>
            <a:r>
              <a:rPr lang="en-GB" dirty="0"/>
              <a:t> can be created for UI dev</a:t>
            </a:r>
          </a:p>
        </p:txBody>
      </p:sp>
    </p:spTree>
    <p:extLst>
      <p:ext uri="{BB962C8B-B14F-4D97-AF65-F5344CB8AC3E}">
        <p14:creationId xmlns:p14="http://schemas.microsoft.com/office/powerpoint/2010/main" val="339077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FF9C-9D60-456C-9619-912E3CFE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Creating a swagger definition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B55B-6C89-4F4B-A953-BD358C42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Write as YAML or JSON</a:t>
            </a:r>
          </a:p>
          <a:p>
            <a:pPr marL="901700" indent="-901700"/>
            <a:r>
              <a:rPr lang="en-GB" dirty="0"/>
              <a:t>	YAML – no quotes around strings, no commas, no curly braces</a:t>
            </a:r>
          </a:p>
          <a:p>
            <a:r>
              <a:rPr lang="en-GB" dirty="0"/>
              <a:t>operationIds can be added</a:t>
            </a:r>
          </a:p>
          <a:p>
            <a:r>
              <a:rPr lang="en-GB" dirty="0"/>
              <a:t>	If used, required on all for that path</a:t>
            </a:r>
          </a:p>
          <a:p>
            <a:r>
              <a:rPr lang="en-GB" dirty="0"/>
              <a:t>Use enums for options</a:t>
            </a:r>
          </a:p>
          <a:p>
            <a:r>
              <a:rPr lang="en-GB" dirty="0"/>
              <a:t>OpenAPI 3.0 allows examples, but </a:t>
            </a:r>
            <a:r>
              <a:rPr lang="en-GB" b="1" dirty="0"/>
              <a:t>clarify and add value</a:t>
            </a:r>
          </a:p>
          <a:p>
            <a:r>
              <a:rPr lang="en-GB" dirty="0"/>
              <a:t>“Framework for good documentation”, does not guarantee good documentation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69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B0D4-BE51-4EB9-95BA-1387E300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2521-717E-412B-B21A-03628179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REST service tools are available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Postman (Electron desktop app)</a:t>
            </a:r>
          </a:p>
          <a:p>
            <a:pPr marL="342900" indent="-342900">
              <a:buFontTx/>
              <a:buChar char="-"/>
            </a:pPr>
            <a:r>
              <a:rPr lang="en-GB" dirty="0"/>
              <a:t>RestClient plugin for Firefox</a:t>
            </a:r>
          </a:p>
          <a:p>
            <a:pPr marL="342900" indent="-342900">
              <a:buFontTx/>
              <a:buChar char="-"/>
            </a:pPr>
            <a:r>
              <a:rPr lang="en-GB" b="1" dirty="0" err="1"/>
              <a:t>LoopBack</a:t>
            </a:r>
            <a:r>
              <a:rPr lang="en-GB" b="1" dirty="0"/>
              <a:t> with Domino 10</a:t>
            </a:r>
          </a:p>
        </p:txBody>
      </p:sp>
    </p:spTree>
    <p:extLst>
      <p:ext uri="{BB962C8B-B14F-4D97-AF65-F5344CB8AC3E}">
        <p14:creationId xmlns:p14="http://schemas.microsoft.com/office/powerpoint/2010/main" val="145354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Request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</a:t>
            </a:r>
            <a:r>
              <a:rPr lang="mr-IN" dirty="0"/>
              <a:t>–</a:t>
            </a:r>
            <a:r>
              <a:rPr lang="en-GB" dirty="0"/>
              <a:t> Read data (No body data allowed)</a:t>
            </a:r>
          </a:p>
          <a:p>
            <a:r>
              <a:rPr lang="en-GB" dirty="0"/>
              <a:t>POST – Submit data (Read/Write)</a:t>
            </a:r>
          </a:p>
          <a:p>
            <a:r>
              <a:rPr lang="en-GB" dirty="0"/>
              <a:t>PUT – Replacing entire document data</a:t>
            </a:r>
          </a:p>
          <a:p>
            <a:r>
              <a:rPr lang="en-GB" dirty="0"/>
              <a:t>PATCH – Minor update to existing data</a:t>
            </a:r>
          </a:p>
          <a:p>
            <a:r>
              <a:rPr lang="en-GB" dirty="0"/>
              <a:t>	PATCH not enabled by default on Domino</a:t>
            </a:r>
          </a:p>
          <a:p>
            <a:r>
              <a:rPr lang="en-GB" dirty="0"/>
              <a:t>DELETE – Deleting Records (No body data allowed)</a:t>
            </a:r>
          </a:p>
        </p:txBody>
      </p:sp>
    </p:spTree>
    <p:extLst>
      <p:ext uri="{BB962C8B-B14F-4D97-AF65-F5344CB8AC3E}">
        <p14:creationId xmlns:p14="http://schemas.microsoft.com/office/powerpoint/2010/main" val="39764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CFA5-674E-480C-9B09-ECB6EAF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BE25-35A8-46F0-8E50-33C5CC9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1xx – Received and understood, stand by…</a:t>
            </a:r>
          </a:p>
          <a:p>
            <a:r>
              <a:rPr lang="en-GB" dirty="0"/>
              <a:t>2xx – Received, understood and accepted</a:t>
            </a:r>
          </a:p>
          <a:p>
            <a:r>
              <a:rPr lang="en-GB" dirty="0"/>
              <a:t>3xx – Redirecting</a:t>
            </a:r>
          </a:p>
          <a:p>
            <a:r>
              <a:rPr lang="en-GB" dirty="0"/>
              <a:t>4xx – You did something wrong!</a:t>
            </a:r>
          </a:p>
          <a:p>
            <a:r>
              <a:rPr lang="en-GB" dirty="0"/>
              <a:t>5xx – We did something wrong!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2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paul Withers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ICS Developer, Intec Systems</a:t>
            </a:r>
          </a:p>
          <a:p>
            <a:r>
              <a:rPr lang="en-GB" dirty="0"/>
              <a:t>OpenNTF Board Member</a:t>
            </a:r>
          </a:p>
          <a:p>
            <a:r>
              <a:rPr lang="en-GB" dirty="0"/>
              <a:t>IBM Champion</a:t>
            </a:r>
          </a:p>
          <a:p>
            <a:r>
              <a:rPr lang="en-GB" dirty="0"/>
              <a:t>@paulswithers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Notes Developer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Java Developer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Microservices Developer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760CA3-AC51-4954-84AD-413C7C60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33" y="1214374"/>
            <a:ext cx="3172968" cy="47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200 – OK</a:t>
            </a:r>
          </a:p>
          <a:p>
            <a:r>
              <a:rPr lang="en-GB" dirty="0"/>
              <a:t>202 – Accepted for processing</a:t>
            </a:r>
          </a:p>
          <a:p>
            <a:r>
              <a:rPr lang="en-GB" dirty="0"/>
              <a:t>302 – URL found but server is redirecting</a:t>
            </a:r>
          </a:p>
          <a:p>
            <a:r>
              <a:rPr lang="en-GB" dirty="0"/>
              <a:t>400 – Bad request</a:t>
            </a:r>
          </a:p>
          <a:p>
            <a:r>
              <a:rPr lang="en-GB" dirty="0"/>
              <a:t>401 – Unauthorised</a:t>
            </a:r>
          </a:p>
          <a:p>
            <a:r>
              <a:rPr lang="en-GB" dirty="0"/>
              <a:t>403 – Forbidden</a:t>
            </a:r>
          </a:p>
          <a:p>
            <a:r>
              <a:rPr lang="en-GB" dirty="0"/>
              <a:t>404 – Not found</a:t>
            </a:r>
          </a:p>
          <a:p>
            <a:r>
              <a:rPr lang="en-GB" dirty="0"/>
              <a:t>405 – Method not allowed</a:t>
            </a:r>
          </a:p>
          <a:p>
            <a:r>
              <a:rPr lang="en-GB" dirty="0"/>
              <a:t>500 –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1049136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0905A8-B705-4037-8A33-72443052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about scheduled tasks?</a:t>
            </a:r>
          </a:p>
        </p:txBody>
      </p:sp>
    </p:spTree>
    <p:extLst>
      <p:ext uri="{BB962C8B-B14F-4D97-AF65-F5344CB8AC3E}">
        <p14:creationId xmlns:p14="http://schemas.microsoft.com/office/powerpoint/2010/main" val="508418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661A78-1620-4819-8674-16466DDE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51B21-ADD7-4D86-B572-B18845D6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Scheduled Agents</a:t>
            </a:r>
          </a:p>
          <a:p>
            <a:r>
              <a:rPr lang="en-GB" dirty="0"/>
              <a:t>	NSF only, language constraints (LS or Painful 	Java)</a:t>
            </a:r>
          </a:p>
          <a:p>
            <a:r>
              <a:rPr lang="en-GB" dirty="0"/>
              <a:t>DOTS</a:t>
            </a:r>
          </a:p>
          <a:p>
            <a:r>
              <a:rPr lang="en-GB" dirty="0"/>
              <a:t>	Server only, deployment constraints</a:t>
            </a:r>
          </a:p>
          <a:p>
            <a:endParaRPr lang="en-GB" dirty="0"/>
          </a:p>
          <a:p>
            <a:pPr algn="ctr"/>
            <a:r>
              <a:rPr lang="en-GB" b="1" dirty="0"/>
              <a:t>How about a different approach?</a:t>
            </a:r>
          </a:p>
        </p:txBody>
      </p:sp>
    </p:spTree>
    <p:extLst>
      <p:ext uri="{BB962C8B-B14F-4D97-AF65-F5344CB8AC3E}">
        <p14:creationId xmlns:p14="http://schemas.microsoft.com/office/powerpoint/2010/main" val="1206375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+ node-red =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694421" cy="4055469"/>
          </a:xfrm>
        </p:spPr>
        <p:txBody>
          <a:bodyPr>
            <a:normAutofit/>
          </a:bodyPr>
          <a:lstStyle/>
          <a:p>
            <a:r>
              <a:rPr lang="en-GB" dirty="0"/>
              <a:t>API</a:t>
            </a:r>
          </a:p>
          <a:p>
            <a:r>
              <a:rPr lang="en-GB" dirty="0"/>
              <a:t>	XAgent / SmartNSF / or REST endpoint</a:t>
            </a:r>
          </a:p>
          <a:p>
            <a:r>
              <a:rPr lang="en-GB" dirty="0"/>
              <a:t>	Use Xots for background processing</a:t>
            </a:r>
          </a:p>
          <a:p>
            <a:r>
              <a:rPr lang="en-GB" dirty="0"/>
              <a:t>	Utility methods added to ODA to boilerplate 	code</a:t>
            </a:r>
          </a:p>
          <a:p>
            <a:r>
              <a:rPr lang="en-GB" dirty="0"/>
              <a:t>Node-RED – </a:t>
            </a:r>
            <a:r>
              <a:rPr lang="en-GB" b="1" dirty="0"/>
              <a:t>Installable alongside Domino with NodeJS</a:t>
            </a:r>
            <a:endParaRPr lang="en-GB" dirty="0"/>
          </a:p>
          <a:p>
            <a:r>
              <a:rPr lang="en-GB" dirty="0"/>
              <a:t>	Scheduling of flows that includes Web APIs</a:t>
            </a:r>
          </a:p>
          <a:p>
            <a:pPr marL="901700" indent="-901700"/>
            <a:r>
              <a:rPr lang="en-GB" dirty="0"/>
              <a:t>	Other schedulers would work, as long as they can call a Web API</a:t>
            </a:r>
          </a:p>
        </p:txBody>
      </p:sp>
    </p:spTree>
    <p:extLst>
      <p:ext uri="{BB962C8B-B14F-4D97-AF65-F5344CB8AC3E}">
        <p14:creationId xmlns:p14="http://schemas.microsoft.com/office/powerpoint/2010/main" val="3690183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69E2-BE11-4459-8C18-5C4763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A162-6297-49FF-BA4C-61E31142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293101" cy="4421991"/>
          </a:xfrm>
        </p:spPr>
        <p:txBody>
          <a:bodyPr/>
          <a:lstStyle/>
          <a:p>
            <a:r>
              <a:rPr lang="en-GB" dirty="0"/>
              <a:t>An integration tool for wiring together APIs and online services</a:t>
            </a:r>
          </a:p>
          <a:p>
            <a:r>
              <a:rPr lang="en-GB" dirty="0"/>
              <a:t>Available on IBM Cloud, local node.js app or Docker</a:t>
            </a:r>
          </a:p>
          <a:p>
            <a:pPr marL="901700" indent="-901700"/>
            <a:r>
              <a:rPr lang="en-GB" dirty="0"/>
              <a:t>	Note: Docker containers not aware of host’s “localhost” or other containers</a:t>
            </a:r>
          </a:p>
          <a:p>
            <a:r>
              <a:rPr lang="en-GB" dirty="0"/>
              <a:t>Schedule tasks via Inject node (or Big Timer)</a:t>
            </a:r>
          </a:p>
          <a:p>
            <a:r>
              <a:rPr lang="en-GB" dirty="0"/>
              <a:t>Additional nodes for e.g. Watson Services</a:t>
            </a:r>
          </a:p>
          <a:p>
            <a:r>
              <a:rPr lang="en-GB" dirty="0"/>
              <a:t>Basic authentication can be set</a:t>
            </a:r>
          </a:p>
          <a:p>
            <a:r>
              <a:rPr lang="en-GB" dirty="0"/>
              <a:t>Flows can be imported / exported as JSON</a:t>
            </a:r>
          </a:p>
        </p:txBody>
      </p:sp>
    </p:spTree>
    <p:extLst>
      <p:ext uri="{BB962C8B-B14F-4D97-AF65-F5344CB8AC3E}">
        <p14:creationId xmlns:p14="http://schemas.microsoft.com/office/powerpoint/2010/main" val="1913848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756-30F2-4F38-B406-1C6C78CB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private /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F034-E016-44D5-B815-A5E0F3FD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“Private” needs to be made “public”</a:t>
            </a:r>
          </a:p>
          <a:p>
            <a:r>
              <a:rPr lang="en-GB" dirty="0">
                <a:hlinkClick r:id="rId3"/>
              </a:rPr>
              <a:t>ngrok</a:t>
            </a:r>
            <a:r>
              <a:rPr lang="en-GB"/>
              <a:t> provides secure tunnels</a:t>
            </a:r>
          </a:p>
          <a:p>
            <a:r>
              <a:rPr lang="en-GB" dirty="0">
                <a:hlinkClick r:id="rId4"/>
              </a:rPr>
              <a:t>cmder</a:t>
            </a:r>
            <a:r>
              <a:rPr lang="en-GB"/>
              <a:t> is a good console emulator for Windows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35C8F-A351-43A9-9D73-DA5810CA9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101" y="3304991"/>
            <a:ext cx="4864100" cy="26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4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Microservices For Domino</a:t>
            </a:r>
          </a:p>
        </p:txBody>
      </p:sp>
    </p:spTree>
    <p:extLst>
      <p:ext uri="{BB962C8B-B14F-4D97-AF65-F5344CB8AC3E}">
        <p14:creationId xmlns:p14="http://schemas.microsoft.com/office/powerpoint/2010/main" val="1883388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Breakdown functions into re-usable/modular 	code blocks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Each function should do one thing and do it 	well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Simplify and optimize the code within each 	function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A function shouldn’t contain more than 80-	100 lines of code</a:t>
            </a:r>
          </a:p>
          <a:p>
            <a:pPr marL="901700" indent="-901700">
              <a:buFont typeface="Arial" charset="0"/>
              <a:buChar char="•"/>
            </a:pPr>
            <a:r>
              <a:rPr lang="en-GB" dirty="0"/>
              <a:t>	Develop ”Pure Functions” 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241729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Micro-Services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Define which micro-functions can become 	services to 3</a:t>
            </a:r>
            <a:r>
              <a:rPr lang="en-GB" baseline="30000" dirty="0"/>
              <a:t>rd</a:t>
            </a:r>
            <a:r>
              <a:rPr lang="en-GB" dirty="0"/>
              <a:t> party platforms and 	applications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Create API Endpoints that trigger your micro-	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Ensure a strong security layer for 3</a:t>
            </a:r>
            <a:r>
              <a:rPr lang="en-GB" baseline="30000" dirty="0"/>
              <a:t>rd</a:t>
            </a:r>
            <a:r>
              <a:rPr lang="en-GB" dirty="0"/>
              <a:t> parties to 	interface with before triggering your services</a:t>
            </a:r>
          </a:p>
        </p:txBody>
      </p:sp>
    </p:spTree>
    <p:extLst>
      <p:ext uri="{BB962C8B-B14F-4D97-AF65-F5344CB8AC3E}">
        <p14:creationId xmlns:p14="http://schemas.microsoft.com/office/powerpoint/2010/main" val="163562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Don’t build 3</a:t>
            </a:r>
            <a:r>
              <a:rPr lang="en-GB" baseline="30000" dirty="0"/>
              <a:t>rd</a:t>
            </a:r>
            <a:r>
              <a:rPr lang="en-GB" dirty="0"/>
              <a:t> party technologies into Domino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Have these technologies exist as a sidecar to a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Each technology or service existing independently as a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All communication occurs using APIs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25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 Jardin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CTO, Agilit-e</a:t>
            </a:r>
          </a:p>
          <a:p>
            <a:r>
              <a:rPr lang="en-GB" dirty="0"/>
              <a:t>IBM Champion (Cloud and ICS)</a:t>
            </a:r>
          </a:p>
          <a:p>
            <a:r>
              <a:rPr lang="en-GB" dirty="0"/>
              <a:t>@JohnJardinCodes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Integration &amp; Cloud Architect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DevOps Engineer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AI Programming</a:t>
              </a:r>
            </a:p>
          </p:txBody>
        </p:sp>
      </p:grpSp>
      <p:pic>
        <p:nvPicPr>
          <p:cNvPr id="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20" y="1852785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Example 1: ReactJS User Interface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Develop React UI using NodeJS and Webpack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create API Endpoints for all relevant calls or use DAS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React App as a standalone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Example 2: Web Socket Server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Server using socket.io and 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include socket.io for client-side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events for all relevant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Web Socket Server as standalone container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269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</p:spTree>
    <p:extLst>
      <p:ext uri="{BB962C8B-B14F-4D97-AF65-F5344CB8AC3E}">
        <p14:creationId xmlns:p14="http://schemas.microsoft.com/office/powerpoint/2010/main" val="376630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Cluster all relevant containers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Run Kubernetes as a sidecar to your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IBM Cloud Private provides enterprise-level container management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Minikube can be used for development and testing environments (low availability)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Inject new services and containers into cluster as and when needed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Manage integration, security, testing and more with Istio</a:t>
            </a:r>
          </a:p>
        </p:txBody>
      </p:sp>
    </p:spTree>
    <p:extLst>
      <p:ext uri="{BB962C8B-B14F-4D97-AF65-F5344CB8AC3E}">
        <p14:creationId xmlns:p14="http://schemas.microsoft.com/office/powerpoint/2010/main" val="1970659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Container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High availability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Seamless disaster recovery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Horizontal and vertical scaling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Continuous delivery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No downtime during updates and upgrades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CPU and Memory can be assigned and managed per container/container group</a:t>
            </a:r>
          </a:p>
          <a:p>
            <a:pPr marL="342900" indent="-342900">
              <a:buFont typeface="Arial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284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ReactJS</a:t>
            </a:r>
          </a:p>
        </p:txBody>
      </p:sp>
    </p:spTree>
    <p:extLst>
      <p:ext uri="{BB962C8B-B14F-4D97-AF65-F5344CB8AC3E}">
        <p14:creationId xmlns:p14="http://schemas.microsoft.com/office/powerpoint/2010/main" val="2008480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reactJS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121927" cy="405546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A JavaScript library for building user interfaces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is NOT a framework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is the “V” of MVC (Model/View/Controller)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HTML is placed in JavaScript classes to create Web Components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This is similar to Custom Controls in XPages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makes use of a Virtual DOM and Diffing</a:t>
            </a:r>
          </a:p>
        </p:txBody>
      </p:sp>
    </p:spTree>
    <p:extLst>
      <p:ext uri="{BB962C8B-B14F-4D97-AF65-F5344CB8AC3E}">
        <p14:creationId xmlns:p14="http://schemas.microsoft.com/office/powerpoint/2010/main" val="46941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Agnostic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121927" cy="405546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React exists as a platform-agnostic solution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Webpack and Babel compile React to a single JS file 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The ”create-react-app” module provides all required build tools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A typical React dev environment: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Atom/VS Code (Editor)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ExpressJS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3971490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876BD9-C5C4-4A60-B61B-447A7036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and 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FB04E-A8B3-487C-A2B5-E9E31085A3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Paul Withers</a:t>
            </a:r>
          </a:p>
          <a:p>
            <a:pPr marL="0" indent="0">
              <a:buNone/>
            </a:pPr>
            <a:r>
              <a:rPr lang="en-GB" sz="2000" dirty="0"/>
              <a:t>Intec Systems Ltd</a:t>
            </a:r>
          </a:p>
          <a:p>
            <a:pPr marL="0" indent="0">
              <a:buNone/>
            </a:pPr>
            <a:r>
              <a:rPr lang="en-GB" sz="1800" dirty="0"/>
              <a:t>http://www.intec.co.uk/blog</a:t>
            </a:r>
          </a:p>
          <a:p>
            <a:pPr marL="0" indent="0">
              <a:buNone/>
            </a:pPr>
            <a:r>
              <a:rPr lang="en-GB" sz="2000" dirty="0"/>
              <a:t>@</a:t>
            </a:r>
            <a:r>
              <a:rPr lang="en-GB" sz="2000" dirty="0" err="1"/>
              <a:t>paulswithers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http://watsonwork.me/pwithers@intec.co.uk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EFB8F-C2C2-4A82-B965-8E253E3F2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382705" cy="429586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John Jardin</a:t>
            </a:r>
          </a:p>
          <a:p>
            <a:pPr marL="0" indent="0">
              <a:buNone/>
            </a:pPr>
            <a:r>
              <a:rPr lang="en-GB" sz="2000" dirty="0"/>
              <a:t>Agilit-e</a:t>
            </a:r>
          </a:p>
          <a:p>
            <a:pPr marL="0" indent="0">
              <a:buNone/>
            </a:pPr>
            <a:r>
              <a:rPr lang="en-GB" sz="2000" dirty="0"/>
              <a:t>Website: https://</a:t>
            </a:r>
            <a:r>
              <a:rPr lang="en-GB" sz="2000" dirty="0" err="1"/>
              <a:t>www.agilite.io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Blog: http://</a:t>
            </a:r>
            <a:r>
              <a:rPr lang="en-GB" sz="2000" dirty="0" err="1"/>
              <a:t>bleedingcode.com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Twitter: @JohnJardinCodes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30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9C7-34E6-46C1-A796-5324FEE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4C34-4AE8-4780-98A0-96EAF2F1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GB" dirty="0"/>
              <a:t>Domino as a datastore and API Gateway</a:t>
            </a:r>
          </a:p>
          <a:p>
            <a:pPr marL="342900" indent="-342900">
              <a:buFontTx/>
              <a:buChar char="-"/>
            </a:pPr>
            <a:r>
              <a:rPr lang="en-GB" dirty="0"/>
              <a:t>What about scheduled tasks?</a:t>
            </a:r>
          </a:p>
          <a:p>
            <a:pPr marL="342900" indent="-342900">
              <a:buFontTx/>
              <a:buChar char="-"/>
            </a:pPr>
            <a:r>
              <a:rPr lang="en-GB" dirty="0"/>
              <a:t>Microservices For Domino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Container Clustering</a:t>
            </a:r>
          </a:p>
          <a:p>
            <a:pPr marL="342900" indent="-342900">
              <a:buFontTx/>
              <a:buChar char="-"/>
            </a:pPr>
            <a:r>
              <a:rPr lang="en-GB" dirty="0"/>
              <a:t>ReactJS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5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97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DE7C-1B23-4060-B7B2-FCFE31A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06DB-D732-4579-8793-4C543104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IS NOT: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write your app using XYZ JavaScript framework and package it in the NSF</a:t>
            </a:r>
          </a:p>
          <a:p>
            <a:pPr marL="342900" indent="-342900">
              <a:buFontTx/>
              <a:buChar char="-"/>
            </a:pPr>
            <a:r>
              <a:rPr lang="en-GB" dirty="0"/>
              <a:t>A first step in ultimately migrating away from a Notes and Domino ecosystem</a:t>
            </a:r>
          </a:p>
          <a:p>
            <a:r>
              <a:rPr lang="en-GB" dirty="0"/>
              <a:t>IS: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using Domino as the datastore and master API Gateway for a microservices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embracing new Tools and Technologies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a shift in mind-set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97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23D5-60FE-441D-93FC-A4A17CC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Domino the monolith?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41F8-A1AA-4D80-A45A-3154A7B1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Domino for Directory Management</a:t>
            </a:r>
          </a:p>
          <a:p>
            <a:r>
              <a:rPr lang="en-GB" dirty="0"/>
              <a:t>Domino TLS</a:t>
            </a:r>
          </a:p>
          <a:p>
            <a:r>
              <a:rPr lang="en-GB" dirty="0"/>
              <a:t>Domino HTTP Server / Port 1352</a:t>
            </a:r>
          </a:p>
          <a:p>
            <a:r>
              <a:rPr lang="en-GB" dirty="0"/>
              <a:t>NoSQL Data Store (NSF)</a:t>
            </a:r>
          </a:p>
          <a:p>
            <a:r>
              <a:rPr lang="en-GB" dirty="0"/>
              <a:t>UI, MVC and Data (NSF)</a:t>
            </a:r>
          </a:p>
          <a:p>
            <a:r>
              <a:rPr lang="en-GB" dirty="0"/>
              <a:t>Domino languages for workflow (LS / SSJS / Java) </a:t>
            </a:r>
          </a:p>
          <a:p>
            <a:r>
              <a:rPr lang="en-GB" dirty="0"/>
              <a:t>nupdate for indexing</a:t>
            </a:r>
          </a:p>
          <a:p>
            <a:r>
              <a:rPr lang="en-GB" dirty="0"/>
              <a:t>Domino replication / clustering</a:t>
            </a:r>
          </a:p>
          <a:p>
            <a:r>
              <a:rPr lang="en-GB" dirty="0"/>
              <a:t>Standard templates for auditing (</a:t>
            </a:r>
            <a:r>
              <a:rPr lang="en-GB" dirty="0" err="1"/>
              <a:t>log.nsf</a:t>
            </a:r>
            <a:r>
              <a:rPr lang="en-GB" dirty="0"/>
              <a:t> etc.)</a:t>
            </a:r>
          </a:p>
          <a:p>
            <a:r>
              <a:rPr lang="en-GB" dirty="0"/>
              <a:t>Domino SMTP for mail routing</a:t>
            </a:r>
          </a:p>
        </p:txBody>
      </p:sp>
    </p:spTree>
    <p:extLst>
      <p:ext uri="{BB962C8B-B14F-4D97-AF65-F5344CB8AC3E}">
        <p14:creationId xmlns:p14="http://schemas.microsoft.com/office/powerpoint/2010/main" val="127341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06F6-B240-469D-9907-F8E98ECB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E5A4-30F9-4680-9CE7-B82002E2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LDAP as an alternative for Directory Management</a:t>
            </a:r>
          </a:p>
          <a:p>
            <a:r>
              <a:rPr lang="en-GB" dirty="0">
                <a:hlinkClick r:id="rId3"/>
              </a:rPr>
              <a:t>nginx</a:t>
            </a:r>
            <a:r>
              <a:rPr lang="en-GB" dirty="0"/>
              <a:t> / IBM HTTP Server on top of Domino</a:t>
            </a:r>
          </a:p>
          <a:p>
            <a:r>
              <a:rPr lang="en-GB" dirty="0"/>
              <a:t>ODBC / JDBC / LEI / agents processing flat files</a:t>
            </a:r>
          </a:p>
          <a:p>
            <a:r>
              <a:rPr lang="en-GB" dirty="0"/>
              <a:t>Web Services / agents to connect externally</a:t>
            </a:r>
          </a:p>
          <a:p>
            <a:r>
              <a:rPr lang="en-GB" dirty="0"/>
              <a:t>UI and MVC in an XPages NSF, data in another NSF</a:t>
            </a:r>
          </a:p>
          <a:p>
            <a:r>
              <a:rPr lang="en-GB" dirty="0"/>
              <a:t>Lotus Workflow for BPM</a:t>
            </a:r>
          </a:p>
          <a:p>
            <a:r>
              <a:rPr lang="en-GB" dirty="0"/>
              <a:t>Third-party tools for better auditing (incl. OpenLog)</a:t>
            </a:r>
          </a:p>
          <a:p>
            <a:r>
              <a:rPr lang="en-GB" dirty="0"/>
              <a:t>Export to data warehouse / NotesSQL for reporting</a:t>
            </a:r>
          </a:p>
          <a:p>
            <a:r>
              <a:rPr lang="en-GB" dirty="0"/>
              <a:t>Mail routing via non-Domino SMTP server</a:t>
            </a:r>
          </a:p>
        </p:txBody>
      </p:sp>
    </p:spTree>
    <p:extLst>
      <p:ext uri="{BB962C8B-B14F-4D97-AF65-F5344CB8AC3E}">
        <p14:creationId xmlns:p14="http://schemas.microsoft.com/office/powerpoint/2010/main" val="42884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771E-874B-4266-989A-A1D42B4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43465"/>
            <a:ext cx="11404601" cy="1293028"/>
          </a:xfrm>
        </p:spPr>
        <p:txBody>
          <a:bodyPr/>
          <a:lstStyle/>
          <a:p>
            <a:r>
              <a:rPr lang="en-GB" sz="4000" dirty="0"/>
              <a:t>Mutato nomine de te fabula narratur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20B4-4B47-4331-8696-978083AB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Domino has always been in the “microservices” game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Custom workflow around ERP processes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Custom integration for multiple non-Domino systems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Configuration pulled from 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3126869749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s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4221</TotalTime>
  <Words>1102</Words>
  <Application>Microsoft Office PowerPoint</Application>
  <PresentationFormat>Widescreen</PresentationFormat>
  <Paragraphs>277</Paragraphs>
  <Slides>37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Century Gothic</vt:lpstr>
      <vt:lpstr>Courier New</vt:lpstr>
      <vt:lpstr>Mangal</vt:lpstr>
      <vt:lpstr>Main Slides</vt:lpstr>
      <vt:lpstr>8598 Tips and Tricks: Domino and JavaScript development masterclass</vt:lpstr>
      <vt:lpstr>paul Withers</vt:lpstr>
      <vt:lpstr>John Jardin</vt:lpstr>
      <vt:lpstr>agenda</vt:lpstr>
      <vt:lpstr>introduction</vt:lpstr>
      <vt:lpstr>This session?</vt:lpstr>
      <vt:lpstr>Domino the monolith?</vt:lpstr>
      <vt:lpstr>The reality</vt:lpstr>
      <vt:lpstr>Mutato nomine de te fabula narratur</vt:lpstr>
      <vt:lpstr>Change your thinking</vt:lpstr>
      <vt:lpstr>Domino as a  datastore and api gateway</vt:lpstr>
      <vt:lpstr>Domino rest options</vt:lpstr>
      <vt:lpstr>REST VS API</vt:lpstr>
      <vt:lpstr>REST VS API CONT.</vt:lpstr>
      <vt:lpstr>documentation</vt:lpstr>
      <vt:lpstr>Creating a swagger definition</vt:lpstr>
      <vt:lpstr>testing</vt:lpstr>
      <vt:lpstr>http Request Types</vt:lpstr>
      <vt:lpstr>HTTP status codes</vt:lpstr>
      <vt:lpstr>http status codes CONT.</vt:lpstr>
      <vt:lpstr>What about scheduled tasks?</vt:lpstr>
      <vt:lpstr>Scheduled tasks</vt:lpstr>
      <vt:lpstr>API + node-red = flexibility</vt:lpstr>
      <vt:lpstr>Node-red</vt:lpstr>
      <vt:lpstr>Integrating private / public</vt:lpstr>
      <vt:lpstr>Microservices For Domino</vt:lpstr>
      <vt:lpstr>Microservice Patterns</vt:lpstr>
      <vt:lpstr>Microservice Patterns Cont.</vt:lpstr>
      <vt:lpstr>A Different Approach</vt:lpstr>
      <vt:lpstr>A Different Approach Cont.</vt:lpstr>
      <vt:lpstr>Container Clustering</vt:lpstr>
      <vt:lpstr>Container Clustering</vt:lpstr>
      <vt:lpstr>Benefits of Container Clustering </vt:lpstr>
      <vt:lpstr>ReactJS</vt:lpstr>
      <vt:lpstr>What is reactJS</vt:lpstr>
      <vt:lpstr>Platform Agnostic</vt:lpstr>
      <vt:lpstr>Thank You and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Paul Withers</cp:lastModifiedBy>
  <cp:revision>129</cp:revision>
  <dcterms:created xsi:type="dcterms:W3CDTF">2014-11-15T14:24:57Z</dcterms:created>
  <dcterms:modified xsi:type="dcterms:W3CDTF">2018-03-11T16:22:51Z</dcterms:modified>
</cp:coreProperties>
</file>