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32"/>
  </p:notesMasterIdLst>
  <p:handoutMasterIdLst>
    <p:handoutMasterId r:id="rId33"/>
  </p:handoutMasterIdLst>
  <p:sldIdLst>
    <p:sldId id="257" r:id="rId2"/>
    <p:sldId id="280" r:id="rId3"/>
    <p:sldId id="272" r:id="rId4"/>
    <p:sldId id="273" r:id="rId5"/>
    <p:sldId id="262" r:id="rId6"/>
    <p:sldId id="295" r:id="rId7"/>
    <p:sldId id="283" r:id="rId8"/>
    <p:sldId id="286" r:id="rId9"/>
    <p:sldId id="287" r:id="rId10"/>
    <p:sldId id="288" r:id="rId11"/>
    <p:sldId id="289" r:id="rId12"/>
    <p:sldId id="291" r:id="rId13"/>
    <p:sldId id="292" r:id="rId14"/>
    <p:sldId id="293" r:id="rId15"/>
    <p:sldId id="271" r:id="rId16"/>
    <p:sldId id="267" r:id="rId17"/>
    <p:sldId id="279" r:id="rId18"/>
    <p:sldId id="294" r:id="rId19"/>
    <p:sldId id="268" r:id="rId20"/>
    <p:sldId id="269" r:id="rId21"/>
    <p:sldId id="266" r:id="rId22"/>
    <p:sldId id="265" r:id="rId23"/>
    <p:sldId id="281" r:id="rId24"/>
    <p:sldId id="274" r:id="rId25"/>
    <p:sldId id="276" r:id="rId26"/>
    <p:sldId id="277" r:id="rId27"/>
    <p:sldId id="278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86" autoAdjust="0"/>
    <p:restoredTop sz="86482" autoAdjust="0"/>
  </p:normalViewPr>
  <p:slideViewPr>
    <p:cSldViewPr snapToGrid="0">
      <p:cViewPr varScale="1">
        <p:scale>
          <a:sx n="71" d="100"/>
          <a:sy n="71" d="100"/>
        </p:scale>
        <p:origin x="1397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178A4F-544B-43AC-BD15-7B2CEA5C0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A4BC-130D-4F1D-9EA5-9BBC4F794A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E51D3-653E-462A-88BF-90B852BBE668}" type="datetimeFigureOut">
              <a:rPr lang="en-GB" smtClean="0"/>
              <a:t>18/06/2018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B5433-BC26-406D-9018-BBA1389443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3B6B0-F723-4CC7-BE1F-88AD9F01DE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FB00A-8A08-464E-8AA5-A59AB28FE4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87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965-4043-4174-93BC-54F5E5CCBD1D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AE6-245A-4892-87E4-2DDCA6560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56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43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20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09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8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18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14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8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9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94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2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15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4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1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235214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199" y="304801"/>
            <a:ext cx="5575302" cy="5770033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1" y="304801"/>
            <a:ext cx="5549899" cy="5770034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t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101518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7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10357309" cy="1293028"/>
          </a:xfrm>
        </p:spPr>
        <p:txBody>
          <a:bodyPr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055469"/>
          </a:xfrm>
        </p:spPr>
        <p:txBody>
          <a:bodyPr/>
          <a:lstStyle>
            <a:lvl1pPr marL="0" indent="0">
              <a:buFontTx/>
              <a:buNone/>
              <a:defRPr sz="25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699" y="2059478"/>
            <a:ext cx="3681846" cy="429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166755" cy="4295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79633"/>
            <a:ext cx="9739745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699" y="1871745"/>
            <a:ext cx="404445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699" y="2837315"/>
            <a:ext cx="4044453" cy="3518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8907" y="1871745"/>
            <a:ext cx="38430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8907" y="2837313"/>
            <a:ext cx="3843039" cy="3518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37" y="686130"/>
            <a:ext cx="7105381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0537" y="3370750"/>
            <a:ext cx="7523613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537" y="4035213"/>
            <a:ext cx="814297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837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5918" y="27058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58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6700" y="315190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5083" y="1965975"/>
            <a:ext cx="252499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082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1989" y="1965240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0047" y="2667974"/>
            <a:ext cx="2524992" cy="36874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66955" y="1956761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66956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572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972935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933854"/>
            <a:ext cx="8025246" cy="4072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5D7D39-F3E0-46F3-9F14-221C7C0B47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6" t="4" r="46801" b="35997"/>
          <a:stretch/>
        </p:blipFill>
        <p:spPr>
          <a:xfrm>
            <a:off x="8039100" y="243465"/>
            <a:ext cx="4149436" cy="647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DF644-1535-4938-B3E9-4A0BA2870803}"/>
              </a:ext>
            </a:extLst>
          </p:cNvPr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1" y="6006739"/>
            <a:ext cx="2026568" cy="699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962" y="6006739"/>
            <a:ext cx="1588193" cy="697201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2948" y="6023263"/>
            <a:ext cx="2199035" cy="69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280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71" r:id="rId2"/>
    <p:sldLayoutId id="2147483873" r:id="rId3"/>
    <p:sldLayoutId id="2147483875" r:id="rId4"/>
    <p:sldLayoutId id="2147483876" r:id="rId5"/>
    <p:sldLayoutId id="2147483877" r:id="rId6"/>
    <p:sldLayoutId id="2147483878" r:id="rId7"/>
    <p:sldLayoutId id="2147483883" r:id="rId8"/>
    <p:sldLayoutId id="2147483885" r:id="rId9"/>
    <p:sldLayoutId id="214748389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docs/specification/about/" TargetMode="External"/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intec.co.uk/swagger-domino-developers-part-three-mock-server-thanks-stephan-wissel/" TargetMode="External"/><Relationship Id="rId4" Type="http://schemas.openxmlformats.org/officeDocument/2006/relationships/hyperlink" Target="https://swagger.io/swagger-u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ngrok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://cmder.net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paul Withers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ICS Developer, Intec Systems</a:t>
            </a:r>
          </a:p>
          <a:p>
            <a:r>
              <a:rPr lang="en-GB" dirty="0"/>
              <a:t>OpenNTF Board Member</a:t>
            </a:r>
          </a:p>
          <a:p>
            <a:r>
              <a:rPr lang="en-GB" dirty="0"/>
              <a:t>IBM Lifetime Champion</a:t>
            </a:r>
          </a:p>
          <a:p>
            <a:r>
              <a:rPr lang="en-GB" dirty="0"/>
              <a:t>@paulswithers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Notes Developer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XPages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Java Developer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Microservices Developer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4760CA3-AC51-4954-84AD-413C7C60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333" y="1214374"/>
            <a:ext cx="3172968" cy="47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Cluster all relevant containers using Kubernetes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Run Kubernetes as a sidecar to your Domino environment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IBM Cloud Private provides enterprise-level container management using Kubernetes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Minikube can be used for development and testing environments (low availability)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Inject new services and containers into cluster as and when needed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Manage integration, security, testing and more with Istio</a:t>
            </a:r>
          </a:p>
        </p:txBody>
      </p:sp>
    </p:spTree>
    <p:extLst>
      <p:ext uri="{BB962C8B-B14F-4D97-AF65-F5344CB8AC3E}">
        <p14:creationId xmlns:p14="http://schemas.microsoft.com/office/powerpoint/2010/main" val="197065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Container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High availability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Seamless disaster recovery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Horizontal and vertical scaling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Continuous delivery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No downtime during updates and upgrades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CPU and Memory can be assigned and managed per container/container group</a:t>
            </a:r>
          </a:p>
          <a:p>
            <a:pPr marL="342900" indent="-342900">
              <a:buFont typeface="Arial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284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ReactJS</a:t>
            </a:r>
          </a:p>
        </p:txBody>
      </p:sp>
    </p:spTree>
    <p:extLst>
      <p:ext uri="{BB962C8B-B14F-4D97-AF65-F5344CB8AC3E}">
        <p14:creationId xmlns:p14="http://schemas.microsoft.com/office/powerpoint/2010/main" val="2008480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reactJS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121927" cy="405546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A JavaScript library for building user interfaces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is NOT a framework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is the “V” of MVC (Model/View/Controller)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HTML is placed in JavaScript classes to create Web Components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This is similar to Custom Controls in XPages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makes use of a Virtual DOM and Diffing</a:t>
            </a:r>
          </a:p>
        </p:txBody>
      </p:sp>
    </p:spTree>
    <p:extLst>
      <p:ext uri="{BB962C8B-B14F-4D97-AF65-F5344CB8AC3E}">
        <p14:creationId xmlns:p14="http://schemas.microsoft.com/office/powerpoint/2010/main" val="4694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 Agnostic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121927" cy="405546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React exists as a platform-agnostic solution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Webpack and Babel compile React to a single JS file 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The ”create-react-app” module provides all required build tools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A typical React dev environment: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Atom/VS Code (Editor)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NodeJS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ExpressJS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Webpack</a:t>
            </a:r>
          </a:p>
        </p:txBody>
      </p:sp>
    </p:spTree>
    <p:extLst>
      <p:ext uri="{BB962C8B-B14F-4D97-AF65-F5344CB8AC3E}">
        <p14:creationId xmlns:p14="http://schemas.microsoft.com/office/powerpoint/2010/main" val="3971490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A4954-D8E0-4C0D-B4A7-23E696B30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Domino as a  datastore and api gateway</a:t>
            </a:r>
          </a:p>
        </p:txBody>
      </p:sp>
    </p:spTree>
    <p:extLst>
      <p:ext uri="{BB962C8B-B14F-4D97-AF65-F5344CB8AC3E}">
        <p14:creationId xmlns:p14="http://schemas.microsoft.com/office/powerpoint/2010/main" val="1219390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509001" cy="409733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API-first approach means</a:t>
            </a:r>
          </a:p>
          <a:p>
            <a:pPr marL="342900" indent="-342900">
              <a:buFontTx/>
              <a:buChar char="-"/>
            </a:pPr>
            <a:r>
              <a:rPr lang="en-GB" dirty="0"/>
              <a:t>Greater control</a:t>
            </a:r>
          </a:p>
          <a:p>
            <a:pPr marL="342900" indent="-342900">
              <a:buFontTx/>
              <a:buChar char="-"/>
            </a:pPr>
            <a:r>
              <a:rPr lang="en-GB" dirty="0"/>
              <a:t>More planning up-front</a:t>
            </a:r>
          </a:p>
          <a:p>
            <a:pPr marL="342900" indent="-342900">
              <a:buFontTx/>
              <a:buChar char="-"/>
            </a:pPr>
            <a:r>
              <a:rPr lang="en-GB" dirty="0"/>
              <a:t>Longer </a:t>
            </a:r>
            <a:r>
              <a:rPr lang="en-GB" i="1" dirty="0"/>
              <a:t>initial</a:t>
            </a:r>
            <a:r>
              <a:rPr lang="en-GB" dirty="0"/>
              <a:t> development lifecycle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portability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Better separation between database and interface</a:t>
            </a:r>
          </a:p>
          <a:p>
            <a:pPr marL="342900" indent="-342900">
              <a:buFontTx/>
              <a:buChar char="-"/>
            </a:pPr>
            <a:r>
              <a:rPr lang="en-GB" dirty="0"/>
              <a:t>Easier extensibility into other systems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Code for failure and “bad data” – ON BOTH SIDES</a:t>
            </a:r>
          </a:p>
          <a:p>
            <a:pPr marL="342900" indent="-342900">
              <a:buFontTx/>
              <a:buChar char="-"/>
            </a:pPr>
            <a:r>
              <a:rPr lang="en-GB" dirty="0"/>
              <a:t>Missing parameters</a:t>
            </a:r>
          </a:p>
          <a:p>
            <a:pPr marL="342900" indent="-342900">
              <a:buFontTx/>
              <a:buChar char="-"/>
            </a:pPr>
            <a:r>
              <a:rPr lang="en-GB" dirty="0"/>
              <a:t>Invalid enums</a:t>
            </a:r>
          </a:p>
        </p:txBody>
      </p:sp>
    </p:spTree>
    <p:extLst>
      <p:ext uri="{BB962C8B-B14F-4D97-AF65-F5344CB8AC3E}">
        <p14:creationId xmlns:p14="http://schemas.microsoft.com/office/powerpoint/2010/main" val="776067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Security considerations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restrict access to apps: API key, OAuth?</a:t>
            </a:r>
          </a:p>
          <a:p>
            <a:pPr marL="342900" indent="-342900">
              <a:buFontTx/>
              <a:buChar char="-"/>
            </a:pPr>
            <a:r>
              <a:rPr lang="en-GB" dirty="0"/>
              <a:t>Use header / query params correctly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Secure e.g. scheduled endpoints differently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Additional logging of transactions?</a:t>
            </a:r>
          </a:p>
          <a:p>
            <a:endParaRPr lang="en-GB" dirty="0"/>
          </a:p>
          <a:p>
            <a:r>
              <a:rPr lang="en-GB" dirty="0"/>
              <a:t>Be careful what you expose</a:t>
            </a:r>
          </a:p>
          <a:p>
            <a:pPr marL="342900" indent="-342900">
              <a:buFontTx/>
              <a:buChar char="-"/>
            </a:pPr>
            <a:r>
              <a:rPr lang="en-GB" dirty="0"/>
              <a:t>Should your “status” field be editable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Or just set via workflow methods</a:t>
            </a:r>
          </a:p>
        </p:txBody>
      </p:sp>
    </p:spTree>
    <p:extLst>
      <p:ext uri="{BB962C8B-B14F-4D97-AF65-F5344CB8AC3E}">
        <p14:creationId xmlns:p14="http://schemas.microsoft.com/office/powerpoint/2010/main" val="363063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5B7-C670-424B-B482-EF2362D0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8734-736E-4B6A-B60C-D67BA85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 = state</a:t>
            </a:r>
            <a:r>
              <a:rPr lang="en-GB" i="1" dirty="0"/>
              <a:t>less</a:t>
            </a:r>
            <a:r>
              <a:rPr lang="en-GB" dirty="0"/>
              <a:t>, servlet = state</a:t>
            </a:r>
            <a:r>
              <a:rPr lang="en-GB" i="1" dirty="0"/>
              <a:t>ful</a:t>
            </a:r>
          </a:p>
          <a:p>
            <a:endParaRPr lang="en-GB" dirty="0"/>
          </a:p>
          <a:p>
            <a:r>
              <a:rPr lang="en-GB" dirty="0"/>
              <a:t>Cache with…</a:t>
            </a:r>
          </a:p>
          <a:p>
            <a:pPr marL="342900" indent="-342900">
              <a:buFontTx/>
              <a:buChar char="-"/>
            </a:pPr>
            <a:r>
              <a:rPr lang="en-GB" dirty="0"/>
              <a:t>Notes document</a:t>
            </a:r>
          </a:p>
          <a:p>
            <a:pPr marL="342900" indent="-342900">
              <a:buFontTx/>
              <a:buChar char="-"/>
            </a:pPr>
            <a:r>
              <a:rPr lang="en-GB" dirty="0" err="1"/>
              <a:t>ConcurrentHashMap</a:t>
            </a:r>
            <a:r>
              <a:rPr lang="en-GB" dirty="0"/>
              <a:t> (think </a:t>
            </a:r>
            <a:r>
              <a:rPr lang="en-GB" dirty="0" err="1"/>
              <a:t>applicationScope</a:t>
            </a:r>
            <a:r>
              <a:rPr lang="en-GB" dirty="0"/>
              <a:t>)</a:t>
            </a:r>
          </a:p>
          <a:p>
            <a:pPr marL="342900" indent="-342900">
              <a:buFontTx/>
              <a:buChar char="-"/>
            </a:pPr>
            <a:r>
              <a:rPr lang="en-GB" dirty="0"/>
              <a:t>Google Guava Caches (better management)</a:t>
            </a:r>
          </a:p>
          <a:p>
            <a:pPr marL="342900" indent="-342900">
              <a:buFontTx/>
              <a:buChar char="-"/>
            </a:pPr>
            <a:r>
              <a:rPr lang="en-GB" dirty="0"/>
              <a:t>Cache Server (e.g. </a:t>
            </a:r>
            <a:r>
              <a:rPr lang="en-GB" dirty="0" err="1"/>
              <a:t>memcache</a:t>
            </a:r>
            <a:r>
              <a:rPr lang="en-GB" dirty="0"/>
              <a:t>, </a:t>
            </a:r>
            <a:r>
              <a:rPr lang="en-GB" dirty="0" err="1"/>
              <a:t>Ehcache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0573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88B0-6184-4E49-BE67-5D21583F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F05F-CB19-4169-8628-60F81EFB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Swagger / Open API Specification is standard</a:t>
            </a:r>
          </a:p>
          <a:p>
            <a:r>
              <a:rPr lang="en-GB" dirty="0"/>
              <a:t>Swagger Editor </a:t>
            </a:r>
            <a:r>
              <a:rPr lang="en-GB" dirty="0">
                <a:hlinkClick r:id="rId2"/>
              </a:rPr>
              <a:t>online</a:t>
            </a:r>
            <a:r>
              <a:rPr lang="en-GB" dirty="0"/>
              <a:t>, local node.js app or Docker</a:t>
            </a:r>
          </a:p>
          <a:p>
            <a:r>
              <a:rPr lang="en-GB" dirty="0">
                <a:hlinkClick r:id="rId3"/>
              </a:rPr>
              <a:t>OpenAPI 3.0</a:t>
            </a:r>
            <a:r>
              <a:rPr lang="en-GB" dirty="0"/>
              <a:t> released July 2017</a:t>
            </a:r>
          </a:p>
          <a:p>
            <a:r>
              <a:rPr lang="en-GB" dirty="0">
                <a:hlinkClick r:id="rId4"/>
              </a:rPr>
              <a:t>Swagger UI</a:t>
            </a:r>
            <a:r>
              <a:rPr lang="en-GB" dirty="0"/>
              <a:t> allows testing against actual server</a:t>
            </a:r>
          </a:p>
          <a:p>
            <a:r>
              <a:rPr lang="en-GB" dirty="0">
                <a:hlinkClick r:id="rId5"/>
              </a:rPr>
              <a:t>Swagger mock server</a:t>
            </a:r>
            <a:r>
              <a:rPr lang="en-GB" dirty="0"/>
              <a:t> can be created for UI dev</a:t>
            </a:r>
          </a:p>
        </p:txBody>
      </p:sp>
    </p:spTree>
    <p:extLst>
      <p:ext uri="{BB962C8B-B14F-4D97-AF65-F5344CB8AC3E}">
        <p14:creationId xmlns:p14="http://schemas.microsoft.com/office/powerpoint/2010/main" val="339077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 Jardin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CTO, Agilit-e and Ukuvuma</a:t>
            </a:r>
          </a:p>
          <a:p>
            <a:r>
              <a:rPr lang="en-GB" dirty="0"/>
              <a:t>IBM Champion (Cloud and ICS)</a:t>
            </a:r>
          </a:p>
          <a:p>
            <a:r>
              <a:rPr lang="en-GB" dirty="0"/>
              <a:t>Guy who head bangs to </a:t>
            </a:r>
            <a:r>
              <a:rPr lang="en-GB" dirty="0" err="1"/>
              <a:t>Chainsmokers</a:t>
            </a:r>
            <a:endParaRPr lang="en-GB" dirty="0"/>
          </a:p>
          <a:p>
            <a:r>
              <a:rPr lang="en-GB" dirty="0"/>
              <a:t>@JohnJardinCodes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Integration &amp; Cloud Architect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XPages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DevOps Engineer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AI Programming</a:t>
              </a:r>
            </a:p>
          </p:txBody>
        </p:sp>
      </p:grpSp>
      <p:pic>
        <p:nvPicPr>
          <p:cNvPr id="2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20" y="1852785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01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FF9C-9D60-456C-9619-912E3CFE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Creating a swagger definition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B55B-6C89-4F4B-A953-BD358C42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Write as YAML or JSON</a:t>
            </a:r>
          </a:p>
          <a:p>
            <a:pPr marL="901700" indent="-901700"/>
            <a:r>
              <a:rPr lang="en-GB" dirty="0"/>
              <a:t>	YAML – no quotes around strings, no commas, no curly braces</a:t>
            </a:r>
          </a:p>
          <a:p>
            <a:r>
              <a:rPr lang="en-GB" dirty="0"/>
              <a:t>operationIds can be added</a:t>
            </a:r>
          </a:p>
          <a:p>
            <a:r>
              <a:rPr lang="en-GB" dirty="0"/>
              <a:t>	If used, required on all for that path</a:t>
            </a:r>
          </a:p>
          <a:p>
            <a:r>
              <a:rPr lang="en-GB" dirty="0"/>
              <a:t>Use enums for options</a:t>
            </a:r>
          </a:p>
          <a:p>
            <a:r>
              <a:rPr lang="en-GB" dirty="0"/>
              <a:t>OpenAPI 3.0 allows examples, but </a:t>
            </a:r>
            <a:r>
              <a:rPr lang="en-GB" b="1" dirty="0"/>
              <a:t>clarify and add value</a:t>
            </a:r>
          </a:p>
          <a:p>
            <a:r>
              <a:rPr lang="en-GB" dirty="0"/>
              <a:t>“Framework for good documentation”, does not guarantee good documentation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692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Request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</a:t>
            </a:r>
            <a:r>
              <a:rPr lang="mr-IN" dirty="0"/>
              <a:t>–</a:t>
            </a:r>
            <a:r>
              <a:rPr lang="en-GB" dirty="0"/>
              <a:t> Read data (No body data allowed)</a:t>
            </a:r>
          </a:p>
          <a:p>
            <a:r>
              <a:rPr lang="en-GB" dirty="0"/>
              <a:t>POST – Submit data (Read/Write)</a:t>
            </a:r>
          </a:p>
          <a:p>
            <a:r>
              <a:rPr lang="en-GB" dirty="0"/>
              <a:t>PUT – Replacing entire document data</a:t>
            </a:r>
          </a:p>
          <a:p>
            <a:r>
              <a:rPr lang="en-GB" dirty="0"/>
              <a:t>PATCH – Minor update to existing data</a:t>
            </a:r>
          </a:p>
          <a:p>
            <a:r>
              <a:rPr lang="en-GB" dirty="0"/>
              <a:t>	PATCH not enabled by default on Domino</a:t>
            </a:r>
          </a:p>
          <a:p>
            <a:r>
              <a:rPr lang="en-GB" dirty="0"/>
              <a:t>DELETE – Deleting Records (No body data allowed)</a:t>
            </a:r>
          </a:p>
        </p:txBody>
      </p:sp>
    </p:spTree>
    <p:extLst>
      <p:ext uri="{BB962C8B-B14F-4D97-AF65-F5344CB8AC3E}">
        <p14:creationId xmlns:p14="http://schemas.microsoft.com/office/powerpoint/2010/main" val="397643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CFA5-674E-480C-9B09-ECB6EAF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BE25-35A8-46F0-8E50-33C5CC98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1xx – Received and understood, stand by…</a:t>
            </a:r>
          </a:p>
          <a:p>
            <a:r>
              <a:rPr lang="en-GB" dirty="0"/>
              <a:t>2xx – Received, understood and accepted</a:t>
            </a:r>
          </a:p>
          <a:p>
            <a:r>
              <a:rPr lang="en-GB" dirty="0"/>
              <a:t>3xx – Redirecting</a:t>
            </a:r>
          </a:p>
          <a:p>
            <a:r>
              <a:rPr lang="en-GB" dirty="0"/>
              <a:t>4xx – You did something wrong!</a:t>
            </a:r>
          </a:p>
          <a:p>
            <a:r>
              <a:rPr lang="en-GB" dirty="0"/>
              <a:t>5xx – We did something wrong!</a:t>
            </a:r>
          </a:p>
          <a:p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926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200 – OK</a:t>
            </a:r>
          </a:p>
          <a:p>
            <a:r>
              <a:rPr lang="en-GB" dirty="0"/>
              <a:t>202 – Accepted for processing</a:t>
            </a:r>
          </a:p>
          <a:p>
            <a:r>
              <a:rPr lang="en-GB" dirty="0"/>
              <a:t>302 – URL found but server is redirecting</a:t>
            </a:r>
          </a:p>
          <a:p>
            <a:r>
              <a:rPr lang="en-GB" dirty="0"/>
              <a:t>400 – Bad request</a:t>
            </a:r>
          </a:p>
          <a:p>
            <a:r>
              <a:rPr lang="en-GB" dirty="0"/>
              <a:t>401 – Unauthorised</a:t>
            </a:r>
          </a:p>
          <a:p>
            <a:r>
              <a:rPr lang="en-GB" dirty="0"/>
              <a:t>403 – Forbidden</a:t>
            </a:r>
          </a:p>
          <a:p>
            <a:r>
              <a:rPr lang="en-GB" dirty="0"/>
              <a:t>404 – Not found</a:t>
            </a:r>
          </a:p>
          <a:p>
            <a:r>
              <a:rPr lang="en-GB" dirty="0"/>
              <a:t>405 – Method not allowed</a:t>
            </a:r>
          </a:p>
          <a:p>
            <a:r>
              <a:rPr lang="en-GB" dirty="0"/>
              <a:t>500 –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1049136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0905A8-B705-4037-8A33-724430522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about scheduled tasks?</a:t>
            </a:r>
          </a:p>
        </p:txBody>
      </p:sp>
    </p:spTree>
    <p:extLst>
      <p:ext uri="{BB962C8B-B14F-4D97-AF65-F5344CB8AC3E}">
        <p14:creationId xmlns:p14="http://schemas.microsoft.com/office/powerpoint/2010/main" val="508418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+ node-red =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694421" cy="4055469"/>
          </a:xfrm>
        </p:spPr>
        <p:txBody>
          <a:bodyPr>
            <a:normAutofit/>
          </a:bodyPr>
          <a:lstStyle/>
          <a:p>
            <a:r>
              <a:rPr lang="en-GB" dirty="0"/>
              <a:t>API</a:t>
            </a:r>
          </a:p>
          <a:p>
            <a:r>
              <a:rPr lang="en-GB" dirty="0"/>
              <a:t>	XAgent / SmartNSF / or REST endpoint</a:t>
            </a:r>
          </a:p>
          <a:p>
            <a:r>
              <a:rPr lang="en-GB" dirty="0"/>
              <a:t>	Use Xots for background processing</a:t>
            </a:r>
          </a:p>
          <a:p>
            <a:r>
              <a:rPr lang="en-GB" dirty="0"/>
              <a:t>Node-RED – </a:t>
            </a:r>
            <a:r>
              <a:rPr lang="en-GB" b="1" dirty="0"/>
              <a:t>Installable alongside Domino with NodeJS</a:t>
            </a:r>
            <a:endParaRPr lang="en-GB" dirty="0"/>
          </a:p>
          <a:p>
            <a:r>
              <a:rPr lang="en-GB" dirty="0"/>
              <a:t>	Scheduling of flows that includes Web APIs</a:t>
            </a:r>
          </a:p>
          <a:p>
            <a:pPr marL="901700" indent="-901700"/>
            <a:r>
              <a:rPr lang="en-GB" dirty="0"/>
              <a:t>	Other schedulers would work, as long as they can call a Web API</a:t>
            </a:r>
          </a:p>
        </p:txBody>
      </p:sp>
    </p:spTree>
    <p:extLst>
      <p:ext uri="{BB962C8B-B14F-4D97-AF65-F5344CB8AC3E}">
        <p14:creationId xmlns:p14="http://schemas.microsoft.com/office/powerpoint/2010/main" val="3690183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69E2-BE11-4459-8C18-5C4763A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A162-6297-49FF-BA4C-61E31142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9146242" cy="404454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An integration tool for wiring together APIs and online services</a:t>
            </a:r>
          </a:p>
          <a:p>
            <a:r>
              <a:rPr lang="en-GB" dirty="0"/>
              <a:t>Available on IBM Cloud, local node.js app or Docker</a:t>
            </a:r>
          </a:p>
          <a:p>
            <a:pPr marL="901700" indent="-901700"/>
            <a:r>
              <a:rPr lang="en-GB" dirty="0"/>
              <a:t>	Note: Docker containers not aware of host’s “localhost” or other containers</a:t>
            </a:r>
          </a:p>
          <a:p>
            <a:r>
              <a:rPr lang="en-GB" dirty="0"/>
              <a:t>Schedule tasks via Inject node (or Big Timer)</a:t>
            </a:r>
          </a:p>
          <a:p>
            <a:r>
              <a:rPr lang="en-GB" dirty="0"/>
              <a:t>Additional nodes for e.g. Watson Services, Connections</a:t>
            </a:r>
          </a:p>
          <a:p>
            <a:r>
              <a:rPr lang="en-GB" dirty="0"/>
              <a:t>Basic authentication can be set</a:t>
            </a:r>
          </a:p>
          <a:p>
            <a:r>
              <a:rPr lang="en-GB" dirty="0"/>
              <a:t>Flows can be imported / exported as JSON</a:t>
            </a:r>
          </a:p>
          <a:p>
            <a:r>
              <a:rPr lang="en-GB" dirty="0"/>
              <a:t>Can also be used for end-to-end test of APIs</a:t>
            </a:r>
          </a:p>
        </p:txBody>
      </p:sp>
    </p:spTree>
    <p:extLst>
      <p:ext uri="{BB962C8B-B14F-4D97-AF65-F5344CB8AC3E}">
        <p14:creationId xmlns:p14="http://schemas.microsoft.com/office/powerpoint/2010/main" val="1913848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756-30F2-4F38-B406-1C6C78CB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private /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F034-E016-44D5-B815-A5E0F3FD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“Private” needs to be made “public”</a:t>
            </a:r>
          </a:p>
          <a:p>
            <a:r>
              <a:rPr lang="en-GB" dirty="0">
                <a:hlinkClick r:id="rId3"/>
              </a:rPr>
              <a:t>ngrok</a:t>
            </a:r>
            <a:r>
              <a:rPr lang="en-GB"/>
              <a:t> provides secure tunnels</a:t>
            </a:r>
          </a:p>
          <a:p>
            <a:r>
              <a:rPr lang="en-GB" dirty="0">
                <a:hlinkClick r:id="rId4"/>
              </a:rPr>
              <a:t>cmder</a:t>
            </a:r>
            <a:r>
              <a:rPr lang="en-GB"/>
              <a:t> is a good console emulator for Windows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35C8F-A351-43A9-9D73-DA5810CA9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101" y="3304991"/>
            <a:ext cx="4864100" cy="26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64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Microservices For Domino</a:t>
            </a:r>
          </a:p>
        </p:txBody>
      </p:sp>
    </p:spTree>
    <p:extLst>
      <p:ext uri="{BB962C8B-B14F-4D97-AF65-F5344CB8AC3E}">
        <p14:creationId xmlns:p14="http://schemas.microsoft.com/office/powerpoint/2010/main" val="1883388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Micro-Functions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Breakdown functions into re-usable/modular 	code blocks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Each function should do one thing and do it 	well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Simplify and optimize the code within each 	function</a:t>
            </a:r>
          </a:p>
          <a:p>
            <a:pPr marL="901700" indent="-901700">
              <a:buFont typeface="Arial" charset="0"/>
              <a:buChar char="•"/>
            </a:pPr>
            <a:r>
              <a:rPr lang="en-GB" dirty="0"/>
              <a:t>	A function shouldn’t contain more than 80-100 lines of code</a:t>
            </a:r>
          </a:p>
          <a:p>
            <a:pPr marL="901700" indent="-901700">
              <a:buFont typeface="Arial" charset="0"/>
              <a:buChar char="•"/>
            </a:pPr>
            <a:r>
              <a:rPr lang="en-GB" dirty="0"/>
              <a:t>	Develop ”Pure Functions” whenever possible</a:t>
            </a:r>
          </a:p>
          <a:p>
            <a:pPr marL="901700" indent="-901700">
              <a:buFont typeface="Arial" charset="0"/>
              <a:buChar char="•"/>
            </a:pPr>
            <a:r>
              <a:rPr lang="en-GB" dirty="0"/>
              <a:t>Easier to test for “code coverage”</a:t>
            </a:r>
          </a:p>
        </p:txBody>
      </p:sp>
    </p:spTree>
    <p:extLst>
      <p:ext uri="{BB962C8B-B14F-4D97-AF65-F5344CB8AC3E}">
        <p14:creationId xmlns:p14="http://schemas.microsoft.com/office/powerpoint/2010/main" val="24172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69C7-34E6-46C1-A796-5324FEED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4C34-4AE8-4780-98A0-96EAF2F1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Introduction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Container Clustering</a:t>
            </a:r>
          </a:p>
          <a:p>
            <a:pPr marL="342900" indent="-342900">
              <a:buFontTx/>
              <a:buChar char="-"/>
            </a:pPr>
            <a:r>
              <a:rPr lang="en-GB" dirty="0"/>
              <a:t>ReactJS</a:t>
            </a:r>
          </a:p>
          <a:p>
            <a:pPr marL="342900" indent="-342900">
              <a:buFontTx/>
              <a:buChar char="-"/>
            </a:pPr>
            <a:r>
              <a:rPr lang="en-GB" dirty="0"/>
              <a:t>Domino as a datastore and API Gateway</a:t>
            </a:r>
          </a:p>
          <a:p>
            <a:pPr marL="342900" indent="-342900">
              <a:buFontTx/>
              <a:buChar char="-"/>
            </a:pPr>
            <a:r>
              <a:rPr lang="en-GB" dirty="0"/>
              <a:t>What about scheduled tasks</a:t>
            </a:r>
            <a:r>
              <a:rPr lang="en-GB"/>
              <a:t>? </a:t>
            </a:r>
          </a:p>
          <a:p>
            <a:pPr marL="342900" indent="-342900">
              <a:buFontTx/>
              <a:buChar char="-"/>
            </a:pPr>
            <a:r>
              <a:rPr lang="en-GB"/>
              <a:t>Microservices </a:t>
            </a:r>
            <a:r>
              <a:rPr lang="en-GB" dirty="0"/>
              <a:t>For Domino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350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 Patterns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Micro-Services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Define which micro-functions can become 	services to 3</a:t>
            </a:r>
            <a:r>
              <a:rPr lang="en-GB" baseline="30000" dirty="0"/>
              <a:t>rd</a:t>
            </a:r>
            <a:r>
              <a:rPr lang="en-GB" dirty="0"/>
              <a:t> party platforms and 	applications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Create API Endpoints that trigger your micro-	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Ensure a strong security layer for 3</a:t>
            </a:r>
            <a:r>
              <a:rPr lang="en-GB" baseline="30000" dirty="0"/>
              <a:t>rd</a:t>
            </a:r>
            <a:r>
              <a:rPr lang="en-GB" dirty="0"/>
              <a:t> parties to 	interface with before triggering your services</a:t>
            </a:r>
          </a:p>
        </p:txBody>
      </p:sp>
    </p:spTree>
    <p:extLst>
      <p:ext uri="{BB962C8B-B14F-4D97-AF65-F5344CB8AC3E}">
        <p14:creationId xmlns:p14="http://schemas.microsoft.com/office/powerpoint/2010/main" val="163562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5976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DEE5-D2B3-4CEE-A43B-3B37F01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your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1E6A-3237-46F9-BEBB-AB78EC7D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Pros</a:t>
            </a:r>
          </a:p>
          <a:p>
            <a:pPr marL="342900" indent="-342900">
              <a:buFontTx/>
              <a:buChar char="-"/>
            </a:pPr>
            <a:r>
              <a:rPr lang="en-GB" dirty="0"/>
              <a:t>Greater flexibility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Best of breed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standardisation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Code for failure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Step outside comfort zone</a:t>
            </a:r>
          </a:p>
          <a:p>
            <a:pPr marL="342900" indent="-342900">
              <a:buFontTx/>
              <a:buChar char="-"/>
            </a:pPr>
            <a:r>
              <a:rPr lang="en-GB" dirty="0"/>
              <a:t>More integration points</a:t>
            </a:r>
          </a:p>
        </p:txBody>
      </p:sp>
    </p:spTree>
    <p:extLst>
      <p:ext uri="{BB962C8B-B14F-4D97-AF65-F5344CB8AC3E}">
        <p14:creationId xmlns:p14="http://schemas.microsoft.com/office/powerpoint/2010/main" val="285588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17559AD6-57F5-40A9-95BF-9F97A5858F6C}"/>
              </a:ext>
            </a:extLst>
          </p:cNvPr>
          <p:cNvSpPr/>
          <p:nvPr/>
        </p:nvSpPr>
        <p:spPr>
          <a:xfrm>
            <a:off x="4560570" y="617220"/>
            <a:ext cx="3943350" cy="481203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b="1" dirty="0"/>
              <a:t>Kubernetes Cluster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75A5FDC1-623D-4F76-8E40-7C977FB45B8E}"/>
              </a:ext>
            </a:extLst>
          </p:cNvPr>
          <p:cNvSpPr/>
          <p:nvPr/>
        </p:nvSpPr>
        <p:spPr>
          <a:xfrm>
            <a:off x="377190" y="537210"/>
            <a:ext cx="2537460" cy="489204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b="1" dirty="0"/>
              <a:t>Domino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4FA67DE4-9383-40DB-B9B1-65570639D45D}"/>
              </a:ext>
            </a:extLst>
          </p:cNvPr>
          <p:cNvSpPr/>
          <p:nvPr/>
        </p:nvSpPr>
        <p:spPr>
          <a:xfrm>
            <a:off x="1288732" y="1786890"/>
            <a:ext cx="720090" cy="72009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NSF Store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841640A9-1570-4CEB-B0D5-631D66FD04F1}"/>
              </a:ext>
            </a:extLst>
          </p:cNvPr>
          <p:cNvSpPr/>
          <p:nvPr/>
        </p:nvSpPr>
        <p:spPr>
          <a:xfrm>
            <a:off x="2063115" y="1786890"/>
            <a:ext cx="720090" cy="72009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NSF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Store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3E1B794-677A-4037-BB51-3906466FDBDD}"/>
              </a:ext>
            </a:extLst>
          </p:cNvPr>
          <p:cNvSpPr/>
          <p:nvPr/>
        </p:nvSpPr>
        <p:spPr>
          <a:xfrm>
            <a:off x="497205" y="1786890"/>
            <a:ext cx="720090" cy="72009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NSF Store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CAB808A7-7EEE-4661-8C60-D9E3A80FD55D}"/>
              </a:ext>
            </a:extLst>
          </p:cNvPr>
          <p:cNvSpPr/>
          <p:nvPr/>
        </p:nvSpPr>
        <p:spPr>
          <a:xfrm>
            <a:off x="1154430" y="802005"/>
            <a:ext cx="982980" cy="72009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NSF </a:t>
            </a:r>
            <a:r>
              <a:rPr lang="en-GB" sz="1400" dirty="0" err="1">
                <a:solidFill>
                  <a:schemeClr val="bg1"/>
                </a:solidFill>
              </a:rPr>
              <a:t>Catalog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18557-996A-426C-8E6F-A763A42118B2}"/>
              </a:ext>
            </a:extLst>
          </p:cNvPr>
          <p:cNvSpPr/>
          <p:nvPr/>
        </p:nvSpPr>
        <p:spPr>
          <a:xfrm>
            <a:off x="594360" y="3608070"/>
            <a:ext cx="2091690" cy="1192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 Gateway</a:t>
            </a:r>
          </a:p>
          <a:p>
            <a:pPr algn="ctr"/>
            <a:r>
              <a:rPr lang="en-GB" dirty="0"/>
              <a:t>(OSGi Java Servlet)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AD2162-C0CF-421B-969D-AF4F4F4AD4A5}"/>
              </a:ext>
            </a:extLst>
          </p:cNvPr>
          <p:cNvCxnSpPr/>
          <p:nvPr/>
        </p:nvCxnSpPr>
        <p:spPr>
          <a:xfrm flipH="1" flipV="1">
            <a:off x="891540" y="2623185"/>
            <a:ext cx="422910" cy="9848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0ED68B-FFA1-49F4-8EB1-8484E31E9B00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611631" y="2623186"/>
            <a:ext cx="28574" cy="984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87E9E-47E7-486C-9927-86FF365A4336}"/>
              </a:ext>
            </a:extLst>
          </p:cNvPr>
          <p:cNvCxnSpPr>
            <a:cxnSpLocks/>
          </p:cNvCxnSpPr>
          <p:nvPr/>
        </p:nvCxnSpPr>
        <p:spPr>
          <a:xfrm flipV="1">
            <a:off x="2063115" y="2659381"/>
            <a:ext cx="348615" cy="948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2FDE5344-4E24-4E2A-A8DE-022E9DDA172D}"/>
              </a:ext>
            </a:extLst>
          </p:cNvPr>
          <p:cNvSpPr/>
          <p:nvPr/>
        </p:nvSpPr>
        <p:spPr>
          <a:xfrm>
            <a:off x="5629275" y="1891196"/>
            <a:ext cx="1611630" cy="7200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Node-RED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29D91232-90AE-4814-BCE4-8FAD34E66173}"/>
              </a:ext>
            </a:extLst>
          </p:cNvPr>
          <p:cNvSpPr/>
          <p:nvPr/>
        </p:nvSpPr>
        <p:spPr>
          <a:xfrm>
            <a:off x="5154930" y="2914650"/>
            <a:ext cx="2560320" cy="72009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Socket Server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9B65081A-A8E0-42DC-A7DB-8241AD166A2F}"/>
              </a:ext>
            </a:extLst>
          </p:cNvPr>
          <p:cNvSpPr/>
          <p:nvPr/>
        </p:nvSpPr>
        <p:spPr>
          <a:xfrm>
            <a:off x="5580697" y="837248"/>
            <a:ext cx="1708785" cy="7200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Agilit</a:t>
            </a:r>
            <a:r>
              <a:rPr lang="en-GB" dirty="0"/>
              <a:t>-e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1AFEFFE5-7474-4959-AAEF-77994E8EE380}"/>
              </a:ext>
            </a:extLst>
          </p:cNvPr>
          <p:cNvSpPr/>
          <p:nvPr/>
        </p:nvSpPr>
        <p:spPr>
          <a:xfrm>
            <a:off x="5010150" y="4051935"/>
            <a:ext cx="1611630" cy="72009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React App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C290C1-CECE-4107-9719-87759FA7AF39}"/>
              </a:ext>
            </a:extLst>
          </p:cNvPr>
          <p:cNvSpPr/>
          <p:nvPr/>
        </p:nvSpPr>
        <p:spPr>
          <a:xfrm>
            <a:off x="7235190" y="4126230"/>
            <a:ext cx="902970" cy="57721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Istio</a:t>
            </a:r>
            <a:endParaRPr lang="en-GB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419597-D303-4914-A313-C8EE2FB9FA2B}"/>
              </a:ext>
            </a:extLst>
          </p:cNvPr>
          <p:cNvCxnSpPr>
            <a:cxnSpLocks/>
          </p:cNvCxnSpPr>
          <p:nvPr/>
        </p:nvCxnSpPr>
        <p:spPr>
          <a:xfrm flipV="1">
            <a:off x="5726430" y="3634740"/>
            <a:ext cx="171450" cy="4171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1635E0-6363-48FB-8D34-2EA7F53A6D2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406640" y="3663315"/>
            <a:ext cx="280035" cy="462915"/>
          </a:xfrm>
          <a:prstGeom prst="straightConnector1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A280DD-A23E-4297-9529-7A25AF8BF351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6435090" y="2611286"/>
            <a:ext cx="0" cy="30336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B55BF0-F4ED-469B-899F-5AD99EAF0D48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flipV="1">
            <a:off x="6435090" y="1557338"/>
            <a:ext cx="0" cy="33385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077085-6DA8-46B8-A078-7A1595948809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2686050" y="1197293"/>
            <a:ext cx="2894647" cy="30070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84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Container Clustering</a:t>
            </a:r>
          </a:p>
        </p:txBody>
      </p:sp>
    </p:spTree>
    <p:extLst>
      <p:ext uri="{BB962C8B-B14F-4D97-AF65-F5344CB8AC3E}">
        <p14:creationId xmlns:p14="http://schemas.microsoft.com/office/powerpoint/2010/main" val="37663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Different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Don’t build 3</a:t>
            </a:r>
            <a:r>
              <a:rPr lang="en-GB" baseline="30000" dirty="0"/>
              <a:t>rd</a:t>
            </a:r>
            <a:r>
              <a:rPr lang="en-GB" dirty="0"/>
              <a:t> party technologies into Domino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Have these technologies exist as a sidecar to a Domino environment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Each technology or service existing independently as a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All communication occurs using APIs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25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Different Approach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Example 1: ReactJS User Interface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Develop React UI using NodeJS and Webpack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In Domino, create API Endpoints for all relevant calls or use DAS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Deploy React App as a standalone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Example 2: Web Socket Server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Create Web Socket Server using socket.io and NodeJS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In Domino, include socket.io for client-side communication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Create Web Socket events for all relevant communication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Deploy Web Socket Server as standalone container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269516"/>
      </p:ext>
    </p:extLst>
  </p:cSld>
  <p:clrMapOvr>
    <a:masterClrMapping/>
  </p:clrMapOvr>
</p:sld>
</file>

<file path=ppt/theme/theme1.xml><?xml version="1.0" encoding="utf-8"?>
<a:theme xmlns:a="http://schemas.openxmlformats.org/drawingml/2006/main" name="Main Slides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ntf.potx" id="{4601F4C5-38B9-4580-91D8-D5FFB6A0790B}" vid="{9BF570AD-8EDE-4107-AA49-E786C44768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Openntf</Template>
  <TotalTime>8707</TotalTime>
  <Words>834</Words>
  <Application>Microsoft Office PowerPoint</Application>
  <PresentationFormat>Widescreen</PresentationFormat>
  <Paragraphs>217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Mangal</vt:lpstr>
      <vt:lpstr>Main Slides</vt:lpstr>
      <vt:lpstr>paul Withers</vt:lpstr>
      <vt:lpstr>John Jardin</vt:lpstr>
      <vt:lpstr>agenda</vt:lpstr>
      <vt:lpstr>introduction</vt:lpstr>
      <vt:lpstr>Change your thinking</vt:lpstr>
      <vt:lpstr>PowerPoint Presentation</vt:lpstr>
      <vt:lpstr>Container Clustering</vt:lpstr>
      <vt:lpstr>A Different Approach</vt:lpstr>
      <vt:lpstr>A Different Approach Cont.</vt:lpstr>
      <vt:lpstr>Container Clustering</vt:lpstr>
      <vt:lpstr>Benefits of Container Clustering </vt:lpstr>
      <vt:lpstr>ReactJS</vt:lpstr>
      <vt:lpstr>What is reactJS</vt:lpstr>
      <vt:lpstr>Platform Agnostic</vt:lpstr>
      <vt:lpstr>Domino as a  datastore and api gateway</vt:lpstr>
      <vt:lpstr>REST VS API</vt:lpstr>
      <vt:lpstr>REST VS API CONT.</vt:lpstr>
      <vt:lpstr>REST PERFORMANCE</vt:lpstr>
      <vt:lpstr>documentation</vt:lpstr>
      <vt:lpstr>Creating a swagger definition</vt:lpstr>
      <vt:lpstr>http Request Types</vt:lpstr>
      <vt:lpstr>HTTP status codes</vt:lpstr>
      <vt:lpstr>http status codes CONT.</vt:lpstr>
      <vt:lpstr>What about scheduled tasks?</vt:lpstr>
      <vt:lpstr>API + node-red = flexibility</vt:lpstr>
      <vt:lpstr>Node-red</vt:lpstr>
      <vt:lpstr>Integrating private / public</vt:lpstr>
      <vt:lpstr>Microservices For Domino</vt:lpstr>
      <vt:lpstr>Microservice Patterns</vt:lpstr>
      <vt:lpstr>Microservice Patterns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 revolution</dc:title>
  <dc:creator>Nathan Freeman</dc:creator>
  <cp:lastModifiedBy>Paul Withers</cp:lastModifiedBy>
  <cp:revision>154</cp:revision>
  <dcterms:created xsi:type="dcterms:W3CDTF">2014-11-15T14:24:57Z</dcterms:created>
  <dcterms:modified xsi:type="dcterms:W3CDTF">2018-06-18T20:20:29Z</dcterms:modified>
</cp:coreProperties>
</file>