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4" r:id="rId1"/>
  </p:sldMasterIdLst>
  <p:sldIdLst>
    <p:sldId id="265" r:id="rId2"/>
    <p:sldId id="266" r:id="rId3"/>
    <p:sldId id="267" r:id="rId4"/>
    <p:sldId id="263" r:id="rId5"/>
    <p:sldId id="268" r:id="rId6"/>
    <p:sldId id="257" r:id="rId7"/>
    <p:sldId id="25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/>
    <p:restoredTop sz="94663"/>
  </p:normalViewPr>
  <p:slideViewPr>
    <p:cSldViewPr snapToGrid="0" snapToObjects="1">
      <p:cViewPr varScale="1">
        <p:scale>
          <a:sx n="85" d="100"/>
          <a:sy n="85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2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6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5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7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5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5CC35-DBC3-2649-946E-994D32EE6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Pricing of home repairs prior to sale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F5922-B231-A44F-BE4E-298A38496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Survey of housing sale data from Ames, Iowa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EC645F23-E9D3-4359-BF02-8818A1F9F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299" y="2010616"/>
            <a:ext cx="3058835" cy="30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7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62114D-AF0C-6C4A-8C03-EAF154320BCB}"/>
              </a:ext>
            </a:extLst>
          </p:cNvPr>
          <p:cNvSpPr txBox="1"/>
          <p:nvPr/>
        </p:nvSpPr>
        <p:spPr>
          <a:xfrm>
            <a:off x="7018277" y="3246505"/>
            <a:ext cx="4466897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Goal: determine impact of home refurbishments on sale price —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it worth modernizing kitchen?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Venture capital investors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Start-up companies looking to hire</a:t>
            </a:r>
          </a:p>
          <a:p>
            <a:endParaRPr lang="en-US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DBDDE68C-F3D1-9143-A9E9-70BC88F9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58" y="782197"/>
            <a:ext cx="5046589" cy="5843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1FA252-D06E-4B45-AFDA-F8D6ADB25517}"/>
              </a:ext>
            </a:extLst>
          </p:cNvPr>
          <p:cNvSpPr txBox="1"/>
          <p:nvPr/>
        </p:nvSpPr>
        <p:spPr>
          <a:xfrm>
            <a:off x="4652561" y="2900452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NAmes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6D87-47C3-3B4D-A8E8-816B951D13C7}"/>
              </a:ext>
            </a:extLst>
          </p:cNvPr>
          <p:cNvSpPr txBox="1"/>
          <p:nvPr/>
        </p:nvSpPr>
        <p:spPr>
          <a:xfrm>
            <a:off x="3545055" y="1994699"/>
            <a:ext cx="63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Gilbert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6C92F-19FC-6B4B-A47B-C6BD4FDE2305}"/>
              </a:ext>
            </a:extLst>
          </p:cNvPr>
          <p:cNvSpPr txBox="1"/>
          <p:nvPr/>
        </p:nvSpPr>
        <p:spPr>
          <a:xfrm>
            <a:off x="4037397" y="1890160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StoneBr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8EA70-FE95-F041-ABD0-0D4023521BBB}"/>
              </a:ext>
            </a:extLst>
          </p:cNvPr>
          <p:cNvSpPr txBox="1"/>
          <p:nvPr/>
        </p:nvSpPr>
        <p:spPr>
          <a:xfrm>
            <a:off x="3569880" y="2836010"/>
            <a:ext cx="8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NWAmes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6199E-A3E7-E341-9FA6-924A0E4B76C7}"/>
              </a:ext>
            </a:extLst>
          </p:cNvPr>
          <p:cNvSpPr txBox="1"/>
          <p:nvPr/>
        </p:nvSpPr>
        <p:spPr>
          <a:xfrm>
            <a:off x="3114261" y="2573808"/>
            <a:ext cx="698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Somerst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0AA1A-4447-144E-8D78-FC547A768B21}"/>
              </a:ext>
            </a:extLst>
          </p:cNvPr>
          <p:cNvSpPr txBox="1"/>
          <p:nvPr/>
        </p:nvSpPr>
        <p:spPr>
          <a:xfrm>
            <a:off x="3456815" y="2310508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BrDale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E4E31-344F-FB42-BA27-FA21ED0450B8}"/>
              </a:ext>
            </a:extLst>
          </p:cNvPr>
          <p:cNvSpPr txBox="1"/>
          <p:nvPr/>
        </p:nvSpPr>
        <p:spPr>
          <a:xfrm>
            <a:off x="4037397" y="2449008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NPkVill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F4A41-C97D-D142-8724-3084E4D288F4}"/>
              </a:ext>
            </a:extLst>
          </p:cNvPr>
          <p:cNvSpPr txBox="1"/>
          <p:nvPr/>
        </p:nvSpPr>
        <p:spPr>
          <a:xfrm>
            <a:off x="2063145" y="1813583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NridgHt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02C86-F8C0-E241-81E7-667C2F24DC26}"/>
              </a:ext>
            </a:extLst>
          </p:cNvPr>
          <p:cNvSpPr txBox="1"/>
          <p:nvPr/>
        </p:nvSpPr>
        <p:spPr>
          <a:xfrm>
            <a:off x="3076133" y="1604889"/>
            <a:ext cx="708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Blmngtn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FC4FF-41DD-0244-BD52-5E0CA1CFCCE2}"/>
              </a:ext>
            </a:extLst>
          </p:cNvPr>
          <p:cNvSpPr txBox="1"/>
          <p:nvPr/>
        </p:nvSpPr>
        <p:spPr>
          <a:xfrm>
            <a:off x="2076362" y="227261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NoRidge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DBAED-6301-444C-819F-67AD3B0C7305}"/>
              </a:ext>
            </a:extLst>
          </p:cNvPr>
          <p:cNvSpPr txBox="1"/>
          <p:nvPr/>
        </p:nvSpPr>
        <p:spPr>
          <a:xfrm>
            <a:off x="897678" y="3290499"/>
            <a:ext cx="785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SawyerW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226F7-0F2D-9A44-BE8E-079CDEE99A2D}"/>
              </a:ext>
            </a:extLst>
          </p:cNvPr>
          <p:cNvSpPr txBox="1"/>
          <p:nvPr/>
        </p:nvSpPr>
        <p:spPr>
          <a:xfrm>
            <a:off x="1744981" y="3345320"/>
            <a:ext cx="636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Sawyer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2E4E81-A9B6-9D4C-88F1-345DCAAC524F}"/>
              </a:ext>
            </a:extLst>
          </p:cNvPr>
          <p:cNvSpPr txBox="1"/>
          <p:nvPr/>
        </p:nvSpPr>
        <p:spPr>
          <a:xfrm>
            <a:off x="2940274" y="4169887"/>
            <a:ext cx="693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Veenker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96BB2-157D-C64E-A6A3-C08CD8A16810}"/>
              </a:ext>
            </a:extLst>
          </p:cNvPr>
          <p:cNvSpPr txBox="1"/>
          <p:nvPr/>
        </p:nvSpPr>
        <p:spPr>
          <a:xfrm>
            <a:off x="2597423" y="3428999"/>
            <a:ext cx="640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Greens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43E3BA-A252-294A-9D68-D4AAFBDB4BEF}"/>
              </a:ext>
            </a:extLst>
          </p:cNvPr>
          <p:cNvSpPr txBox="1"/>
          <p:nvPr/>
        </p:nvSpPr>
        <p:spPr>
          <a:xfrm>
            <a:off x="3803019" y="3703705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BrkSide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03678A-596C-704F-B44F-96B6756E3517}"/>
              </a:ext>
            </a:extLst>
          </p:cNvPr>
          <p:cNvSpPr txBox="1"/>
          <p:nvPr/>
        </p:nvSpPr>
        <p:spPr>
          <a:xfrm>
            <a:off x="4669676" y="3863455"/>
            <a:ext cx="764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OldTown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0FA924-AD4A-3946-AA4B-CE8D615257BA}"/>
              </a:ext>
            </a:extLst>
          </p:cNvPr>
          <p:cNvSpPr txBox="1"/>
          <p:nvPr/>
        </p:nvSpPr>
        <p:spPr>
          <a:xfrm>
            <a:off x="3935564" y="4448026"/>
            <a:ext cx="734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IDOTRR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5BA55-A09E-1742-B19A-9FFC8144640D}"/>
              </a:ext>
            </a:extLst>
          </p:cNvPr>
          <p:cNvSpPr txBox="1"/>
          <p:nvPr/>
        </p:nvSpPr>
        <p:spPr>
          <a:xfrm>
            <a:off x="2262615" y="390153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ClearCr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37A3B9-9FAA-FA44-BCC8-06BC7512222D}"/>
              </a:ext>
            </a:extLst>
          </p:cNvPr>
          <p:cNvSpPr txBox="1"/>
          <p:nvPr/>
        </p:nvSpPr>
        <p:spPr>
          <a:xfrm>
            <a:off x="2789638" y="462204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SWISU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EB40C0-15D3-DC44-815A-BA5FEDE54B7A}"/>
              </a:ext>
            </a:extLst>
          </p:cNvPr>
          <p:cNvSpPr txBox="1"/>
          <p:nvPr/>
        </p:nvSpPr>
        <p:spPr>
          <a:xfrm>
            <a:off x="2226388" y="4308387"/>
            <a:ext cx="712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Edwards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AB9FE-1A3F-9341-8743-363ABED93F5E}"/>
              </a:ext>
            </a:extLst>
          </p:cNvPr>
          <p:cNvSpPr txBox="1"/>
          <p:nvPr/>
        </p:nvSpPr>
        <p:spPr>
          <a:xfrm>
            <a:off x="949552" y="4422723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CollgCr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F58215-2C7B-C54A-B242-06CF472365E3}"/>
              </a:ext>
            </a:extLst>
          </p:cNvPr>
          <p:cNvSpPr txBox="1"/>
          <p:nvPr/>
        </p:nvSpPr>
        <p:spPr>
          <a:xfrm>
            <a:off x="1575569" y="4262168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Landmrk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96CBBC-E83C-5849-8B23-3077CDB93951}"/>
              </a:ext>
            </a:extLst>
          </p:cNvPr>
          <p:cNvSpPr txBox="1"/>
          <p:nvPr/>
        </p:nvSpPr>
        <p:spPr>
          <a:xfrm>
            <a:off x="3373089" y="4923239"/>
            <a:ext cx="708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Crawfor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22997C-FF39-D342-AD75-37CEB1B07C1B}"/>
              </a:ext>
            </a:extLst>
          </p:cNvPr>
          <p:cNvSpPr txBox="1"/>
          <p:nvPr/>
        </p:nvSpPr>
        <p:spPr>
          <a:xfrm>
            <a:off x="5051896" y="5542667"/>
            <a:ext cx="658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Mitchel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6AB90-034D-7D4B-9EB4-AD28E23C3ABA}"/>
              </a:ext>
            </a:extLst>
          </p:cNvPr>
          <p:cNvSpPr txBox="1"/>
          <p:nvPr/>
        </p:nvSpPr>
        <p:spPr>
          <a:xfrm>
            <a:off x="2582575" y="5681167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Timber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C3933D-EFB1-B348-BC63-048EDFFC3251}"/>
              </a:ext>
            </a:extLst>
          </p:cNvPr>
          <p:cNvSpPr txBox="1"/>
          <p:nvPr/>
        </p:nvSpPr>
        <p:spPr>
          <a:xfrm>
            <a:off x="4152423" y="5958166"/>
            <a:ext cx="825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MeadowV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D23953-8AD0-EF4A-8391-596522535306}"/>
              </a:ext>
            </a:extLst>
          </p:cNvPr>
          <p:cNvSpPr txBox="1"/>
          <p:nvPr/>
        </p:nvSpPr>
        <p:spPr>
          <a:xfrm>
            <a:off x="8189355" y="801037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Ames, Iowa</a:t>
            </a:r>
          </a:p>
        </p:txBody>
      </p:sp>
    </p:spTree>
    <p:extLst>
      <p:ext uri="{BB962C8B-B14F-4D97-AF65-F5344CB8AC3E}">
        <p14:creationId xmlns:p14="http://schemas.microsoft.com/office/powerpoint/2010/main" val="27632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4DA6638-3310-3247-8B52-05DD0202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94" y="786384"/>
            <a:ext cx="5280926" cy="5728591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FC7C29E-7D0C-C140-A0C3-C342BAA4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40" y="2357610"/>
            <a:ext cx="5491219" cy="39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8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0F029D-7948-8743-8814-BF406E05F7B2}"/>
              </a:ext>
            </a:extLst>
          </p:cNvPr>
          <p:cNvSpPr txBox="1"/>
          <p:nvPr/>
        </p:nvSpPr>
        <p:spPr>
          <a:xfrm>
            <a:off x="911115" y="4511740"/>
            <a:ext cx="986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Houses with better quality basements and kitchens have higher price per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7A687-604F-8447-A48E-D8E715470BD9}"/>
              </a:ext>
            </a:extLst>
          </p:cNvPr>
          <p:cNvSpPr txBox="1"/>
          <p:nvPr/>
        </p:nvSpPr>
        <p:spPr>
          <a:xfrm>
            <a:off x="911115" y="4922043"/>
            <a:ext cx="9118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Includes impact of multiple other variables that might raise price (home size, year built, neighborhood, etc..)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72D6B4-EF7D-0644-A2EA-547758E7B6A6}"/>
              </a:ext>
            </a:extLst>
          </p:cNvPr>
          <p:cNvSpPr/>
          <p:nvPr/>
        </p:nvSpPr>
        <p:spPr>
          <a:xfrm>
            <a:off x="696685" y="4382957"/>
            <a:ext cx="10293356" cy="22576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CF43D43-4281-AC4A-AE9B-74DB82A0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15" y="1146136"/>
            <a:ext cx="4503276" cy="3002184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D9A08A5-FDAE-5243-92F5-838A8D8D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6136"/>
            <a:ext cx="4503276" cy="30021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8E7FB8-8765-6F4C-AE35-0A6ACFB848C5}"/>
              </a:ext>
            </a:extLst>
          </p:cNvPr>
          <p:cNvSpPr txBox="1"/>
          <p:nvPr/>
        </p:nvSpPr>
        <p:spPr>
          <a:xfrm>
            <a:off x="1387092" y="680813"/>
            <a:ext cx="911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much do home repair increase sale price?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4F3EB-CDC9-8647-8306-4A9F77C5BD3E}"/>
              </a:ext>
            </a:extLst>
          </p:cNvPr>
          <p:cNvSpPr txBox="1"/>
          <p:nvPr/>
        </p:nvSpPr>
        <p:spPr>
          <a:xfrm>
            <a:off x="855386" y="5711864"/>
            <a:ext cx="9118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is to isolate impact of home repairs from other contributing variables</a:t>
            </a:r>
          </a:p>
        </p:txBody>
      </p:sp>
    </p:spTree>
    <p:extLst>
      <p:ext uri="{BB962C8B-B14F-4D97-AF65-F5344CB8AC3E}">
        <p14:creationId xmlns:p14="http://schemas.microsoft.com/office/powerpoint/2010/main" val="10005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18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84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40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3301-3D1A-D745-98A2-0361F482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916968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125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Pricing of home repairs prior to sale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of home repairs prior to sale</dc:title>
  <dc:creator>Alphenaar,Bruce William</dc:creator>
  <cp:lastModifiedBy>Alphenaar,Bruce William</cp:lastModifiedBy>
  <cp:revision>3</cp:revision>
  <dcterms:created xsi:type="dcterms:W3CDTF">2020-11-22T15:59:08Z</dcterms:created>
  <dcterms:modified xsi:type="dcterms:W3CDTF">2020-11-22T16:33:46Z</dcterms:modified>
</cp:coreProperties>
</file>